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302" r:id="rId7"/>
    <p:sldId id="307" r:id="rId8"/>
    <p:sldId id="336" r:id="rId9"/>
    <p:sldId id="312" r:id="rId10"/>
    <p:sldId id="314" r:id="rId11"/>
    <p:sldId id="308" r:id="rId12"/>
    <p:sldId id="310" r:id="rId13"/>
    <p:sldId id="322" r:id="rId14"/>
    <p:sldId id="311" r:id="rId15"/>
    <p:sldId id="309" r:id="rId16"/>
    <p:sldId id="324" r:id="rId17"/>
    <p:sldId id="325" r:id="rId18"/>
    <p:sldId id="326" r:id="rId19"/>
    <p:sldId id="327" r:id="rId20"/>
    <p:sldId id="330" r:id="rId21"/>
    <p:sldId id="329" r:id="rId22"/>
    <p:sldId id="342" r:id="rId23"/>
    <p:sldId id="334" r:id="rId24"/>
    <p:sldId id="343" r:id="rId25"/>
    <p:sldId id="340" r:id="rId26"/>
    <p:sldId id="319" r:id="rId27"/>
    <p:sldId id="344" r:id="rId28"/>
    <p:sldId id="323" r:id="rId29"/>
    <p:sldId id="305" r:id="rId30"/>
    <p:sldId id="320" r:id="rId31"/>
    <p:sldId id="333" r:id="rId32"/>
    <p:sldId id="296" r:id="rId33"/>
    <p:sldId id="317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emer,Dr.,Nicole (MED BDS) BIP-DE-B" initials="K(BBDB" lastIdx="24" clrIdx="0">
    <p:extLst>
      <p:ext uri="{19B8F6BF-5375-455C-9EA6-DF929625EA0E}">
        <p15:presenceInfo xmlns:p15="http://schemas.microsoft.com/office/powerpoint/2012/main" userId="S::nicole_2.kraemer@boehringer-ingelheim.com::1eb81174-7c1d-4f4e-8d72-3ed45b3f724a" providerId="AD"/>
      </p:ext>
    </p:extLst>
  </p:cmAuthor>
  <p:cmAuthor id="2" name="Ilya Lipkovich" initials="IL" lastIdx="4" clrIdx="1">
    <p:extLst>
      <p:ext uri="{19B8F6BF-5375-455C-9EA6-DF929625EA0E}">
        <p15:presenceInfo xmlns:p15="http://schemas.microsoft.com/office/powerpoint/2012/main" userId="S::ilya.lipkovich@lilly.com::b456c905-334e-4dd5-a5fc-c99e79974c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sson, David" userId="8df01d8e-024b-48c1-9f16-633c7b132895" providerId="ADAL" clId="{FAB970CA-6992-4587-85EE-781812B44ED2}"/>
    <pc:docChg chg="undo custSel modSld">
      <pc:chgData name="Svensson, David" userId="8df01d8e-024b-48c1-9f16-633c7b132895" providerId="ADAL" clId="{FAB970CA-6992-4587-85EE-781812B44ED2}" dt="2023-09-22T06:56:40.403" v="2" actId="21"/>
      <pc:docMkLst>
        <pc:docMk/>
      </pc:docMkLst>
      <pc:sldChg chg="modSp mod">
        <pc:chgData name="Svensson, David" userId="8df01d8e-024b-48c1-9f16-633c7b132895" providerId="ADAL" clId="{FAB970CA-6992-4587-85EE-781812B44ED2}" dt="2023-09-22T06:56:40.403" v="2" actId="21"/>
        <pc:sldMkLst>
          <pc:docMk/>
          <pc:sldMk cId="0" sldId="256"/>
        </pc:sldMkLst>
        <pc:spChg chg="mod">
          <ac:chgData name="Svensson, David" userId="8df01d8e-024b-48c1-9f16-633c7b132895" providerId="ADAL" clId="{FAB970CA-6992-4587-85EE-781812B44ED2}" dt="2023-09-22T06:56:40.403" v="2" actId="21"/>
          <ac:spMkLst>
            <pc:docMk/>
            <pc:sldMk cId="0" sldId="256"/>
            <ac:spMk id="2" creationId="{AEEF7BD7-D9F8-4A59-B68A-A8791926FE7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726C4-9B8C-493F-9D5C-93E2FDAC7C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EA142-4FE5-4472-9AB8-4825A164883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RCT Phase 2</a:t>
          </a:r>
        </a:p>
      </dgm:t>
    </dgm:pt>
    <dgm:pt modelId="{506E5A4D-639F-4934-A785-7AB0FFBC8C95}" type="parTrans" cxnId="{CB27FE4E-E3E7-414C-BA75-407DD8C6C2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2DACA-8B7E-4C4E-9649-0CF991F8C833}" type="sibTrans" cxnId="{CB27FE4E-E3E7-414C-BA75-407DD8C6C2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FDB620-DD68-4418-929F-6D423B136A0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Experimental treatment</a:t>
          </a:r>
        </a:p>
      </dgm:t>
    </dgm:pt>
    <dgm:pt modelId="{49F9CAC2-EA7A-4AC3-9E9E-08908FAB6616}" type="parTrans" cxnId="{D4181952-EB6D-49FF-AC0A-588C7C82C7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05DB9-A364-4D52-80ED-2ADDC40BCD40}" type="sibTrans" cxnId="{D4181952-EB6D-49FF-AC0A-588C7C82C7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7F60A-A970-4633-BB0F-116EA09797F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Placebo</a:t>
          </a:r>
        </a:p>
      </dgm:t>
    </dgm:pt>
    <dgm:pt modelId="{AB0B1130-B572-4675-9DBE-C159394CC431}" type="parTrans" cxnId="{065D23F1-BD25-4E2C-9EB1-9C9CB89B9C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83ECE-6B66-4C2B-8504-337BF8A64E99}" type="sibTrans" cxnId="{065D23F1-BD25-4E2C-9EB1-9C9CB89B9C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A7D39-0A5B-4C72-BD96-2756AA7F33E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RCT Phase 3</a:t>
          </a:r>
        </a:p>
      </dgm:t>
    </dgm:pt>
    <dgm:pt modelId="{BE9F5CAB-FDE8-4610-B0E9-54EC173F8E1A}" type="parTrans" cxnId="{43AA1901-CAAE-4371-84A7-2C40BF6FC97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D18D9-C935-41D9-8F03-69A82555F4CF}" type="sibTrans" cxnId="{43AA1901-CAAE-4371-84A7-2C40BF6FC97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52B49-0FAC-42B5-B616-2221EE1E8AA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Experimental treatment</a:t>
          </a:r>
        </a:p>
      </dgm:t>
    </dgm:pt>
    <dgm:pt modelId="{2B9EE31B-A334-4385-B39C-2D2598242C77}" type="parTrans" cxnId="{2A635CB4-A980-4C7D-B03F-36D1BE9CDB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2944C-A275-4F37-B3D0-06C6A0D26433}" type="sibTrans" cxnId="{2A635CB4-A980-4C7D-B03F-36D1BE9CDB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6B348-17DB-412D-9340-9AEEF4CE70A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Placebo</a:t>
          </a:r>
        </a:p>
      </dgm:t>
    </dgm:pt>
    <dgm:pt modelId="{18060616-8DE1-4F31-90A3-8E4503DF6BA3}" type="parTrans" cxnId="{7601492E-B439-44F6-A9B5-E52F5069BFA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61B8C-6A51-44B1-83E9-27EB32757012}" type="sibTrans" cxnId="{7601492E-B439-44F6-A9B5-E52F5069BFA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DD207-58CE-4A79-97A5-F0E5491F193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Observational</a:t>
          </a:r>
        </a:p>
      </dgm:t>
    </dgm:pt>
    <dgm:pt modelId="{54E775D9-9F67-4697-99A2-30A4E9B35DAA}" type="parTrans" cxnId="{57159CD6-92E0-4F18-9387-FBDA531515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AA1A2-6375-46A8-B9F6-7D2051293A51}" type="sibTrans" cxnId="{57159CD6-92E0-4F18-9387-FBDA531515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BE9AD-8F38-4892-9257-EB4D74F213D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Experimental treatment</a:t>
          </a:r>
        </a:p>
      </dgm:t>
    </dgm:pt>
    <dgm:pt modelId="{91E77812-87C1-40D1-8DEF-76A4179A2943}" type="parTrans" cxnId="{2809BC75-79CC-4333-B176-D7B40B7BDC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8BFEF-686D-4599-AA85-F3359E96B9F3}" type="sibTrans" cxnId="{2809BC75-79CC-4333-B176-D7B40B7BDC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F2FEB-590E-4A9C-9886-D1C31FF8FC9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Standard of Care</a:t>
          </a:r>
        </a:p>
      </dgm:t>
    </dgm:pt>
    <dgm:pt modelId="{5C5B24E4-3476-4AC4-96B7-5EB377348D65}" type="parTrans" cxnId="{8DEA862F-13B9-4DAF-ABA3-E0B2FC2A35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BE2E0-E0D2-4B81-9011-924263965AAE}" type="sibTrans" cxnId="{8DEA862F-13B9-4DAF-ABA3-E0B2FC2A35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84D85-CFFF-4EA1-BA05-D4E681EE5DE2}" type="pres">
      <dgm:prSet presAssocID="{8D9726C4-9B8C-493F-9D5C-93E2FDAC7CF8}" presName="Name0" presStyleCnt="0">
        <dgm:presLayoutVars>
          <dgm:dir/>
          <dgm:animLvl val="lvl"/>
          <dgm:resizeHandles val="exact"/>
        </dgm:presLayoutVars>
      </dgm:prSet>
      <dgm:spPr/>
    </dgm:pt>
    <dgm:pt modelId="{F3D51667-DCB5-4745-A9BF-2C94A49FECB5}" type="pres">
      <dgm:prSet presAssocID="{E23EA142-4FE5-4472-9AB8-4825A164883A}" presName="composite" presStyleCnt="0"/>
      <dgm:spPr/>
    </dgm:pt>
    <dgm:pt modelId="{5BBE398A-2EF4-40F1-A887-33F6F446F7EB}" type="pres">
      <dgm:prSet presAssocID="{E23EA142-4FE5-4472-9AB8-4825A16488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9B0D314-9CBA-4586-BBC1-BC8022FC8CDF}" type="pres">
      <dgm:prSet presAssocID="{E23EA142-4FE5-4472-9AB8-4825A164883A}" presName="desTx" presStyleLbl="alignAccFollowNode1" presStyleIdx="0" presStyleCnt="3">
        <dgm:presLayoutVars>
          <dgm:bulletEnabled val="1"/>
        </dgm:presLayoutVars>
      </dgm:prSet>
      <dgm:spPr/>
    </dgm:pt>
    <dgm:pt modelId="{07FADFDE-445F-4B70-ABE2-FB89A7639B4F}" type="pres">
      <dgm:prSet presAssocID="{9242DACA-8B7E-4C4E-9649-0CF991F8C833}" presName="space" presStyleCnt="0"/>
      <dgm:spPr/>
    </dgm:pt>
    <dgm:pt modelId="{0E616FF9-3700-422C-A711-19B1FF50DD9E}" type="pres">
      <dgm:prSet presAssocID="{536A7D39-0A5B-4C72-BD96-2756AA7F33EA}" presName="composite" presStyleCnt="0"/>
      <dgm:spPr/>
    </dgm:pt>
    <dgm:pt modelId="{3281C729-86F9-46AD-8604-3870B16FE8FE}" type="pres">
      <dgm:prSet presAssocID="{536A7D39-0A5B-4C72-BD96-2756AA7F33E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A7EB5A6-7EB0-48FE-8FBB-A97CD9C3F09B}" type="pres">
      <dgm:prSet presAssocID="{536A7D39-0A5B-4C72-BD96-2756AA7F33EA}" presName="desTx" presStyleLbl="alignAccFollowNode1" presStyleIdx="1" presStyleCnt="3">
        <dgm:presLayoutVars>
          <dgm:bulletEnabled val="1"/>
        </dgm:presLayoutVars>
      </dgm:prSet>
      <dgm:spPr/>
    </dgm:pt>
    <dgm:pt modelId="{2BF59561-E414-4285-975A-F8860DA6C9EB}" type="pres">
      <dgm:prSet presAssocID="{4A1D18D9-C935-41D9-8F03-69A82555F4CF}" presName="space" presStyleCnt="0"/>
      <dgm:spPr/>
    </dgm:pt>
    <dgm:pt modelId="{7E18BE91-6903-44A8-A418-0F09563B8863}" type="pres">
      <dgm:prSet presAssocID="{508DD207-58CE-4A79-97A5-F0E5491F193F}" presName="composite" presStyleCnt="0"/>
      <dgm:spPr/>
    </dgm:pt>
    <dgm:pt modelId="{E176B69C-EFDD-4001-BD75-D6C45D9D120D}" type="pres">
      <dgm:prSet presAssocID="{508DD207-58CE-4A79-97A5-F0E5491F193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299FEF4-D20A-4AA3-9231-2EC5F22AE612}" type="pres">
      <dgm:prSet presAssocID="{508DD207-58CE-4A79-97A5-F0E5491F193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AA1901-CAAE-4371-84A7-2C40BF6FC97F}" srcId="{8D9726C4-9B8C-493F-9D5C-93E2FDAC7CF8}" destId="{536A7D39-0A5B-4C72-BD96-2756AA7F33EA}" srcOrd="1" destOrd="0" parTransId="{BE9F5CAB-FDE8-4610-B0E9-54EC173F8E1A}" sibTransId="{4A1D18D9-C935-41D9-8F03-69A82555F4CF}"/>
    <dgm:cxn modelId="{7601492E-B439-44F6-A9B5-E52F5069BFAB}" srcId="{536A7D39-0A5B-4C72-BD96-2756AA7F33EA}" destId="{1CA6B348-17DB-412D-9340-9AEEF4CE70A5}" srcOrd="1" destOrd="0" parTransId="{18060616-8DE1-4F31-90A3-8E4503DF6BA3}" sibTransId="{63261B8C-6A51-44B1-83E9-27EB32757012}"/>
    <dgm:cxn modelId="{8DEA862F-13B9-4DAF-ABA3-E0B2FC2A352F}" srcId="{508DD207-58CE-4A79-97A5-F0E5491F193F}" destId="{DECF2FEB-590E-4A9C-9886-D1C31FF8FC9C}" srcOrd="1" destOrd="0" parTransId="{5C5B24E4-3476-4AC4-96B7-5EB377348D65}" sibTransId="{6B7BE2E0-E0D2-4B81-9011-924263965AAE}"/>
    <dgm:cxn modelId="{CB27FE4E-E3E7-414C-BA75-407DD8C6C2C0}" srcId="{8D9726C4-9B8C-493F-9D5C-93E2FDAC7CF8}" destId="{E23EA142-4FE5-4472-9AB8-4825A164883A}" srcOrd="0" destOrd="0" parTransId="{506E5A4D-639F-4934-A785-7AB0FFBC8C95}" sibTransId="{9242DACA-8B7E-4C4E-9649-0CF991F8C833}"/>
    <dgm:cxn modelId="{D4181952-EB6D-49FF-AC0A-588C7C82C7F6}" srcId="{E23EA142-4FE5-4472-9AB8-4825A164883A}" destId="{0FFDB620-DD68-4418-929F-6D423B136A0D}" srcOrd="0" destOrd="0" parTransId="{49F9CAC2-EA7A-4AC3-9E9E-08908FAB6616}" sibTransId="{57105DB9-A364-4D52-80ED-2ADDC40BCD40}"/>
    <dgm:cxn modelId="{2809BC75-79CC-4333-B176-D7B40B7BDCE6}" srcId="{508DD207-58CE-4A79-97A5-F0E5491F193F}" destId="{7E2BE9AD-8F38-4892-9257-EB4D74F213DF}" srcOrd="0" destOrd="0" parTransId="{91E77812-87C1-40D1-8DEF-76A4179A2943}" sibTransId="{2008BFEF-686D-4599-AA85-F3359E96B9F3}"/>
    <dgm:cxn modelId="{8ED5785A-3BC5-4056-A8B6-3284D24FA726}" type="presOf" srcId="{C167F60A-A970-4633-BB0F-116EA09797F5}" destId="{19B0D314-9CBA-4586-BBC1-BC8022FC8CDF}" srcOrd="0" destOrd="1" presId="urn:microsoft.com/office/officeart/2005/8/layout/hList1"/>
    <dgm:cxn modelId="{A0CC558D-F6DA-45A3-8328-3CA829B02C4C}" type="presOf" srcId="{DECF2FEB-590E-4A9C-9886-D1C31FF8FC9C}" destId="{F299FEF4-D20A-4AA3-9231-2EC5F22AE612}" srcOrd="0" destOrd="1" presId="urn:microsoft.com/office/officeart/2005/8/layout/hList1"/>
    <dgm:cxn modelId="{74FDB7A2-F712-46A4-B1AF-AC33F774793A}" type="presOf" srcId="{CD852B49-0FAC-42B5-B616-2221EE1E8AAF}" destId="{CA7EB5A6-7EB0-48FE-8FBB-A97CD9C3F09B}" srcOrd="0" destOrd="0" presId="urn:microsoft.com/office/officeart/2005/8/layout/hList1"/>
    <dgm:cxn modelId="{2CF7DDB1-AF8C-409F-95F6-7D42B655A7A0}" type="presOf" srcId="{508DD207-58CE-4A79-97A5-F0E5491F193F}" destId="{E176B69C-EFDD-4001-BD75-D6C45D9D120D}" srcOrd="0" destOrd="0" presId="urn:microsoft.com/office/officeart/2005/8/layout/hList1"/>
    <dgm:cxn modelId="{2A635CB4-A980-4C7D-B03F-36D1BE9CDBBD}" srcId="{536A7D39-0A5B-4C72-BD96-2756AA7F33EA}" destId="{CD852B49-0FAC-42B5-B616-2221EE1E8AAF}" srcOrd="0" destOrd="0" parTransId="{2B9EE31B-A334-4385-B39C-2D2598242C77}" sibTransId="{EC12944C-A275-4F37-B3D0-06C6A0D26433}"/>
    <dgm:cxn modelId="{9EA457C2-F2F4-428B-9BFB-CC5E8CF91EC8}" type="presOf" srcId="{7E2BE9AD-8F38-4892-9257-EB4D74F213DF}" destId="{F299FEF4-D20A-4AA3-9231-2EC5F22AE612}" srcOrd="0" destOrd="0" presId="urn:microsoft.com/office/officeart/2005/8/layout/hList1"/>
    <dgm:cxn modelId="{ED273ECB-2403-4025-8836-DD2026D67114}" type="presOf" srcId="{0FFDB620-DD68-4418-929F-6D423B136A0D}" destId="{19B0D314-9CBA-4586-BBC1-BC8022FC8CDF}" srcOrd="0" destOrd="0" presId="urn:microsoft.com/office/officeart/2005/8/layout/hList1"/>
    <dgm:cxn modelId="{3ED67ACD-1F69-4DB7-BED6-16B9A22E2D56}" type="presOf" srcId="{536A7D39-0A5B-4C72-BD96-2756AA7F33EA}" destId="{3281C729-86F9-46AD-8604-3870B16FE8FE}" srcOrd="0" destOrd="0" presId="urn:microsoft.com/office/officeart/2005/8/layout/hList1"/>
    <dgm:cxn modelId="{8B5559CE-C2B8-4854-98AA-7BC4DF014D80}" type="presOf" srcId="{1CA6B348-17DB-412D-9340-9AEEF4CE70A5}" destId="{CA7EB5A6-7EB0-48FE-8FBB-A97CD9C3F09B}" srcOrd="0" destOrd="1" presId="urn:microsoft.com/office/officeart/2005/8/layout/hList1"/>
    <dgm:cxn modelId="{57159CD6-92E0-4F18-9387-FBDA531515A5}" srcId="{8D9726C4-9B8C-493F-9D5C-93E2FDAC7CF8}" destId="{508DD207-58CE-4A79-97A5-F0E5491F193F}" srcOrd="2" destOrd="0" parTransId="{54E775D9-9F67-4697-99A2-30A4E9B35DAA}" sibTransId="{105AA1A2-6375-46A8-B9F6-7D2051293A51}"/>
    <dgm:cxn modelId="{08953BEA-3418-4083-9247-6668E7B7D0CE}" type="presOf" srcId="{8D9726C4-9B8C-493F-9D5C-93E2FDAC7CF8}" destId="{F2C84D85-CFFF-4EA1-BA05-D4E681EE5DE2}" srcOrd="0" destOrd="0" presId="urn:microsoft.com/office/officeart/2005/8/layout/hList1"/>
    <dgm:cxn modelId="{065D23F1-BD25-4E2C-9EB1-9C9CB89B9C10}" srcId="{E23EA142-4FE5-4472-9AB8-4825A164883A}" destId="{C167F60A-A970-4633-BB0F-116EA09797F5}" srcOrd="1" destOrd="0" parTransId="{AB0B1130-B572-4675-9DBE-C159394CC431}" sibTransId="{B0B83ECE-6B66-4C2B-8504-337BF8A64E99}"/>
    <dgm:cxn modelId="{5DB031F8-C66B-40A6-BC24-57EA3861F8FF}" type="presOf" srcId="{E23EA142-4FE5-4472-9AB8-4825A164883A}" destId="{5BBE398A-2EF4-40F1-A887-33F6F446F7EB}" srcOrd="0" destOrd="0" presId="urn:microsoft.com/office/officeart/2005/8/layout/hList1"/>
    <dgm:cxn modelId="{63A243D9-7B66-47F1-BF4C-4645C4681F0C}" type="presParOf" srcId="{F2C84D85-CFFF-4EA1-BA05-D4E681EE5DE2}" destId="{F3D51667-DCB5-4745-A9BF-2C94A49FECB5}" srcOrd="0" destOrd="0" presId="urn:microsoft.com/office/officeart/2005/8/layout/hList1"/>
    <dgm:cxn modelId="{045CD2D5-A52A-497B-89E0-EEDB4B1B7644}" type="presParOf" srcId="{F3D51667-DCB5-4745-A9BF-2C94A49FECB5}" destId="{5BBE398A-2EF4-40F1-A887-33F6F446F7EB}" srcOrd="0" destOrd="0" presId="urn:microsoft.com/office/officeart/2005/8/layout/hList1"/>
    <dgm:cxn modelId="{AD00D469-CD9B-4525-B122-63E3D7C94229}" type="presParOf" srcId="{F3D51667-DCB5-4745-A9BF-2C94A49FECB5}" destId="{19B0D314-9CBA-4586-BBC1-BC8022FC8CDF}" srcOrd="1" destOrd="0" presId="urn:microsoft.com/office/officeart/2005/8/layout/hList1"/>
    <dgm:cxn modelId="{DB32383D-E588-4C71-8A25-B5CC5A8AAC69}" type="presParOf" srcId="{F2C84D85-CFFF-4EA1-BA05-D4E681EE5DE2}" destId="{07FADFDE-445F-4B70-ABE2-FB89A7639B4F}" srcOrd="1" destOrd="0" presId="urn:microsoft.com/office/officeart/2005/8/layout/hList1"/>
    <dgm:cxn modelId="{955CFAC1-2DDD-4D40-B415-A6633F3E4476}" type="presParOf" srcId="{F2C84D85-CFFF-4EA1-BA05-D4E681EE5DE2}" destId="{0E616FF9-3700-422C-A711-19B1FF50DD9E}" srcOrd="2" destOrd="0" presId="urn:microsoft.com/office/officeart/2005/8/layout/hList1"/>
    <dgm:cxn modelId="{06F45445-70B7-4071-9D6B-C6A3EA8B4496}" type="presParOf" srcId="{0E616FF9-3700-422C-A711-19B1FF50DD9E}" destId="{3281C729-86F9-46AD-8604-3870B16FE8FE}" srcOrd="0" destOrd="0" presId="urn:microsoft.com/office/officeart/2005/8/layout/hList1"/>
    <dgm:cxn modelId="{15AE42A6-FB03-4741-9ECB-A9616EA4751A}" type="presParOf" srcId="{0E616FF9-3700-422C-A711-19B1FF50DD9E}" destId="{CA7EB5A6-7EB0-48FE-8FBB-A97CD9C3F09B}" srcOrd="1" destOrd="0" presId="urn:microsoft.com/office/officeart/2005/8/layout/hList1"/>
    <dgm:cxn modelId="{BD63EC3B-1645-4E88-907E-3D584A843A36}" type="presParOf" srcId="{F2C84D85-CFFF-4EA1-BA05-D4E681EE5DE2}" destId="{2BF59561-E414-4285-975A-F8860DA6C9EB}" srcOrd="3" destOrd="0" presId="urn:microsoft.com/office/officeart/2005/8/layout/hList1"/>
    <dgm:cxn modelId="{ACF8E36E-432B-4329-B85B-EE9EF934BD79}" type="presParOf" srcId="{F2C84D85-CFFF-4EA1-BA05-D4E681EE5DE2}" destId="{7E18BE91-6903-44A8-A418-0F09563B8863}" srcOrd="4" destOrd="0" presId="urn:microsoft.com/office/officeart/2005/8/layout/hList1"/>
    <dgm:cxn modelId="{8D751164-1F4C-4F12-A005-206A1844F7AE}" type="presParOf" srcId="{7E18BE91-6903-44A8-A418-0F09563B8863}" destId="{E176B69C-EFDD-4001-BD75-D6C45D9D120D}" srcOrd="0" destOrd="0" presId="urn:microsoft.com/office/officeart/2005/8/layout/hList1"/>
    <dgm:cxn modelId="{E454A7F2-D64E-4065-9F50-3ECEA4F50953}" type="presParOf" srcId="{7E18BE91-6903-44A8-A418-0F09563B8863}" destId="{F299FEF4-D20A-4AA3-9231-2EC5F22AE6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CC5DC-8E05-4CE9-81D8-B6DFA14DEB1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B102D87-46ED-4D19-9E51-702038EEE304}">
      <dgm:prSet phldrT="[Text]"/>
      <dgm:spPr/>
      <dgm:t>
        <a:bodyPr/>
        <a:lstStyle/>
        <a:p>
          <a:r>
            <a:rPr lang="en-US" dirty="0"/>
            <a:t>Evidence synthesis</a:t>
          </a:r>
        </a:p>
      </dgm:t>
    </dgm:pt>
    <dgm:pt modelId="{46D2A385-19B8-4B90-B287-0A851DAAA82C}" type="parTrans" cxnId="{EF1E10E9-AC97-4C1E-84B9-0FABECC29B37}">
      <dgm:prSet/>
      <dgm:spPr/>
      <dgm:t>
        <a:bodyPr/>
        <a:lstStyle/>
        <a:p>
          <a:endParaRPr lang="en-US"/>
        </a:p>
      </dgm:t>
    </dgm:pt>
    <dgm:pt modelId="{DB9386FA-153D-4F95-BDF7-4EB6DB82FC41}" type="sibTrans" cxnId="{EF1E10E9-AC97-4C1E-84B9-0FABECC29B37}">
      <dgm:prSet/>
      <dgm:spPr/>
      <dgm:t>
        <a:bodyPr/>
        <a:lstStyle/>
        <a:p>
          <a:endParaRPr lang="en-US"/>
        </a:p>
      </dgm:t>
    </dgm:pt>
    <dgm:pt modelId="{51BCC6AB-7B62-4E38-802B-CD9796975717}">
      <dgm:prSet phldrT="[Text]"/>
      <dgm:spPr/>
      <dgm:t>
        <a:bodyPr/>
        <a:lstStyle/>
        <a:p>
          <a:r>
            <a:rPr lang="en-US" dirty="0"/>
            <a:t>Statistical learning</a:t>
          </a:r>
        </a:p>
      </dgm:t>
    </dgm:pt>
    <dgm:pt modelId="{1A88EFB3-DB75-4223-8EDB-45B1010566C1}" type="parTrans" cxnId="{9F17369F-A61D-46AE-B60E-6D1796DCD77A}">
      <dgm:prSet/>
      <dgm:spPr/>
      <dgm:t>
        <a:bodyPr/>
        <a:lstStyle/>
        <a:p>
          <a:endParaRPr lang="en-US"/>
        </a:p>
      </dgm:t>
    </dgm:pt>
    <dgm:pt modelId="{297E9405-6B93-4632-A382-6F8C62D61DCD}" type="sibTrans" cxnId="{9F17369F-A61D-46AE-B60E-6D1796DCD77A}">
      <dgm:prSet/>
      <dgm:spPr/>
      <dgm:t>
        <a:bodyPr/>
        <a:lstStyle/>
        <a:p>
          <a:endParaRPr lang="en-US"/>
        </a:p>
      </dgm:t>
    </dgm:pt>
    <dgm:pt modelId="{8E5C65CD-4132-4DA6-904F-84131D9E76EF}">
      <dgm:prSet phldrT="[Text]"/>
      <dgm:spPr/>
      <dgm:t>
        <a:bodyPr/>
        <a:lstStyle/>
        <a:p>
          <a:r>
            <a:rPr lang="en-US" dirty="0"/>
            <a:t>Causal inference</a:t>
          </a:r>
        </a:p>
      </dgm:t>
    </dgm:pt>
    <dgm:pt modelId="{2B1093E5-5E55-4BE8-AB1A-D3FD7FF6B9D0}" type="parTrans" cxnId="{18C3D55B-305A-4BFD-92AE-6958664277AB}">
      <dgm:prSet/>
      <dgm:spPr/>
      <dgm:t>
        <a:bodyPr/>
        <a:lstStyle/>
        <a:p>
          <a:endParaRPr lang="en-US"/>
        </a:p>
      </dgm:t>
    </dgm:pt>
    <dgm:pt modelId="{195B49A5-9ECF-421B-AAB5-213DC68C2A23}" type="sibTrans" cxnId="{18C3D55B-305A-4BFD-92AE-6958664277AB}">
      <dgm:prSet/>
      <dgm:spPr/>
      <dgm:t>
        <a:bodyPr/>
        <a:lstStyle/>
        <a:p>
          <a:endParaRPr lang="en-US"/>
        </a:p>
      </dgm:t>
    </dgm:pt>
    <dgm:pt modelId="{4E19370D-FAA4-491A-83EC-090DB854D737}" type="pres">
      <dgm:prSet presAssocID="{86ECC5DC-8E05-4CE9-81D8-B6DFA14DEB1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5DA7EFC-0F24-4D1D-815D-B416CFE98514}" type="pres">
      <dgm:prSet presAssocID="{4B102D87-46ED-4D19-9E51-702038EEE304}" presName="gear1" presStyleLbl="node1" presStyleIdx="0" presStyleCnt="3">
        <dgm:presLayoutVars>
          <dgm:chMax val="1"/>
          <dgm:bulletEnabled val="1"/>
        </dgm:presLayoutVars>
      </dgm:prSet>
      <dgm:spPr/>
    </dgm:pt>
    <dgm:pt modelId="{00A134B6-ECE9-441D-993C-51333E17A103}" type="pres">
      <dgm:prSet presAssocID="{4B102D87-46ED-4D19-9E51-702038EEE304}" presName="gear1srcNode" presStyleLbl="node1" presStyleIdx="0" presStyleCnt="3"/>
      <dgm:spPr/>
    </dgm:pt>
    <dgm:pt modelId="{9F7D24DE-2A11-45B3-9BA3-1A7712FDF902}" type="pres">
      <dgm:prSet presAssocID="{4B102D87-46ED-4D19-9E51-702038EEE304}" presName="gear1dstNode" presStyleLbl="node1" presStyleIdx="0" presStyleCnt="3"/>
      <dgm:spPr/>
    </dgm:pt>
    <dgm:pt modelId="{FFB6F3C4-F407-4A10-96CF-F84548643774}" type="pres">
      <dgm:prSet presAssocID="{51BCC6AB-7B62-4E38-802B-CD9796975717}" presName="gear2" presStyleLbl="node1" presStyleIdx="1" presStyleCnt="3">
        <dgm:presLayoutVars>
          <dgm:chMax val="1"/>
          <dgm:bulletEnabled val="1"/>
        </dgm:presLayoutVars>
      </dgm:prSet>
      <dgm:spPr/>
    </dgm:pt>
    <dgm:pt modelId="{B4ECC1CB-4B1A-4762-AC0D-0D69BF56FE84}" type="pres">
      <dgm:prSet presAssocID="{51BCC6AB-7B62-4E38-802B-CD9796975717}" presName="gear2srcNode" presStyleLbl="node1" presStyleIdx="1" presStyleCnt="3"/>
      <dgm:spPr/>
    </dgm:pt>
    <dgm:pt modelId="{5A2313FB-5E40-4B2F-89D1-56E6849EDA28}" type="pres">
      <dgm:prSet presAssocID="{51BCC6AB-7B62-4E38-802B-CD9796975717}" presName="gear2dstNode" presStyleLbl="node1" presStyleIdx="1" presStyleCnt="3"/>
      <dgm:spPr/>
    </dgm:pt>
    <dgm:pt modelId="{FD69ACE3-21C7-4F81-84FF-22DD0E1DDA6A}" type="pres">
      <dgm:prSet presAssocID="{8E5C65CD-4132-4DA6-904F-84131D9E76EF}" presName="gear3" presStyleLbl="node1" presStyleIdx="2" presStyleCnt="3"/>
      <dgm:spPr/>
    </dgm:pt>
    <dgm:pt modelId="{60F5467F-5647-480E-9380-EC01DE5EF168}" type="pres">
      <dgm:prSet presAssocID="{8E5C65CD-4132-4DA6-904F-84131D9E76E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DFE983B-AE9C-4EA6-804B-7FEA438DA584}" type="pres">
      <dgm:prSet presAssocID="{8E5C65CD-4132-4DA6-904F-84131D9E76EF}" presName="gear3srcNode" presStyleLbl="node1" presStyleIdx="2" presStyleCnt="3"/>
      <dgm:spPr/>
    </dgm:pt>
    <dgm:pt modelId="{8EB65789-AD5A-48E9-B3ED-913C73E1EA1B}" type="pres">
      <dgm:prSet presAssocID="{8E5C65CD-4132-4DA6-904F-84131D9E76EF}" presName="gear3dstNode" presStyleLbl="node1" presStyleIdx="2" presStyleCnt="3"/>
      <dgm:spPr/>
    </dgm:pt>
    <dgm:pt modelId="{41DE7F15-734C-4B43-9464-50D7AE4024F0}" type="pres">
      <dgm:prSet presAssocID="{DB9386FA-153D-4F95-BDF7-4EB6DB82FC41}" presName="connector1" presStyleLbl="sibTrans2D1" presStyleIdx="0" presStyleCnt="3"/>
      <dgm:spPr/>
    </dgm:pt>
    <dgm:pt modelId="{F24DE690-E07C-49BA-81C1-0035FDBD3E8B}" type="pres">
      <dgm:prSet presAssocID="{297E9405-6B93-4632-A382-6F8C62D61DCD}" presName="connector2" presStyleLbl="sibTrans2D1" presStyleIdx="1" presStyleCnt="3"/>
      <dgm:spPr/>
    </dgm:pt>
    <dgm:pt modelId="{D73ED918-4224-4564-B581-789332474BC9}" type="pres">
      <dgm:prSet presAssocID="{195B49A5-9ECF-421B-AAB5-213DC68C2A23}" presName="connector3" presStyleLbl="sibTrans2D1" presStyleIdx="2" presStyleCnt="3"/>
      <dgm:spPr/>
    </dgm:pt>
  </dgm:ptLst>
  <dgm:cxnLst>
    <dgm:cxn modelId="{A4C06B10-5AB4-43BA-82F5-45FEDDAE4F29}" type="presOf" srcId="{51BCC6AB-7B62-4E38-802B-CD9796975717}" destId="{B4ECC1CB-4B1A-4762-AC0D-0D69BF56FE84}" srcOrd="1" destOrd="0" presId="urn:microsoft.com/office/officeart/2005/8/layout/gear1"/>
    <dgm:cxn modelId="{B7E9D11B-2C59-4B17-8636-0C364A3A7CC5}" type="presOf" srcId="{8E5C65CD-4132-4DA6-904F-84131D9E76EF}" destId="{BDFE983B-AE9C-4EA6-804B-7FEA438DA584}" srcOrd="2" destOrd="0" presId="urn:microsoft.com/office/officeart/2005/8/layout/gear1"/>
    <dgm:cxn modelId="{D25C8E27-24F1-4EC0-BD25-3A8710B5FA89}" type="presOf" srcId="{297E9405-6B93-4632-A382-6F8C62D61DCD}" destId="{F24DE690-E07C-49BA-81C1-0035FDBD3E8B}" srcOrd="0" destOrd="0" presId="urn:microsoft.com/office/officeart/2005/8/layout/gear1"/>
    <dgm:cxn modelId="{8D56E231-120A-44EE-B598-6AE39EA9B5B4}" type="presOf" srcId="{195B49A5-9ECF-421B-AAB5-213DC68C2A23}" destId="{D73ED918-4224-4564-B581-789332474BC9}" srcOrd="0" destOrd="0" presId="urn:microsoft.com/office/officeart/2005/8/layout/gear1"/>
    <dgm:cxn modelId="{18C3D55B-305A-4BFD-92AE-6958664277AB}" srcId="{86ECC5DC-8E05-4CE9-81D8-B6DFA14DEB18}" destId="{8E5C65CD-4132-4DA6-904F-84131D9E76EF}" srcOrd="2" destOrd="0" parTransId="{2B1093E5-5E55-4BE8-AB1A-D3FD7FF6B9D0}" sibTransId="{195B49A5-9ECF-421B-AAB5-213DC68C2A23}"/>
    <dgm:cxn modelId="{EAC5FD61-C933-42F2-8BBA-F7A1BDE1A33B}" type="presOf" srcId="{86ECC5DC-8E05-4CE9-81D8-B6DFA14DEB18}" destId="{4E19370D-FAA4-491A-83EC-090DB854D737}" srcOrd="0" destOrd="0" presId="urn:microsoft.com/office/officeart/2005/8/layout/gear1"/>
    <dgm:cxn modelId="{3FC2E170-EF8B-4AD3-8C36-1DA0D3FCF519}" type="presOf" srcId="{4B102D87-46ED-4D19-9E51-702038EEE304}" destId="{9F7D24DE-2A11-45B3-9BA3-1A7712FDF902}" srcOrd="2" destOrd="0" presId="urn:microsoft.com/office/officeart/2005/8/layout/gear1"/>
    <dgm:cxn modelId="{45D3F270-3562-4619-A2B5-C46CFB1A2D33}" type="presOf" srcId="{DB9386FA-153D-4F95-BDF7-4EB6DB82FC41}" destId="{41DE7F15-734C-4B43-9464-50D7AE4024F0}" srcOrd="0" destOrd="0" presId="urn:microsoft.com/office/officeart/2005/8/layout/gear1"/>
    <dgm:cxn modelId="{E83C1559-2618-4293-89B5-97085A43CD86}" type="presOf" srcId="{8E5C65CD-4132-4DA6-904F-84131D9E76EF}" destId="{FD69ACE3-21C7-4F81-84FF-22DD0E1DDA6A}" srcOrd="0" destOrd="0" presId="urn:microsoft.com/office/officeart/2005/8/layout/gear1"/>
    <dgm:cxn modelId="{3F6E918D-F61C-445A-89E4-F730EBE154B6}" type="presOf" srcId="{51BCC6AB-7B62-4E38-802B-CD9796975717}" destId="{FFB6F3C4-F407-4A10-96CF-F84548643774}" srcOrd="0" destOrd="0" presId="urn:microsoft.com/office/officeart/2005/8/layout/gear1"/>
    <dgm:cxn modelId="{9F17369F-A61D-46AE-B60E-6D1796DCD77A}" srcId="{86ECC5DC-8E05-4CE9-81D8-B6DFA14DEB18}" destId="{51BCC6AB-7B62-4E38-802B-CD9796975717}" srcOrd="1" destOrd="0" parTransId="{1A88EFB3-DB75-4223-8EDB-45B1010566C1}" sibTransId="{297E9405-6B93-4632-A382-6F8C62D61DCD}"/>
    <dgm:cxn modelId="{A85F67A1-AC71-4E4C-A02B-313323621587}" type="presOf" srcId="{8E5C65CD-4132-4DA6-904F-84131D9E76EF}" destId="{8EB65789-AD5A-48E9-B3ED-913C73E1EA1B}" srcOrd="3" destOrd="0" presId="urn:microsoft.com/office/officeart/2005/8/layout/gear1"/>
    <dgm:cxn modelId="{DCF308B4-A520-4DF4-B469-43915BA01599}" type="presOf" srcId="{51BCC6AB-7B62-4E38-802B-CD9796975717}" destId="{5A2313FB-5E40-4B2F-89D1-56E6849EDA28}" srcOrd="2" destOrd="0" presId="urn:microsoft.com/office/officeart/2005/8/layout/gear1"/>
    <dgm:cxn modelId="{B98173B9-C348-4A5A-9CAC-BC689223CA05}" type="presOf" srcId="{4B102D87-46ED-4D19-9E51-702038EEE304}" destId="{00A134B6-ECE9-441D-993C-51333E17A103}" srcOrd="1" destOrd="0" presId="urn:microsoft.com/office/officeart/2005/8/layout/gear1"/>
    <dgm:cxn modelId="{15F58FC3-3032-49BB-AA92-38F800AC6D4E}" type="presOf" srcId="{4B102D87-46ED-4D19-9E51-702038EEE304}" destId="{C5DA7EFC-0F24-4D1D-815D-B416CFE98514}" srcOrd="0" destOrd="0" presId="urn:microsoft.com/office/officeart/2005/8/layout/gear1"/>
    <dgm:cxn modelId="{EF1E10E9-AC97-4C1E-84B9-0FABECC29B37}" srcId="{86ECC5DC-8E05-4CE9-81D8-B6DFA14DEB18}" destId="{4B102D87-46ED-4D19-9E51-702038EEE304}" srcOrd="0" destOrd="0" parTransId="{46D2A385-19B8-4B90-B287-0A851DAAA82C}" sibTransId="{DB9386FA-153D-4F95-BDF7-4EB6DB82FC41}"/>
    <dgm:cxn modelId="{9C8097F8-802B-4E5F-B7B3-EC6ED17469E2}" type="presOf" srcId="{8E5C65CD-4132-4DA6-904F-84131D9E76EF}" destId="{60F5467F-5647-480E-9380-EC01DE5EF168}" srcOrd="1" destOrd="0" presId="urn:microsoft.com/office/officeart/2005/8/layout/gear1"/>
    <dgm:cxn modelId="{A594E05B-318B-4614-A38F-2D5E7EB9A32A}" type="presParOf" srcId="{4E19370D-FAA4-491A-83EC-090DB854D737}" destId="{C5DA7EFC-0F24-4D1D-815D-B416CFE98514}" srcOrd="0" destOrd="0" presId="urn:microsoft.com/office/officeart/2005/8/layout/gear1"/>
    <dgm:cxn modelId="{C0E5DAD7-DA88-430A-AB93-919CBC649A9B}" type="presParOf" srcId="{4E19370D-FAA4-491A-83EC-090DB854D737}" destId="{00A134B6-ECE9-441D-993C-51333E17A103}" srcOrd="1" destOrd="0" presId="urn:microsoft.com/office/officeart/2005/8/layout/gear1"/>
    <dgm:cxn modelId="{826231EA-9415-41B8-B61F-D7712D728BB9}" type="presParOf" srcId="{4E19370D-FAA4-491A-83EC-090DB854D737}" destId="{9F7D24DE-2A11-45B3-9BA3-1A7712FDF902}" srcOrd="2" destOrd="0" presId="urn:microsoft.com/office/officeart/2005/8/layout/gear1"/>
    <dgm:cxn modelId="{F07E2C2A-AA45-4B07-BB8C-FBAFBB5D402A}" type="presParOf" srcId="{4E19370D-FAA4-491A-83EC-090DB854D737}" destId="{FFB6F3C4-F407-4A10-96CF-F84548643774}" srcOrd="3" destOrd="0" presId="urn:microsoft.com/office/officeart/2005/8/layout/gear1"/>
    <dgm:cxn modelId="{1C5C0AE0-B730-4065-ABCA-268222987B18}" type="presParOf" srcId="{4E19370D-FAA4-491A-83EC-090DB854D737}" destId="{B4ECC1CB-4B1A-4762-AC0D-0D69BF56FE84}" srcOrd="4" destOrd="0" presId="urn:microsoft.com/office/officeart/2005/8/layout/gear1"/>
    <dgm:cxn modelId="{1FF2F54C-33D1-4943-8C10-36CF4C1B1368}" type="presParOf" srcId="{4E19370D-FAA4-491A-83EC-090DB854D737}" destId="{5A2313FB-5E40-4B2F-89D1-56E6849EDA28}" srcOrd="5" destOrd="0" presId="urn:microsoft.com/office/officeart/2005/8/layout/gear1"/>
    <dgm:cxn modelId="{0952E1F7-51FC-4947-B7A6-ECF5851A3608}" type="presParOf" srcId="{4E19370D-FAA4-491A-83EC-090DB854D737}" destId="{FD69ACE3-21C7-4F81-84FF-22DD0E1DDA6A}" srcOrd="6" destOrd="0" presId="urn:microsoft.com/office/officeart/2005/8/layout/gear1"/>
    <dgm:cxn modelId="{A9F9681F-D6D8-46EA-8BB4-B4C8FE9A9615}" type="presParOf" srcId="{4E19370D-FAA4-491A-83EC-090DB854D737}" destId="{60F5467F-5647-480E-9380-EC01DE5EF168}" srcOrd="7" destOrd="0" presId="urn:microsoft.com/office/officeart/2005/8/layout/gear1"/>
    <dgm:cxn modelId="{049EA9B2-5041-48AF-8242-D9DF2398D54C}" type="presParOf" srcId="{4E19370D-FAA4-491A-83EC-090DB854D737}" destId="{BDFE983B-AE9C-4EA6-804B-7FEA438DA584}" srcOrd="8" destOrd="0" presId="urn:microsoft.com/office/officeart/2005/8/layout/gear1"/>
    <dgm:cxn modelId="{41BFEE65-813F-444A-AADA-D7C1A2D81961}" type="presParOf" srcId="{4E19370D-FAA4-491A-83EC-090DB854D737}" destId="{8EB65789-AD5A-48E9-B3ED-913C73E1EA1B}" srcOrd="9" destOrd="0" presId="urn:microsoft.com/office/officeart/2005/8/layout/gear1"/>
    <dgm:cxn modelId="{F80B1D6D-BCC2-424B-8DF0-5E0704DDAABF}" type="presParOf" srcId="{4E19370D-FAA4-491A-83EC-090DB854D737}" destId="{41DE7F15-734C-4B43-9464-50D7AE4024F0}" srcOrd="10" destOrd="0" presId="urn:microsoft.com/office/officeart/2005/8/layout/gear1"/>
    <dgm:cxn modelId="{B41EBF2B-0071-48B4-A0EC-CA0F1621ECF4}" type="presParOf" srcId="{4E19370D-FAA4-491A-83EC-090DB854D737}" destId="{F24DE690-E07C-49BA-81C1-0035FDBD3E8B}" srcOrd="11" destOrd="0" presId="urn:microsoft.com/office/officeart/2005/8/layout/gear1"/>
    <dgm:cxn modelId="{EC199B76-4620-4028-B1BB-2DC5CDA65030}" type="presParOf" srcId="{4E19370D-FAA4-491A-83EC-090DB854D737}" destId="{D73ED918-4224-4564-B581-789332474B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E398A-2EF4-40F1-A887-33F6F446F7EB}">
      <dsp:nvSpPr>
        <dsp:cNvPr id="0" name=""/>
        <dsp:cNvSpPr/>
      </dsp:nvSpPr>
      <dsp:spPr>
        <a:xfrm>
          <a:off x="2939" y="84554"/>
          <a:ext cx="2865732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RCT Phase 2</a:t>
          </a:r>
        </a:p>
      </dsp:txBody>
      <dsp:txXfrm>
        <a:off x="2939" y="84554"/>
        <a:ext cx="2865732" cy="518400"/>
      </dsp:txXfrm>
    </dsp:sp>
    <dsp:sp modelId="{19B0D314-9CBA-4586-BBC1-BC8022FC8CDF}">
      <dsp:nvSpPr>
        <dsp:cNvPr id="0" name=""/>
        <dsp:cNvSpPr/>
      </dsp:nvSpPr>
      <dsp:spPr>
        <a:xfrm>
          <a:off x="2939" y="602955"/>
          <a:ext cx="2865732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Experimental treatment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Placebo</a:t>
          </a:r>
        </a:p>
      </dsp:txBody>
      <dsp:txXfrm>
        <a:off x="2939" y="602955"/>
        <a:ext cx="2865732" cy="790560"/>
      </dsp:txXfrm>
    </dsp:sp>
    <dsp:sp modelId="{3281C729-86F9-46AD-8604-3870B16FE8FE}">
      <dsp:nvSpPr>
        <dsp:cNvPr id="0" name=""/>
        <dsp:cNvSpPr/>
      </dsp:nvSpPr>
      <dsp:spPr>
        <a:xfrm>
          <a:off x="3269874" y="84554"/>
          <a:ext cx="2865732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RCT Phase 3</a:t>
          </a:r>
        </a:p>
      </dsp:txBody>
      <dsp:txXfrm>
        <a:off x="3269874" y="84554"/>
        <a:ext cx="2865732" cy="518400"/>
      </dsp:txXfrm>
    </dsp:sp>
    <dsp:sp modelId="{CA7EB5A6-7EB0-48FE-8FBB-A97CD9C3F09B}">
      <dsp:nvSpPr>
        <dsp:cNvPr id="0" name=""/>
        <dsp:cNvSpPr/>
      </dsp:nvSpPr>
      <dsp:spPr>
        <a:xfrm>
          <a:off x="3269874" y="602955"/>
          <a:ext cx="2865732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Experimental treatment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Placebo</a:t>
          </a:r>
        </a:p>
      </dsp:txBody>
      <dsp:txXfrm>
        <a:off x="3269874" y="602955"/>
        <a:ext cx="2865732" cy="790560"/>
      </dsp:txXfrm>
    </dsp:sp>
    <dsp:sp modelId="{E176B69C-EFDD-4001-BD75-D6C45D9D120D}">
      <dsp:nvSpPr>
        <dsp:cNvPr id="0" name=""/>
        <dsp:cNvSpPr/>
      </dsp:nvSpPr>
      <dsp:spPr>
        <a:xfrm>
          <a:off x="6536809" y="84554"/>
          <a:ext cx="2865732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Observational</a:t>
          </a:r>
        </a:p>
      </dsp:txBody>
      <dsp:txXfrm>
        <a:off x="6536809" y="84554"/>
        <a:ext cx="2865732" cy="518400"/>
      </dsp:txXfrm>
    </dsp:sp>
    <dsp:sp modelId="{F299FEF4-D20A-4AA3-9231-2EC5F22AE612}">
      <dsp:nvSpPr>
        <dsp:cNvPr id="0" name=""/>
        <dsp:cNvSpPr/>
      </dsp:nvSpPr>
      <dsp:spPr>
        <a:xfrm>
          <a:off x="6536809" y="602955"/>
          <a:ext cx="2865732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Experimental treatment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Standard of Care</a:t>
          </a:r>
        </a:p>
      </dsp:txBody>
      <dsp:txXfrm>
        <a:off x="6536809" y="602955"/>
        <a:ext cx="2865732" cy="79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7EFC-0F24-4D1D-815D-B416CFE98514}">
      <dsp:nvSpPr>
        <dsp:cNvPr id="0" name=""/>
        <dsp:cNvSpPr/>
      </dsp:nvSpPr>
      <dsp:spPr>
        <a:xfrm>
          <a:off x="2548494" y="1433110"/>
          <a:ext cx="1751578" cy="175157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Evidence synthesis</a:t>
          </a:r>
        </a:p>
      </dsp:txBody>
      <dsp:txXfrm>
        <a:off x="2900639" y="1843409"/>
        <a:ext cx="1047288" cy="900347"/>
      </dsp:txXfrm>
    </dsp:sp>
    <dsp:sp modelId="{FFB6F3C4-F407-4A10-96CF-F84548643774}">
      <dsp:nvSpPr>
        <dsp:cNvPr id="0" name=""/>
        <dsp:cNvSpPr/>
      </dsp:nvSpPr>
      <dsp:spPr>
        <a:xfrm>
          <a:off x="1529393" y="1019100"/>
          <a:ext cx="1273875" cy="12738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Statistical learning</a:t>
          </a:r>
        </a:p>
      </dsp:txBody>
      <dsp:txXfrm>
        <a:off x="1850095" y="1341740"/>
        <a:ext cx="632471" cy="628595"/>
      </dsp:txXfrm>
    </dsp:sp>
    <dsp:sp modelId="{FD69ACE3-21C7-4F81-84FF-22DD0E1DDA6A}">
      <dsp:nvSpPr>
        <dsp:cNvPr id="0" name=""/>
        <dsp:cNvSpPr/>
      </dsp:nvSpPr>
      <dsp:spPr>
        <a:xfrm rot="20700000">
          <a:off x="2242893" y="140256"/>
          <a:ext cx="1248138" cy="124813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Causal inference</a:t>
          </a:r>
        </a:p>
      </dsp:txBody>
      <dsp:txXfrm rot="-20700000">
        <a:off x="2516647" y="414009"/>
        <a:ext cx="700631" cy="700631"/>
      </dsp:txXfrm>
    </dsp:sp>
    <dsp:sp modelId="{41DE7F15-734C-4B43-9464-50D7AE4024F0}">
      <dsp:nvSpPr>
        <dsp:cNvPr id="0" name=""/>
        <dsp:cNvSpPr/>
      </dsp:nvSpPr>
      <dsp:spPr>
        <a:xfrm>
          <a:off x="2403048" y="1174864"/>
          <a:ext cx="2242021" cy="2242021"/>
        </a:xfrm>
        <a:prstGeom prst="circularArrow">
          <a:avLst>
            <a:gd name="adj1" fmla="val 4688"/>
            <a:gd name="adj2" fmla="val 299029"/>
            <a:gd name="adj3" fmla="val 2486080"/>
            <a:gd name="adj4" fmla="val 159276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DE690-E07C-49BA-81C1-0035FDBD3E8B}">
      <dsp:nvSpPr>
        <dsp:cNvPr id="0" name=""/>
        <dsp:cNvSpPr/>
      </dsp:nvSpPr>
      <dsp:spPr>
        <a:xfrm>
          <a:off x="1303792" y="741572"/>
          <a:ext cx="1628968" cy="16289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ED918-4224-4564-B581-789332474BC9}">
      <dsp:nvSpPr>
        <dsp:cNvPr id="0" name=""/>
        <dsp:cNvSpPr/>
      </dsp:nvSpPr>
      <dsp:spPr>
        <a:xfrm>
          <a:off x="1954186" y="-128800"/>
          <a:ext cx="1756355" cy="17563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DA90-449C-421D-A909-B830D5F7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ED31-7D04-4162-BCF7-062099D43C63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F8D0C-8BDE-45A0-9652-F929CB0A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0F042-AE77-4D7D-ADD2-3B8D30A9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5DB2-8453-4B32-877C-74D671B0D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4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1F535-E4F9-4432-9C7C-DA2ED2DB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0DCB-B894-4EA6-A960-1D799277AB94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B8018-ED11-4361-AD73-ED129B9D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93E58-51DF-4538-80FA-41062B5A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5104-FA9E-47D7-AE7B-49063FBD2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05304-1724-49E5-BA41-1692036C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7D1A-8A5C-467F-B98E-65E7E4C9E2C4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68B74-D04C-473D-B791-E01B995C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6D269-EEC9-433E-AF46-FE3F8A36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C8F9-8B11-4358-B636-37C7707A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FDFFE-AF78-4AF1-BBBD-6E6A3A4D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F91C-35EA-43C8-AE97-55C63F1DFD66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55D07-AAD4-4DFA-AC49-85333C96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0EA61-6CE1-4392-A8C3-C0A19751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4D1A-5EB1-4DCB-932E-86427B54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4DAB4-B1C7-4237-83B7-6A6FC8BB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01B7-18B6-43F7-8E9E-C4DF71078BA5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73FB-64EA-40D7-8C3B-D1C5753C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039BE-C86F-4E8D-BCF6-740FB976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4029-DDC3-4686-BA58-10D5F999C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F55C32-1D41-499A-B426-EC0B8593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07F3-895D-44F1-8104-91EF00790005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5D0C9-8EC8-4CFE-ABCD-52B3B81E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2EC221-991F-4C7C-897F-6A650723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9F31-C1E4-45FC-8DFC-407791C60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8AE3D0-1BFF-46EC-A152-052C39D8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29B6-23E1-4DB0-970C-0FECA524BEE6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035B8F-46EF-4D3D-B274-D87FDED7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82B0ED-EB3D-402B-BE02-E296AE3B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7A04-1911-4F54-95E7-F2945F6D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CD70D4-1414-422E-A89E-46D151E4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15FB-3058-4DE8-97A2-3156FC8865A5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FF0D79-E62A-4E4E-AC7A-D4569DBC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8D7DC7-98F2-4B76-90AE-D2EB21C3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F1C3-AC23-4CF2-93BF-E1E56464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7DD0A7-91BD-4E9F-A4A2-2D8D76DC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414D-3AF4-4E7C-B1D8-8BA388A29497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ABE06-08B0-47BE-9B25-B269CC28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027074-8B52-49DD-BCD4-9516E9D0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A628-BC01-4ABB-B330-A9D8C4251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A95712-B094-4EB9-B04E-BE8693E7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C5AB-3542-4C1F-8D48-FFFE7A13B842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231827-0D3B-44E4-985B-40BA86CC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276EC-E27B-4355-B92D-7B729F42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490A-8EA3-46CD-AE30-8F9A9BAF4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96887B-3969-4C4A-8A87-2847330D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DF46-4C54-4FA2-B15E-83F1F433C64D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E47D2B-D97E-45C1-A8C8-4253DFA6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DFB57-23EB-4914-AE08-1E4E229D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F5B5-6295-44E4-889E-E084BA6BC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8A4B46-95F9-4EA3-B275-825827280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63E144-618E-4CB8-A81F-D4056A00B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C8E7A-C464-4C84-BDFB-1E3EC0CA6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34C683-53EF-46E4-835E-5815F45793DB}" type="datetimeFigureOut">
              <a:rPr lang="en-US"/>
              <a:pPr>
                <a:defRPr/>
              </a:pPr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CEA35-EB6B-4CFE-8D10-CDD43C285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6EC27-8B11-425C-A135-ED6D91364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3D6B48-7CA7-4651-A484-AE4081091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7BD7-D9F8-4A59-B68A-A8791926F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3" y="1122363"/>
            <a:ext cx="11177081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Subgroup Identification in Clinical Trials: </a:t>
            </a:r>
            <a:b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Good, the Bad, the Ugly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34F798F3-020A-428D-9B98-A76BE9064F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</a:rPr>
              <a:t>Paolo Eusebi</a:t>
            </a:r>
            <a:r>
              <a:rPr lang="en-US" altLang="en-US" baseline="30000" dirty="0">
                <a:solidFill>
                  <a:schemeClr val="tx2"/>
                </a:solidFill>
              </a:rPr>
              <a:t>1</a:t>
            </a:r>
            <a:r>
              <a:rPr lang="en-US" altLang="en-US" dirty="0">
                <a:solidFill>
                  <a:schemeClr val="tx2"/>
                </a:solidFill>
              </a:rPr>
              <a:t>, Xin Huang</a:t>
            </a:r>
            <a:r>
              <a:rPr lang="en-US" altLang="en-US" baseline="30000" dirty="0">
                <a:solidFill>
                  <a:schemeClr val="tx2"/>
                </a:solidFill>
              </a:rPr>
              <a:t>2</a:t>
            </a:r>
            <a:r>
              <a:rPr lang="en-US" altLang="en-US" dirty="0">
                <a:solidFill>
                  <a:schemeClr val="tx2"/>
                </a:solidFill>
              </a:rPr>
              <a:t>, Ilya Lipkovich</a:t>
            </a:r>
            <a:r>
              <a:rPr lang="en-US" altLang="en-US" baseline="30000" dirty="0">
                <a:solidFill>
                  <a:schemeClr val="tx2"/>
                </a:solidFill>
              </a:rPr>
              <a:t>3</a:t>
            </a:r>
            <a:r>
              <a:rPr lang="en-US" altLang="en-US" dirty="0">
                <a:solidFill>
                  <a:schemeClr val="tx2"/>
                </a:solidFill>
              </a:rPr>
              <a:t>, Björn Bornkamp</a:t>
            </a:r>
            <a:r>
              <a:rPr lang="en-US" altLang="en-US" baseline="30000" dirty="0">
                <a:solidFill>
                  <a:schemeClr val="tx2"/>
                </a:solidFill>
              </a:rPr>
              <a:t>4</a:t>
            </a:r>
            <a:r>
              <a:rPr lang="en-US" altLang="en-US" dirty="0">
                <a:solidFill>
                  <a:schemeClr val="tx2"/>
                </a:solidFill>
              </a:rPr>
              <a:t>, Nicole Krämer</a:t>
            </a:r>
            <a:r>
              <a:rPr lang="en-US" altLang="en-US" baseline="30000" dirty="0">
                <a:solidFill>
                  <a:schemeClr val="tx2"/>
                </a:solidFill>
              </a:rPr>
              <a:t>5</a:t>
            </a:r>
            <a:r>
              <a:rPr lang="en-US" altLang="en-US" dirty="0">
                <a:solidFill>
                  <a:schemeClr val="tx2"/>
                </a:solidFill>
              </a:rPr>
              <a:t>, Bohdana Ratitch</a:t>
            </a:r>
            <a:r>
              <a:rPr lang="en-US" altLang="en-US" baseline="30000" dirty="0">
                <a:solidFill>
                  <a:schemeClr val="tx2"/>
                </a:solidFill>
              </a:rPr>
              <a:t>6</a:t>
            </a:r>
            <a:r>
              <a:rPr lang="en-US" altLang="en-US" dirty="0">
                <a:solidFill>
                  <a:schemeClr val="tx2"/>
                </a:solidFill>
              </a:rPr>
              <a:t> &amp; David Svensson</a:t>
            </a:r>
            <a:r>
              <a:rPr lang="en-US" altLang="en-US" baseline="30000" dirty="0">
                <a:solidFill>
                  <a:schemeClr val="tx2"/>
                </a:solidFill>
              </a:rPr>
              <a:t>7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</a:rPr>
              <a:t>on behalf of the PSI Subgroup SIG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Modus Outcomes, 2, 3 Eli Lilly and Company, 4 ,</a:t>
            </a:r>
            <a:r>
              <a:rPr lang="en-US" altLang="en-US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Boehringer Ingelheim </a:t>
            </a:r>
            <a:r>
              <a:rPr lang="en-US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Gmbh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Co KG, 6 Bayer Inc., 7 AstraZeneca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 the limitations of basic methods like univariate regressions with interaction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CBCE-F40A-8456-F9CF-74D94C897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Simplistic methods lead to spurious findings and biased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6BCC447-8A4C-5DA4-57C3-68D8C8A66F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03368"/>
                  </p:ext>
                </p:extLst>
              </p:nvPr>
            </p:nvGraphicFramePr>
            <p:xfrm>
              <a:off x="838198" y="2397517"/>
              <a:ext cx="10434149" cy="38318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92702">
                      <a:extLst>
                        <a:ext uri="{9D8B030D-6E8A-4147-A177-3AD203B41FA5}">
                          <a16:colId xmlns:a16="http://schemas.microsoft.com/office/drawing/2014/main" val="1870530888"/>
                        </a:ext>
                      </a:extLst>
                    </a:gridCol>
                    <a:gridCol w="1594265">
                      <a:extLst>
                        <a:ext uri="{9D8B030D-6E8A-4147-A177-3AD203B41FA5}">
                          <a16:colId xmlns:a16="http://schemas.microsoft.com/office/drawing/2014/main" val="986443631"/>
                        </a:ext>
                      </a:extLst>
                    </a:gridCol>
                    <a:gridCol w="4818167">
                      <a:extLst>
                        <a:ext uri="{9D8B030D-6E8A-4147-A177-3AD203B41FA5}">
                          <a16:colId xmlns:a16="http://schemas.microsoft.com/office/drawing/2014/main" val="4104784752"/>
                        </a:ext>
                      </a:extLst>
                    </a:gridCol>
                    <a:gridCol w="1235829">
                      <a:extLst>
                        <a:ext uri="{9D8B030D-6E8A-4147-A177-3AD203B41FA5}">
                          <a16:colId xmlns:a16="http://schemas.microsoft.com/office/drawing/2014/main" val="1169833898"/>
                        </a:ext>
                      </a:extLst>
                    </a:gridCol>
                    <a:gridCol w="1293186">
                      <a:extLst>
                        <a:ext uri="{9D8B030D-6E8A-4147-A177-3AD203B41FA5}">
                          <a16:colId xmlns:a16="http://schemas.microsoft.com/office/drawing/2014/main" val="3086382522"/>
                        </a:ext>
                      </a:extLst>
                    </a:gridCol>
                  </a:tblGrid>
                  <a:tr h="676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Biomarker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Interaction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coefficient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Interaction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p-value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58597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Continuous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=0.35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0.382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1863160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Binary (+ vs.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&gt;0)+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&gt;0)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=1.24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0.192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7367547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Continuous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=-0.09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0.818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4149847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Binary (+ vs.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&gt;0)+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&gt;0)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=0.79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0.454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9740984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X1 and X2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Binary (+ vs.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&gt;0, 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&gt;0)+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&gt;0, 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&gt;0)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=1.99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0856417"/>
                      </a:ext>
                    </a:extLst>
                  </a:tr>
                  <a:tr h="4334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True model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True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𝑙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0" lang="en-US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&gt;0, </m:t>
                                </m:r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&gt;0)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=1.19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78892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6BCC447-8A4C-5DA4-57C3-68D8C8A66F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03368"/>
                  </p:ext>
                </p:extLst>
              </p:nvPr>
            </p:nvGraphicFramePr>
            <p:xfrm>
              <a:off x="838198" y="2397517"/>
              <a:ext cx="10434149" cy="38318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92702">
                      <a:extLst>
                        <a:ext uri="{9D8B030D-6E8A-4147-A177-3AD203B41FA5}">
                          <a16:colId xmlns:a16="http://schemas.microsoft.com/office/drawing/2014/main" val="1870530888"/>
                        </a:ext>
                      </a:extLst>
                    </a:gridCol>
                    <a:gridCol w="1594265">
                      <a:extLst>
                        <a:ext uri="{9D8B030D-6E8A-4147-A177-3AD203B41FA5}">
                          <a16:colId xmlns:a16="http://schemas.microsoft.com/office/drawing/2014/main" val="986443631"/>
                        </a:ext>
                      </a:extLst>
                    </a:gridCol>
                    <a:gridCol w="4818167">
                      <a:extLst>
                        <a:ext uri="{9D8B030D-6E8A-4147-A177-3AD203B41FA5}">
                          <a16:colId xmlns:a16="http://schemas.microsoft.com/office/drawing/2014/main" val="4104784752"/>
                        </a:ext>
                      </a:extLst>
                    </a:gridCol>
                    <a:gridCol w="1235829">
                      <a:extLst>
                        <a:ext uri="{9D8B030D-6E8A-4147-A177-3AD203B41FA5}">
                          <a16:colId xmlns:a16="http://schemas.microsoft.com/office/drawing/2014/main" val="1169833898"/>
                        </a:ext>
                      </a:extLst>
                    </a:gridCol>
                    <a:gridCol w="1293186">
                      <a:extLst>
                        <a:ext uri="{9D8B030D-6E8A-4147-A177-3AD203B41FA5}">
                          <a16:colId xmlns:a16="http://schemas.microsoft.com/office/drawing/2014/main" val="3086382522"/>
                        </a:ext>
                      </a:extLst>
                    </a:gridCol>
                  </a:tblGrid>
                  <a:tr h="676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Biomarker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Interaction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coefficient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Interaction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p-value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58597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Continuous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23" t="-157746" r="-52718" b="-6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9901" t="-157746" r="-105419" b="-6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0.382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1863160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Binary (+ vs.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23" t="-257746" r="-52718" b="-5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9901" t="-257746" r="-105419" b="-5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0.192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7367547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Continuous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23" t="-352778" r="-52718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9901" t="-352778" r="-10541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0.818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4149847"/>
                      </a:ext>
                    </a:extLst>
                  </a:tr>
                  <a:tr h="433486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Binary (+ vs.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23" t="-459155" r="-52718" b="-3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9901" t="-459155" r="-105419" b="-3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0.454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9740984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X1 and X2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Binary (+ vs.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23" t="-472619" r="-52718" b="-1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9901" t="-472619" r="-105419" b="-1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0.040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0856417"/>
                      </a:ext>
                    </a:extLst>
                  </a:tr>
                  <a:tr h="90766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True model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True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23" t="-322819" r="-5271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9901" t="-322819" r="-105419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788925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1542ABE-5203-DE94-8F82-D3D26F75996D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Lipkovich, Ilya, Alex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Dmitrienko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and Ralph B D'Agostino Sr. "Tutorial in biostatistics: data‐driven subgroup identification and analysis in clinical trials." Statistics in medicine 36.1 (2017): 136-196.</a:t>
            </a:r>
          </a:p>
        </p:txBody>
      </p:sp>
    </p:spTree>
    <p:extLst>
      <p:ext uri="{BB962C8B-B14F-4D97-AF65-F5344CB8AC3E}">
        <p14:creationId xmlns:p14="http://schemas.microsoft.com/office/powerpoint/2010/main" val="38531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data overfitting as well as selection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2B05-B3F4-F66B-D832-25A05D38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01696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Subgroup analysis as a model selection problem.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 overfitting/selection bias.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 model averaging and bagging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Caution: tools primarily developed for a small number of pre-specified subgroups.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to come later in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Yuejia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presentation about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honest estimates.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7C75B-E66D-ED84-25C8-27017D1EE44D}"/>
              </a:ext>
            </a:extLst>
          </p:cNvPr>
          <p:cNvSpPr txBox="1"/>
          <p:nvPr/>
        </p:nvSpPr>
        <p:spPr>
          <a:xfrm>
            <a:off x="295275" y="6281738"/>
            <a:ext cx="1160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Ballarini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Nicolas M., et al. "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subtee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An R Package for Subgroup Treatment Effect Estimation in Clinical Trials." Journal of Statistical Software 99 (2021): 1-17.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0DA3C-0D1E-C0CA-43E1-F4D8269CF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1025" y="153484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right methodological framework to the research question of interest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7C75B-E66D-ED84-25C8-27017D1EE44D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Lipkovich, Ilya &amp; Alex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Dmitrienko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"Overview of recent innovations in subgroup identification for personalized medicine and related methods." PSI Subgroup analysis SIG Webinar: Modern approaches to subgroup identification 2021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4C067F-4F21-20ED-2727-7B0FF6F9BA5F}"/>
              </a:ext>
            </a:extLst>
          </p:cNvPr>
          <p:cNvSpPr/>
          <p:nvPr/>
        </p:nvSpPr>
        <p:spPr>
          <a:xfrm>
            <a:off x="133815" y="1493790"/>
            <a:ext cx="5734352" cy="2353381"/>
          </a:xfrm>
          <a:prstGeom prst="roundRect">
            <a:avLst>
              <a:gd name="adj" fmla="val 38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D3E5F7B-3D89-A8BE-ED75-1C9E3D475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40010" y="1637226"/>
            <a:ext cx="3613975" cy="22289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6DDAA7A-3B42-499F-B87F-6C0C801A28D8}"/>
              </a:ext>
            </a:extLst>
          </p:cNvPr>
          <p:cNvSpPr txBox="1"/>
          <p:nvPr/>
        </p:nvSpPr>
        <p:spPr>
          <a:xfrm>
            <a:off x="133813" y="1544567"/>
            <a:ext cx="2842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Global outcome modeling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0FF6B6C-3310-9916-A48E-955591B423B8}"/>
              </a:ext>
            </a:extLst>
          </p:cNvPr>
          <p:cNvSpPr/>
          <p:nvPr/>
        </p:nvSpPr>
        <p:spPr>
          <a:xfrm>
            <a:off x="5949890" y="1487567"/>
            <a:ext cx="5734352" cy="2353381"/>
          </a:xfrm>
          <a:prstGeom prst="roundRect">
            <a:avLst>
              <a:gd name="adj" fmla="val 38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E6B26-B95C-56A3-1309-155540375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49533" y="1631003"/>
            <a:ext cx="3027078" cy="22289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1930F14-BEB3-F190-54B1-A915EA2AB1C5}"/>
              </a:ext>
            </a:extLst>
          </p:cNvPr>
          <p:cNvSpPr txBox="1"/>
          <p:nvPr/>
        </p:nvSpPr>
        <p:spPr>
          <a:xfrm>
            <a:off x="5949888" y="1538344"/>
            <a:ext cx="2690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Global treatment effect modeling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A92AE1C-54AA-200D-DF70-ADA826710E78}"/>
              </a:ext>
            </a:extLst>
          </p:cNvPr>
          <p:cNvSpPr/>
          <p:nvPr/>
        </p:nvSpPr>
        <p:spPr>
          <a:xfrm>
            <a:off x="136922" y="3922863"/>
            <a:ext cx="5734352" cy="2353381"/>
          </a:xfrm>
          <a:prstGeom prst="roundRect">
            <a:avLst>
              <a:gd name="adj" fmla="val 38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DC4F965-C88D-397A-7199-B4576D34D8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290512" y="4066299"/>
            <a:ext cx="3519184" cy="22289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FA69951-01E7-2D1F-E161-C4F586B607C8}"/>
              </a:ext>
            </a:extLst>
          </p:cNvPr>
          <p:cNvSpPr txBox="1"/>
          <p:nvPr/>
        </p:nvSpPr>
        <p:spPr>
          <a:xfrm>
            <a:off x="136920" y="3973640"/>
            <a:ext cx="2842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Individual treatment regime modeling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06CB059-1C4A-8F6B-CF96-8AB9582483F8}"/>
              </a:ext>
            </a:extLst>
          </p:cNvPr>
          <p:cNvSpPr/>
          <p:nvPr/>
        </p:nvSpPr>
        <p:spPr>
          <a:xfrm>
            <a:off x="5952997" y="3916640"/>
            <a:ext cx="5734352" cy="2353381"/>
          </a:xfrm>
          <a:prstGeom prst="roundRect">
            <a:avLst>
              <a:gd name="adj" fmla="val 38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0">
            <a:extLst>
              <a:ext uri="{FF2B5EF4-FFF2-40B4-BE49-F238E27FC236}">
                <a16:creationId xmlns:a16="http://schemas.microsoft.com/office/drawing/2014/main" id="{C2B939DF-3318-9339-E7ED-450CB9764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52641" y="4215920"/>
            <a:ext cx="3027076" cy="191726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A564758-1128-B191-220F-2AA9C871BD00}"/>
              </a:ext>
            </a:extLst>
          </p:cNvPr>
          <p:cNvSpPr txBox="1"/>
          <p:nvPr/>
        </p:nvSpPr>
        <p:spPr>
          <a:xfrm>
            <a:off x="5952995" y="3967417"/>
            <a:ext cx="2690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Global treatment effect modeling</a:t>
            </a:r>
          </a:p>
        </p:txBody>
      </p:sp>
    </p:spTree>
    <p:extLst>
      <p:ext uri="{BB962C8B-B14F-4D97-AF65-F5344CB8AC3E}">
        <p14:creationId xmlns:p14="http://schemas.microsoft.com/office/powerpoint/2010/main" val="38716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5A0DDF8-F9F5-F03A-113B-F86043A6D393}"/>
              </a:ext>
            </a:extLst>
          </p:cNvPr>
          <p:cNvGrpSpPr/>
          <p:nvPr/>
        </p:nvGrpSpPr>
        <p:grpSpPr>
          <a:xfrm>
            <a:off x="4976982" y="1981022"/>
            <a:ext cx="6817639" cy="4205789"/>
            <a:chOff x="4976982" y="1981022"/>
            <a:chExt cx="6817639" cy="420578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4917B8-9BDF-C22B-9F07-2665029BF7E8}"/>
                </a:ext>
              </a:extLst>
            </p:cNvPr>
            <p:cNvGrpSpPr/>
            <p:nvPr/>
          </p:nvGrpSpPr>
          <p:grpSpPr>
            <a:xfrm>
              <a:off x="6282574" y="2159879"/>
              <a:ext cx="4603529" cy="3657600"/>
              <a:chOff x="3373823" y="2159879"/>
              <a:chExt cx="4603529" cy="365760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18A2B01-6656-6DDF-7945-FBE2B1F5F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823" y="5817479"/>
                <a:ext cx="46035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9B90CBF-38BD-9D04-1A4E-3185F9B30B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3823" y="2159879"/>
                <a:ext cx="0" cy="3657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D4A40F-99D1-EAED-39A0-3A476BB96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240" y="3630116"/>
              <a:ext cx="4521863" cy="118111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DE051D-722F-9B1C-B353-A2BCD6B596B3}"/>
                    </a:ext>
                  </a:extLst>
                </p:cNvPr>
                <p:cNvSpPr txBox="1"/>
                <p:nvPr/>
              </p:nvSpPr>
              <p:spPr>
                <a:xfrm>
                  <a:off x="8400345" y="5817479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DE051D-722F-9B1C-B353-A2BCD6B59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45" y="5817479"/>
                  <a:ext cx="36798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8FA74D0-1103-CB15-1F93-B8201FCB2265}"/>
                    </a:ext>
                  </a:extLst>
                </p:cNvPr>
                <p:cNvSpPr txBox="1"/>
                <p:nvPr/>
              </p:nvSpPr>
              <p:spPr>
                <a:xfrm>
                  <a:off x="4976982" y="3816628"/>
                  <a:ext cx="1323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8FA74D0-1103-CB15-1F93-B8201FCB2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6982" y="3816628"/>
                  <a:ext cx="132376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0EA41B6-F5AA-604D-4B32-C723AA49A4F8}"/>
                    </a:ext>
                  </a:extLst>
                </p:cNvPr>
                <p:cNvSpPr txBox="1"/>
                <p:nvPr/>
              </p:nvSpPr>
              <p:spPr>
                <a:xfrm>
                  <a:off x="10886103" y="3384751"/>
                  <a:ext cx="9085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(0, 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0EA41B6-F5AA-604D-4B32-C723AA49A4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6103" y="3384751"/>
                  <a:ext cx="90851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CE3F0F-67E6-BDCE-BD6D-95DCD9FB2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2407" y="2230821"/>
              <a:ext cx="4585361" cy="303486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B9A2781-F704-A69E-6D8D-58D4EBF5AEB1}"/>
                    </a:ext>
                  </a:extLst>
                </p:cNvPr>
                <p:cNvSpPr txBox="1"/>
                <p:nvPr/>
              </p:nvSpPr>
              <p:spPr>
                <a:xfrm>
                  <a:off x="9772633" y="1981022"/>
                  <a:ext cx="9085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(1, 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B9A2781-F704-A69E-6D8D-58D4EBF5A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633" y="1981022"/>
                  <a:ext cx="90851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BBAC40-37F8-04BB-A860-252244D0D733}"/>
                </a:ext>
              </a:extLst>
            </p:cNvPr>
            <p:cNvCxnSpPr>
              <a:cxnSpLocks/>
            </p:cNvCxnSpPr>
            <p:nvPr/>
          </p:nvCxnSpPr>
          <p:spPr>
            <a:xfrm>
              <a:off x="9624859" y="3153103"/>
              <a:ext cx="0" cy="83064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A28B232-634A-B690-2EE3-5A82C57ADD9C}"/>
                    </a:ext>
                  </a:extLst>
                </p:cNvPr>
                <p:cNvSpPr txBox="1"/>
                <p:nvPr/>
              </p:nvSpPr>
              <p:spPr>
                <a:xfrm>
                  <a:off x="9624859" y="3244334"/>
                  <a:ext cx="698204" cy="3786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A28B232-634A-B690-2EE3-5A82C57AD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4859" y="3244334"/>
                  <a:ext cx="698204" cy="378630"/>
                </a:xfrm>
                <a:prstGeom prst="rect">
                  <a:avLst/>
                </a:prstGeom>
                <a:blipFill>
                  <a:blip r:embed="rId6"/>
                  <a:stretch>
                    <a:fillRect t="-1613" r="-1754" b="-145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9D7A138-4D3D-6308-3DEE-36502542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296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Global outcome modeling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Scope: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global evaluation of outcome as function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prognostic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variables.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Virtual twins/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FindIT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/ STIMA / Bayesian approaches etc.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E14065-AB6C-8EDE-E820-EB05562F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right methodological framework to the research question of interest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6060C-19BC-3283-ED54-A4D46C55984A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Lipkovich, Ilya &amp; Alex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Dmitrienko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"Overview of recent innovations in subgroup identification for personalized medicine and related methods." PSI Subgroup analysis SIG Webinar: Modern approaches to subgroup identification 2021</a:t>
            </a:r>
          </a:p>
        </p:txBody>
      </p:sp>
    </p:spTree>
    <p:extLst>
      <p:ext uri="{BB962C8B-B14F-4D97-AF65-F5344CB8AC3E}">
        <p14:creationId xmlns:p14="http://schemas.microsoft.com/office/powerpoint/2010/main" val="244583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09D7A138-4D3D-6308-3DEE-3650254292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102967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Global treatment effect modeling </a:t>
                </a:r>
              </a:p>
              <a:p>
                <a:pPr marL="0" indent="0">
                  <a:buNone/>
                </a:pP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Scope: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global evaluation of the treatment contrast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the need to estimate the main effect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Methods: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Interaction trees / GUIDE / QUINT etc.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09D7A138-4D3D-6308-3DEE-365025429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102967" cy="4351338"/>
              </a:xfrm>
              <a:blipFill>
                <a:blip r:embed="rId2"/>
                <a:stretch>
                  <a:fillRect l="-2377" t="-1821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43A2D09-5C06-0514-D59A-DF1445C6912A}"/>
              </a:ext>
            </a:extLst>
          </p:cNvPr>
          <p:cNvGrpSpPr/>
          <p:nvPr/>
        </p:nvGrpSpPr>
        <p:grpSpPr>
          <a:xfrm>
            <a:off x="5389309" y="2159879"/>
            <a:ext cx="5496794" cy="4026932"/>
            <a:chOff x="5389309" y="2159879"/>
            <a:chExt cx="5496794" cy="4026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DE051D-722F-9B1C-B353-A2BCD6B596B3}"/>
                    </a:ext>
                  </a:extLst>
                </p:cNvPr>
                <p:cNvSpPr txBox="1"/>
                <p:nvPr/>
              </p:nvSpPr>
              <p:spPr>
                <a:xfrm>
                  <a:off x="8400345" y="5817479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DE051D-722F-9B1C-B353-A2BCD6B59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45" y="5817479"/>
                  <a:ext cx="36798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1722B2-E943-E5A4-BA5D-1C68D0E6F0C3}"/>
                </a:ext>
              </a:extLst>
            </p:cNvPr>
            <p:cNvGrpSpPr/>
            <p:nvPr/>
          </p:nvGrpSpPr>
          <p:grpSpPr>
            <a:xfrm>
              <a:off x="5389309" y="2159879"/>
              <a:ext cx="5496794" cy="3657600"/>
              <a:chOff x="5389309" y="2159879"/>
              <a:chExt cx="5496794" cy="36576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64917B8-9BDF-C22B-9F07-2665029BF7E8}"/>
                  </a:ext>
                </a:extLst>
              </p:cNvPr>
              <p:cNvGrpSpPr/>
              <p:nvPr/>
            </p:nvGrpSpPr>
            <p:grpSpPr>
              <a:xfrm>
                <a:off x="6282574" y="2159879"/>
                <a:ext cx="4603529" cy="3657600"/>
                <a:chOff x="3373823" y="2159879"/>
                <a:chExt cx="4603529" cy="36576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618A2B01-6656-6DDF-7945-FBE2B1F5F1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73823" y="5817479"/>
                  <a:ext cx="460352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D9B90CBF-38BD-9D04-1A4E-3185F9B30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73823" y="2159879"/>
                  <a:ext cx="0" cy="3657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7D4A40F-99D1-EAED-39A0-3A476BB96E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64240" y="3910034"/>
                <a:ext cx="4521863" cy="1181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8FA74D0-1103-CB15-1F93-B8201FCB2265}"/>
                      </a:ext>
                    </a:extLst>
                  </p:cNvPr>
                  <p:cNvSpPr txBox="1"/>
                  <p:nvPr/>
                </p:nvSpPr>
                <p:spPr>
                  <a:xfrm>
                    <a:off x="5389309" y="3816628"/>
                    <a:ext cx="8817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8FA74D0-1103-CB15-1F93-B8201FCB22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89309" y="3816628"/>
                    <a:ext cx="88178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DCE3F0F-67E6-BDCE-BD6D-95DCD9FB2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2968" y="4725362"/>
                <a:ext cx="44938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F07D548-C8AA-5B37-0D9E-F0A9E6E4A11C}"/>
                      </a:ext>
                    </a:extLst>
                  </p:cNvPr>
                  <p:cNvSpPr txBox="1"/>
                  <p:nvPr/>
                </p:nvSpPr>
                <p:spPr>
                  <a:xfrm>
                    <a:off x="5483130" y="4542958"/>
                    <a:ext cx="7996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F07D548-C8AA-5B37-0D9E-F0A9E6E4A1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3130" y="4542958"/>
                    <a:ext cx="79964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3DF77782-E66F-5838-A90B-58D2D9B9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right methodological framework to the research question of interest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25852-2361-735B-D9AE-C75D59653877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Lipkovich, Ilya &amp; Alex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Dmitrienko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"Overview of recent innovations in subgroup identification for personalized medicine and related methods." PSI Subgroup analysis SIG Webinar: Modern approaches to subgroup identification 2021</a:t>
            </a:r>
          </a:p>
        </p:txBody>
      </p:sp>
    </p:spTree>
    <p:extLst>
      <p:ext uri="{BB962C8B-B14F-4D97-AF65-F5344CB8AC3E}">
        <p14:creationId xmlns:p14="http://schemas.microsoft.com/office/powerpoint/2010/main" val="413128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9D7A138-4D3D-6308-3DEE-36502542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296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Individual treatment regime modeling 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Scope: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evaluation of the treatment contrast  ∆(𝑥) without the need to estimate the main effects ℎ(𝑥)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OWL / A-Learning etc.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AD38E3-CBF4-96B8-C97F-C7589B7CD20D}"/>
              </a:ext>
            </a:extLst>
          </p:cNvPr>
          <p:cNvSpPr txBox="1"/>
          <p:nvPr/>
        </p:nvSpPr>
        <p:spPr>
          <a:xfrm>
            <a:off x="1195456" y="5425117"/>
            <a:ext cx="38372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Personalized medicine!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right treatment for a given patient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9B4710-1848-389D-A3E4-260B70056CAB}"/>
              </a:ext>
            </a:extLst>
          </p:cNvPr>
          <p:cNvGrpSpPr/>
          <p:nvPr/>
        </p:nvGrpSpPr>
        <p:grpSpPr>
          <a:xfrm>
            <a:off x="5389309" y="2159879"/>
            <a:ext cx="6473009" cy="4026932"/>
            <a:chOff x="5389309" y="2159879"/>
            <a:chExt cx="6473009" cy="402693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4917B8-9BDF-C22B-9F07-2665029BF7E8}"/>
                </a:ext>
              </a:extLst>
            </p:cNvPr>
            <p:cNvGrpSpPr/>
            <p:nvPr/>
          </p:nvGrpSpPr>
          <p:grpSpPr>
            <a:xfrm>
              <a:off x="6282574" y="2159879"/>
              <a:ext cx="4603529" cy="3657600"/>
              <a:chOff x="3373823" y="2159879"/>
              <a:chExt cx="4603529" cy="365760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18A2B01-6656-6DDF-7945-FBE2B1F5F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823" y="5817479"/>
                <a:ext cx="46035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9B90CBF-38BD-9D04-1A4E-3185F9B30B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3823" y="2159879"/>
                <a:ext cx="0" cy="3657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D4A40F-99D1-EAED-39A0-3A476BB96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240" y="3723419"/>
              <a:ext cx="4521863" cy="11811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DE051D-722F-9B1C-B353-A2BCD6B596B3}"/>
                    </a:ext>
                  </a:extLst>
                </p:cNvPr>
                <p:cNvSpPr txBox="1"/>
                <p:nvPr/>
              </p:nvSpPr>
              <p:spPr>
                <a:xfrm>
                  <a:off x="8400345" y="5817479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DE051D-722F-9B1C-B353-A2BCD6B59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45" y="5817479"/>
                  <a:ext cx="36798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8FA74D0-1103-CB15-1F93-B8201FCB2265}"/>
                    </a:ext>
                  </a:extLst>
                </p:cNvPr>
                <p:cNvSpPr txBox="1"/>
                <p:nvPr/>
              </p:nvSpPr>
              <p:spPr>
                <a:xfrm>
                  <a:off x="5389309" y="3816628"/>
                  <a:ext cx="881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8FA74D0-1103-CB15-1F93-B8201FCB2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9309" y="3816628"/>
                  <a:ext cx="88178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0F0CF4-5D67-9ED9-7461-C0E1E29C9B4A}"/>
                </a:ext>
              </a:extLst>
            </p:cNvPr>
            <p:cNvCxnSpPr>
              <a:cxnSpLocks/>
            </p:cNvCxnSpPr>
            <p:nvPr/>
          </p:nvCxnSpPr>
          <p:spPr>
            <a:xfrm>
              <a:off x="8088800" y="4465223"/>
              <a:ext cx="0" cy="1388535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F49000E1-4CA1-A964-F71C-7A74E3060A86}"/>
                </a:ext>
              </a:extLst>
            </p:cNvPr>
            <p:cNvSpPr/>
            <p:nvPr/>
          </p:nvSpPr>
          <p:spPr>
            <a:xfrm rot="5400000">
              <a:off x="7051537" y="4823070"/>
              <a:ext cx="245880" cy="1751109"/>
            </a:xfrm>
            <a:prstGeom prst="lef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8DBDBAD1-69F4-751B-4BD0-B374808C848A}"/>
                </a:ext>
              </a:extLst>
            </p:cNvPr>
            <p:cNvSpPr/>
            <p:nvPr/>
          </p:nvSpPr>
          <p:spPr>
            <a:xfrm rot="5400000">
              <a:off x="9330227" y="4392441"/>
              <a:ext cx="171996" cy="2654852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Line with Border and Accent Bar 9">
              <a:extLst>
                <a:ext uri="{FF2B5EF4-FFF2-40B4-BE49-F238E27FC236}">
                  <a16:creationId xmlns:a16="http://schemas.microsoft.com/office/drawing/2014/main" id="{57CCAE15-693F-57B0-930A-0D65162D4580}"/>
                </a:ext>
              </a:extLst>
            </p:cNvPr>
            <p:cNvSpPr/>
            <p:nvPr/>
          </p:nvSpPr>
          <p:spPr>
            <a:xfrm>
              <a:off x="7407240" y="5059357"/>
              <a:ext cx="1751118" cy="365760"/>
            </a:xfrm>
            <a:prstGeom prst="accentBorderCallout1">
              <a:avLst>
                <a:gd name="adj1" fmla="val 18750"/>
                <a:gd name="adj2" fmla="val -8333"/>
                <a:gd name="adj3" fmla="val 145664"/>
                <a:gd name="adj4" fmla="val -190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Prescribe T=0</a:t>
              </a:r>
            </a:p>
          </p:txBody>
        </p:sp>
        <p:sp>
          <p:nvSpPr>
            <p:cNvPr id="12" name="Callout: Line with Border and Accent Bar 11">
              <a:extLst>
                <a:ext uri="{FF2B5EF4-FFF2-40B4-BE49-F238E27FC236}">
                  <a16:creationId xmlns:a16="http://schemas.microsoft.com/office/drawing/2014/main" id="{DE9ECB05-A8D4-7ED9-C389-1B4E0B5E264F}"/>
                </a:ext>
              </a:extLst>
            </p:cNvPr>
            <p:cNvSpPr/>
            <p:nvPr/>
          </p:nvSpPr>
          <p:spPr>
            <a:xfrm>
              <a:off x="10111200" y="5090320"/>
              <a:ext cx="1751118" cy="365760"/>
            </a:xfrm>
            <a:prstGeom prst="accentBorderCallout1">
              <a:avLst>
                <a:gd name="adj1" fmla="val 18750"/>
                <a:gd name="adj2" fmla="val -8333"/>
                <a:gd name="adj3" fmla="val 143112"/>
                <a:gd name="adj4" fmla="val -47796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Prescribe T=1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FBED14-8DC7-377E-7C93-D2478270CCF9}"/>
                    </a:ext>
                  </a:extLst>
                </p:cNvPr>
                <p:cNvSpPr txBox="1"/>
                <p:nvPr/>
              </p:nvSpPr>
              <p:spPr>
                <a:xfrm>
                  <a:off x="5483130" y="4266035"/>
                  <a:ext cx="799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FBED14-8DC7-377E-7C93-D2478270C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130" y="4266035"/>
                  <a:ext cx="79964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46F0CE-851C-78B2-FD10-AA2AFC48E279}"/>
                </a:ext>
              </a:extLst>
            </p:cNvPr>
            <p:cNvCxnSpPr>
              <a:cxnSpLocks/>
            </p:cNvCxnSpPr>
            <p:nvPr/>
          </p:nvCxnSpPr>
          <p:spPr>
            <a:xfrm>
              <a:off x="6282968" y="4465223"/>
              <a:ext cx="449389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B5D1390-0C07-8663-FE6B-CE68326F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right methodological framework to the research question of interest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E527D2-6EBD-F197-7756-D71B0B633DB0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Lipkovich, Ilya &amp; Alex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Dmitrienko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"Overview of recent innovations in subgroup identification for personalized medicine and related methods." PSI Subgroup analysis SIG Webinar: Modern approaches to subgroup identification 2021</a:t>
            </a:r>
          </a:p>
        </p:txBody>
      </p:sp>
    </p:spTree>
    <p:extLst>
      <p:ext uri="{BB962C8B-B14F-4D97-AF65-F5344CB8AC3E}">
        <p14:creationId xmlns:p14="http://schemas.microsoft.com/office/powerpoint/2010/main" val="262016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9D7A138-4D3D-6308-3DEE-36502542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296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Local modeling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Scope: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evaluation of the treatment contrast  ∆(𝑥) without the need to estimate the main effects ℎ(𝑥)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SIDES 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SIDEScreen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169418-163D-9EDD-1EC1-BBF18B757B68}"/>
              </a:ext>
            </a:extLst>
          </p:cNvPr>
          <p:cNvGrpSpPr/>
          <p:nvPr/>
        </p:nvGrpSpPr>
        <p:grpSpPr>
          <a:xfrm>
            <a:off x="5389309" y="2159879"/>
            <a:ext cx="6473009" cy="4026932"/>
            <a:chOff x="5389309" y="2159879"/>
            <a:chExt cx="6473009" cy="402693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4917B8-9BDF-C22B-9F07-2665029BF7E8}"/>
                </a:ext>
              </a:extLst>
            </p:cNvPr>
            <p:cNvGrpSpPr/>
            <p:nvPr/>
          </p:nvGrpSpPr>
          <p:grpSpPr>
            <a:xfrm>
              <a:off x="6282574" y="2159879"/>
              <a:ext cx="4603529" cy="3657600"/>
              <a:chOff x="3373823" y="2159879"/>
              <a:chExt cx="4603529" cy="365760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18A2B01-6656-6DDF-7945-FBE2B1F5F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823" y="5817479"/>
                <a:ext cx="46035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9B90CBF-38BD-9D04-1A4E-3185F9B30B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3823" y="2159879"/>
                <a:ext cx="0" cy="3657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D4A40F-99D1-EAED-39A0-3A476BB96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8330" y="3910034"/>
              <a:ext cx="2117773" cy="5406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DE051D-722F-9B1C-B353-A2BCD6B596B3}"/>
                    </a:ext>
                  </a:extLst>
                </p:cNvPr>
                <p:cNvSpPr txBox="1"/>
                <p:nvPr/>
              </p:nvSpPr>
              <p:spPr>
                <a:xfrm>
                  <a:off x="8400345" y="5817479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DE051D-722F-9B1C-B353-A2BCD6B59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45" y="5817479"/>
                  <a:ext cx="36798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8FA74D0-1103-CB15-1F93-B8201FCB2265}"/>
                    </a:ext>
                  </a:extLst>
                </p:cNvPr>
                <p:cNvSpPr txBox="1"/>
                <p:nvPr/>
              </p:nvSpPr>
              <p:spPr>
                <a:xfrm>
                  <a:off x="5389309" y="3816628"/>
                  <a:ext cx="881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8FA74D0-1103-CB15-1F93-B8201FCB2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9309" y="3816628"/>
                  <a:ext cx="88178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CE3F0F-67E6-BDCE-BD6D-95DCD9FB245B}"/>
                </a:ext>
              </a:extLst>
            </p:cNvPr>
            <p:cNvCxnSpPr>
              <a:cxnSpLocks/>
            </p:cNvCxnSpPr>
            <p:nvPr/>
          </p:nvCxnSpPr>
          <p:spPr>
            <a:xfrm>
              <a:off x="6282968" y="4465223"/>
              <a:ext cx="449389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F07D548-C8AA-5B37-0D9E-F0A9E6E4A11C}"/>
                    </a:ext>
                  </a:extLst>
                </p:cNvPr>
                <p:cNvSpPr txBox="1"/>
                <p:nvPr/>
              </p:nvSpPr>
              <p:spPr>
                <a:xfrm>
                  <a:off x="5483130" y="4266035"/>
                  <a:ext cx="799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F07D548-C8AA-5B37-0D9E-F0A9E6E4A1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130" y="4266035"/>
                  <a:ext cx="79964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8DBDBAD1-69F4-751B-4BD0-B374808C848A}"/>
                </a:ext>
              </a:extLst>
            </p:cNvPr>
            <p:cNvSpPr/>
            <p:nvPr/>
          </p:nvSpPr>
          <p:spPr>
            <a:xfrm rot="5400000">
              <a:off x="9658555" y="4727877"/>
              <a:ext cx="194871" cy="1975321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Line with Border and Accent Bar 11">
              <a:extLst>
                <a:ext uri="{FF2B5EF4-FFF2-40B4-BE49-F238E27FC236}">
                  <a16:creationId xmlns:a16="http://schemas.microsoft.com/office/drawing/2014/main" id="{DE9ECB05-A8D4-7ED9-C389-1B4E0B5E264F}"/>
                </a:ext>
              </a:extLst>
            </p:cNvPr>
            <p:cNvSpPr/>
            <p:nvPr/>
          </p:nvSpPr>
          <p:spPr>
            <a:xfrm>
              <a:off x="10111200" y="5090320"/>
              <a:ext cx="1751118" cy="365760"/>
            </a:xfrm>
            <a:prstGeom prst="accentBorderCallout1">
              <a:avLst>
                <a:gd name="adj1" fmla="val 18750"/>
                <a:gd name="adj2" fmla="val -8333"/>
                <a:gd name="adj3" fmla="val 132908"/>
                <a:gd name="adj4" fmla="val -19556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Prescribe T=1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9CC8BE-E353-ECAA-8EB7-CA6E049D9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2808" y="4450702"/>
              <a:ext cx="2395522" cy="81917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E30676-44D6-D02E-61AA-CECBED8B8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2415" y="4450702"/>
              <a:ext cx="2395915" cy="5840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7D8F30-2517-AA6F-AEE7-C0FD9730791C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8768330" y="4450702"/>
              <a:ext cx="0" cy="136227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563B13-0E8F-1F5D-B88D-499A4A309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2022" y="4450701"/>
              <a:ext cx="2396308" cy="877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02123C-9F4B-BD8E-0F54-0A23BFF2C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1826" y="4467505"/>
              <a:ext cx="2396504" cy="3179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332A41F-DBBB-908E-EF5D-EB26B8D9DA03}"/>
              </a:ext>
            </a:extLst>
          </p:cNvPr>
          <p:cNvSpPr txBox="1"/>
          <p:nvPr/>
        </p:nvSpPr>
        <p:spPr>
          <a:xfrm>
            <a:off x="1195456" y="5425117"/>
            <a:ext cx="38372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Personalized medicine!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right patient for a given treatment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77746F-DEAA-879E-D314-4474B048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right methodological framework to the research question of interest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9D505-DCB1-1EA0-4DA1-3BC5A504D6EC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Lipkovich, Ilya &amp; Alex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Dmitrienko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"Overview of recent innovations in subgroup identification for personalized medicine and related methods." PSI Subgroup analysis SIG Webinar: Modern approaches to subgroup identification 2021</a:t>
            </a:r>
          </a:p>
        </p:txBody>
      </p:sp>
    </p:spTree>
    <p:extLst>
      <p:ext uri="{BB962C8B-B14F-4D97-AF65-F5344CB8AC3E}">
        <p14:creationId xmlns:p14="http://schemas.microsoft.com/office/powerpoint/2010/main" val="67956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false discovery rate for the entire subgroup search strategy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3F7D05-E764-6C93-8AB6-DC86F7C0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377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 binary biomarkers, up to 3 level combinations (e.g., X1+, X2+, X3-)</a:t>
            </a:r>
            <a:endParaRPr lang="en-US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1BC75-059C-0409-3498-E290F7F38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955544"/>
            <a:ext cx="5257800" cy="3505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8ED886-8364-99D5-7C7A-7AB6722C63E0}"/>
              </a:ext>
            </a:extLst>
          </p:cNvPr>
          <p:cNvSpPr txBox="1">
            <a:spLocks/>
          </p:cNvSpPr>
          <p:nvPr/>
        </p:nvSpPr>
        <p:spPr bwMode="auto">
          <a:xfrm>
            <a:off x="6968358" y="1891862"/>
            <a:ext cx="4319751" cy="41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Data-driven does not imply lack of multiplicity control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False positive rate should be controlled at least in a weak sense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Resampling-based approaches can be useful</a:t>
            </a:r>
            <a:endParaRPr lang="en-US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8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multiplicity adjustment with complexity control: Adaptive SIDES screen as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2B05-B3F4-F66B-D832-25A05D38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Adaptive SIDES screen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two-stage recursive partitioning algorithm: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Stage 1: prescreening of biomarkers based on variable importance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Stage 2: search in the pre-screened biomarker space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Complexity is controlled at different levels: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Minimum subgroup size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Maximal number of covariates that can be used in defining the subgroup (multi-variable signature “length”)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promising subgroups retained for each parent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Child-to-parent p-value ratio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Penalty for local multiple adjustment.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Multiplicity is adjusted</a:t>
            </a:r>
            <a:endParaRPr lang="en-US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9CD91-CA3C-84EF-CE9B-FFB82F25F879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Lipkovich, Ilya, Alex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Dmitrienko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and Ralph B D'Agostino Sr. "Tutorial in biostatistics: data‐driven subgroup identification and analysis in clinical trials." Statistics in medicine 36.1 (2017): 136-196.</a:t>
            </a:r>
          </a:p>
        </p:txBody>
      </p:sp>
    </p:spTree>
    <p:extLst>
      <p:ext uri="{BB962C8B-B14F-4D97-AF65-F5344CB8AC3E}">
        <p14:creationId xmlns:p14="http://schemas.microsoft.com/office/powerpoint/2010/main" val="185411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AF9071-25FB-7980-97A0-2DB3ED052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738" y="2183525"/>
            <a:ext cx="7866180" cy="3933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multiplicity control in conjunction with complexity control: Adaptive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SIDEScreen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F2B05-B3F4-F66B-D832-25A05D3895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497" y="1825625"/>
                <a:ext cx="3547241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Simulated example </a:t>
                </a: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500 patients</a:t>
                </a: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1:1 randomization to Active treatment and Standard of Care</a:t>
                </a: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20 continuous variables: X1-X20</a:t>
                </a: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Active treatment overall inferior to SoC: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Multi-variable </a:t>
                </a:r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predictive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signature X1+ and X2+: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=+2</m:t>
                    </m:r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F2B05-B3F4-F66B-D832-25A05D3895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497" y="1825625"/>
                <a:ext cx="3547241" cy="4351338"/>
              </a:xfrm>
              <a:blipFill>
                <a:blip r:embed="rId3"/>
                <a:stretch>
                  <a:fillRect l="-2062" t="-154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45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E8B28A3-14E1-4C81-8B41-684AD3FAEC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8138" y="252413"/>
            <a:ext cx="9144000" cy="2387600"/>
          </a:xfrm>
        </p:spPr>
        <p:txBody>
          <a:bodyPr/>
          <a:lstStyle/>
          <a:p>
            <a:pPr eaLnBrk="1" hangingPunct="1"/>
            <a:r>
              <a:rPr lang="sv-SE" altLang="en-US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D174D-E06B-4DAB-8808-10280FE6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298" y="2870200"/>
            <a:ext cx="1090724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 opinions expressed in this presentation are those of the authors, and do not necessarily reflect the official policy of any of the sponsors listed.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it is merely methodological discussions under the PSI umbrella, regarding methods in the public domain.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multiplicity control in conjunction with complexity control: Adaptive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SIDEScreen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4CFBF9E-EE9B-754C-02A7-03213A14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Stage 1: prescreening of biomarkers based on variable importance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X1, X2, and X3 above the threshold go to Stage 2</a:t>
            </a:r>
          </a:p>
        </p:txBody>
      </p:sp>
      <p:pic>
        <p:nvPicPr>
          <p:cNvPr id="40" name="Picture 39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CB4C4838-8EE4-6333-3688-B4824F887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5" y="2271391"/>
            <a:ext cx="6919610" cy="3459806"/>
          </a:xfrm>
          <a:prstGeom prst="rect">
            <a:avLst/>
          </a:prstGeom>
        </p:spPr>
      </p:pic>
      <p:sp>
        <p:nvSpPr>
          <p:cNvPr id="42" name="Callout: Line 41">
            <a:extLst>
              <a:ext uri="{FF2B5EF4-FFF2-40B4-BE49-F238E27FC236}">
                <a16:creationId xmlns:a16="http://schemas.microsoft.com/office/drawing/2014/main" id="{B7AD7A04-2C79-E3FA-1FA0-2A46513527E6}"/>
              </a:ext>
            </a:extLst>
          </p:cNvPr>
          <p:cNvSpPr/>
          <p:nvPr/>
        </p:nvSpPr>
        <p:spPr>
          <a:xfrm>
            <a:off x="9656379" y="3693866"/>
            <a:ext cx="1883979" cy="614856"/>
          </a:xfrm>
          <a:prstGeom prst="borderCallout1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mean + null SD</a:t>
            </a:r>
          </a:p>
        </p:txBody>
      </p:sp>
    </p:spTree>
    <p:extLst>
      <p:ext uri="{BB962C8B-B14F-4D97-AF65-F5344CB8AC3E}">
        <p14:creationId xmlns:p14="http://schemas.microsoft.com/office/powerpoint/2010/main" val="277132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B7C7FB74-668E-E266-BE3A-C9EA1F06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Stage 2: final search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Best signature X2&gt;0.13, X1&gt;-0.03 (adjusted p-value=0.002)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multiplicity control in conjunction with complexity control: Adaptive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SIDEScreen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B215168-479D-B92A-3FB2-3D5737E14CAE}"/>
              </a:ext>
            </a:extLst>
          </p:cNvPr>
          <p:cNvGrpSpPr/>
          <p:nvPr/>
        </p:nvGrpSpPr>
        <p:grpSpPr>
          <a:xfrm>
            <a:off x="1181285" y="2430428"/>
            <a:ext cx="9829430" cy="3324872"/>
            <a:chOff x="719561" y="2430428"/>
            <a:chExt cx="9829430" cy="332487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7BBA77D-4DC5-751E-E085-9F4EF8D6255C}"/>
                </a:ext>
              </a:extLst>
            </p:cNvPr>
            <p:cNvSpPr/>
            <p:nvPr/>
          </p:nvSpPr>
          <p:spPr>
            <a:xfrm>
              <a:off x="3059801" y="3855846"/>
              <a:ext cx="100584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X2&gt;0.13</a:t>
              </a:r>
            </a:p>
            <a:p>
              <a:pPr algn="ctr"/>
              <a:r>
                <a:rPr lang="en-US" sz="1400" dirty="0"/>
                <a:t>N=229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9B2BAE1-E9B0-2EDD-E670-332951488D64}"/>
                </a:ext>
              </a:extLst>
            </p:cNvPr>
            <p:cNvSpPr/>
            <p:nvPr/>
          </p:nvSpPr>
          <p:spPr>
            <a:xfrm>
              <a:off x="4708091" y="3577041"/>
              <a:ext cx="2103120" cy="457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X2&gt;0.13, X1&gt;-0.03</a:t>
              </a:r>
            </a:p>
            <a:p>
              <a:pPr algn="ctr"/>
              <a:r>
                <a:rPr lang="en-US" sz="1400" dirty="0"/>
                <a:t>N=150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658BBAF-1F78-7DEA-ACEB-0FECF9184C8E}"/>
                </a:ext>
              </a:extLst>
            </p:cNvPr>
            <p:cNvSpPr/>
            <p:nvPr/>
          </p:nvSpPr>
          <p:spPr>
            <a:xfrm>
              <a:off x="4708091" y="4120977"/>
              <a:ext cx="21031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X2&gt;0.13, X3&gt;0.43</a:t>
              </a:r>
            </a:p>
            <a:p>
              <a:pPr algn="ctr"/>
              <a:r>
                <a:rPr lang="en-US" sz="1400" dirty="0"/>
                <a:t>N=125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03BD2D9-EB78-0EAA-070F-03DD8BE43748}"/>
                </a:ext>
              </a:extLst>
            </p:cNvPr>
            <p:cNvSpPr/>
            <p:nvPr/>
          </p:nvSpPr>
          <p:spPr>
            <a:xfrm>
              <a:off x="7531471" y="3577041"/>
              <a:ext cx="30175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X2&gt;0.13, X1&gt;-0.03, X3&gt;-0.15</a:t>
              </a:r>
            </a:p>
            <a:p>
              <a:pPr algn="ctr"/>
              <a:r>
                <a:rPr lang="en-US" sz="1400" dirty="0"/>
                <a:t>N=120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5EC624A-27DB-5BE4-0257-A41DA85A0FB8}"/>
                </a:ext>
              </a:extLst>
            </p:cNvPr>
            <p:cNvSpPr/>
            <p:nvPr/>
          </p:nvSpPr>
          <p:spPr>
            <a:xfrm>
              <a:off x="7531471" y="4101550"/>
              <a:ext cx="30175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X2&gt;0.13,  X3&gt;0.43, X1&gt;-0.04</a:t>
              </a:r>
            </a:p>
            <a:p>
              <a:pPr algn="ctr"/>
              <a:r>
                <a:rPr lang="en-US" sz="1400" dirty="0"/>
                <a:t>N=95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EDD2489-CDAF-BA8E-448E-C6F100148136}"/>
                </a:ext>
              </a:extLst>
            </p:cNvPr>
            <p:cNvSpPr/>
            <p:nvPr/>
          </p:nvSpPr>
          <p:spPr>
            <a:xfrm>
              <a:off x="3040345" y="4979916"/>
              <a:ext cx="100584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X3&gt;0.45</a:t>
              </a:r>
            </a:p>
            <a:p>
              <a:pPr algn="ctr"/>
              <a:r>
                <a:rPr lang="en-US" sz="1400" dirty="0"/>
                <a:t>N=204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DDBF11C-F3B1-BE5B-9E07-E14F8FA4BF70}"/>
                </a:ext>
              </a:extLst>
            </p:cNvPr>
            <p:cNvSpPr/>
            <p:nvPr/>
          </p:nvSpPr>
          <p:spPr>
            <a:xfrm>
              <a:off x="4737268" y="4751316"/>
              <a:ext cx="21031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X3&gt;0.45, X1&gt;-0.29</a:t>
              </a:r>
            </a:p>
            <a:p>
              <a:pPr algn="ctr"/>
              <a:r>
                <a:rPr lang="en-US" sz="1400" dirty="0"/>
                <a:t>N=145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DC3247-BA0A-7FBF-8316-2024EC0E5A0F}"/>
                </a:ext>
              </a:extLst>
            </p:cNvPr>
            <p:cNvSpPr/>
            <p:nvPr/>
          </p:nvSpPr>
          <p:spPr>
            <a:xfrm>
              <a:off x="4737268" y="5298100"/>
              <a:ext cx="21031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X3&gt;0.45, X2&gt;0.09</a:t>
              </a:r>
            </a:p>
            <a:p>
              <a:pPr algn="ctr"/>
              <a:r>
                <a:rPr lang="en-US" sz="1400" dirty="0"/>
                <a:t>N=126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92C9BFB-2621-3AD8-44AF-6F8B191AF680}"/>
                </a:ext>
              </a:extLst>
            </p:cNvPr>
            <p:cNvSpPr/>
            <p:nvPr/>
          </p:nvSpPr>
          <p:spPr>
            <a:xfrm>
              <a:off x="7531471" y="4751316"/>
              <a:ext cx="30175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X3&gt;0.45 AND X1&gt;-0.29 AND X2&gt;0.09</a:t>
              </a:r>
            </a:p>
            <a:p>
              <a:pPr algn="ctr"/>
              <a:r>
                <a:rPr lang="en-US" sz="1400" dirty="0"/>
                <a:t>N=102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6F110D8-5D17-6B8D-C83A-5257ABC74B00}"/>
                </a:ext>
              </a:extLst>
            </p:cNvPr>
            <p:cNvSpPr/>
            <p:nvPr/>
          </p:nvSpPr>
          <p:spPr>
            <a:xfrm>
              <a:off x="7531471" y="5284902"/>
              <a:ext cx="30175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X3&gt;0.45 AND X2&gt;0.09 AND X1&gt;0.09</a:t>
              </a:r>
            </a:p>
            <a:p>
              <a:pPr algn="ctr"/>
              <a:r>
                <a:rPr lang="en-US" sz="1400" dirty="0"/>
                <a:t>N=96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06A6F9-97E2-E82A-7700-B4F4BCB04CDB}"/>
                </a:ext>
              </a:extLst>
            </p:cNvPr>
            <p:cNvSpPr/>
            <p:nvPr/>
          </p:nvSpPr>
          <p:spPr>
            <a:xfrm>
              <a:off x="3059801" y="2698176"/>
              <a:ext cx="100584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X1&gt;0.92</a:t>
              </a:r>
            </a:p>
            <a:p>
              <a:pPr algn="ctr"/>
              <a:r>
                <a:rPr lang="en-US" sz="1400" dirty="0"/>
                <a:t>N=125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2542AE2-F293-834F-022E-B351C35FF241}"/>
                </a:ext>
              </a:extLst>
            </p:cNvPr>
            <p:cNvSpPr/>
            <p:nvPr/>
          </p:nvSpPr>
          <p:spPr>
            <a:xfrm>
              <a:off x="4717813" y="2430428"/>
              <a:ext cx="21031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X1&gt;0.92, X2&gt;0.15</a:t>
              </a:r>
            </a:p>
            <a:p>
              <a:pPr algn="ctr"/>
              <a:r>
                <a:rPr lang="en-US" sz="1400" dirty="0"/>
                <a:t>N=82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CE9E084-D4CA-D445-FA40-0D10CFCA35CD}"/>
                </a:ext>
              </a:extLst>
            </p:cNvPr>
            <p:cNvSpPr/>
            <p:nvPr/>
          </p:nvSpPr>
          <p:spPr>
            <a:xfrm>
              <a:off x="4717813" y="2975186"/>
              <a:ext cx="21031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X1&gt;0.92, X3&gt;0.23</a:t>
              </a:r>
            </a:p>
            <a:p>
              <a:pPr algn="ctr"/>
              <a:r>
                <a:rPr lang="en-US" sz="1400" dirty="0"/>
                <a:t>N=87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26BEEAB-E78B-DD15-4863-8D3346FF213C}"/>
                </a:ext>
              </a:extLst>
            </p:cNvPr>
            <p:cNvSpPr/>
            <p:nvPr/>
          </p:nvSpPr>
          <p:spPr>
            <a:xfrm>
              <a:off x="7492560" y="2950780"/>
              <a:ext cx="301752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X1&gt;0.92, X3&gt;0.23, X2&gt;0.39</a:t>
              </a:r>
            </a:p>
            <a:p>
              <a:pPr algn="ctr"/>
              <a:r>
                <a:rPr lang="en-US" sz="1400" dirty="0"/>
                <a:t>N=57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1CEE79-7CB1-4E2F-7371-FA37ABCF85B5}"/>
                </a:ext>
              </a:extLst>
            </p:cNvPr>
            <p:cNvCxnSpPr>
              <a:stCxn id="22" idx="3"/>
              <a:endCxn id="24" idx="1"/>
            </p:cNvCxnSpPr>
            <p:nvPr/>
          </p:nvCxnSpPr>
          <p:spPr>
            <a:xfrm flipV="1">
              <a:off x="4065641" y="3805641"/>
              <a:ext cx="642450" cy="278805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40FBC7-CA88-3118-9680-1D1756C6B133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 flipV="1">
              <a:off x="4046185" y="4979916"/>
              <a:ext cx="691083" cy="22860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2F98EC0-4BFB-20F2-FD66-7B8762A86D97}"/>
                </a:ext>
              </a:extLst>
            </p:cNvPr>
            <p:cNvCxnSpPr>
              <a:cxnSpLocks/>
              <a:stCxn id="22" idx="3"/>
              <a:endCxn id="25" idx="1"/>
            </p:cNvCxnSpPr>
            <p:nvPr/>
          </p:nvCxnSpPr>
          <p:spPr>
            <a:xfrm>
              <a:off x="4065641" y="4084446"/>
              <a:ext cx="642450" cy="265131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7544BD7-FF14-5147-90D4-8BC8B884E38B}"/>
                </a:ext>
              </a:extLst>
            </p:cNvPr>
            <p:cNvCxnSpPr>
              <a:cxnSpLocks/>
              <a:stCxn id="34" idx="3"/>
              <a:endCxn id="36" idx="1"/>
            </p:cNvCxnSpPr>
            <p:nvPr/>
          </p:nvCxnSpPr>
          <p:spPr>
            <a:xfrm>
              <a:off x="4046185" y="5208516"/>
              <a:ext cx="691083" cy="318184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881C99-85B4-B4EF-3134-C4919A7B88FA}"/>
                </a:ext>
              </a:extLst>
            </p:cNvPr>
            <p:cNvCxnSpPr>
              <a:cxnSpLocks/>
              <a:stCxn id="39" idx="3"/>
              <a:endCxn id="41" idx="1"/>
            </p:cNvCxnSpPr>
            <p:nvPr/>
          </p:nvCxnSpPr>
          <p:spPr>
            <a:xfrm>
              <a:off x="4065641" y="2926776"/>
              <a:ext cx="652172" cy="27701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6A274AA-9B2F-1537-ABAB-C540C483038C}"/>
                </a:ext>
              </a:extLst>
            </p:cNvPr>
            <p:cNvCxnSpPr>
              <a:cxnSpLocks/>
              <a:stCxn id="39" idx="3"/>
              <a:endCxn id="40" idx="1"/>
            </p:cNvCxnSpPr>
            <p:nvPr/>
          </p:nvCxnSpPr>
          <p:spPr>
            <a:xfrm flipV="1">
              <a:off x="4065641" y="2659028"/>
              <a:ext cx="652172" cy="267748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C753AE4-5F51-1037-B99C-9C8846E8AFAD}"/>
                </a:ext>
              </a:extLst>
            </p:cNvPr>
            <p:cNvCxnSpPr>
              <a:cxnSpLocks/>
              <a:stCxn id="24" idx="3"/>
              <a:endCxn id="26" idx="1"/>
            </p:cNvCxnSpPr>
            <p:nvPr/>
          </p:nvCxnSpPr>
          <p:spPr>
            <a:xfrm>
              <a:off x="6811211" y="3805641"/>
              <a:ext cx="72026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770D4D-4A92-5C14-C6AA-42A810EE5EC0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6762563" y="4330150"/>
              <a:ext cx="768908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97F15BE-1D5B-56D3-E719-ABBC5B4D1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1272" y="3183883"/>
              <a:ext cx="738847" cy="6176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0F4F550-BF48-B29E-DBC2-875610EB33B8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flipV="1">
              <a:off x="6840388" y="5513502"/>
              <a:ext cx="691083" cy="8311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CC2EB4C-363A-21C2-FEF7-288AF490B491}"/>
                </a:ext>
              </a:extLst>
            </p:cNvPr>
            <p:cNvCxnSpPr>
              <a:cxnSpLocks/>
              <a:stCxn id="35" idx="3"/>
              <a:endCxn id="37" idx="1"/>
            </p:cNvCxnSpPr>
            <p:nvPr/>
          </p:nvCxnSpPr>
          <p:spPr>
            <a:xfrm>
              <a:off x="6840388" y="4979916"/>
              <a:ext cx="69108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A587C759-E373-C5C1-4969-402C112CA5E3}"/>
                </a:ext>
              </a:extLst>
            </p:cNvPr>
            <p:cNvSpPr/>
            <p:nvPr/>
          </p:nvSpPr>
          <p:spPr>
            <a:xfrm>
              <a:off x="719561" y="3851459"/>
              <a:ext cx="161998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Overall population</a:t>
              </a:r>
            </a:p>
            <a:p>
              <a:pPr algn="ctr"/>
              <a:r>
                <a:rPr lang="en-US" sz="1400" dirty="0"/>
                <a:t>N=500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1E50037-F498-C95A-E3AE-EF91DEC9C7C0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2358032" y="2926776"/>
              <a:ext cx="701769" cy="1149846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49F6CAC-5B45-CC67-BA86-6AD5A2BC8794}"/>
                </a:ext>
              </a:extLst>
            </p:cNvPr>
            <p:cNvCxnSpPr>
              <a:cxnSpLocks/>
              <a:stCxn id="99" idx="3"/>
              <a:endCxn id="34" idx="1"/>
            </p:cNvCxnSpPr>
            <p:nvPr/>
          </p:nvCxnSpPr>
          <p:spPr>
            <a:xfrm>
              <a:off x="2339541" y="4080059"/>
              <a:ext cx="700804" cy="1128457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0FE38FF-394E-E5A9-3C41-F9BEE3974CFE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2358032" y="4084446"/>
              <a:ext cx="701769" cy="17104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416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multiplicity control in conjunction with complexity control: Adaptive 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SIDEScreen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B91E32-8B8B-BF54-DD51-D50D4F6E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914"/>
            <a:ext cx="4435367" cy="47643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Procedure parameters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Minimum subgroup size = 30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Maximal number of covariates that can be used in defining the subgroup (biomarker signature “length”) = 3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Number of promising subgroups retained for each parent = 5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Child-to-parent p-value ratio = 0.5.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Full penalty for local multiple adjustment.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4288D6-E389-F191-2F6A-EFDC13AC6730}"/>
              </a:ext>
            </a:extLst>
          </p:cNvPr>
          <p:cNvSpPr txBox="1">
            <a:spLocks/>
          </p:cNvSpPr>
          <p:nvPr/>
        </p:nvSpPr>
        <p:spPr bwMode="auto">
          <a:xfrm>
            <a:off x="5796454" y="1825624"/>
            <a:ext cx="5612859" cy="47643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Take home messages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true predictive signature (X1&gt;0, X2&gt;0) was estimated quite well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X2&gt;0.13, X1&gt;-0.03 ).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Success factors: strong true predictive signature, flexible complexity control, large sample size.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820DFE-75B2-D35E-A340-4932206B5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797" y="3079634"/>
            <a:ext cx="3770966" cy="23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2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use of nice pictures, tables and flowcharts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1CD79-FC3A-0CD2-1CC3-CC9FF6E95846}"/>
              </a:ext>
            </a:extLst>
          </p:cNvPr>
          <p:cNvSpPr txBox="1"/>
          <p:nvPr/>
        </p:nvSpPr>
        <p:spPr>
          <a:xfrm>
            <a:off x="295275" y="6281738"/>
            <a:ext cx="1160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Ballarini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Nicolás M., et al. "A critical review of graphics for subgroup analyses in clinical trials." Pharmaceutical Statistics 19.5 (2020): 541-560.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FFEBA0-EFDC-AC13-A110-A29837D7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3" y="1732718"/>
            <a:ext cx="2522707" cy="2012937"/>
          </a:xfrm>
          <a:prstGeom prst="rect">
            <a:avLst/>
          </a:prstGeom>
        </p:spPr>
      </p:pic>
      <p:pic>
        <p:nvPicPr>
          <p:cNvPr id="12" name="Picture 11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700C9A76-97D6-6513-255B-691714EFB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27" y="1653031"/>
            <a:ext cx="3634907" cy="1817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8ACF1A-5C2C-5308-C659-F37B52305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349" y="1603628"/>
            <a:ext cx="3087771" cy="2898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CB2624-E047-67CD-0B87-DE9DDAE1C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008" y="3652471"/>
            <a:ext cx="3581900" cy="2629267"/>
          </a:xfrm>
          <a:prstGeom prst="rect">
            <a:avLst/>
          </a:prstGeom>
        </p:spPr>
      </p:pic>
      <p:pic>
        <p:nvPicPr>
          <p:cNvPr id="18" name="Picture 17" descr="A picture containing screenshot, diagram, text&#10;&#10;Description automatically generated">
            <a:extLst>
              <a:ext uri="{FF2B5EF4-FFF2-40B4-BE49-F238E27FC236}">
                <a16:creationId xmlns:a16="http://schemas.microsoft.com/office/drawing/2014/main" id="{1FEC6A20-D5F3-29D8-22B9-C17F8D897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7" y="3830964"/>
            <a:ext cx="2359781" cy="23597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A187D14-DE12-6DBC-6CBD-5182C5DA1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473" y="4800572"/>
            <a:ext cx="3360230" cy="11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16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judicious use of interactive tools for data exploration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823338-6E5C-D06A-B325-E82EE737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2055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Tools like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subscreen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 package allows to explore the full space of subgroups considering more than one level of subgroup factor combinations.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could facilitate interaction with stakeholders.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over-interpret the findings!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Assessing treatment effect in an isolated subgroup does not identify a subgroup and results in unreliable estimates: differential treatment effect must be demonstrated.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568B1A7-F59D-9CDB-B097-46CD47EE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70" y="1383163"/>
            <a:ext cx="5413105" cy="482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1CD79-FC3A-0CD2-1CC3-CC9FF6E95846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Muysers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Christoph, et al. "A systematic approach for post hoc subgroup analyses with applications in clinical case studies." Therapeutic innovation &amp; regulatory science 54 (2020): 507-518.</a:t>
            </a:r>
          </a:p>
        </p:txBody>
      </p:sp>
    </p:spTree>
    <p:extLst>
      <p:ext uri="{BB962C8B-B14F-4D97-AF65-F5344CB8AC3E}">
        <p14:creationId xmlns:p14="http://schemas.microsoft.com/office/powerpoint/2010/main" val="259256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data whenever it is possible by applying the correct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2B05-B3F4-F66B-D832-25A05D38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data to pool?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 when we have two nearly identical phase 3 pivotal trials.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Challenging when data comes from randomized or observational data, randomized trials with different design and inclusion criteria, etc.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benefit of randomization is lost when performing data-driven subgroup analysis.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47D0BD-7AB1-F5DE-02A7-6B9B1E620C37}"/>
              </a:ext>
            </a:extLst>
          </p:cNvPr>
          <p:cNvGraphicFramePr/>
          <p:nvPr/>
        </p:nvGraphicFramePr>
        <p:xfrm>
          <a:off x="1393259" y="4521897"/>
          <a:ext cx="9405481" cy="147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7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2B05-B3F4-F66B-D832-25A05D38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1593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Available methodology is built on ideas from causal inference (propensity score matching) and evidence synthesis (network meta-analysis, IPD meta-analyses, indirect evidence comparison)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Whatever the tools it is important to apply sound scientific principles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F04C0-9694-FAC3-5EEB-632FD7BF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1" y="4581607"/>
            <a:ext cx="11784070" cy="971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496FA-4A98-FC8A-AC94-5537B868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1" y="5725808"/>
            <a:ext cx="9478698" cy="83831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789C09-EF72-8663-49A0-1C0D8CF8C2F5}"/>
              </a:ext>
            </a:extLst>
          </p:cNvPr>
          <p:cNvSpPr/>
          <p:nvPr/>
        </p:nvSpPr>
        <p:spPr>
          <a:xfrm>
            <a:off x="182620" y="4525807"/>
            <a:ext cx="11764209" cy="971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348775-3E53-A0EC-A82A-9F0F85FFB370}"/>
              </a:ext>
            </a:extLst>
          </p:cNvPr>
          <p:cNvSpPr/>
          <p:nvPr/>
        </p:nvSpPr>
        <p:spPr>
          <a:xfrm>
            <a:off x="213895" y="5679846"/>
            <a:ext cx="11764209" cy="971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E032682-781E-231A-5ED7-B54B7EA2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data whenever it is possible by applying the correct methodology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A011B1-A30B-76D4-4DEB-6E19C4D27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575341"/>
              </p:ext>
            </p:extLst>
          </p:nvPr>
        </p:nvGraphicFramePr>
        <p:xfrm>
          <a:off x="6408681" y="1158766"/>
          <a:ext cx="5415457" cy="3184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1810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your strategy is both reproducible and replicable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2B05-B3F4-F66B-D832-25A05D38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chances the subgroup finding will not be replicated according to meta-research reports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minority of subgroup claims made in the abstracts of RCTs are supported by a significant interaction effect.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those that have statistical support from an interaction test, most fail to meet other best practices, including pre-specification, stratified randomization, and adjustment for multiple testing.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5AC51A-EAA2-6AA6-DB1D-33E01132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40" y="4611687"/>
            <a:ext cx="827563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990433-FDEB-5980-C062-BFEFE2DE8579}"/>
              </a:ext>
            </a:extLst>
          </p:cNvPr>
          <p:cNvSpPr/>
          <p:nvPr/>
        </p:nvSpPr>
        <p:spPr>
          <a:xfrm>
            <a:off x="958432" y="4611687"/>
            <a:ext cx="999378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3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3A7F9-1EFE-155E-2484-C5353FA0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458" y="2336529"/>
            <a:ext cx="6400147" cy="415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approaches: </a:t>
            </a:r>
            <a:b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good, the bad, the ugly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7C75B-E66D-ED84-25C8-27017D1EE44D}"/>
              </a:ext>
            </a:extLst>
          </p:cNvPr>
          <p:cNvSpPr txBox="1"/>
          <p:nvPr/>
        </p:nvSpPr>
        <p:spPr>
          <a:xfrm>
            <a:off x="295275" y="6281738"/>
            <a:ext cx="116014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https://www.flickr.com/photos/kaptainkobold/1021866852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Attribution-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NonCommercial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ShareAlike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2.0 Generic (CC BY-NC-SA 2.0)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8E003-65E1-EB20-E3BB-37205C95E3BD}"/>
              </a:ext>
            </a:extLst>
          </p:cNvPr>
          <p:cNvSpPr txBox="1"/>
          <p:nvPr/>
        </p:nvSpPr>
        <p:spPr>
          <a:xfrm>
            <a:off x="945205" y="2650396"/>
            <a:ext cx="24779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Ugly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Methodology + Communication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CBBC9-820F-0025-DD99-88754B8C9605}"/>
              </a:ext>
            </a:extLst>
          </p:cNvPr>
          <p:cNvSpPr txBox="1"/>
          <p:nvPr/>
        </p:nvSpPr>
        <p:spPr>
          <a:xfrm>
            <a:off x="4678353" y="2005480"/>
            <a:ext cx="24779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Bad</a:t>
            </a:r>
          </a:p>
          <a:p>
            <a:pPr algn="ctr"/>
            <a:r>
              <a:rPr lang="en-US" dirty="0"/>
              <a:t>Methodology </a:t>
            </a:r>
            <a:r>
              <a:rPr lang="en-US" b="1" dirty="0"/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91760-30AC-61CB-6FDB-57497B5B5004}"/>
              </a:ext>
            </a:extLst>
          </p:cNvPr>
          <p:cNvSpPr txBox="1"/>
          <p:nvPr/>
        </p:nvSpPr>
        <p:spPr>
          <a:xfrm>
            <a:off x="8600559" y="2147584"/>
            <a:ext cx="24779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Good</a:t>
            </a:r>
          </a:p>
          <a:p>
            <a:pPr algn="ctr"/>
            <a:r>
              <a:rPr lang="en-US" dirty="0"/>
              <a:t>Methodology + Communication +</a:t>
            </a:r>
          </a:p>
        </p:txBody>
      </p:sp>
    </p:spTree>
    <p:extLst>
      <p:ext uri="{BB962C8B-B14F-4D97-AF65-F5344CB8AC3E}">
        <p14:creationId xmlns:p14="http://schemas.microsoft.com/office/powerpoint/2010/main" val="2196867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61333-87D1-424F-B991-B9F3EC42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248"/>
            <a:ext cx="10515600" cy="527356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Amatya, Anup K., et al. "Subgroup analyses in oncology trials: regulatory considerations and case examples." Clinical Cancer Research 27.21 (2021): 5753-5756.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Lipkovich, Ilya, Alex </a:t>
            </a:r>
            <a:r>
              <a:rPr lang="en-US" dirty="0" err="1"/>
              <a:t>Dmitrienko</a:t>
            </a:r>
            <a:r>
              <a:rPr lang="en-US" dirty="0"/>
              <a:t>, and Ralph B D'Agostino Sr. "Tutorial in biostatistics: data‐driven subgroup identification and analysis in clinical trials." Statistics in medicine 36.1 (2017): 136-196.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Wallach, Joshua D., et al. "Evaluation of evidence of statistical support and corroboration of subgroup claims in randomized clinical trials." JAMA internal medicine 177.4 (2017): 554-560.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Muysers</a:t>
            </a:r>
            <a:r>
              <a:rPr lang="en-US" dirty="0"/>
              <a:t>, Christoph, et al. "A systematic approach for post hoc subgroup analyses with applications in clinical case studies." Therapeutic innovation &amp; regulatory science 54 (2020): 507-518.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Knopman, David S., David T. Jones, and Michael D. </a:t>
            </a:r>
            <a:r>
              <a:rPr lang="en-US" dirty="0" err="1"/>
              <a:t>Greicius</a:t>
            </a:r>
            <a:r>
              <a:rPr lang="en-US" dirty="0"/>
              <a:t>. "Failure to demonstrate efficacy of aducanumab: An analysis of the EMERGE and ENGAGE trials as reported by Biogen, December 2019." Alzheimer's &amp; Dementia 17.4 (2021): 696-701.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Ballarini</a:t>
            </a:r>
            <a:r>
              <a:rPr lang="en-US" dirty="0"/>
              <a:t>, Nicolás M., et al. "A critical review of graphics for subgroup analyses in clinical trials." Pharmaceutical Statistics 19.5 (2020): 541-560.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Ballarini</a:t>
            </a:r>
            <a:r>
              <a:rPr lang="en-US" dirty="0"/>
              <a:t>, Nicolas M., et al. "</a:t>
            </a:r>
            <a:r>
              <a:rPr lang="en-US" dirty="0" err="1"/>
              <a:t>subtee</a:t>
            </a:r>
            <a:r>
              <a:rPr lang="en-US" dirty="0"/>
              <a:t>: An R Package for Subgroup Treatment Effect Estimation in Clinical Trials." Journal of Statistical Software 99 (2021): 1-17.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4B78A6-8C8A-0091-812E-FC32C415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 that explicitly or implicitly incorporate data-driven elements vs confirmatory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7C75B-E66D-ED84-25C8-27017D1EE44D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Lipkovich, Ilya, Alex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Dmitrienko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and Ralph B D'Agostino Sr. "Tutorial in biostatistics: data‐driven subgroup identification and analysis in clinical trials." Statistics in medicine 36.1 (2017): 136-196.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066E18B-814F-2D38-65FA-684CE35D5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42376"/>
              </p:ext>
            </p:extLst>
          </p:nvPr>
        </p:nvGraphicFramePr>
        <p:xfrm>
          <a:off x="1036911" y="2248218"/>
          <a:ext cx="10646977" cy="37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9752">
                  <a:extLst>
                    <a:ext uri="{9D8B030D-6E8A-4147-A177-3AD203B41FA5}">
                      <a16:colId xmlns:a16="http://schemas.microsoft.com/office/drawing/2014/main" val="2409407701"/>
                    </a:ext>
                  </a:extLst>
                </a:gridCol>
                <a:gridCol w="5085495">
                  <a:extLst>
                    <a:ext uri="{9D8B030D-6E8A-4147-A177-3AD203B41FA5}">
                      <a16:colId xmlns:a16="http://schemas.microsoft.com/office/drawing/2014/main" val="2840190626"/>
                    </a:ext>
                  </a:extLst>
                </a:gridCol>
                <a:gridCol w="1631730">
                  <a:extLst>
                    <a:ext uri="{9D8B030D-6E8A-4147-A177-3AD203B41FA5}">
                      <a16:colId xmlns:a16="http://schemas.microsoft.com/office/drawing/2014/main" val="4280125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subgroups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1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Confirmatory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 identification by controlling the Type I error rate in phase 3 clinical trials.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9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Exploratory subgroup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of consistency of treatment effect.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Post-hoc subgroup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 post-hoc the treatment effect for regulatory inquiries, safety analyses, post-marketing activities, and assessment of heterogeneity in multi-regional studies.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7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 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the most promising subgroups with enhanced efficacy or desirable safety from a large pool of candidate subgroups to inform the design of future trials.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53856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23E057B2-34CE-CE96-8058-B1B69717B2C7}"/>
              </a:ext>
            </a:extLst>
          </p:cNvPr>
          <p:cNvSpPr/>
          <p:nvPr/>
        </p:nvSpPr>
        <p:spPr>
          <a:xfrm>
            <a:off x="713654" y="3286290"/>
            <a:ext cx="274320" cy="272112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2B497-98E1-59E6-6E87-1CF5273C47AC}"/>
              </a:ext>
            </a:extLst>
          </p:cNvPr>
          <p:cNvSpPr txBox="1"/>
          <p:nvPr/>
        </p:nvSpPr>
        <p:spPr>
          <a:xfrm rot="16200000">
            <a:off x="-986169" y="4473882"/>
            <a:ext cx="28374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72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E21C30-753A-3F10-B797-CACC2E9750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7428" y="2002631"/>
            <a:ext cx="11556124" cy="2852737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Thanks!!!</a:t>
            </a:r>
            <a:br>
              <a:rPr 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interested to join the SIG: </a:t>
            </a:r>
            <a:r>
              <a:rPr lang="en-US" sz="2800" b="1" u="sng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psiweb.org/sigs-special-interest-groups/subgroup-analysis</a:t>
            </a:r>
            <a:endParaRPr lang="en-US" sz="6000" b="1" u="sng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4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E21C30-753A-3F10-B797-CACC2E97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&amp; communication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404B3-54EA-6E8A-C094-85E467E4E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hear when you tell people that you work on subgroup detection?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7BF3E4A-CEF1-3BE1-94BD-2DC19703A4FB}"/>
              </a:ext>
            </a:extLst>
          </p:cNvPr>
          <p:cNvSpPr/>
          <p:nvPr/>
        </p:nvSpPr>
        <p:spPr>
          <a:xfrm rot="21280233">
            <a:off x="817122" y="2616742"/>
            <a:ext cx="2597285" cy="1230549"/>
          </a:xfrm>
          <a:prstGeom prst="wedgeEllipseCallout">
            <a:avLst>
              <a:gd name="adj1" fmla="val -23244"/>
              <a:gd name="adj2" fmla="val 65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You overfit!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E8B3092-550B-A0ED-60C9-7AFEDECD218B}"/>
              </a:ext>
            </a:extLst>
          </p:cNvPr>
          <p:cNvSpPr/>
          <p:nvPr/>
        </p:nvSpPr>
        <p:spPr>
          <a:xfrm rot="298618">
            <a:off x="7827023" y="4528522"/>
            <a:ext cx="3170949" cy="1325616"/>
          </a:xfrm>
          <a:prstGeom prst="wedgeEllipseCallout">
            <a:avLst>
              <a:gd name="adj1" fmla="val -23244"/>
              <a:gd name="adj2" fmla="val 65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You will never be able to reproduce your results!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9915284-A1E4-220A-B420-52DF3159541A}"/>
              </a:ext>
            </a:extLst>
          </p:cNvPr>
          <p:cNvSpPr/>
          <p:nvPr/>
        </p:nvSpPr>
        <p:spPr>
          <a:xfrm>
            <a:off x="4079598" y="2252860"/>
            <a:ext cx="3081165" cy="1230549"/>
          </a:xfrm>
          <a:prstGeom prst="wedgeEllipseCallout">
            <a:avLst>
              <a:gd name="adj1" fmla="val -23244"/>
              <a:gd name="adj2" fmla="val 65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Stop using these ad-hoc algorithms!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931CB57-5290-DF84-1CC2-9204EC832ADB}"/>
              </a:ext>
            </a:extLst>
          </p:cNvPr>
          <p:cNvSpPr/>
          <p:nvPr/>
        </p:nvSpPr>
        <p:spPr>
          <a:xfrm rot="224943">
            <a:off x="7449521" y="2207152"/>
            <a:ext cx="3986806" cy="1700222"/>
          </a:xfrm>
          <a:prstGeom prst="wedgeEllipseCallout">
            <a:avLst>
              <a:gd name="adj1" fmla="val -23244"/>
              <a:gd name="adj2" fmla="val 65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You will only generate spurious results with bad regulatory consequences!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4112B58-0B93-D992-31C1-19D0706B02CD}"/>
              </a:ext>
            </a:extLst>
          </p:cNvPr>
          <p:cNvSpPr/>
          <p:nvPr/>
        </p:nvSpPr>
        <p:spPr>
          <a:xfrm rot="21393090">
            <a:off x="642104" y="4444195"/>
            <a:ext cx="2597285" cy="1230549"/>
          </a:xfrm>
          <a:prstGeom prst="wedgeEllipseCallout">
            <a:avLst>
              <a:gd name="adj1" fmla="val -23244"/>
              <a:gd name="adj2" fmla="val 65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Our trial failed! We must find a subgroup!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1CE927B-17DB-6723-66E1-A8E5123A677B}"/>
              </a:ext>
            </a:extLst>
          </p:cNvPr>
          <p:cNvSpPr/>
          <p:nvPr/>
        </p:nvSpPr>
        <p:spPr>
          <a:xfrm>
            <a:off x="3381098" y="4189382"/>
            <a:ext cx="4250522" cy="1690625"/>
          </a:xfrm>
          <a:prstGeom prst="wedgeEllipseCallout">
            <a:avLst>
              <a:gd name="adj1" fmla="val -23244"/>
              <a:gd name="adj2" fmla="val 65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Our trial succeeded!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We must show consistent results across subgroups!</a:t>
            </a:r>
          </a:p>
        </p:txBody>
      </p:sp>
    </p:spTree>
    <p:extLst>
      <p:ext uri="{BB962C8B-B14F-4D97-AF65-F5344CB8AC3E}">
        <p14:creationId xmlns:p14="http://schemas.microsoft.com/office/powerpoint/2010/main" val="339074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effectively about the methodology and handle expectations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823338-6E5C-D06A-B325-E82EE737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Methodology is complex!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Educate stakeholders and guide them through the modeling choices using understandable and correct scientific language.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skip key elements, do not overload with unnecessary technical elements.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Expectations are often high!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Handle carefully the expectations of the stakeholders, discuss implications of the planned analyses beforehand.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inflate expectations.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C5589-BF0C-5A95-81D5-D3D69CF15BDF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Bornkamp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B.,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Krämer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N., Lipkovich I.,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Ratitch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B., Svensson D. on behalf of the EFSPI Subgroup SIG. "All the things I wish I had known before I tried to detect a subgroup." EFSPI 20XX.</a:t>
            </a:r>
          </a:p>
        </p:txBody>
      </p:sp>
    </p:spTree>
    <p:extLst>
      <p:ext uri="{BB962C8B-B14F-4D97-AF65-F5344CB8AC3E}">
        <p14:creationId xmlns:p14="http://schemas.microsoft.com/office/powerpoint/2010/main" val="304628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things in the full picture and influence the organization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7C75B-E66D-ED84-25C8-27017D1EE44D}"/>
              </a:ext>
            </a:extLst>
          </p:cNvPr>
          <p:cNvSpPr txBox="1"/>
          <p:nvPr/>
        </p:nvSpPr>
        <p:spPr>
          <a:xfrm>
            <a:off x="295275" y="6281738"/>
            <a:ext cx="11601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Amatya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Anup K., et al. "Subgroup analyses in oncology trials: regulatory considerations and case examples." Clinical Cancer Research 27.21 (2021): 5753-5756.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823338-6E5C-D06A-B325-E82EE737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Always start with the why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in mind the cascade of consequences and implications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the regulatory and HTA framework by knowing guidelines and learning from case studies.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 has a specific guideline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FDA does not have a specific guideline on subgroups but: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guidelines provides perspectives and principles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FDA 2019 Enrichment Strategies; FDA 2021 Adjusting for Covariates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several studies explored relevant case studies with regulatory implications in different therapeutic areas.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6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E21C30-753A-3F10-B797-CACC2E97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404B3-54EA-6E8A-C094-85E467E4E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9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AF9071-25FB-7980-97A0-2DB3ED052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126" y="2398001"/>
            <a:ext cx="7940784" cy="3970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819D0-992E-0BC4-3708-03F2571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 the limitations of basic methods like univariate regressions with interaction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F2B05-B3F4-F66B-D832-25A05D3895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3158359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Simulated example 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100 patients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1:1 randomization to Experimental or SoC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 continuous variables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prognostic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variables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Continuous outcome Y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multi-variable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predictive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signature (): X1+ and X2+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Experimental superior to SoC: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=+1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F2B05-B3F4-F66B-D832-25A05D3895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3158359" cy="4351338"/>
              </a:xfrm>
              <a:blipFill>
                <a:blip r:embed="rId3"/>
                <a:stretch>
                  <a:fillRect l="-1541" t="-15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4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10dfb3b3-90e6-4f34-8f9d-c16055e5e36b" xsi:nil="true"/>
    <lcf76f155ced4ddcb4097134ff3c332f xmlns="10dfb3b3-90e6-4f34-8f9d-c16055e5e36b">
      <Terms xmlns="http://schemas.microsoft.com/office/infopath/2007/PartnerControls"/>
    </lcf76f155ced4ddcb4097134ff3c332f>
    <TaxCatchAll xmlns="e47812bf-c8f0-415c-9dc6-7565947257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888BFD5C5F842AD7F066BF8525F45" ma:contentTypeVersion="16" ma:contentTypeDescription="Create a new document." ma:contentTypeScope="" ma:versionID="b2ad980acfa3cc7894e2182014db0073">
  <xsd:schema xmlns:xsd="http://www.w3.org/2001/XMLSchema" xmlns:xs="http://www.w3.org/2001/XMLSchema" xmlns:p="http://schemas.microsoft.com/office/2006/metadata/properties" xmlns:ns2="7361c6bf-8eeb-4a33-98bd-b1d71df43786" xmlns:ns3="10dfb3b3-90e6-4f34-8f9d-c16055e5e36b" xmlns:ns4="e47812bf-c8f0-415c-9dc6-756594725798" targetNamespace="http://schemas.microsoft.com/office/2006/metadata/properties" ma:root="true" ma:fieldsID="7d5474e01d845fd1a3e82e6bc697da07" ns2:_="" ns3:_="" ns4:_="">
    <xsd:import namespace="7361c6bf-8eeb-4a33-98bd-b1d71df43786"/>
    <xsd:import namespace="10dfb3b3-90e6-4f34-8f9d-c16055e5e36b"/>
    <xsd:import namespace="e47812bf-c8f0-415c-9dc6-7565947257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Documenttype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c6bf-8eeb-4a33-98bd-b1d71df437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fb3b3-90e6-4f34-8f9d-c16055e5e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4" nillable="true" ma:displayName="Document type" ma:format="Dropdown" ma:internalName="Documenttype">
      <xsd:simpleType>
        <xsd:restriction base="dms:Choice">
          <xsd:enumeration value="Literature"/>
          <xsd:enumeration value="Presentation"/>
          <xsd:enumeration value="Code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98f3110-b2b7-48bc-b5f0-a137367be0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12bf-c8f0-415c-9dc6-75659472579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eeb2e40-379c-411f-924f-a4277d7b2904}" ma:internalName="TaxCatchAll" ma:showField="CatchAllData" ma:web="7361c6bf-8eeb-4a33-98bd-b1d71df437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0B50A5-EB84-4114-B525-3D472DFC5425}">
  <ds:schemaRefs>
    <ds:schemaRef ds:uri="http://schemas.microsoft.com/office/2006/metadata/properties"/>
    <ds:schemaRef ds:uri="http://schemas.microsoft.com/office/infopath/2007/PartnerControls"/>
    <ds:schemaRef ds:uri="10dfb3b3-90e6-4f34-8f9d-c16055e5e36b"/>
    <ds:schemaRef ds:uri="e47812bf-c8f0-415c-9dc6-756594725798"/>
  </ds:schemaRefs>
</ds:datastoreItem>
</file>

<file path=customXml/itemProps2.xml><?xml version="1.0" encoding="utf-8"?>
<ds:datastoreItem xmlns:ds="http://schemas.openxmlformats.org/officeDocument/2006/customXml" ds:itemID="{5063264F-27AF-4A8D-8FCB-BF407C05BD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A4E395-6C8B-4F7F-9FAF-DB0AB12A5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c6bf-8eeb-4a33-98bd-b1d71df43786"/>
    <ds:schemaRef ds:uri="10dfb3b3-90e6-4f34-8f9d-c16055e5e36b"/>
    <ds:schemaRef ds:uri="e47812bf-c8f0-415c-9dc6-756594725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2530</Words>
  <Application>Microsoft Office PowerPoint</Application>
  <PresentationFormat>Widescreen</PresentationFormat>
  <Paragraphs>304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Office Theme</vt:lpstr>
      <vt:lpstr>Data-Driven Subgroup Identification in Clinical Trials:  the Good, the Bad, the Ugly</vt:lpstr>
      <vt:lpstr>Disclaimer </vt:lpstr>
      <vt:lpstr>Analyses that explicitly or implicitly incorporate data-driven elements vs confirmatory analysis</vt:lpstr>
      <vt:lpstr>Strategy &amp; communication</vt:lpstr>
      <vt:lpstr>What do you hear when you tell people that you work on subgroup detection?</vt:lpstr>
      <vt:lpstr>Communicate effectively about the methodology and handle expectations</vt:lpstr>
      <vt:lpstr>Put things in the full picture and influence the organization</vt:lpstr>
      <vt:lpstr>Methodology</vt:lpstr>
      <vt:lpstr>Mind the limitations of basic methods like univariate regressions with interaction test</vt:lpstr>
      <vt:lpstr>Mind the limitations of basic methods like univariate regressions with interaction test</vt:lpstr>
      <vt:lpstr>Prevent data overfitting as well as selection bias</vt:lpstr>
      <vt:lpstr>Apply the right methodological framework to the research question of interest</vt:lpstr>
      <vt:lpstr>Apply the right methodological framework to the research question of interest</vt:lpstr>
      <vt:lpstr>Apply the right methodological framework to the research question of interest</vt:lpstr>
      <vt:lpstr>Apply the right methodological framework to the research question of interest</vt:lpstr>
      <vt:lpstr>Apply the right methodological framework to the research question of interest</vt:lpstr>
      <vt:lpstr>Evaluate the false discovery rate for the entire subgroup search strategy </vt:lpstr>
      <vt:lpstr>Use multiplicity adjustment with complexity control: Adaptive SIDES screen as an example</vt:lpstr>
      <vt:lpstr>Use multiplicity control in conjunction with complexity control: Adaptive SIDEScreen</vt:lpstr>
      <vt:lpstr>Use multiplicity control in conjunction with complexity control: Adaptive SIDEScreen</vt:lpstr>
      <vt:lpstr>Use multiplicity control in conjunction with complexity control: Adaptive SIDEScreen</vt:lpstr>
      <vt:lpstr>Use multiplicity control in conjunction with complexity control: Adaptive SIDEScreen</vt:lpstr>
      <vt:lpstr>Make use of nice pictures, tables and flowcharts</vt:lpstr>
      <vt:lpstr>Make judicious use of interactive tools for data exploration</vt:lpstr>
      <vt:lpstr>Pool data whenever it is possible by applying the correct methodology</vt:lpstr>
      <vt:lpstr>Pool data whenever it is possible by applying the correct methodology</vt:lpstr>
      <vt:lpstr>Ensure your strategy is both reproducible and replicable</vt:lpstr>
      <vt:lpstr>Data-driven approaches:  the good, the bad, the ugly</vt:lpstr>
      <vt:lpstr>References</vt:lpstr>
      <vt:lpstr>Thanks!!!  If you are interested to join the SIG: psiweb.org/sigs-special-interest-groups/subgroup-analysis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Subgroups</dc:title>
  <dc:creator>Paolo Eusebi</dc:creator>
  <cp:lastModifiedBy>Svensson, David</cp:lastModifiedBy>
  <cp:revision>64</cp:revision>
  <dcterms:created xsi:type="dcterms:W3CDTF">2023-02-21T13:40:13Z</dcterms:created>
  <dcterms:modified xsi:type="dcterms:W3CDTF">2023-09-22T06:56:54Z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0x01010089C888BFD5C5F842AD7F066BF8525F45</vt:lpwstr>
  </property>
</Properties>
</file>