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342" r:id="rId5"/>
    <p:sldId id="3312" r:id="rId6"/>
    <p:sldId id="3264" r:id="rId7"/>
    <p:sldId id="3271" r:id="rId8"/>
    <p:sldId id="3319" r:id="rId9"/>
    <p:sldId id="3269" r:id="rId10"/>
    <p:sldId id="3282" r:id="rId11"/>
    <p:sldId id="3326" r:id="rId12"/>
    <p:sldId id="3297" r:id="rId13"/>
    <p:sldId id="3279" r:id="rId14"/>
    <p:sldId id="3277" r:id="rId15"/>
    <p:sldId id="3298" r:id="rId16"/>
    <p:sldId id="3280" r:id="rId17"/>
    <p:sldId id="3321" r:id="rId18"/>
    <p:sldId id="3322" r:id="rId19"/>
    <p:sldId id="3323" r:id="rId20"/>
    <p:sldId id="3281" r:id="rId21"/>
    <p:sldId id="3325" r:id="rId22"/>
    <p:sldId id="3324" r:id="rId23"/>
    <p:sldId id="3288" r:id="rId24"/>
    <p:sldId id="3291" r:id="rId25"/>
    <p:sldId id="3293" r:id="rId26"/>
    <p:sldId id="3239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945E1F-7A05-6DF6-5F6A-6B367B6EEEED}" name="Ilya Lipkovich" initials="IL" userId="S::ilya.lipkovich@lilly.com::b456c905-334e-4dd5-a5fc-c99e79974cd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Shurzinske" initials="LS" lastIdx="10" clrIdx="0">
    <p:extLst>
      <p:ext uri="{19B8F6BF-5375-455C-9EA6-DF929625EA0E}">
        <p15:presenceInfo xmlns:p15="http://schemas.microsoft.com/office/powerpoint/2012/main" userId="S-1-5-21-2077763542-2135228977-565468543-366880" providerId="AD"/>
      </p:ext>
    </p:extLst>
  </p:cmAuthor>
  <p:cmAuthor id="2" name="Yongming Qu" initials="YQ" lastIdx="2" clrIdx="1">
    <p:extLst>
      <p:ext uri="{19B8F6BF-5375-455C-9EA6-DF929625EA0E}">
        <p15:presenceInfo xmlns:p15="http://schemas.microsoft.com/office/powerpoint/2012/main" userId="S-1-5-21-2077763542-2135228977-565468543-101960" providerId="AD"/>
      </p:ext>
    </p:extLst>
  </p:cmAuthor>
  <p:cmAuthor id="3" name="Yongming Qu" initials="YQ [2]" lastIdx="1" clrIdx="2">
    <p:extLst>
      <p:ext uri="{19B8F6BF-5375-455C-9EA6-DF929625EA0E}">
        <p15:presenceInfo xmlns:p15="http://schemas.microsoft.com/office/powerpoint/2012/main" userId="S::qu_yongming@lilly.com::cb74c8d7-e8c3-4503-a30f-ed6e7ade7c6d" providerId="AD"/>
      </p:ext>
    </p:extLst>
  </p:cmAuthor>
  <p:cmAuthor id="4" name="Ilya Lipkovich" initials="IL" lastIdx="26" clrIdx="3">
    <p:extLst>
      <p:ext uri="{19B8F6BF-5375-455C-9EA6-DF929625EA0E}">
        <p15:presenceInfo xmlns:p15="http://schemas.microsoft.com/office/powerpoint/2012/main" userId="S::ilya.lipkovich@lilly.com::b456c905-334e-4dd5-a5fc-c99e79974cd7" providerId="AD"/>
      </p:ext>
    </p:extLst>
  </p:cmAuthor>
  <p:cmAuthor id="5" name="Yu Du" initials="YD" lastIdx="10" clrIdx="4">
    <p:extLst>
      <p:ext uri="{19B8F6BF-5375-455C-9EA6-DF929625EA0E}">
        <p15:presenceInfo xmlns:p15="http://schemas.microsoft.com/office/powerpoint/2012/main" userId="S::du_yu@lilly.com::7851a795-6d0a-4461-9d40-b71ca2df3d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  <a:srgbClr val="542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66EFC7-4B0B-492E-A4DC-A4D3883DB54E}" v="516" dt="2024-08-28T13:42:06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2829" autoAdjust="0"/>
  </p:normalViewPr>
  <p:slideViewPr>
    <p:cSldViewPr snapToGrid="0">
      <p:cViewPr varScale="1">
        <p:scale>
          <a:sx n="105" d="100"/>
          <a:sy n="105" d="100"/>
        </p:scale>
        <p:origin x="115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B8134-C3D2-4EFD-B4FC-863A62735E1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667FD-C271-4545-A4FD-C5932808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5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667FD-C271-4545-A4FD-C5932808BD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9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667FD-C271-4545-A4FD-C5932808BD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667FD-C271-4545-A4FD-C5932808BD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9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667FD-C271-4545-A4FD-C5932808BD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1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667FD-C271-4545-A4FD-C5932808BD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36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667FD-C271-4545-A4FD-C5932808BD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2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667FD-C271-4545-A4FD-C5932808BD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25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667FD-C271-4545-A4FD-C5932808BD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18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667FD-C271-4545-A4FD-C5932808BD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5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urved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911" y="4607440"/>
            <a:ext cx="1067253" cy="436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97821"/>
            <a:ext cx="7772400" cy="1102519"/>
          </a:xfrm>
        </p:spPr>
        <p:txBody>
          <a:bodyPr/>
          <a:lstStyle>
            <a:lvl1pPr algn="l">
              <a:defRPr b="0" i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00338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635232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1481" y="4767265"/>
            <a:ext cx="2645207" cy="273844"/>
          </a:xfrm>
        </p:spPr>
        <p:txBody>
          <a:bodyPr/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Company Confidential  ©2021 Eli Lilly and Company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0399" y="4767265"/>
            <a:ext cx="670509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A079B0-34FF-9449-83ED-AEDF3F6C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©2021 Eli Lilly and Company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0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>
            <a:lvl1pPr>
              <a:defRPr sz="21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©2021 Eli Lilly and Company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4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©2021 Eli Lilly and Company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6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127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"/>
            <a:ext cx="8322906" cy="617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670"/>
            <a:ext cx="8229600" cy="3645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40562"/>
            <a:ext cx="2895600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86786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Company Confidential  ©2021 Eli Lilly and Company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40562"/>
            <a:ext cx="2133600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86786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DA079B0-34FF-9449-83ED-AEDF3F6C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5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86786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86786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86786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86786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86786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opharmnet.com/subgroup-analysis-software/" TargetMode="Externa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Ilya.Lipkovich@lilly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0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A6677-6180-4F3C-831B-92E864C89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140621"/>
            <a:ext cx="7772400" cy="745329"/>
          </a:xfrm>
        </p:spPr>
        <p:txBody>
          <a:bodyPr>
            <a:normAutofit fontScale="90000"/>
          </a:bodyPr>
          <a:lstStyle/>
          <a:p>
            <a:r>
              <a:rPr lang="en-US" dirty="0"/>
              <a:t>Modern approaches for evaluating treatment effect heterogeneity from clinical trials and observational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43BFF-9028-45F4-A6D6-4F4838B5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9" y="2343150"/>
            <a:ext cx="6400800" cy="146446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latin typeface="TimesNewRomanPSMT"/>
              </a:rPr>
              <a:t>Ilya Lipkovich (Eli Lilly and Company)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500" b="0" i="0" u="none" strike="noStrike" baseline="0" dirty="0">
                <a:latin typeface="TimesNewRomanPSMT"/>
              </a:rPr>
              <a:t>BBS Workshop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500" dirty="0">
                <a:latin typeface="TimesNewRomanPSMT"/>
              </a:rPr>
              <a:t>29 August 2024</a:t>
            </a:r>
            <a:endParaRPr lang="en-US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00711-BF61-92D1-A7D0-17FB52F6BF27}"/>
              </a:ext>
            </a:extLst>
          </p:cNvPr>
          <p:cNvSpPr txBox="1"/>
          <p:nvPr/>
        </p:nvSpPr>
        <p:spPr>
          <a:xfrm>
            <a:off x="142568" y="4170177"/>
            <a:ext cx="65630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Joint work with David Svensson (AstraZeneca), Bohdana Ratitch (Bayer), and Alex Dmitrienko (</a:t>
            </a:r>
            <a:r>
              <a:rPr lang="en-US" sz="1600" dirty="0" err="1">
                <a:solidFill>
                  <a:schemeClr val="bg1"/>
                </a:solidFill>
              </a:rPr>
              <a:t>Mediana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7325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05700-E7C0-4228-AFE1-462BEA5B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apply only to RCT or to OS as well?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FDB5E-3E85-42C7-9155-F9898BF37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9792"/>
                <a:ext cx="8229600" cy="364596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For observational data, there is an interplay between </a:t>
                </a:r>
                <a:r>
                  <a:rPr lang="en-US" dirty="0">
                    <a:solidFill>
                      <a:srgbClr val="FF0000"/>
                    </a:solidFill>
                  </a:rPr>
                  <a:t>confounders</a:t>
                </a:r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:r>
                  <a:rPr lang="en-US" dirty="0">
                    <a:solidFill>
                      <a:srgbClr val="FF0000"/>
                    </a:solidFill>
                  </a:rPr>
                  <a:t>modifiers</a:t>
                </a:r>
                <a:r>
                  <a:rPr lang="en-US" dirty="0">
                    <a:solidFill>
                      <a:schemeClr val="tx1"/>
                    </a:solidFill>
                  </a:rPr>
                  <a:t> of treatment effect (aka predictive biomarkers), making  model selection more challenging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Confounders are predictive of both treatment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outcome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Effect modifies are predictive of CATE,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FDB5E-3E85-42C7-9155-F9898BF37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9792"/>
                <a:ext cx="8229600" cy="3645968"/>
              </a:xfrm>
              <a:blipFill>
                <a:blip r:embed="rId2"/>
                <a:stretch>
                  <a:fillRect l="-963" t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3FBE8-DD0B-4065-B2AB-CF7A3F73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8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05700-E7C0-4228-AFE1-462BEA5B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 of predictors the procedure can handle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FDB5E-3E85-42C7-9155-F9898BF37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=1 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focus on selecting a cutoff for a single continuous biomarker (e.g. STEPP method by Bonetti and </a:t>
                </a:r>
                <a:r>
                  <a:rPr lang="en-US" dirty="0" err="1">
                    <a:solidFill>
                      <a:schemeClr val="tx1"/>
                    </a:solidFill>
                  </a:rPr>
                  <a:t>Gelber</a:t>
                </a:r>
                <a:r>
                  <a:rPr lang="en-US" dirty="0">
                    <a:solidFill>
                      <a:schemeClr val="tx1"/>
                    </a:solidFill>
                  </a:rPr>
                  <a:t>;  Han et al)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10-20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100-1000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Feature space grows with sample size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FDB5E-3E85-42C7-9155-F9898BF37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3FBE8-DD0B-4065-B2AB-CF7A3F73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8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CD14-D3F5-4014-85A5-38019F09B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80B2A5-C5E1-4E47-BBAF-F3EB48A150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What is the complexity of the “model space” where the subgroups reside?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Subgroups defined based on “black box” functions of covariates,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̂"/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  <m:d>
                      <m:dPr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Subgroups defined by simple biomarker signatures with up to 2 variables using a tree search,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Strategies often combine multiple steps and models: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Compute ITE scores: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: Doubly robust score involving fitting outcome and propensity model, imputation of counterfactuals, e.g, by matching on propensity score or using ML, …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Fit a CART tree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as the pseudo-outcomes and prune the tree</a:t>
                </a:r>
              </a:p>
              <a:p>
                <a:r>
                  <a:rPr lang="en-US" sz="2300" dirty="0">
                    <a:solidFill>
                      <a:schemeClr val="tx1"/>
                    </a:solidFill>
                  </a:rPr>
                  <a:t>How is model complexity controlled to prevent data overfitting?</a:t>
                </a:r>
              </a:p>
              <a:p>
                <a:r>
                  <a:rPr lang="en-US" sz="2300" dirty="0">
                    <a:solidFill>
                      <a:schemeClr val="tx1"/>
                    </a:solidFill>
                  </a:rPr>
                  <a:t>Optimal tuning at each step does not guarantee optimal estimation of the targets causal </a:t>
                </a:r>
                <a:r>
                  <a:rPr lang="en-US" sz="2300" dirty="0" err="1">
                    <a:solidFill>
                      <a:schemeClr val="tx1"/>
                    </a:solidFill>
                  </a:rPr>
                  <a:t>estmand</a:t>
                </a:r>
                <a:r>
                  <a:rPr lang="en-US" sz="2300" dirty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80B2A5-C5E1-4E47-BBAF-F3EB48A150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250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78E98-F295-414E-89CE-88A6D0F8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6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05700-E7C0-4228-AFE1-462BEA5B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output does the method produce?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FDB5E-3E85-42C7-9155-F9898BF37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100" dirty="0">
                    <a:solidFill>
                      <a:schemeClr val="tx1"/>
                    </a:solidFill>
                  </a:rPr>
                  <a:t>Individualized treatment contrast,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  <m:d>
                      <m:dPr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100" dirty="0">
                    <a:solidFill>
                      <a:schemeClr val="tx1"/>
                    </a:solidFill>
                  </a:rPr>
                  <a:t>Biomarker signatures of promising subgroups</a:t>
                </a:r>
              </a:p>
              <a:p>
                <a:pPr marL="585788" lvl="1" indent="-28575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r>
                  <a:rPr lang="en-US" sz="2100" dirty="0">
                    <a:solidFill>
                      <a:schemeClr val="tx1"/>
                    </a:solidFill>
                  </a:rPr>
                  <a:t>Optimal treatment assignment rule: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&gt;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, otherwise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100" dirty="0">
                    <a:solidFill>
                      <a:schemeClr val="tx1"/>
                    </a:solidFill>
                  </a:rPr>
                  <a:t>Predictive biomarkers (a.k.a. effect modifiers ordered) e.g. selected by variable importance score.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FDB5E-3E85-42C7-9155-F9898BF37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3FBE8-DD0B-4065-B2AB-CF7A3F73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7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05700-E7C0-4228-AFE1-462BEA5B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inference is done, if at all?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FDB5E-3E85-42C7-9155-F9898BF37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7106"/>
                <a:ext cx="8229600" cy="3774149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Inference on presence of HTE: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Inference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Inference on subpopulations: </a:t>
                </a:r>
              </a:p>
              <a:p>
                <a:pPr lvl="1"/>
                <a:r>
                  <a:rPr lang="en-US" sz="1700" dirty="0">
                    <a:solidFill>
                      <a:schemeClr val="tx1"/>
                    </a:solidFill>
                  </a:rPr>
                  <a:t>Controlling the probability of selecting the right subgroup,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7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700" dirty="0">
                    <a:solidFill>
                      <a:schemeClr val="tx1"/>
                    </a:solidFill>
                  </a:rPr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7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d>
                      <m:dPr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7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700" dirty="0">
                    <a:solidFill>
                      <a:schemeClr val="tx1"/>
                    </a:solidFill>
                  </a:rPr>
                  <a:t>Estimating “honest effect” in identified subgroup: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7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17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en-US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7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7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7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0)|</m:t>
                    </m:r>
                    <m:acc>
                      <m:accPr>
                        <m:chr m:val="̂"/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7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Inference on ITR</a:t>
                </a:r>
              </a:p>
              <a:p>
                <a:pPr lvl="1"/>
                <a:r>
                  <a:rPr lang="en-US" sz="1700" b="0" dirty="0">
                    <a:solidFill>
                      <a:schemeClr val="tx1"/>
                    </a:solidFill>
                  </a:rPr>
                  <a:t>Estimating the Value of ITR: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begChr m:val="["/>
                        <m:endChr m:val="]"/>
                        <m:ctrlPr>
                          <a:rPr lang="en-US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en-US" sz="1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ru-KZ" sz="1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KZ" sz="1700" dirty="0">
                    <a:solidFill>
                      <a:schemeClr val="tx1"/>
                    </a:solidFill>
                  </a:rPr>
                  <a:t> </a:t>
                </a:r>
                <a:r>
                  <a:rPr lang="en-US" sz="1700" dirty="0">
                    <a:solidFill>
                      <a:schemeClr val="tx1"/>
                    </a:solidFill>
                  </a:rPr>
                  <a:t> (Qian and Murphy)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Inference on selection of predictive biomarkers</a:t>
                </a:r>
              </a:p>
              <a:p>
                <a:pPr lvl="1"/>
                <a:r>
                  <a:rPr lang="en-US" sz="1700" dirty="0">
                    <a:solidFill>
                      <a:schemeClr val="tx1"/>
                    </a:solidFill>
                  </a:rPr>
                  <a:t>E.g. controlling FDR via knockoffs (Sechidis et al.)</a:t>
                </a:r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FDB5E-3E85-42C7-9155-F9898BF37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7106"/>
                <a:ext cx="8229600" cy="3774149"/>
              </a:xfrm>
              <a:blipFill>
                <a:blip r:embed="rId3"/>
                <a:stretch>
                  <a:fillRect l="-667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3FBE8-DD0B-4065-B2AB-CF7A3F73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9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8D53B-3AD4-67C5-CA61-7E916F21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Inference on presence of HTE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EA804-361E-29FF-415D-3ABFC0E19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Best linear projection (BPL) of an ML proxy for CATE,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:r>
                  <a:rPr lang="en-US" dirty="0" err="1">
                    <a:solidFill>
                      <a:schemeClr val="tx1"/>
                    </a:solidFill>
                  </a:rPr>
                  <a:t>Chernozhukov</a:t>
                </a:r>
                <a:r>
                  <a:rPr lang="en-US" dirty="0">
                    <a:solidFill>
                      <a:schemeClr val="tx1"/>
                    </a:solidFill>
                  </a:rPr>
                  <a:t> et al, </a:t>
                </a:r>
                <a:r>
                  <a:rPr lang="en-US" sz="21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GenericML</a:t>
                </a:r>
                <a:r>
                  <a:rPr lang="en-US" dirty="0">
                    <a:solidFill>
                      <a:schemeClr val="tx1"/>
                    </a:solidFill>
                  </a:rPr>
                  <a:t>; </a:t>
                </a:r>
                <a:r>
                  <a:rPr lang="en-US" dirty="0" err="1">
                    <a:solidFill>
                      <a:schemeClr val="tx1"/>
                    </a:solidFill>
                  </a:rPr>
                  <a:t>Athey</a:t>
                </a:r>
                <a:r>
                  <a:rPr lang="en-US" dirty="0">
                    <a:solidFill>
                      <a:schemeClr val="tx1"/>
                    </a:solidFill>
                  </a:rPr>
                  <a:t> and Wager, </a:t>
                </a:r>
                <a:r>
                  <a:rPr lang="en-US" sz="21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grf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Use cross-filed versions of outcome and propensity models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&gt; 0 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inidicates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presence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of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heterogeneity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of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treatment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effect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GATE (Group ATE) testing (</a:t>
                </a:r>
                <a:r>
                  <a:rPr lang="en-US" dirty="0" err="1">
                    <a:solidFill>
                      <a:schemeClr val="tx1"/>
                    </a:solidFill>
                  </a:rPr>
                  <a:t>Chernozhukov</a:t>
                </a:r>
                <a:r>
                  <a:rPr lang="en-US" dirty="0">
                    <a:solidFill>
                      <a:schemeClr val="tx1"/>
                    </a:solidFill>
                  </a:rPr>
                  <a:t> et al; Imai and Li)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Null hypothesis: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)|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groups induced by a generic ML method for estimating CATE.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Imai and Li developed cross-validation (cross-fitting) framework to test the homogeneity hypothesis (</a:t>
                </a:r>
                <a:r>
                  <a:rPr lang="en-US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evalITR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They derived the asymptotic variance for the test statistics under cross-fitting framework for an arbitrary ML algorithm for estimating CATE,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Variation in  CATE over covariate space,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𝑉𝑇𝐸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𝑣𝑎𝑟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Levy et al. developed a cross-validated TMLE estimator with simultaneous inference for ATE and VTE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EA804-361E-29FF-415D-3ABFC0E19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382CE-F490-0A08-EE2B-4E8B4FDA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39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BDC925-7543-4DA3-C3B1-D9D4C8B8E6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Inference on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BDC925-7543-4DA3-C3B1-D9D4C8B8E6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99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B93E01-7F7A-51E9-AB3D-6CC0CFFFDA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547" y="807729"/>
                <a:ext cx="8322906" cy="397661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Pointwise CI 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based on post-selection inference from penalized regression, lasso with </a:t>
                </a:r>
                <a:r>
                  <a:rPr lang="en-US" dirty="0" err="1">
                    <a:solidFill>
                      <a:schemeClr val="tx1"/>
                    </a:solidFill>
                  </a:rPr>
                  <a:t>trt</a:t>
                </a:r>
                <a:r>
                  <a:rPr lang="en-US" dirty="0">
                    <a:solidFill>
                      <a:schemeClr val="tx1"/>
                    </a:solidFill>
                  </a:rPr>
                  <a:t> by covariate interaction terms (Ballarini et al)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based on causal random forests (Wager and </a:t>
                </a:r>
                <a:r>
                  <a:rPr lang="en-US" dirty="0" err="1">
                    <a:solidFill>
                      <a:schemeClr val="tx1"/>
                    </a:solidFill>
                  </a:rPr>
                  <a:t>Athey</a:t>
                </a:r>
                <a:r>
                  <a:rPr lang="en-US" dirty="0">
                    <a:solidFill>
                      <a:schemeClr val="tx1"/>
                    </a:solidFill>
                  </a:rPr>
                  <a:t>): 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combining the ideas of R learning (</a:t>
                </a:r>
                <a:r>
                  <a:rPr lang="en-US" dirty="0" err="1">
                    <a:solidFill>
                      <a:schemeClr val="tx1"/>
                    </a:solidFill>
                  </a:rPr>
                  <a:t>Nie</a:t>
                </a:r>
                <a:r>
                  <a:rPr lang="en-US" dirty="0">
                    <a:solidFill>
                      <a:schemeClr val="tx1"/>
                    </a:solidFill>
                  </a:rPr>
                  <a:t> and Wager motivated by Double ML of </a:t>
                </a:r>
                <a:r>
                  <a:rPr lang="en-US" dirty="0" err="1">
                    <a:solidFill>
                      <a:schemeClr val="tx1"/>
                    </a:solidFill>
                  </a:rPr>
                  <a:t>Chernozhukov</a:t>
                </a:r>
                <a:r>
                  <a:rPr lang="en-US" dirty="0">
                    <a:solidFill>
                      <a:schemeClr val="tx1"/>
                    </a:solidFill>
                  </a:rPr>
                  <a:t> et al) with the inference for bagging and RF (Wager and Efron)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Simultaneous confidence bands on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by semi-parametric modeling, Guo at al.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using nonparametric kernel estimators of CATE, Lee et al. proposed 2 stage modeling: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1 stage: High dimensional modeling of nuisance functions to </a:t>
                </a:r>
                <a:r>
                  <a:rPr lang="en-US">
                    <a:solidFill>
                      <a:schemeClr val="tx1"/>
                    </a:solidFill>
                  </a:rPr>
                  <a:t>compute DR ITE </a:t>
                </a:r>
                <a:r>
                  <a:rPr lang="en-US" dirty="0">
                    <a:solidFill>
                      <a:schemeClr val="tx1"/>
                    </a:solidFill>
                  </a:rPr>
                  <a:t>scores,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2 stage: Use a </a:t>
                </a:r>
                <a:r>
                  <a:rPr lang="en-US" dirty="0">
                    <a:solidFill>
                      <a:srgbClr val="FF0000"/>
                    </a:solidFill>
                  </a:rPr>
                  <a:t>smaller </a:t>
                </a:r>
                <a:r>
                  <a:rPr lang="en-US" dirty="0">
                    <a:solidFill>
                      <a:schemeClr val="tx1"/>
                    </a:solidFill>
                  </a:rPr>
                  <a:t>number of candidate effect-modifiers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to model CATE by regressing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Bayesian approaches for inference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BART (Hill, </a:t>
                </a:r>
                <a:r>
                  <a:rPr lang="en-US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bartCausal</a:t>
                </a:r>
                <a:r>
                  <a:rPr lang="en-US" dirty="0">
                    <a:solidFill>
                      <a:schemeClr val="tx1"/>
                    </a:solidFill>
                  </a:rPr>
                  <a:t>) and Bayesian causal forest (Hahn et al, </a:t>
                </a: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bcf</a:t>
                </a:r>
                <a:r>
                  <a:rPr lang="en-US" dirty="0">
                    <a:solidFill>
                      <a:schemeClr val="tx1"/>
                    </a:solidFill>
                  </a:rPr>
                  <a:t>)  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B93E01-7F7A-51E9-AB3D-6CC0CFFFDA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547" y="807729"/>
                <a:ext cx="8322906" cy="3976614"/>
              </a:xfrm>
              <a:blipFill>
                <a:blip r:embed="rId3"/>
                <a:stretch>
                  <a:fillRect l="-659" t="-2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8CBA6-6BE4-7708-F594-2252751D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23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05700-E7C0-4228-AFE1-462BEA5B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Inference on identified subgroups: what’s the right subgroup?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FDB5E-3E85-42C7-9155-F9898BF37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9791"/>
                <a:ext cx="8174421" cy="3615271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Controlling the probability of selecting the right subgroups (Schnell et al)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d>
                      <m:dPr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17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700" dirty="0">
                    <a:solidFill>
                      <a:schemeClr val="tx1"/>
                    </a:solidFill>
                  </a:rPr>
                  <a:t> e.g. </a:t>
                </a:r>
                <a14:m>
                  <m:oMath xmlns:m="http://schemas.openxmlformats.org/officeDocument/2006/math">
                    <m:r>
                      <a:rPr lang="en-US" sz="1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7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Bayesian credible subsets,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𝑙𝑜𝑤𝑒𝑟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⊆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𝑢𝑝𝑝𝑒𝑟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)&gt;1−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 </a:t>
                </a: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Bounding subgroups: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1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𝑙𝑜𝑤𝑒𝑟</m:t>
                        </m:r>
                      </m:sub>
                    </m:sSub>
                    <m:d>
                      <m:dPr>
                        <m:ctrlPr>
                          <a:rPr lang="en-US" sz="1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3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3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sz="1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𝑙𝑜𝑤𝑒𝑟</m:t>
                        </m:r>
                      </m:sub>
                    </m:sSub>
                    <m:d>
                      <m:dPr>
                        <m:ctrlPr>
                          <a:rPr lang="en-US" sz="1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},</m:t>
                    </m:r>
                  </m:oMath>
                </a14:m>
                <a:r>
                  <a:rPr lang="en-US" sz="13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300" dirty="0">
                    <a:solidFill>
                      <a:srgbClr val="FF0000"/>
                    </a:solidFill>
                  </a:rPr>
                  <a:t>exclusive</a:t>
                </a:r>
                <a:r>
                  <a:rPr lang="en-US" sz="1300" dirty="0">
                    <a:solidFill>
                      <a:schemeClr val="tx1"/>
                    </a:solidFill>
                  </a:rPr>
                  <a:t> set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13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𝑢𝑝𝑝𝑒𝑟</m:t>
                        </m:r>
                      </m:sub>
                    </m:sSub>
                    <m:d>
                      <m:dPr>
                        <m:ctrlPr>
                          <a:rPr lang="en-US" sz="1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3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1300" dirty="0">
                            <a:solidFill>
                              <a:schemeClr val="tx1"/>
                            </a:solidFill>
                          </a:rPr>
                          <m:t>: </m:t>
                        </m:r>
                        <m:sSub>
                          <m:sSubPr>
                            <m:ctrlPr>
                              <a:rPr lang="en-US" sz="1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13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acc>
                          </m:e>
                          <m:sub>
                            <m:r>
                              <a:rPr lang="en-US" sz="13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𝑢𝑝𝑝𝑒𝑟</m:t>
                            </m:r>
                          </m:sub>
                        </m:sSub>
                        <m:d>
                          <m:dPr>
                            <m:ctrlPr>
                              <a:rPr lang="en-US" sz="1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3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3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13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3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300" dirty="0" smtClean="0">
                        <a:solidFill>
                          <a:srgbClr val="00B050"/>
                        </a:solidFill>
                      </a:rPr>
                      <m:t>inclusive</m:t>
                    </m:r>
                    <m:r>
                      <m:rPr>
                        <m:nor/>
                      </m:rPr>
                      <a:rPr lang="en-US" sz="13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300" dirty="0">
                        <a:solidFill>
                          <a:schemeClr val="tx1"/>
                        </a:solidFill>
                      </a:rPr>
                      <m:t>set</m:t>
                    </m:r>
                  </m:oMath>
                </a14:m>
                <a:endParaRPr lang="en-US" sz="1300" dirty="0">
                  <a:solidFill>
                    <a:schemeClr val="tx1"/>
                  </a:solidFill>
                </a:endParaRP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1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𝑙𝑜𝑤𝑒𝑟</m:t>
                        </m:r>
                      </m:sub>
                    </m:sSub>
                    <m:d>
                      <m:dPr>
                        <m:ctrlPr>
                          <a:rPr lang="en-US" sz="1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1300" dirty="0">
                    <a:solidFill>
                      <a:schemeClr val="tx1"/>
                    </a:solidFill>
                  </a:rPr>
                  <a:t> implies lack of heterogeneity</a:t>
                </a:r>
              </a:p>
              <a:p>
                <a:r>
                  <a:rPr lang="en-US" sz="1900" dirty="0">
                    <a:solidFill>
                      <a:schemeClr val="tx1"/>
                    </a:solidFill>
                  </a:rPr>
                  <a:t>Placing a guarantee on a set of subjects suggests testing for positive treatment effect at an </a:t>
                </a:r>
                <a:r>
                  <a:rPr lang="en-US" sz="1900" dirty="0">
                    <a:solidFill>
                      <a:srgbClr val="FF0000"/>
                    </a:solidFill>
                  </a:rPr>
                  <a:t>individual patient level</a:t>
                </a:r>
                <a:r>
                  <a:rPr lang="en-US" sz="19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900" dirty="0">
                    <a:solidFill>
                      <a:schemeClr val="tx1"/>
                    </a:solidFill>
                  </a:rPr>
                  <a:t> (Duan et al.)</a:t>
                </a: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How do we interpret the collection of patients for whom we reject the null? Generalizability?</a:t>
                </a:r>
              </a:p>
              <a:p>
                <a:pPr lvl="1"/>
                <a:endParaRPr lang="en-US" sz="1600" dirty="0">
                  <a:solidFill>
                    <a:schemeClr val="tx1"/>
                  </a:solidFill>
                </a:endParaRPr>
              </a:p>
              <a:p>
                <a:pPr lvl="1"/>
                <a:endParaRPr lang="en-US" sz="1600" dirty="0">
                  <a:solidFill>
                    <a:schemeClr val="tx1"/>
                  </a:solidFill>
                </a:endParaRPr>
              </a:p>
              <a:p>
                <a:pPr lvl="1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FDB5E-3E85-42C7-9155-F9898BF37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9791"/>
                <a:ext cx="8174421" cy="3615271"/>
              </a:xfrm>
              <a:blipFill>
                <a:blip r:embed="rId3"/>
                <a:stretch>
                  <a:fillRect l="-671" t="-843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3FBE8-DD0B-4065-B2AB-CF7A3F73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6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05700-E7C0-4228-AFE1-462BEA5B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Inference on subgroups: what’s effect within subgroup?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FDB5E-3E85-42C7-9155-F9898BF37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5616"/>
                <a:ext cx="8229600" cy="3772128"/>
              </a:xfrm>
            </p:spPr>
            <p:txBody>
              <a:bodyPr>
                <a:noAutofit/>
              </a:bodyPr>
              <a:lstStyle/>
              <a:p>
                <a:r>
                  <a:rPr lang="en-US" sz="1900" dirty="0">
                    <a:solidFill>
                      <a:schemeClr val="tx1"/>
                    </a:solidFill>
                  </a:rPr>
                  <a:t>Inference on treatment effect within identified subgroups,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)|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9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Bayesian shrinkage and Bayesian Model Averaging</a:t>
                </a:r>
              </a:p>
              <a:p>
                <a:r>
                  <a:rPr lang="en-US" sz="1900" dirty="0">
                    <a:solidFill>
                      <a:schemeClr val="tx1"/>
                    </a:solidFill>
                  </a:rPr>
                  <a:t>Resampling methods: </a:t>
                </a: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Correcting for overoptimism bias incurred by subgroup search with a ML algorithm. Subgroups identified in the resampled set may be different from those on the original set  </a:t>
                </a: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Correcting for selection of the best subgroup within a pre-specified set of candidate subgroups: e.g.: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via bootstrap (Guo and He)</a:t>
                </a: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Combining the two frameworks: debiased lasso + bootstrap adjustment (Guo at al.)</a:t>
                </a:r>
              </a:p>
              <a:p>
                <a:r>
                  <a:rPr lang="en-US" sz="1900" dirty="0">
                    <a:solidFill>
                      <a:schemeClr val="tx1"/>
                    </a:solidFill>
                  </a:rPr>
                  <a:t>Inference on data-driven subgroups without resampling or a test data?</a:t>
                </a: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Subgroup search on the full sample while </a:t>
                </a:r>
                <a:r>
                  <a:rPr lang="en-US" sz="1600" dirty="0">
                    <a:solidFill>
                      <a:srgbClr val="FF0000"/>
                    </a:solidFill>
                  </a:rPr>
                  <a:t>masking</a:t>
                </a:r>
                <a:r>
                  <a:rPr lang="en-US" sz="1600" dirty="0">
                    <a:solidFill>
                      <a:schemeClr val="tx1"/>
                    </a:solidFill>
                  </a:rPr>
                  <a:t> some aspects of the data </a:t>
                </a: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e.g. tree-based search based on squared ITE scores,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while using the known distribution of the </a:t>
                </a:r>
                <a:r>
                  <a:rPr lang="en-US" sz="1600" dirty="0">
                    <a:solidFill>
                      <a:srgbClr val="FF0000"/>
                    </a:solidFill>
                  </a:rPr>
                  <a:t>sign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under null for controlling Type 1 error/FDR. (Hsu et al;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Karmakar</a:t>
                </a:r>
                <a:r>
                  <a:rPr lang="en-US" sz="1600" dirty="0">
                    <a:solidFill>
                      <a:schemeClr val="tx1"/>
                    </a:solidFill>
                  </a:rPr>
                  <a:t> et al) </a:t>
                </a:r>
              </a:p>
              <a:p>
                <a:pPr lvl="1"/>
                <a:endParaRPr lang="en-US" sz="1600" dirty="0">
                  <a:solidFill>
                    <a:schemeClr val="tx1"/>
                  </a:solidFill>
                </a:endParaRPr>
              </a:p>
              <a:p>
                <a:pPr lvl="1"/>
                <a:endParaRPr lang="en-US" sz="1600" dirty="0">
                  <a:solidFill>
                    <a:schemeClr val="tx1"/>
                  </a:solidFill>
                </a:endParaRPr>
              </a:p>
              <a:p>
                <a:endParaRPr lang="en-US" sz="1900" dirty="0">
                  <a:solidFill>
                    <a:schemeClr val="tx1"/>
                  </a:solidFill>
                </a:endParaRPr>
              </a:p>
              <a:p>
                <a:pPr lvl="1"/>
                <a:endParaRPr lang="en-US" sz="1600" dirty="0">
                  <a:solidFill>
                    <a:schemeClr val="tx1"/>
                  </a:solidFill>
                </a:endParaRPr>
              </a:p>
              <a:p>
                <a:pPr lvl="1"/>
                <a:endParaRPr lang="en-US" sz="1600" dirty="0">
                  <a:solidFill>
                    <a:schemeClr val="tx1"/>
                  </a:solidFill>
                </a:endParaRPr>
              </a:p>
              <a:p>
                <a:pPr lvl="1"/>
                <a:endParaRPr lang="en-US" sz="1600" dirty="0">
                  <a:solidFill>
                    <a:schemeClr val="tx1"/>
                  </a:solidFill>
                </a:endParaRPr>
              </a:p>
              <a:p>
                <a:pPr lvl="1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FDB5E-3E85-42C7-9155-F9898BF37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5616"/>
                <a:ext cx="8229600" cy="3772128"/>
              </a:xfrm>
              <a:blipFill>
                <a:blip r:embed="rId3"/>
                <a:stretch>
                  <a:fillRect l="-519" t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3FBE8-DD0B-4065-B2AB-CF7A3F73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0D3F4-4693-1B07-1061-357CC7FEE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on ITR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E8AE9-77C8-AD00-A130-4E6A5369C8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100" b="0" dirty="0">
                    <a:solidFill>
                      <a:schemeClr val="tx1"/>
                    </a:solidFill>
                  </a:rPr>
                  <a:t>Estimating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begChr m:val="["/>
                        <m:endChr m:val="]"/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is a challenging and irregular problem, even for a single stage ITR</a:t>
                </a:r>
              </a:p>
              <a:p>
                <a:pPr lvl="1"/>
                <a:r>
                  <a:rPr lang="en-US" sz="1800" dirty="0">
                    <a:solidFill>
                      <a:schemeClr val="tx1"/>
                    </a:solidFill>
                  </a:rPr>
                  <a:t>Important distinction: inference for the value </a:t>
                </a:r>
                <a:r>
                  <a:rPr lang="en-US" sz="1800" dirty="0">
                    <a:solidFill>
                      <a:srgbClr val="FF0000"/>
                    </a:solidFill>
                  </a:rPr>
                  <a:t>of estimated ITR</a:t>
                </a:r>
                <a:r>
                  <a:rPr lang="en-US" sz="1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vs. inference for the value of </a:t>
                </a:r>
                <a:r>
                  <a:rPr lang="en-US" sz="1800" dirty="0">
                    <a:solidFill>
                      <a:srgbClr val="FF0000"/>
                    </a:solidFill>
                  </a:rPr>
                  <a:t>true/optimal ITR</a:t>
                </a:r>
                <a:r>
                  <a:rPr lang="en-US" sz="1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𝑜𝑝𝑡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700" dirty="0">
                    <a:solidFill>
                      <a:schemeClr val="tx1"/>
                    </a:solidFill>
                  </a:rPr>
                  <a:t>TMLE estimator for the “Mean under Dynamic Treatment Regimen” by van der Laan et al. Inference is based on cross-fitted Efficient Influence Curves, </a:t>
                </a:r>
              </a:p>
              <a:p>
                <a:pPr lvl="1"/>
                <a:r>
                  <a:rPr lang="en-US" sz="1700" dirty="0">
                    <a:solidFill>
                      <a:schemeClr val="tx1"/>
                    </a:solidFill>
                  </a:rPr>
                  <a:t>provides a guarantee that their 95% CI  for the Value function covers the true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𝑜𝑝𝑡</m:t>
                            </m:r>
                          </m:sub>
                        </m:sSub>
                      </m:e>
                    </m:d>
                  </m:oMath>
                </a14:m>
                <a:endParaRPr lang="en-US" sz="1700" dirty="0">
                  <a:solidFill>
                    <a:schemeClr val="tx1"/>
                  </a:solidFill>
                </a:endParaRPr>
              </a:p>
              <a:p>
                <a:r>
                  <a:rPr lang="en-US" sz="2100" dirty="0">
                    <a:solidFill>
                      <a:schemeClr val="tx1"/>
                    </a:solidFill>
                  </a:rPr>
                  <a:t>The cross-validation (cross-fitting) framework for estimating Population Average Prescriptive Effect (PAPE) from randomized trials (Imai and Li)</a:t>
                </a:r>
              </a:p>
              <a:p>
                <a:pPr lvl="1"/>
                <a:r>
                  <a:rPr lang="en-US" sz="1800" dirty="0">
                    <a:solidFill>
                      <a:schemeClr val="tx1"/>
                    </a:solidFill>
                  </a:rPr>
                  <a:t>PAPE contrasts the value of a regimen under budget constraint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with the benchmark of the value under randomly assigning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patients to active treatment.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𝑃𝐴𝑃𝐸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7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17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7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7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7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7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7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𝑝𝑌</m:t>
                          </m:r>
                          <m:d>
                            <m:dPr>
                              <m:ctrlPr>
                                <a:rPr lang="en-US" sz="1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17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17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1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7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)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STIXTwoText"/>
                  </a:rPr>
                  <a:t>is calibrated to ensure the budget constraint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STIXTwoText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STIXTwoText"/>
                  </a:rPr>
                  <a:t>=proportion treated</a:t>
                </a:r>
                <a:r>
                  <a:rPr lang="en-US" sz="1600">
                    <a:solidFill>
                      <a:schemeClr val="tx1"/>
                    </a:solidFill>
                    <a:latin typeface="STIXTwoText"/>
                  </a:rPr>
                  <a:t>) is met</a:t>
                </a:r>
                <a:r>
                  <a:rPr lang="en-US" sz="1600" dirty="0">
                    <a:solidFill>
                      <a:schemeClr val="tx1"/>
                    </a:solidFill>
                    <a:latin typeface="STIXTwoText"/>
                  </a:rPr>
                  <a:t>, and no patient is harmed,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STIXTwoText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E8AE9-77C8-AD00-A130-4E6A5369C8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19" t="-2341" r="-963" b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D4D77-770E-AC12-043E-5403E6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4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037E-7174-A862-A6A6-B829FF2FE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A5EC9-A9EE-4AAD-BB39-252BE1DFC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 causal framework for heterogeneous treatment effects (HTE)</a:t>
            </a:r>
          </a:p>
          <a:p>
            <a:r>
              <a:rPr lang="en-US" dirty="0">
                <a:solidFill>
                  <a:schemeClr val="tx1"/>
                </a:solidFill>
              </a:rPr>
              <a:t>Four general approaches for estimating HTEs</a:t>
            </a:r>
          </a:p>
          <a:p>
            <a:r>
              <a:rPr lang="en-US" dirty="0">
                <a:solidFill>
                  <a:schemeClr val="tx1"/>
                </a:solidFill>
              </a:rPr>
              <a:t>What to look at in papers on HTE evaluation?</a:t>
            </a:r>
          </a:p>
          <a:p>
            <a:r>
              <a:rPr lang="en-US" dirty="0">
                <a:solidFill>
                  <a:schemeClr val="tx1"/>
                </a:solidFill>
              </a:rPr>
              <a:t>Post-selection inference on HTE</a:t>
            </a:r>
          </a:p>
          <a:p>
            <a:r>
              <a:rPr lang="en-US" dirty="0">
                <a:solidFill>
                  <a:schemeClr val="tx1"/>
                </a:solidFill>
              </a:rPr>
              <a:t>Summary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22FB2-DC23-D1D0-B36E-5D9A1A4F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59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1FDD-7D28-4918-8194-354E0247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for subgroup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F5F0A-EB71-4167-BB41-272A9392A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726825"/>
            <a:ext cx="8393837" cy="693598"/>
          </a:xfrm>
        </p:spPr>
        <p:txBody>
          <a:bodyPr/>
          <a:lstStyle/>
          <a:p>
            <a:r>
              <a:rPr lang="en-US" dirty="0">
                <a:hlinkClick r:id="rId3"/>
              </a:rPr>
              <a:t>http://biopharmnet.com/subgroup-analysis-software/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F70C1-B1B7-4D9B-92C2-D329BF06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F93205-89DD-4622-A3AE-67297E505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20" y="1420423"/>
            <a:ext cx="2043203" cy="33269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651959-09FA-470A-9A8A-C47C3E7EE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79" y="1603276"/>
            <a:ext cx="2443961" cy="30709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6BB238-9A93-455A-8D26-98FB77DC3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509" y="1591354"/>
            <a:ext cx="2360457" cy="32362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7FFD2A-7187-4EB4-85F3-3536865FF0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6206" y="1652927"/>
            <a:ext cx="2186074" cy="29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47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8DA6F-F469-4B83-AEBE-B2675EC1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E07917-F9C3-432C-9BE2-A88C7EBCC9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981371"/>
                <a:ext cx="8410903" cy="381922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A shift from ad-hoc “subgroup chasing” methods towards </a:t>
                </a:r>
                <a:r>
                  <a:rPr lang="en-US" dirty="0">
                    <a:solidFill>
                      <a:schemeClr val="tx2"/>
                    </a:solidFill>
                  </a:rPr>
                  <a:t>principled methods </a:t>
                </a:r>
                <a:r>
                  <a:rPr lang="en-US" dirty="0">
                    <a:solidFill>
                      <a:schemeClr val="tx1"/>
                    </a:solidFill>
                  </a:rPr>
                  <a:t>of personalized/precision medicine utilizing ideas from causal inference, machine learning and multiple testing emerged in last 10 years producing a vast number of diverse approaches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For naïve multistage methods (requiring fitting response surface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regularization bias can be large, </a:t>
                </a:r>
                <a:r>
                  <a:rPr lang="en-US" dirty="0">
                    <a:solidFill>
                      <a:schemeClr val="tx2"/>
                    </a:solidFill>
                  </a:rPr>
                  <a:t>as each step is optimized for prediction,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rather than for the final estimation target. Doubly robust strategies for CATE are preferred.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Post-selectin inference on HTE is challenging. We reviewed some recent methods, mostly within frequentist domain</a:t>
                </a:r>
              </a:p>
              <a:p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E07917-F9C3-432C-9BE2-A88C7EBCC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981371"/>
                <a:ext cx="8410903" cy="3819225"/>
              </a:xfrm>
              <a:blipFill>
                <a:blip r:embed="rId2"/>
                <a:stretch>
                  <a:fillRect l="-797" t="-1118" r="-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A848E-D599-46A2-A856-EDB1BDBC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4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CED87-9DCA-4ACD-82C4-B91CF44B3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1E507-9D2A-452B-A250-AC4E44D24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832513"/>
            <a:ext cx="8416212" cy="4108049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200" dirty="0" err="1">
                <a:solidFill>
                  <a:schemeClr val="tx1"/>
                </a:solidFill>
                <a:latin typeface="Times-Roman"/>
              </a:rPr>
              <a:t>Athey</a:t>
            </a:r>
            <a:r>
              <a:rPr lang="en-US" sz="1200" dirty="0">
                <a:solidFill>
                  <a:schemeClr val="tx1"/>
                </a:solidFill>
                <a:latin typeface="Times-Roman"/>
              </a:rPr>
              <a:t> S, Tibshirani J, Wager S. (2019). Generalized random forests. The Annals of Statistics. 47(2): 1148–1178.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Times-Roman"/>
              </a:rPr>
              <a:t>Chen S, Tian L, Cai T, Yu M (2017). A general statistical framework for subgroup identification and comparative treatment scoring. Biometrics. 73(4),1199–1209.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 err="1">
                <a:solidFill>
                  <a:schemeClr val="tx1"/>
                </a:solidFill>
                <a:latin typeface="Times-Roman"/>
              </a:rPr>
              <a:t>Chernozhukov</a:t>
            </a:r>
            <a:r>
              <a:rPr lang="en-US" sz="1200" dirty="0">
                <a:solidFill>
                  <a:schemeClr val="tx1"/>
                </a:solidFill>
                <a:latin typeface="Times-Roman"/>
              </a:rPr>
              <a:t> V, </a:t>
            </a:r>
            <a:r>
              <a:rPr lang="en-US" sz="1200" dirty="0" err="1">
                <a:solidFill>
                  <a:schemeClr val="tx1"/>
                </a:solidFill>
                <a:latin typeface="Times-Roman"/>
              </a:rPr>
              <a:t>Demirer</a:t>
            </a:r>
            <a:r>
              <a:rPr lang="en-US" sz="1200" dirty="0">
                <a:solidFill>
                  <a:schemeClr val="tx1"/>
                </a:solidFill>
                <a:latin typeface="Times-Roman"/>
              </a:rPr>
              <a:t> M, </a:t>
            </a:r>
            <a:r>
              <a:rPr lang="en-US" sz="1200" dirty="0" err="1">
                <a:solidFill>
                  <a:schemeClr val="tx1"/>
                </a:solidFill>
                <a:latin typeface="Times-Roman"/>
              </a:rPr>
              <a:t>Duflo</a:t>
            </a:r>
            <a:r>
              <a:rPr lang="en-US" sz="1200" dirty="0">
                <a:solidFill>
                  <a:schemeClr val="tx1"/>
                </a:solidFill>
                <a:latin typeface="Times-Roman"/>
              </a:rPr>
              <a:t> E, and Fernandez-</a:t>
            </a:r>
            <a:r>
              <a:rPr lang="en-US" sz="1200" dirty="0" err="1">
                <a:solidFill>
                  <a:schemeClr val="tx1"/>
                </a:solidFill>
                <a:latin typeface="Times-Roman"/>
              </a:rPr>
              <a:t>val</a:t>
            </a:r>
            <a:r>
              <a:rPr lang="en-US" sz="1200" dirty="0">
                <a:solidFill>
                  <a:schemeClr val="tx1"/>
                </a:solidFill>
                <a:latin typeface="Times-Roman"/>
              </a:rPr>
              <a:t> (2020). Generic machine learning inference on heterogenous treatment effects in randomized experiments. </a:t>
            </a:r>
            <a:r>
              <a:rPr lang="nn-NO" sz="1200" dirty="0">
                <a:solidFill>
                  <a:schemeClr val="tx1"/>
                </a:solidFill>
                <a:latin typeface="Times-Roman"/>
              </a:rPr>
              <a:t>arXiv:1712.04802v4.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Times-Roman"/>
              </a:rPr>
              <a:t>Duan B, Wasserman L, Ramdas A. (2023) Interactive identification of individuals with positive treatment effect while controlling false discoveries. </a:t>
            </a:r>
            <a:r>
              <a:rPr lang="en-US" sz="1200" dirty="0" err="1">
                <a:solidFill>
                  <a:schemeClr val="tx1"/>
                </a:solidFill>
                <a:latin typeface="Times-Roman"/>
              </a:rPr>
              <a:t>arXiv</a:t>
            </a:r>
            <a:r>
              <a:rPr lang="en-US" sz="1200" dirty="0">
                <a:solidFill>
                  <a:schemeClr val="tx1"/>
                </a:solidFill>
                <a:latin typeface="Times-Roman"/>
              </a:rPr>
              <a:t>: 2102.10778v2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Times-Roman"/>
              </a:rPr>
              <a:t>Hahn PR, Murray JS, Carvalho CM. (2020). Bayesian regression tree models for causal inference: regularization, confounding, and heterogeneous effects. Bayesian Anal. 15(3), 965-1056.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Times-Roman"/>
              </a:rPr>
              <a:t>Hsu JY, </a:t>
            </a:r>
            <a:r>
              <a:rPr lang="en-US" sz="1200" dirty="0" err="1">
                <a:solidFill>
                  <a:schemeClr val="tx1"/>
                </a:solidFill>
                <a:latin typeface="Times-Roman"/>
              </a:rPr>
              <a:t>Zubizarreta</a:t>
            </a:r>
            <a:r>
              <a:rPr lang="en-US" sz="1200" dirty="0">
                <a:solidFill>
                  <a:schemeClr val="tx1"/>
                </a:solidFill>
                <a:latin typeface="Times-Roman"/>
              </a:rPr>
              <a:t> JR, Small DS, Rosenbaum PR. (2015). Strong control of the familywise error rate in observational studies that discover effect modification by exploratory methods. </a:t>
            </a:r>
            <a:r>
              <a:rPr lang="en-US" sz="1200" dirty="0" err="1">
                <a:solidFill>
                  <a:schemeClr val="tx1"/>
                </a:solidFill>
                <a:latin typeface="Times-Roman"/>
              </a:rPr>
              <a:t>Biometrika</a:t>
            </a:r>
            <a:r>
              <a:rPr lang="en-US" sz="1200" dirty="0">
                <a:solidFill>
                  <a:schemeClr val="tx1"/>
                </a:solidFill>
                <a:latin typeface="Times-Roman"/>
              </a:rPr>
              <a:t>. 102(4):767-782.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Times-Roman"/>
              </a:rPr>
              <a:t>Imai K, Li ML. (2022). Statistical inference for heterogeneous treatment effects discovered by generic machine learning in randomized experiments. arXiv:2203.14511v1 2022.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Times-Roman"/>
              </a:rPr>
              <a:t>Imai K, Li ML. (2023) Experimental evaluation of individualized treatment rules. J Am Stat Assoc.;118(541):242-256.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Times-Roman"/>
              </a:rPr>
              <a:t>Kennedy EH (2021). Optimal doubly robust estimation of heterogeneous causal effects. arXiv:2004.14497v2.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 err="1">
                <a:solidFill>
                  <a:schemeClr val="tx1"/>
                </a:solidFill>
                <a:latin typeface="Times-Roman"/>
              </a:rPr>
              <a:t>Künzel</a:t>
            </a:r>
            <a:r>
              <a:rPr lang="en-US" sz="1200" dirty="0">
                <a:solidFill>
                  <a:schemeClr val="tx1"/>
                </a:solidFill>
                <a:latin typeface="Times-Roman"/>
              </a:rPr>
              <a:t> SR, </a:t>
            </a:r>
            <a:r>
              <a:rPr lang="en-US" sz="1200" dirty="0" err="1">
                <a:solidFill>
                  <a:schemeClr val="tx1"/>
                </a:solidFill>
                <a:latin typeface="Times-Roman"/>
              </a:rPr>
              <a:t>Sekhona</a:t>
            </a:r>
            <a:r>
              <a:rPr lang="en-US" sz="1200" dirty="0">
                <a:solidFill>
                  <a:schemeClr val="tx1"/>
                </a:solidFill>
                <a:latin typeface="Times-Roman"/>
              </a:rPr>
              <a:t> JS, Bickel PJ and Yu B. (2019). </a:t>
            </a:r>
            <a:r>
              <a:rPr lang="en-US" sz="1200" dirty="0" err="1">
                <a:solidFill>
                  <a:schemeClr val="tx1"/>
                </a:solidFill>
                <a:latin typeface="Times-Roman"/>
              </a:rPr>
              <a:t>Metalearners</a:t>
            </a:r>
            <a:r>
              <a:rPr lang="en-US" sz="1200" dirty="0">
                <a:solidFill>
                  <a:schemeClr val="tx1"/>
                </a:solidFill>
                <a:latin typeface="Times-Roman"/>
              </a:rPr>
              <a:t> for estimating heterogeneous treatment effects using machine learning. Proceedings of the National Academy of Sciences, 116(10), 4156-4165.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Times-Roman"/>
              </a:rPr>
              <a:t>Lipkovich I, Dmitrienko A, D’Agostino BR (2017). Tutorial in biostatistics: data-driven subgroup identification and analysis in clinical trials. Stat Med 36,136–196.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Times-Roman"/>
              </a:rPr>
              <a:t>Lipkovich I, Svensson D, Ratitch B, Dmitrienko A. (2024) Modern approaches for evaluating treatment effect heterogeneity from clinical trials and observational data. Statistics in Medicine. 1-49. doi:10.1002/sim.10167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 err="1">
                <a:solidFill>
                  <a:schemeClr val="tx1"/>
                </a:solidFill>
                <a:latin typeface="Times-Roman"/>
              </a:rPr>
              <a:t>Nie</a:t>
            </a:r>
            <a:r>
              <a:rPr lang="en-US" sz="1200" dirty="0">
                <a:solidFill>
                  <a:schemeClr val="tx1"/>
                </a:solidFill>
                <a:latin typeface="Times-Roman"/>
              </a:rPr>
              <a:t> X and Wager S. (2021). Quasi-oracle estimation of heterogeneous treatment effects. </a:t>
            </a:r>
            <a:r>
              <a:rPr lang="en-US" sz="1200" dirty="0" err="1">
                <a:solidFill>
                  <a:schemeClr val="tx1"/>
                </a:solidFill>
                <a:latin typeface="Times-Roman"/>
              </a:rPr>
              <a:t>Biometrika</a:t>
            </a:r>
            <a:r>
              <a:rPr lang="en-US" sz="1200" dirty="0">
                <a:solidFill>
                  <a:schemeClr val="tx1"/>
                </a:solidFill>
                <a:latin typeface="Times-Roman"/>
              </a:rPr>
              <a:t> 108(2), 299–319.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Times-Roman"/>
              </a:rPr>
              <a:t>Schnell PM, Müller P, Tang Q, Carlin BP. Multiplicity-adjusted semiparametric benefiting subgroup identification in clinical trials. Clin Trials. 2018;15(1):75-86.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Times-Roman"/>
              </a:rPr>
              <a:t>Sechidis K, </a:t>
            </a:r>
            <a:r>
              <a:rPr lang="en-US" sz="1200" dirty="0" err="1">
                <a:solidFill>
                  <a:schemeClr val="tx1"/>
                </a:solidFill>
                <a:latin typeface="Times-Roman"/>
              </a:rPr>
              <a:t>Kormaksson</a:t>
            </a:r>
            <a:r>
              <a:rPr lang="en-US" sz="1200" dirty="0">
                <a:solidFill>
                  <a:schemeClr val="tx1"/>
                </a:solidFill>
                <a:latin typeface="Times-Roman"/>
              </a:rPr>
              <a:t> M, </a:t>
            </a:r>
            <a:r>
              <a:rPr lang="en-US" sz="1200" dirty="0" err="1">
                <a:solidFill>
                  <a:schemeClr val="tx1"/>
                </a:solidFill>
                <a:latin typeface="Times-Roman"/>
              </a:rPr>
              <a:t>Ohlssen</a:t>
            </a:r>
            <a:r>
              <a:rPr lang="en-US" sz="1200" dirty="0">
                <a:solidFill>
                  <a:schemeClr val="tx1"/>
                </a:solidFill>
                <a:latin typeface="Times-Roman"/>
              </a:rPr>
              <a:t> D. (2021) Using knockoffs for controlled predictive biomarker identification. Stat Med.;40(25):5453-5473.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Times-Roman"/>
              </a:rPr>
              <a:t>Qian M, Murphy S. (2011). Performance guarantees for individualized treatment rules. Annals of Statistics. 39(2): 1180–1210.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Times-Roman"/>
              </a:rPr>
              <a:t>Wager S, </a:t>
            </a:r>
            <a:r>
              <a:rPr lang="en-US" sz="1200" dirty="0" err="1">
                <a:solidFill>
                  <a:schemeClr val="tx1"/>
                </a:solidFill>
                <a:latin typeface="Times-Roman"/>
              </a:rPr>
              <a:t>Athey</a:t>
            </a:r>
            <a:r>
              <a:rPr lang="en-US" sz="1200" dirty="0">
                <a:solidFill>
                  <a:schemeClr val="tx1"/>
                </a:solidFill>
                <a:latin typeface="Times-Roman"/>
              </a:rPr>
              <a:t> S (2018). Estimation and inference of heterogeneous treatment effects using random forests. J Am Stat Assoc 113,1228–1242.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5C04A-7C1C-45BB-A7CB-78304AAC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96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ABEF79-0ED4-4C2E-93BC-E227F93D3656}"/>
              </a:ext>
            </a:extLst>
          </p:cNvPr>
          <p:cNvSpPr txBox="1"/>
          <p:nvPr/>
        </p:nvSpPr>
        <p:spPr>
          <a:xfrm>
            <a:off x="1912705" y="1326274"/>
            <a:ext cx="510146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Thank you!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Q &amp; A</a:t>
            </a:r>
          </a:p>
          <a:p>
            <a:pPr algn="ctr"/>
            <a:r>
              <a:rPr lang="en-US" sz="4000" dirty="0">
                <a:hlinkClick r:id="rId2"/>
              </a:rPr>
              <a:t>Ilya.Lipkovich@lilly.com</a:t>
            </a:r>
            <a:endParaRPr lang="en-US" sz="4000" dirty="0"/>
          </a:p>
          <a:p>
            <a:pPr algn="ctr"/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408FD-3201-47EA-BD2C-AEE2CCBE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8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1B19-F430-4265-BCE8-B6A676FF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Overview articles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82681-B7BD-4EED-8846-182EB9F9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F4126A-4FCC-433D-835B-CEF00C766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" y="1059550"/>
            <a:ext cx="4560575" cy="3158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E0BA4D-1654-2327-BCB0-08F5819C0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60409"/>
            <a:ext cx="3882986" cy="307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2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C2FD-6926-48AD-9741-B580E984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Learning heterogeneity of TE from the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C15EB-7CE1-4782-8896-D6E464429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149E3F-87CE-4488-8DAD-90151B9732AC}"/>
              </a:ext>
            </a:extLst>
          </p:cNvPr>
          <p:cNvSpPr/>
          <p:nvPr/>
        </p:nvSpPr>
        <p:spPr>
          <a:xfrm>
            <a:off x="3677476" y="1192694"/>
            <a:ext cx="1769165" cy="1093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Causal inference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3E6A29-58A7-41B3-9D59-B82A725B2BDE}"/>
              </a:ext>
            </a:extLst>
          </p:cNvPr>
          <p:cNvSpPr/>
          <p:nvPr/>
        </p:nvSpPr>
        <p:spPr>
          <a:xfrm>
            <a:off x="1871870" y="3104318"/>
            <a:ext cx="1769165" cy="1093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learning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59DE7C-304F-42C0-ACAC-FBB0847B185B}"/>
              </a:ext>
            </a:extLst>
          </p:cNvPr>
          <p:cNvSpPr/>
          <p:nvPr/>
        </p:nvSpPr>
        <p:spPr>
          <a:xfrm>
            <a:off x="5771315" y="3094953"/>
            <a:ext cx="1769165" cy="1093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Multiple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AE8096-02CE-4625-A1B8-C94336FDFBD0}"/>
                  </a:ext>
                </a:extLst>
              </p:cNvPr>
              <p:cNvSpPr txBox="1"/>
              <p:nvPr/>
            </p:nvSpPr>
            <p:spPr>
              <a:xfrm>
                <a:off x="2081837" y="743850"/>
                <a:ext cx="5413085" cy="3693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𝐶𝐴𝑇𝐸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AE8096-02CE-4625-A1B8-C94336FDF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837" y="743850"/>
                <a:ext cx="5413085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428D455C-B80A-4111-922F-74C9386F29E5}"/>
              </a:ext>
            </a:extLst>
          </p:cNvPr>
          <p:cNvSpPr/>
          <p:nvPr/>
        </p:nvSpPr>
        <p:spPr>
          <a:xfrm>
            <a:off x="3776870" y="3457887"/>
            <a:ext cx="1838739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9EDF0ED3-3F5F-45D4-BE6E-43C9521E549D}"/>
              </a:ext>
            </a:extLst>
          </p:cNvPr>
          <p:cNvSpPr/>
          <p:nvPr/>
        </p:nvSpPr>
        <p:spPr>
          <a:xfrm rot="18828126">
            <a:off x="3119098" y="2464900"/>
            <a:ext cx="1216152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2DA87F7E-CE87-4A3B-8D21-5A668F2E3652}"/>
              </a:ext>
            </a:extLst>
          </p:cNvPr>
          <p:cNvSpPr/>
          <p:nvPr/>
        </p:nvSpPr>
        <p:spPr>
          <a:xfrm rot="13048920">
            <a:off x="5065405" y="2389896"/>
            <a:ext cx="1216152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7236DB-51D9-4484-8F47-4CFA7BC141D3}"/>
              </a:ext>
            </a:extLst>
          </p:cNvPr>
          <p:cNvSpPr txBox="1"/>
          <p:nvPr/>
        </p:nvSpPr>
        <p:spPr>
          <a:xfrm>
            <a:off x="213375" y="4639810"/>
            <a:ext cx="5225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CATE: Conditional Average Treatment Effect (</a:t>
            </a:r>
            <a:r>
              <a:rPr lang="en-US" dirty="0" err="1"/>
              <a:t>a.k.a</a:t>
            </a:r>
            <a:r>
              <a:rPr lang="en-US" dirty="0"/>
              <a:t> ITE)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A91FB4-D9AF-4D4A-98E3-BC2AAD114ED4}"/>
                  </a:ext>
                </a:extLst>
              </p:cNvPr>
              <p:cNvSpPr txBox="1"/>
              <p:nvPr/>
            </p:nvSpPr>
            <p:spPr>
              <a:xfrm>
                <a:off x="89458" y="2623929"/>
                <a:ext cx="3027817" cy="3693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b="0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- </a:t>
                </a:r>
                <a:r>
                  <a:rPr lang="en-US" i="0" dirty="0"/>
                  <a:t>possibly high dimensional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A91FB4-D9AF-4D4A-98E3-BC2AAD114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8" y="2623929"/>
                <a:ext cx="3027817" cy="369332"/>
              </a:xfrm>
              <a:prstGeom prst="rect">
                <a:avLst/>
              </a:prstGeom>
              <a:blipFill>
                <a:blip r:embed="rId4"/>
                <a:stretch>
                  <a:fillRect t="-9836" r="-1411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768FCE7-0245-4652-823F-0651DD5018F4}"/>
              </a:ext>
            </a:extLst>
          </p:cNvPr>
          <p:cNvSpPr txBox="1"/>
          <p:nvPr/>
        </p:nvSpPr>
        <p:spPr>
          <a:xfrm>
            <a:off x="6364351" y="2557669"/>
            <a:ext cx="263796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0" i="1">
                <a:latin typeface="Cambria Math" panose="02040503050406030204" pitchFamily="18" charset="0"/>
              </a:defRPr>
            </a:lvl1pPr>
          </a:lstStyle>
          <a:p>
            <a:r>
              <a:rPr lang="en-US" i="0" dirty="0"/>
              <a:t>Post-selection inference</a:t>
            </a:r>
          </a:p>
        </p:txBody>
      </p:sp>
    </p:spTree>
    <p:extLst>
      <p:ext uri="{BB962C8B-B14F-4D97-AF65-F5344CB8AC3E}">
        <p14:creationId xmlns:p14="http://schemas.microsoft.com/office/powerpoint/2010/main" val="145350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1D42-7087-47EB-A057-5A498F35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set up: individual 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C39EC-1EA7-458E-A59D-040BE4343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66795"/>
                <a:ext cx="8434316" cy="391189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Each patient has two potential outcomes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corresponding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=0,1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only one outcome is observed (SUTVA)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Outcome function, given pre-treatment covariates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Under treatment </a:t>
                </a:r>
                <a:r>
                  <a:rPr lang="en-US" dirty="0" err="1">
                    <a:solidFill>
                      <a:schemeClr val="tx1"/>
                    </a:solidFill>
                  </a:rPr>
                  <a:t>ignorability</a:t>
                </a:r>
                <a:r>
                  <a:rPr lang="en-US" dirty="0">
                    <a:solidFill>
                      <a:schemeClr val="tx1"/>
                    </a:solidFill>
                  </a:rPr>
                  <a:t>, ensured by randomization in RCT, or “no unmeasured confounder” assumption in OC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Treatment contrast or conditional causal effect (CATE)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studies with non-randomized treatments, we need to estimate propensity scores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C39EC-1EA7-458E-A59D-040BE4343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66795"/>
                <a:ext cx="8434316" cy="3911892"/>
              </a:xfrm>
              <a:blipFill>
                <a:blip r:embed="rId3"/>
                <a:stretch>
                  <a:fillRect l="-795" t="-2652" r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DC266-BC16-466C-B353-1965BBE0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7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A4CC-D8C9-4527-8D51-29C912ED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Literature on subgroup identification is diverse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E8A1F-1C8A-449C-A299-17C17A39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D8E35-45DF-415E-ACD7-90732F893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62" y="834887"/>
            <a:ext cx="3288620" cy="2360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CD9BB4-A78B-4070-BD80-95967F34E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141" y="1717900"/>
            <a:ext cx="3065969" cy="2974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5D1052-41E5-4F77-802A-C3E60096D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110" y="986621"/>
            <a:ext cx="3563597" cy="2600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D89CE-53EF-420B-95C3-42C4E124F263}"/>
                  </a:ext>
                </a:extLst>
              </p:cNvPr>
              <p:cNvSpPr txBox="1"/>
              <p:nvPr/>
            </p:nvSpPr>
            <p:spPr>
              <a:xfrm>
                <a:off x="229040" y="3477244"/>
                <a:ext cx="2277676" cy="3789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D89CE-53EF-420B-95C3-42C4E124F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40" y="3477244"/>
                <a:ext cx="2277676" cy="3789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566CE168-8F7D-41CC-B5BC-1075D90AE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1335" y="863289"/>
            <a:ext cx="1896697" cy="1186228"/>
          </a:xfrm>
          <a:prstGeom prst="rect">
            <a:avLst/>
          </a:prstGeom>
          <a:noFill/>
          <a:ln w="15875"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6DA293-2622-4549-9D1F-A677468CBE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7213" y="3856194"/>
            <a:ext cx="3722665" cy="526620"/>
          </a:xfrm>
          <a:prstGeom prst="rect">
            <a:avLst/>
          </a:prstGeom>
          <a:ln w="22225"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69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F833A-EB38-4C8B-99BB-3D661CB6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Typology of Subgroup Identification; Lipkovich et al. (2017)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7E6163-CE28-487B-803C-BE4B9F127F95}"/>
              </a:ext>
            </a:extLst>
          </p:cNvPr>
          <p:cNvGrpSpPr/>
          <p:nvPr/>
        </p:nvGrpSpPr>
        <p:grpSpPr>
          <a:xfrm>
            <a:off x="1011460" y="690516"/>
            <a:ext cx="2677947" cy="2208103"/>
            <a:chOff x="1011460" y="690516"/>
            <a:chExt cx="2677947" cy="220810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7B93624-1A93-43AC-AF0A-6884993D9AE6}"/>
                </a:ext>
              </a:extLst>
            </p:cNvPr>
            <p:cNvCxnSpPr/>
            <p:nvPr/>
          </p:nvCxnSpPr>
          <p:spPr>
            <a:xfrm flipV="1">
              <a:off x="1367406" y="1993767"/>
              <a:ext cx="1954634" cy="23489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C83DE45-D6E1-4E52-B133-111A632CC567}"/>
                </a:ext>
              </a:extLst>
            </p:cNvPr>
            <p:cNvCxnSpPr/>
            <p:nvPr/>
          </p:nvCxnSpPr>
          <p:spPr>
            <a:xfrm flipV="1">
              <a:off x="1285284" y="2496853"/>
              <a:ext cx="2075610" cy="194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574B477-85BC-487B-A3EB-993E29F3E39B}"/>
                </a:ext>
              </a:extLst>
            </p:cNvPr>
            <p:cNvCxnSpPr/>
            <p:nvPr/>
          </p:nvCxnSpPr>
          <p:spPr>
            <a:xfrm flipH="1" flipV="1">
              <a:off x="1289567" y="995062"/>
              <a:ext cx="10730" cy="15104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E7AB093-080A-4FC7-AD98-634B821C60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4517" y="1447059"/>
              <a:ext cx="1841019" cy="924213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792D49-5064-4DBE-A0ED-E75A76236D65}"/>
                    </a:ext>
                  </a:extLst>
                </p:cNvPr>
                <p:cNvSpPr txBox="1"/>
                <p:nvPr/>
              </p:nvSpPr>
              <p:spPr>
                <a:xfrm>
                  <a:off x="3280556" y="2437138"/>
                  <a:ext cx="301544" cy="276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lang="en-US" sz="12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792D49-5064-4DBE-A0ED-E75A76236D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556" y="2437138"/>
                  <a:ext cx="301544" cy="276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FBABC2-9607-45FF-B81B-DF1C219C73F7}"/>
                </a:ext>
              </a:extLst>
            </p:cNvPr>
            <p:cNvSpPr txBox="1"/>
            <p:nvPr/>
          </p:nvSpPr>
          <p:spPr>
            <a:xfrm>
              <a:off x="1182847" y="2621620"/>
              <a:ext cx="2257798" cy="27699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latin typeface="Arial" pitchFamily="34" charset="0"/>
                  <a:cs typeface="Arial" pitchFamily="34" charset="0"/>
                </a:rPr>
                <a:t>Global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ＭＳ Ｐゴシック" charset="-128"/>
                  <a:cs typeface="+mn-cs"/>
                </a:rPr>
                <a:t> 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outcome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ＭＳ Ｐゴシック" charset="-128"/>
                  <a:cs typeface="+mn-cs"/>
                </a:rPr>
                <a:t> 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modeling: 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C7C9F16-4FB5-4B4A-999A-1A819415C56C}"/>
                    </a:ext>
                  </a:extLst>
                </p:cNvPr>
                <p:cNvSpPr txBox="1"/>
                <p:nvPr/>
              </p:nvSpPr>
              <p:spPr>
                <a:xfrm>
                  <a:off x="2895600" y="1066083"/>
                  <a:ext cx="793807" cy="30777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+mn-cs"/>
                          </a:rPr>
                          <m:t>𝑚</m:t>
                        </m:r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+mn-cs"/>
                          </a:rPr>
                          <m:t>(1,</m:t>
                        </m:r>
                        <m:r>
                          <a:rPr kumimoji="0" lang="en-US" sz="1400" b="0" i="1" u="none" strike="noStrike" kern="120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+mn-cs"/>
                          </a:rPr>
                          <m:t>𝑥</m:t>
                        </m:r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ＭＳ Ｐゴシック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C7C9F16-4FB5-4B4A-999A-1A819415C5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1066083"/>
                  <a:ext cx="793807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8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26710EF-B6EC-4A24-8F02-39FE79D840F5}"/>
                    </a:ext>
                  </a:extLst>
                </p:cNvPr>
                <p:cNvSpPr txBox="1"/>
                <p:nvPr/>
              </p:nvSpPr>
              <p:spPr>
                <a:xfrm>
                  <a:off x="2895600" y="1675683"/>
                  <a:ext cx="793807" cy="30777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+mn-cs"/>
                          </a:rPr>
                          <m:t>𝑚</m:t>
                        </m:r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+mn-cs"/>
                          </a:rPr>
                          <m:t>(0,</m:t>
                        </m:r>
                        <m:r>
                          <a:rPr kumimoji="0" lang="en-US" sz="1400" b="0" i="1" u="none" strike="noStrike" kern="120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+mn-cs"/>
                          </a:rPr>
                          <m:t>𝑥</m:t>
                        </m:r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ＭＳ Ｐゴシック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26710EF-B6EC-4A24-8F02-39FE79D840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1675683"/>
                  <a:ext cx="793807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8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B3FADEC-22AE-42D3-8E19-67A7E8377303}"/>
                    </a:ext>
                  </a:extLst>
                </p:cNvPr>
                <p:cNvSpPr txBox="1"/>
                <p:nvPr/>
              </p:nvSpPr>
              <p:spPr>
                <a:xfrm>
                  <a:off x="1011460" y="690516"/>
                  <a:ext cx="853952" cy="33855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+mn-cs"/>
                          </a:rPr>
                          <m:t>𝑚</m:t>
                        </m:r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+mn-cs"/>
                          </a:rPr>
                          <m:t>(</m:t>
                        </m:r>
                        <m:r>
                          <a:rPr kumimoji="0" lang="en-US" sz="1600" b="0" i="1" u="none" strike="noStrike" kern="120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+mn-cs"/>
                          </a:rPr>
                          <m:t>𝑡</m:t>
                        </m:r>
                        <m:r>
                          <a:rPr kumimoji="0" lang="en-US" sz="1600" b="0" i="1" u="none" strike="noStrike" kern="120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+mn-cs"/>
                          </a:rPr>
                          <m:t>,</m:t>
                        </m:r>
                        <m:r>
                          <a:rPr kumimoji="0" lang="en-US" sz="1600" b="0" i="1" u="none" strike="noStrike" kern="120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+mn-cs"/>
                          </a:rPr>
                          <m:t>𝑥</m:t>
                        </m:r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ＭＳ Ｐゴシック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B3FADEC-22AE-42D3-8E19-67A7E83773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460" y="690516"/>
                  <a:ext cx="853952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1071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12251E4-F8AE-4C6C-B372-EA70C1DD0457}"/>
                </a:ext>
              </a:extLst>
            </p:cNvPr>
            <p:cNvCxnSpPr>
              <a:cxnSpLocks/>
            </p:cNvCxnSpPr>
            <p:nvPr/>
          </p:nvCxnSpPr>
          <p:spPr>
            <a:xfrm>
              <a:off x="2748549" y="1719332"/>
              <a:ext cx="0" cy="337351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261D93E6-E561-40CD-A010-C923D28556D5}"/>
                    </a:ext>
                  </a:extLst>
                </p:cNvPr>
                <p:cNvSpPr txBox="1"/>
                <p:nvPr/>
              </p:nvSpPr>
              <p:spPr>
                <a:xfrm>
                  <a:off x="2272318" y="1798854"/>
                  <a:ext cx="599867" cy="2831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  <m:d>
                          <m:d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261D93E6-E561-40CD-A010-C923D28556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2318" y="1798854"/>
                  <a:ext cx="599867" cy="2831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1A9B1E-DD02-4F4E-8BFA-E2EF3F01AA90}"/>
              </a:ext>
            </a:extLst>
          </p:cNvPr>
          <p:cNvGrpSpPr/>
          <p:nvPr/>
        </p:nvGrpSpPr>
        <p:grpSpPr>
          <a:xfrm>
            <a:off x="4525270" y="2843025"/>
            <a:ext cx="4209067" cy="2260912"/>
            <a:chOff x="4525270" y="2843025"/>
            <a:chExt cx="4209067" cy="2260912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BB46A83-B56B-4438-8BAA-39953B23B244}"/>
                </a:ext>
              </a:extLst>
            </p:cNvPr>
            <p:cNvCxnSpPr/>
            <p:nvPr/>
          </p:nvCxnSpPr>
          <p:spPr>
            <a:xfrm flipV="1">
              <a:off x="5089695" y="4329252"/>
              <a:ext cx="2075610" cy="194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5265E1B-D6CD-44B9-8397-D18ABF0570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2590" y="2995531"/>
              <a:ext cx="2118" cy="13304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A75A86-6718-416D-86D7-8CF099E853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3052" y="3246751"/>
              <a:ext cx="622427" cy="5184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EB449E8-AB76-4176-88DC-D91E0BEF4133}"/>
                </a:ext>
              </a:extLst>
            </p:cNvPr>
            <p:cNvCxnSpPr/>
            <p:nvPr/>
          </p:nvCxnSpPr>
          <p:spPr>
            <a:xfrm flipV="1">
              <a:off x="5287860" y="3769981"/>
              <a:ext cx="1199626" cy="25167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0351668-43D4-4828-8AFB-F3F0B925AA0D}"/>
                    </a:ext>
                  </a:extLst>
                </p:cNvPr>
                <p:cNvSpPr txBox="1"/>
                <p:nvPr/>
              </p:nvSpPr>
              <p:spPr>
                <a:xfrm>
                  <a:off x="7235965" y="4214752"/>
                  <a:ext cx="301544" cy="276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lang="en-US" sz="12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0351668-43D4-4828-8AFB-F3F0B925AA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5965" y="4214752"/>
                  <a:ext cx="301544" cy="2769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1313BC5-6D30-450A-BE1E-36A3975A3D08}"/>
                </a:ext>
              </a:extLst>
            </p:cNvPr>
            <p:cNvCxnSpPr/>
            <p:nvPr/>
          </p:nvCxnSpPr>
          <p:spPr>
            <a:xfrm>
              <a:off x="6509856" y="3750405"/>
              <a:ext cx="9793" cy="563459"/>
            </a:xfrm>
            <a:prstGeom prst="line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sysDash"/>
              <a:miter lim="800000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ight Arrow 42">
              <a:extLst>
                <a:ext uri="{FF2B5EF4-FFF2-40B4-BE49-F238E27FC236}">
                  <a16:creationId xmlns:a16="http://schemas.microsoft.com/office/drawing/2014/main" id="{F8F9639A-3F6A-4001-8BC4-33B766145DE9}"/>
                </a:ext>
              </a:extLst>
            </p:cNvPr>
            <p:cNvSpPr/>
            <p:nvPr/>
          </p:nvSpPr>
          <p:spPr>
            <a:xfrm>
              <a:off x="6509856" y="4389367"/>
              <a:ext cx="756412" cy="107658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2816669-F47F-467F-A542-5121E5F3D025}"/>
                </a:ext>
              </a:extLst>
            </p:cNvPr>
            <p:cNvSpPr txBox="1"/>
            <p:nvPr/>
          </p:nvSpPr>
          <p:spPr>
            <a:xfrm>
              <a:off x="4819483" y="4826938"/>
              <a:ext cx="3914854" cy="27699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Local treatment effect modeling : Subgroup search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1E9FEF2-B5D4-4AB6-A9C1-64AEF92DFC1F}"/>
                </a:ext>
              </a:extLst>
            </p:cNvPr>
            <p:cNvSpPr txBox="1"/>
            <p:nvPr/>
          </p:nvSpPr>
          <p:spPr>
            <a:xfrm>
              <a:off x="6418977" y="4483222"/>
              <a:ext cx="1726733" cy="400110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ＭＳ Ｐゴシック" charset="-128"/>
                  <a:cs typeface="+mn-cs"/>
                </a:rPr>
                <a:t>Enhanced treatment effect for drug A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F385984-1F3C-492F-8FF2-DD9DDBBFC2A4}"/>
                </a:ext>
              </a:extLst>
            </p:cNvPr>
            <p:cNvCxnSpPr/>
            <p:nvPr/>
          </p:nvCxnSpPr>
          <p:spPr>
            <a:xfrm flipV="1">
              <a:off x="5044584" y="3887427"/>
              <a:ext cx="2114025" cy="50334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9D599B0-219E-46FC-BFCE-20892863AF23}"/>
                    </a:ext>
                  </a:extLst>
                </p:cNvPr>
                <p:cNvSpPr txBox="1"/>
                <p:nvPr/>
              </p:nvSpPr>
              <p:spPr>
                <a:xfrm>
                  <a:off x="4549629" y="3768591"/>
                  <a:ext cx="468975" cy="30777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-128"/>
                          <a:cs typeface="+mn-cs"/>
                        </a:rPr>
                        <m:t>𝛿</m:t>
                      </m:r>
                    </m:oMath>
                  </a14:m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ＭＳ Ｐゴシック" charset="-128"/>
                      <a:cs typeface="+mn-cs"/>
                    </a:rPr>
                    <a:t>=0</a:t>
                  </a: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9D599B0-219E-46FC-BFCE-20892863AF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9629" y="3768591"/>
                  <a:ext cx="468975" cy="307777"/>
                </a:xfrm>
                <a:prstGeom prst="rect">
                  <a:avLst/>
                </a:prstGeom>
                <a:blipFill>
                  <a:blip r:embed="rId9"/>
                  <a:stretch>
                    <a:fillRect t="-1961" r="-2597" b="-196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C796F2FC-5C15-443B-A79C-8A9E5F456AF4}"/>
                    </a:ext>
                  </a:extLst>
                </p:cNvPr>
                <p:cNvSpPr txBox="1"/>
                <p:nvPr/>
              </p:nvSpPr>
              <p:spPr>
                <a:xfrm>
                  <a:off x="4525270" y="2843025"/>
                  <a:ext cx="638123" cy="33855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 marL="0" marR="0" indent="0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  <a:defRPr kumimoji="0" sz="1600" b="0" i="1" u="none" strike="noStrike" cap="none" spc="0" normalizeH="0" baseline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+mn-lt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6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C796F2FC-5C15-443B-A79C-8A9E5F456A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270" y="2843025"/>
                  <a:ext cx="638123" cy="338554"/>
                </a:xfrm>
                <a:prstGeom prst="rect">
                  <a:avLst/>
                </a:prstGeom>
                <a:blipFill>
                  <a:blip r:embed="rId10"/>
                  <a:stretch>
                    <a:fillRect b="-1071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9FE9AF-AC96-4F6D-BD67-DC85FE8E16CE}"/>
              </a:ext>
            </a:extLst>
          </p:cNvPr>
          <p:cNvGrpSpPr/>
          <p:nvPr/>
        </p:nvGrpSpPr>
        <p:grpSpPr>
          <a:xfrm>
            <a:off x="4374346" y="667993"/>
            <a:ext cx="3077300" cy="2235042"/>
            <a:chOff x="4374346" y="667993"/>
            <a:chExt cx="3077300" cy="22350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31CBBF-EE47-42F5-B2DC-F9BE04259043}"/>
                </a:ext>
              </a:extLst>
            </p:cNvPr>
            <p:cNvSpPr txBox="1"/>
            <p:nvPr/>
          </p:nvSpPr>
          <p:spPr>
            <a:xfrm>
              <a:off x="4908962" y="2626036"/>
              <a:ext cx="2542684" cy="27699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latin typeface="Arial" pitchFamily="34" charset="0"/>
                  <a:cs typeface="Arial" pitchFamily="34" charset="0"/>
                </a:rPr>
                <a:t>Direct treatment effect modeling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C3006E6-2B65-453B-9E5A-4B6155CA57B0}"/>
                </a:ext>
              </a:extLst>
            </p:cNvPr>
            <p:cNvGrpSpPr/>
            <p:nvPr/>
          </p:nvGrpSpPr>
          <p:grpSpPr>
            <a:xfrm>
              <a:off x="4374346" y="667993"/>
              <a:ext cx="3030591" cy="2047543"/>
              <a:chOff x="4374346" y="667993"/>
              <a:chExt cx="3030591" cy="2047543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E20FD91-20B0-4659-A793-1A73FBFF097B}"/>
                  </a:ext>
                </a:extLst>
              </p:cNvPr>
              <p:cNvCxnSpPr/>
              <p:nvPr/>
            </p:nvCxnSpPr>
            <p:spPr>
              <a:xfrm flipV="1">
                <a:off x="4994620" y="2531807"/>
                <a:ext cx="2075610" cy="19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0BC6493-9D8D-4F98-B363-C03E03B15746}"/>
                  </a:ext>
                </a:extLst>
              </p:cNvPr>
              <p:cNvCxnSpPr/>
              <p:nvPr/>
            </p:nvCxnSpPr>
            <p:spPr>
              <a:xfrm flipH="1" flipV="1">
                <a:off x="4998903" y="1030016"/>
                <a:ext cx="10730" cy="15104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88DCAF2-2CED-448F-819C-545CE0A545D8}"/>
                  </a:ext>
                </a:extLst>
              </p:cNvPr>
              <p:cNvCxnSpPr/>
              <p:nvPr/>
            </p:nvCxnSpPr>
            <p:spPr>
              <a:xfrm flipV="1">
                <a:off x="4991454" y="2111212"/>
                <a:ext cx="2114025" cy="50334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238D09B3-2388-4D01-822D-15F3A47E3BDB}"/>
                      </a:ext>
                    </a:extLst>
                  </p:cNvPr>
                  <p:cNvSpPr txBox="1"/>
                  <p:nvPr/>
                </p:nvSpPr>
                <p:spPr>
                  <a:xfrm>
                    <a:off x="4496499" y="2008945"/>
                    <a:ext cx="468975" cy="523220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+mn-cs"/>
                          </a:rPr>
                          <m:t>𝛿</m:t>
                        </m:r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ＭＳ Ｐゴシック" charset="-128"/>
                        <a:cs typeface="+mn-cs"/>
                      </a:rPr>
                      <a:t>=0</a:t>
                    </a:r>
                  </a:p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ＭＳ Ｐゴシック" charset="-128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238D09B3-2388-4D01-822D-15F3A47E3B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6499" y="2008945"/>
                    <a:ext cx="468975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2353" r="-259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3E7A75B-0DE0-402A-BE93-93A008A2E1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66877" y="1733901"/>
                <a:ext cx="1807265" cy="61856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2ECFD150-2574-4BD8-81FA-CC2C28F91DAB}"/>
                      </a:ext>
                    </a:extLst>
                  </p:cNvPr>
                  <p:cNvSpPr txBox="1"/>
                  <p:nvPr/>
                </p:nvSpPr>
                <p:spPr>
                  <a:xfrm>
                    <a:off x="7090556" y="2438537"/>
                    <a:ext cx="314381" cy="276999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charset="-128"/>
                              <a:cs typeface="+mn-cs"/>
                            </a:rPr>
                            <m:t>𝑥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2ECFD150-2574-4BD8-81FA-CC2C28F91D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0556" y="2438537"/>
                    <a:ext cx="314381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A28A9448-89CE-47B5-AF74-B88DB0F4C355}"/>
                      </a:ext>
                    </a:extLst>
                  </p:cNvPr>
                  <p:cNvSpPr txBox="1"/>
                  <p:nvPr/>
                </p:nvSpPr>
                <p:spPr>
                  <a:xfrm>
                    <a:off x="4374346" y="667993"/>
                    <a:ext cx="638123" cy="338554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en-US"/>
                    </a:defPPr>
                    <a:lvl1pPr marL="0" marR="0" indent="0" defTabSz="914400" eaLnBrk="1" latinLnBrk="0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  <a:tabLst/>
                      <a:defRPr kumimoji="0" sz="1600" b="0" i="1" u="none" strike="noStrike" cap="none" spc="0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6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A28A9448-89CE-47B5-AF74-B88DB0F4C3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4346" y="667993"/>
                    <a:ext cx="638123" cy="33855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090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EF400C-B9FD-4762-824C-8D5242E3C3F4}"/>
              </a:ext>
            </a:extLst>
          </p:cNvPr>
          <p:cNvGrpSpPr/>
          <p:nvPr/>
        </p:nvGrpSpPr>
        <p:grpSpPr>
          <a:xfrm>
            <a:off x="615196" y="2841547"/>
            <a:ext cx="3793026" cy="2269030"/>
            <a:chOff x="615196" y="2841547"/>
            <a:chExt cx="3793026" cy="226903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5F2C7EC-BED1-4450-BB4C-778BD9208C1F}"/>
                </a:ext>
              </a:extLst>
            </p:cNvPr>
            <p:cNvCxnSpPr/>
            <p:nvPr/>
          </p:nvCxnSpPr>
          <p:spPr>
            <a:xfrm flipV="1">
              <a:off x="1355192" y="4359402"/>
              <a:ext cx="2075610" cy="194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4FB6BA4-4F1D-4C20-993B-CDB19F5A0E55}"/>
                </a:ext>
              </a:extLst>
            </p:cNvPr>
            <p:cNvCxnSpPr/>
            <p:nvPr/>
          </p:nvCxnSpPr>
          <p:spPr>
            <a:xfrm flipH="1" flipV="1">
              <a:off x="1359475" y="2857611"/>
              <a:ext cx="10730" cy="15104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B12A068-4DAB-460B-B844-2432930A70AB}"/>
                </a:ext>
              </a:extLst>
            </p:cNvPr>
            <p:cNvCxnSpPr/>
            <p:nvPr/>
          </p:nvCxnSpPr>
          <p:spPr>
            <a:xfrm flipV="1">
              <a:off x="1352026" y="3938807"/>
              <a:ext cx="2114025" cy="50334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B9EA3AE-1023-4954-96D3-28BEB5DE9B3E}"/>
                    </a:ext>
                  </a:extLst>
                </p:cNvPr>
                <p:cNvSpPr txBox="1"/>
                <p:nvPr/>
              </p:nvSpPr>
              <p:spPr>
                <a:xfrm>
                  <a:off x="857071" y="3819971"/>
                  <a:ext cx="468975" cy="30777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-128"/>
                          <a:cs typeface="+mn-cs"/>
                        </a:rPr>
                        <m:t>𝛿</m:t>
                      </m:r>
                    </m:oMath>
                  </a14:m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ＭＳ Ｐゴシック" charset="-128"/>
                      <a:cs typeface="+mn-cs"/>
                    </a:rPr>
                    <a:t>=0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B9EA3AE-1023-4954-96D3-28BEB5DE9B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071" y="3819971"/>
                  <a:ext cx="468975" cy="307777"/>
                </a:xfrm>
                <a:prstGeom prst="rect">
                  <a:avLst/>
                </a:prstGeom>
                <a:blipFill>
                  <a:blip r:embed="rId9"/>
                  <a:stretch>
                    <a:fillRect t="-4000" r="-2597"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8AF5366-251A-4C21-88B3-DF1330781CDD}"/>
                    </a:ext>
                  </a:extLst>
                </p:cNvPr>
                <p:cNvSpPr txBox="1"/>
                <p:nvPr/>
              </p:nvSpPr>
              <p:spPr>
                <a:xfrm>
                  <a:off x="3501462" y="4274521"/>
                  <a:ext cx="3015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lang="en-US" sz="12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endParaRPr lang="en-US" sz="12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8AF5366-251A-4C21-88B3-DF1330781C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462" y="4274521"/>
                  <a:ext cx="301544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6589F9C0-B275-4688-AA19-AD895FF79C91}"/>
                </a:ext>
              </a:extLst>
            </p:cNvPr>
            <p:cNvSpPr/>
            <p:nvPr/>
          </p:nvSpPr>
          <p:spPr>
            <a:xfrm>
              <a:off x="2150513" y="4449136"/>
              <a:ext cx="1434520" cy="84561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/>
            </a:p>
          </p:txBody>
        </p:sp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1A65AF19-5028-4183-A8AD-0963E183AE7B}"/>
                </a:ext>
              </a:extLst>
            </p:cNvPr>
            <p:cNvSpPr/>
            <p:nvPr/>
          </p:nvSpPr>
          <p:spPr>
            <a:xfrm flipH="1">
              <a:off x="1389637" y="4431380"/>
              <a:ext cx="563461" cy="11045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F03A88B-6C93-48A4-BA40-72993BA7017A}"/>
                    </a:ext>
                  </a:extLst>
                </p:cNvPr>
                <p:cNvSpPr txBox="1"/>
                <p:nvPr/>
              </p:nvSpPr>
              <p:spPr>
                <a:xfrm>
                  <a:off x="615196" y="4833578"/>
                  <a:ext cx="3793026" cy="276999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 dirty="0">
                      <a:latin typeface="Arial" pitchFamily="34" charset="0"/>
                      <a:cs typeface="Arial" pitchFamily="34" charset="0"/>
                    </a:rPr>
                    <a:t>Individual treatment regimen modeling: </a:t>
                  </a:r>
                  <a14:m>
                    <m:oMath xmlns:m="http://schemas.openxmlformats.org/officeDocument/2006/math">
                      <m:r>
                        <a:rPr lang="en-US" sz="1200" b="1" i="0" smtClean="0">
                          <a:latin typeface="Cambria Math" panose="02040503050406030204" pitchFamily="18" charset="0"/>
                        </a:rPr>
                        <m:t>𝐬𝐢𝐠𝐧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𝚫</m:t>
                      </m:r>
                    </m:oMath>
                  </a14:m>
                  <a:r>
                    <a:rPr lang="en-US" sz="1200" b="1" dirty="0"/>
                    <a:t>(</a:t>
                  </a:r>
                  <a:r>
                    <a:rPr lang="en-US" sz="1200" b="1" i="1" dirty="0"/>
                    <a:t>x</a:t>
                  </a:r>
                  <a:r>
                    <a:rPr lang="en-US" sz="1200" b="1" dirty="0"/>
                    <a:t>)}</a:t>
                  </a:r>
                  <a:endParaRPr lang="en-US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F03A88B-6C93-48A4-BA40-72993BA701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196" y="4833578"/>
                  <a:ext cx="3793026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61" t="-2222"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11DED4C-BC7C-4C76-B71B-42F60494DAB5}"/>
                </a:ext>
              </a:extLst>
            </p:cNvPr>
            <p:cNvSpPr txBox="1"/>
            <p:nvPr/>
          </p:nvSpPr>
          <p:spPr>
            <a:xfrm>
              <a:off x="2069980" y="4546146"/>
              <a:ext cx="1216405" cy="246221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ＭＳ Ｐゴシック" charset="-128"/>
                  <a:cs typeface="+mn-cs"/>
                </a:rPr>
                <a:t>Prescribe 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05CDEB-71C9-40A7-A61C-F1FB7920EE8E}"/>
                </a:ext>
              </a:extLst>
            </p:cNvPr>
            <p:cNvSpPr txBox="1"/>
            <p:nvPr/>
          </p:nvSpPr>
          <p:spPr>
            <a:xfrm>
              <a:off x="981722" y="4538177"/>
              <a:ext cx="1216405" cy="246221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ＭＳ Ｐゴシック" charset="-128"/>
                  <a:cs typeface="+mn-cs"/>
                </a:rPr>
                <a:t>Prescribe 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6C2541C-F008-4584-AB22-540FA22849F9}"/>
                    </a:ext>
                  </a:extLst>
                </p:cNvPr>
                <p:cNvSpPr txBox="1"/>
                <p:nvPr/>
              </p:nvSpPr>
              <p:spPr>
                <a:xfrm>
                  <a:off x="804037" y="2841547"/>
                  <a:ext cx="638123" cy="33855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 marL="0" marR="0" indent="0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  <a:defRPr kumimoji="0" sz="1600" b="0" i="1" u="none" strike="noStrike" cap="none" spc="0" normalizeH="0" baseline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+mn-lt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6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6C2541C-F008-4584-AB22-540FA2284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037" y="2841547"/>
                  <a:ext cx="638123" cy="338554"/>
                </a:xfrm>
                <a:prstGeom prst="rect">
                  <a:avLst/>
                </a:prstGeom>
                <a:blipFill>
                  <a:blip r:embed="rId16"/>
                  <a:stretch>
                    <a:fillRect b="-89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5E49DBC-E53B-4496-AE7E-3FA313F92E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4115" y="3537554"/>
              <a:ext cx="1807265" cy="6185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211D386-037C-4B8E-BA73-951A00D9E72B}"/>
                </a:ext>
              </a:extLst>
            </p:cNvPr>
            <p:cNvCxnSpPr/>
            <p:nvPr/>
          </p:nvCxnSpPr>
          <p:spPr>
            <a:xfrm>
              <a:off x="2152388" y="3902805"/>
              <a:ext cx="9793" cy="563459"/>
            </a:xfrm>
            <a:prstGeom prst="line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sysDash"/>
              <a:miter lim="800000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7617814-166A-4868-9E8C-AF7992BE8BCA}"/>
                </a:ext>
              </a:extLst>
            </p:cNvPr>
            <p:cNvCxnSpPr/>
            <p:nvPr/>
          </p:nvCxnSpPr>
          <p:spPr>
            <a:xfrm>
              <a:off x="1923048" y="3966427"/>
              <a:ext cx="9793" cy="563459"/>
            </a:xfrm>
            <a:prstGeom prst="line">
              <a:avLst/>
            </a:prstGeom>
            <a:ln w="9525">
              <a:solidFill>
                <a:srgbClr val="FF0000"/>
              </a:solidFill>
              <a:prstDash val="sysDash"/>
              <a:miter lim="800000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256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9579-6CD2-C8AB-519D-EDD5EFEB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ITE scores vs CATE learners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868921-6064-CFB8-1021-BBC8B286A9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42392"/>
                <a:ext cx="8229600" cy="373224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It is important to distinguish between estimators of CATE,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(often presented as </a:t>
                </a:r>
                <a:r>
                  <a:rPr lang="en-US" dirty="0">
                    <a:solidFill>
                      <a:srgbClr val="FF0000"/>
                    </a:solidFill>
                  </a:rPr>
                  <a:t>meta-learners</a:t>
                </a:r>
                <a:r>
                  <a:rPr lang="en-US">
                    <a:solidFill>
                      <a:schemeClr val="tx1"/>
                    </a:solidFill>
                  </a:rPr>
                  <a:t>, coined </a:t>
                </a:r>
                <a:r>
                  <a:rPr lang="en-US" dirty="0">
                    <a:solidFill>
                      <a:schemeClr val="tx1"/>
                    </a:solidFill>
                  </a:rPr>
                  <a:t>by </a:t>
                </a:r>
                <a:r>
                  <a:rPr lang="en-US" sz="2500" dirty="0" err="1">
                    <a:solidFill>
                      <a:schemeClr val="tx1"/>
                    </a:solidFill>
                  </a:rPr>
                  <a:t>Künzel</a:t>
                </a:r>
                <a:r>
                  <a:rPr lang="en-US" sz="2500" dirty="0">
                    <a:solidFill>
                      <a:schemeClr val="tx1"/>
                    </a:solidFill>
                  </a:rPr>
                  <a:t> et al</a:t>
                </a:r>
                <a:r>
                  <a:rPr lang="en-US" dirty="0">
                    <a:solidFill>
                      <a:schemeClr val="tx1"/>
                    </a:solidFill>
                  </a:rPr>
                  <a:t>) and an individual treatment effect (ITE)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estimated for a given subject in observed data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functions that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for any subject by plugging-in their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Computing ITE score requires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 given subject, they are consistent estimators of ITE,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are used as </a:t>
                </a:r>
                <a:r>
                  <a:rPr lang="en-US" dirty="0">
                    <a:solidFill>
                      <a:srgbClr val="FF0000"/>
                    </a:solidFill>
                  </a:rPr>
                  <a:t>pseudo-outcomes</a:t>
                </a:r>
                <a:r>
                  <a:rPr lang="en-US" dirty="0">
                    <a:solidFill>
                      <a:schemeClr val="tx1"/>
                    </a:solidFill>
                  </a:rPr>
                  <a:t> to model CATE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Examples of ITE scores</a:t>
                </a:r>
              </a:p>
              <a:p>
                <a:pPr lvl="1"/>
                <a:r>
                  <a:rPr lang="en-US" sz="2100" dirty="0">
                    <a:solidFill>
                      <a:schemeClr val="tx1"/>
                    </a:solidFill>
                  </a:rPr>
                  <a:t>Imputed/matched counterfactuals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𝑖𝑚𝑝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+(1−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)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1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IPW score: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𝑖𝑝𝑤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AIPW score: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𝑎𝑖𝑝𝑤</m:t>
                        </m:r>
                      </m:sup>
                    </m:sSubSup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  <m:d>
                          <m:d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acc>
                          <m:accPr>
                            <m:chr m:val="̂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  <m:d>
                          <m:d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sz="21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Robinson’s transformation: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𝑟𝑜𝑏</m:t>
                        </m:r>
                      </m:sup>
                    </m:sSubSup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solidFill>
                    <a:schemeClr val="tx1"/>
                  </a:solidFill>
                </a:endParaRPr>
              </a:p>
              <a:p>
                <a:pPr lvl="1"/>
                <a:endParaRPr lang="en-US" sz="210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868921-6064-CFB8-1021-BBC8B286A9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42392"/>
                <a:ext cx="8229600" cy="3732246"/>
              </a:xfrm>
              <a:blipFill>
                <a:blip r:embed="rId2"/>
                <a:stretch>
                  <a:fillRect l="-519" t="-2778" r="-1185" b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360AC-BC30-8A44-5189-7A2C52D5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8EAE9-B9BB-4ED5-9C88-DCE304E4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HTE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6B9F5-FEBB-44A2-9728-C7889A7A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9B0-34FF-9449-83ED-AEDF3F6C1CC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2D6E6A-9906-42E1-88E8-0C5E538FEC18}"/>
              </a:ext>
            </a:extLst>
          </p:cNvPr>
          <p:cNvSpPr txBox="1"/>
          <p:nvPr/>
        </p:nvSpPr>
        <p:spPr>
          <a:xfrm>
            <a:off x="1197450" y="2043649"/>
            <a:ext cx="7228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What to look for in papers on HTE?</a:t>
            </a:r>
          </a:p>
        </p:txBody>
      </p:sp>
    </p:spTree>
    <p:extLst>
      <p:ext uri="{BB962C8B-B14F-4D97-AF65-F5344CB8AC3E}">
        <p14:creationId xmlns:p14="http://schemas.microsoft.com/office/powerpoint/2010/main" val="1535593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0AEC039DCBB4680D8138A7547D288" ma:contentTypeVersion="11" ma:contentTypeDescription="Create a new document." ma:contentTypeScope="" ma:versionID="4e0fc84e65111c874e795c76244b8e3d">
  <xsd:schema xmlns:xsd="http://www.w3.org/2001/XMLSchema" xmlns:xs="http://www.w3.org/2001/XMLSchema" xmlns:p="http://schemas.microsoft.com/office/2006/metadata/properties" xmlns:ns2="41aa0030-3854-486f-9621-91ba2f851367" xmlns:ns3="d8a4bdc1-e149-49bd-bfdd-4061756f558a" targetNamespace="http://schemas.microsoft.com/office/2006/metadata/properties" ma:root="true" ma:fieldsID="9b476241731d6f8db4df5505c02e2ad7" ns2:_="" ns3:_="">
    <xsd:import namespace="41aa0030-3854-486f-9621-91ba2f851367"/>
    <xsd:import namespace="d8a4bdc1-e149-49bd-bfdd-4061756f55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a0030-3854-486f-9621-91ba2f851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4bdc1-e149-49bd-bfdd-4061756f55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5A0C57-37B5-478D-A217-FFF163E19FA1}">
  <ds:schemaRefs>
    <ds:schemaRef ds:uri="41aa0030-3854-486f-9621-91ba2f851367"/>
    <ds:schemaRef ds:uri="d8a4bdc1-e149-49bd-bfdd-4061756f55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731397F-C03B-4FC6-9026-925823C57E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78F3C9-402E-4685-B14E-E2A166BA1AE7}">
  <ds:schemaRefs>
    <ds:schemaRef ds:uri="http://purl.org/dc/dcmitype/"/>
    <ds:schemaRef ds:uri="http://schemas.microsoft.com/office/infopath/2007/PartnerControls"/>
    <ds:schemaRef ds:uri="d8a4bdc1-e149-49bd-bfdd-4061756f558a"/>
    <ds:schemaRef ds:uri="41aa0030-3854-486f-9621-91ba2f85136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25762</TotalTime>
  <Words>2439</Words>
  <Application>Microsoft Office PowerPoint</Application>
  <PresentationFormat>On-screen Show (16:9)</PresentationFormat>
  <Paragraphs>220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Courier New</vt:lpstr>
      <vt:lpstr>STIXTwoText</vt:lpstr>
      <vt:lpstr>TimesNewRomanPSMT</vt:lpstr>
      <vt:lpstr>Times-Roman</vt:lpstr>
      <vt:lpstr>1_Office Theme</vt:lpstr>
      <vt:lpstr>Modern approaches for evaluating treatment effect heterogeneity from clinical trials and observational data</vt:lpstr>
      <vt:lpstr>Outline</vt:lpstr>
      <vt:lpstr>Overview articles</vt:lpstr>
      <vt:lpstr>Learning heterogeneity of TE from the data</vt:lpstr>
      <vt:lpstr>The set up: individual TE</vt:lpstr>
      <vt:lpstr>Literature on subgroup identification is diverse</vt:lpstr>
      <vt:lpstr>Typology of Subgroup Identification; Lipkovich et al. (2017)</vt:lpstr>
      <vt:lpstr>ITE scores vs CATE learners</vt:lpstr>
      <vt:lpstr>HTE evaluation</vt:lpstr>
      <vt:lpstr>Does it apply only to RCT or to OS as well?</vt:lpstr>
      <vt:lpstr>The number of predictors the procedure can handle</vt:lpstr>
      <vt:lpstr>Model complexity</vt:lpstr>
      <vt:lpstr>What output does the method produce?</vt:lpstr>
      <vt:lpstr>What inference is done, if at all?</vt:lpstr>
      <vt:lpstr>Inference on presence of HTE</vt:lpstr>
      <vt:lpstr>Inference on Δ(x)</vt:lpstr>
      <vt:lpstr>Inference on identified subgroups: what’s the right subgroup?</vt:lpstr>
      <vt:lpstr>Inference on subgroups: what’s effect within subgroup?</vt:lpstr>
      <vt:lpstr>Inference on ITR</vt:lpstr>
      <vt:lpstr>Software for subgroup identification</vt:lpstr>
      <vt:lpstr>Summary </vt:lpstr>
      <vt:lpstr>References</vt:lpstr>
      <vt:lpstr>PowerPoint Presentation</vt:lpstr>
    </vt:vector>
  </TitlesOfParts>
  <Company>Eli Lilly and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Wiggington</dc:creator>
  <cp:lastModifiedBy>Svensson, David</cp:lastModifiedBy>
  <cp:revision>48</cp:revision>
  <dcterms:created xsi:type="dcterms:W3CDTF">2013-11-26T17:37:40Z</dcterms:created>
  <dcterms:modified xsi:type="dcterms:W3CDTF">2024-08-29T07:28:10Z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0x0101009010AEC039DCBB4680D8138A7547D288</vt:lpwstr>
  </property>
</Properties>
</file>