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90"/>
  </p:notesMasterIdLst>
  <p:sldIdLst>
    <p:sldId id="2147375375" r:id="rId6"/>
    <p:sldId id="948" r:id="rId7"/>
    <p:sldId id="19937" r:id="rId8"/>
    <p:sldId id="2145706047" r:id="rId9"/>
    <p:sldId id="2145706048" r:id="rId10"/>
    <p:sldId id="2145706033" r:id="rId11"/>
    <p:sldId id="2145706045" r:id="rId12"/>
    <p:sldId id="2145706012" r:id="rId13"/>
    <p:sldId id="344" r:id="rId14"/>
    <p:sldId id="19940" r:id="rId15"/>
    <p:sldId id="19959" r:id="rId16"/>
    <p:sldId id="19969" r:id="rId17"/>
    <p:sldId id="19961" r:id="rId18"/>
    <p:sldId id="19962" r:id="rId19"/>
    <p:sldId id="19967" r:id="rId20"/>
    <p:sldId id="19968" r:id="rId21"/>
    <p:sldId id="19935" r:id="rId22"/>
    <p:sldId id="2147470857" r:id="rId23"/>
    <p:sldId id="2147470856" r:id="rId24"/>
    <p:sldId id="2147470861" r:id="rId25"/>
    <p:sldId id="2145706054" r:id="rId26"/>
    <p:sldId id="2145706049" r:id="rId27"/>
    <p:sldId id="2145706056" r:id="rId28"/>
    <p:sldId id="2147375370" r:id="rId29"/>
    <p:sldId id="266" r:id="rId30"/>
    <p:sldId id="2147375363" r:id="rId31"/>
    <p:sldId id="269" r:id="rId32"/>
    <p:sldId id="284" r:id="rId33"/>
    <p:sldId id="294" r:id="rId34"/>
    <p:sldId id="2147375364" r:id="rId35"/>
    <p:sldId id="2147375368" r:id="rId36"/>
    <p:sldId id="2147375365" r:id="rId37"/>
    <p:sldId id="300" r:id="rId38"/>
    <p:sldId id="301" r:id="rId39"/>
    <p:sldId id="296" r:id="rId40"/>
    <p:sldId id="2147375373" r:id="rId41"/>
    <p:sldId id="2147470847" r:id="rId42"/>
    <p:sldId id="2147470818" r:id="rId43"/>
    <p:sldId id="2147470819" r:id="rId44"/>
    <p:sldId id="2147470846" r:id="rId45"/>
    <p:sldId id="2147470299" r:id="rId46"/>
    <p:sldId id="2147470848" r:id="rId47"/>
    <p:sldId id="2147470853" r:id="rId48"/>
    <p:sldId id="2147470850" r:id="rId49"/>
    <p:sldId id="2145706004" r:id="rId50"/>
    <p:sldId id="2145706005" r:id="rId51"/>
    <p:sldId id="2145706008" r:id="rId52"/>
    <p:sldId id="19982" r:id="rId53"/>
    <p:sldId id="2145705999" r:id="rId54"/>
    <p:sldId id="2147375367" r:id="rId55"/>
    <p:sldId id="2147375369" r:id="rId56"/>
    <p:sldId id="2145706055" r:id="rId57"/>
    <p:sldId id="2145706050" r:id="rId58"/>
    <p:sldId id="259" r:id="rId59"/>
    <p:sldId id="361" r:id="rId60"/>
    <p:sldId id="366" r:id="rId61"/>
    <p:sldId id="367" r:id="rId62"/>
    <p:sldId id="368" r:id="rId63"/>
    <p:sldId id="369" r:id="rId64"/>
    <p:sldId id="370" r:id="rId65"/>
    <p:sldId id="371" r:id="rId66"/>
    <p:sldId id="379" r:id="rId67"/>
    <p:sldId id="351" r:id="rId68"/>
    <p:sldId id="352" r:id="rId69"/>
    <p:sldId id="324" r:id="rId70"/>
    <p:sldId id="310" r:id="rId71"/>
    <p:sldId id="347" r:id="rId72"/>
    <p:sldId id="382" r:id="rId73"/>
    <p:sldId id="348" r:id="rId74"/>
    <p:sldId id="383" r:id="rId75"/>
    <p:sldId id="2147470851" r:id="rId76"/>
    <p:sldId id="291" r:id="rId77"/>
    <p:sldId id="2147470854" r:id="rId78"/>
    <p:sldId id="342" r:id="rId79"/>
    <p:sldId id="2147470859" r:id="rId80"/>
    <p:sldId id="338" r:id="rId81"/>
    <p:sldId id="380" r:id="rId82"/>
    <p:sldId id="381" r:id="rId83"/>
    <p:sldId id="358" r:id="rId84"/>
    <p:sldId id="377" r:id="rId85"/>
    <p:sldId id="356" r:id="rId86"/>
    <p:sldId id="357" r:id="rId87"/>
    <p:sldId id="359" r:id="rId88"/>
    <p:sldId id="360" r:id="rId8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C889E-A1CA-E2D7-2C95-3A747F73A23D}" v="14" dt="2022-06-12T22:00:46.290"/>
    <p1510:client id="{E0190948-1BB8-4376-ACB2-B62E6BBAF696}" v="141" dt="2022-06-12T23:52:00.682"/>
    <p1510:client id="{FC7688E7-E453-F4EB-3FBE-EE0CDA8E1519}" v="3" dt="2022-06-12T16:10:56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80" autoAdjust="0"/>
    <p:restoredTop sz="77504" autoAdjust="0"/>
  </p:normalViewPr>
  <p:slideViewPr>
    <p:cSldViewPr snapToGrid="0">
      <p:cViewPr varScale="1">
        <p:scale>
          <a:sx n="61" d="100"/>
          <a:sy n="61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notesMaster" Target="notesMasters/notesMaster1.xml"/><Relationship Id="rId95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6E33-3DE5-4101-B9A8-65F1A73E7E8A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9381C-5109-49F7-BA23-5949820CB5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3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8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3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Instead of having to pick one or other set of assumptions when making inference, the Bayesian framework explicitly allows us to reflect the uncertainty about the relevance of each assumption</a:t>
            </a:r>
          </a:p>
          <a:p>
            <a:r>
              <a:rPr lang="en-GB"/>
              <a:t>We can construct a prior which is a weighted mixture of the 2 different prior assumptions….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3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7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GB" sz="1200" dirty="0"/>
              <a:t>Negative </a:t>
            </a:r>
            <a:r>
              <a:rPr lang="en-GB" sz="1200" dirty="0" err="1"/>
              <a:t>E</a:t>
            </a:r>
            <a:r>
              <a:rPr lang="en-GB" sz="1200" i="1" dirty="0" err="1"/>
              <a:t>b</a:t>
            </a:r>
            <a:r>
              <a:rPr lang="en-GB" sz="1200" dirty="0" err="1"/>
              <a:t>SS</a:t>
            </a:r>
            <a:r>
              <a:rPr lang="en-GB" sz="1200" dirty="0"/>
              <a:t> ═&gt;variance of posterior based on mixture prior is greater than variance based on new study data alone. </a:t>
            </a:r>
          </a:p>
          <a:p>
            <a:pPr>
              <a:buClr>
                <a:schemeClr val="tx1"/>
              </a:buClr>
            </a:pPr>
            <a:r>
              <a:rPr lang="en-GB" sz="1200" dirty="0"/>
              <a:t>Divergence between external and new study data leads to increased uncertainty about true responder rate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9381C-5109-49F7-BA23-5949820CB50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31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8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GB" sz="1200" dirty="0"/>
              <a:t>Negative </a:t>
            </a:r>
            <a:r>
              <a:rPr lang="en-GB" sz="1200" dirty="0" err="1"/>
              <a:t>E</a:t>
            </a:r>
            <a:r>
              <a:rPr lang="en-GB" sz="1200" i="1" dirty="0" err="1"/>
              <a:t>b</a:t>
            </a:r>
            <a:r>
              <a:rPr lang="en-GB" sz="1200" dirty="0" err="1"/>
              <a:t>SS</a:t>
            </a:r>
            <a:r>
              <a:rPr lang="en-GB" sz="1200" dirty="0"/>
              <a:t> ═&gt;variance of posterior based on mixture prior is greater than variance based on new study data alone. </a:t>
            </a:r>
          </a:p>
          <a:p>
            <a:pPr>
              <a:buClr>
                <a:schemeClr val="tx1"/>
              </a:buClr>
            </a:pPr>
            <a:r>
              <a:rPr lang="en-GB" sz="1200" dirty="0"/>
              <a:t>Divergence between external and new study data leads to increased uncertainty about true responder rate </a:t>
            </a:r>
          </a:p>
          <a:p>
            <a:pPr>
              <a:buClr>
                <a:schemeClr val="tx1"/>
              </a:buClr>
            </a:pPr>
            <a:endParaRPr lang="en-GB" sz="1200" dirty="0"/>
          </a:p>
          <a:p>
            <a:pPr>
              <a:buClr>
                <a:schemeClr val="tx1"/>
              </a:buClr>
            </a:pPr>
            <a:r>
              <a:rPr lang="en-GB" sz="1200" dirty="0"/>
              <a:t>ELIR fulfils predictive consistency. The predictive consistency of the ESS requires that the ESS of a prior is the same as averaging the posterior ESS after a fixed amount of events over the prior predictive distribution from which the number of forward simulated events is subtracted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9381C-5109-49F7-BA23-5949820CB50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636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06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3A9A0-BA05-4B75-8F1B-4B6F59549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33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29BA9-A303-434D-83E2-DC89E6D63D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5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400" dirty="0"/>
              <a:t>Small pop - Designing trials to meet conventional evidentiary standards may not be feasible - </a:t>
            </a:r>
            <a:r>
              <a:rPr lang="en-GB" dirty="0"/>
              <a:t>Balance is needed between what is necessary and what is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Reducing number of patients enrolled - which in turn could reduce the cost and duration of the trial - to increase feasibility, limit exposure to a potentially less efficacious agent, and/or to reduce risk by increase power and precision of the treatment estimate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EFSPI/PSI Historical Data Special Interest Group, DIA Bayesian Working Group, Medical Device Innovation Consortium External Evidence Methods,…)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Regulators have been increasingly open to the use of dynamic borrowing in particular scenarios where the implementation of this method was driven by necessity rather than convenience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612B2-0945-4E88-8ED3-73F32F9D74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04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9BD45-B714-4E90-B2AC-4DFF113AC3DF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843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8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63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13565-8E7A-441E-BA76-A2C866EDB94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12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Mention Oliver’s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2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23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5291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64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3852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5756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 err="1">
                <a:solidFill>
                  <a:srgbClr val="FF0000"/>
                </a:solidFill>
              </a:rPr>
              <a:t>If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you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read</a:t>
            </a:r>
            <a:r>
              <a:rPr lang="de-CH" sz="1200" dirty="0">
                <a:solidFill>
                  <a:srgbClr val="FF0000"/>
                </a:solidFill>
              </a:rPr>
              <a:t> out </a:t>
            </a:r>
            <a:r>
              <a:rPr lang="de-CH" sz="1200" dirty="0" err="1">
                <a:solidFill>
                  <a:srgbClr val="FF0000"/>
                </a:solidFill>
              </a:rPr>
              <a:t>the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study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and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observed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value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is</a:t>
            </a:r>
            <a:r>
              <a:rPr lang="de-CH" sz="1200" dirty="0">
                <a:solidFill>
                  <a:srgbClr val="FF0000"/>
                </a:solidFill>
              </a:rPr>
              <a:t> outside </a:t>
            </a:r>
            <a:r>
              <a:rPr lang="de-CH" sz="1200" dirty="0" err="1">
                <a:solidFill>
                  <a:srgbClr val="FF0000"/>
                </a:solidFill>
              </a:rPr>
              <a:t>sweet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spot</a:t>
            </a:r>
            <a:r>
              <a:rPr lang="de-CH" sz="1200" dirty="0">
                <a:solidFill>
                  <a:srgbClr val="FF0000"/>
                </a:solidFill>
              </a:rPr>
              <a:t> – </a:t>
            </a:r>
            <a:r>
              <a:rPr lang="de-CH" sz="1200" dirty="0" err="1">
                <a:solidFill>
                  <a:srgbClr val="FF0000"/>
                </a:solidFill>
              </a:rPr>
              <a:t>sweet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spot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is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truth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which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we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don’t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know</a:t>
            </a:r>
            <a:r>
              <a:rPr lang="de-CH" sz="1200" dirty="0">
                <a:solidFill>
                  <a:srgbClr val="FF0000"/>
                </a:solidFill>
              </a:rPr>
              <a:t> – </a:t>
            </a:r>
            <a:r>
              <a:rPr lang="de-CH" sz="1200" dirty="0" err="1">
                <a:solidFill>
                  <a:srgbClr val="FF0000"/>
                </a:solidFill>
              </a:rPr>
              <a:t>need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to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balance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view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that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current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study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represents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truth</a:t>
            </a:r>
            <a:r>
              <a:rPr lang="de-CH" sz="1200" dirty="0">
                <a:solidFill>
                  <a:srgbClr val="FF0000"/>
                </a:solidFill>
              </a:rPr>
              <a:t> v </a:t>
            </a:r>
            <a:r>
              <a:rPr lang="de-CH" sz="1200" dirty="0" err="1">
                <a:solidFill>
                  <a:srgbClr val="FF0000"/>
                </a:solidFill>
              </a:rPr>
              <a:t>historical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studies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represent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truth</a:t>
            </a:r>
            <a:r>
              <a:rPr lang="de-CH" sz="1200" dirty="0">
                <a:solidFill>
                  <a:srgbClr val="FF0000"/>
                </a:solidFill>
              </a:rPr>
              <a:t>. </a:t>
            </a:r>
            <a:r>
              <a:rPr lang="de-CH" sz="1200" dirty="0" err="1">
                <a:solidFill>
                  <a:srgbClr val="FF0000"/>
                </a:solidFill>
              </a:rPr>
              <a:t>Could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have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conflict</a:t>
            </a:r>
            <a:r>
              <a:rPr lang="de-CH" sz="1200" dirty="0">
                <a:solidFill>
                  <a:srgbClr val="FF0000"/>
                </a:solidFill>
              </a:rPr>
              <a:t> in </a:t>
            </a:r>
            <a:r>
              <a:rPr lang="de-CH" sz="1200" dirty="0" err="1">
                <a:solidFill>
                  <a:srgbClr val="FF0000"/>
                </a:solidFill>
              </a:rPr>
              <a:t>other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direction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as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well</a:t>
            </a:r>
            <a:endParaRPr lang="de-CH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78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75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Data re-use not appropriate/feasible in every setting, so need to understand risk-benefit trade off to know when it is a “smart risk” to 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89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 err="1">
                <a:solidFill>
                  <a:srgbClr val="FF0000"/>
                </a:solidFill>
              </a:rPr>
              <a:t>If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you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read</a:t>
            </a:r>
            <a:r>
              <a:rPr lang="de-CH" sz="1200" dirty="0">
                <a:solidFill>
                  <a:srgbClr val="FF0000"/>
                </a:solidFill>
              </a:rPr>
              <a:t> out </a:t>
            </a:r>
            <a:r>
              <a:rPr lang="de-CH" sz="1200" dirty="0" err="1">
                <a:solidFill>
                  <a:srgbClr val="FF0000"/>
                </a:solidFill>
              </a:rPr>
              <a:t>the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study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and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observed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value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is</a:t>
            </a:r>
            <a:r>
              <a:rPr lang="de-CH" sz="1200" dirty="0">
                <a:solidFill>
                  <a:srgbClr val="FF0000"/>
                </a:solidFill>
              </a:rPr>
              <a:t> outside </a:t>
            </a:r>
            <a:r>
              <a:rPr lang="de-CH" sz="1200" dirty="0" err="1">
                <a:solidFill>
                  <a:srgbClr val="FF0000"/>
                </a:solidFill>
              </a:rPr>
              <a:t>sweet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spot</a:t>
            </a:r>
            <a:r>
              <a:rPr lang="de-CH" sz="1200" dirty="0">
                <a:solidFill>
                  <a:srgbClr val="FF0000"/>
                </a:solidFill>
              </a:rPr>
              <a:t> – </a:t>
            </a:r>
            <a:r>
              <a:rPr lang="de-CH" sz="1200" dirty="0" err="1">
                <a:solidFill>
                  <a:srgbClr val="FF0000"/>
                </a:solidFill>
              </a:rPr>
              <a:t>sweet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spot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is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truth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which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we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don’t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know</a:t>
            </a:r>
            <a:r>
              <a:rPr lang="de-CH" sz="1200" dirty="0">
                <a:solidFill>
                  <a:srgbClr val="FF0000"/>
                </a:solidFill>
              </a:rPr>
              <a:t> – </a:t>
            </a:r>
            <a:r>
              <a:rPr lang="de-CH" sz="1200" dirty="0" err="1">
                <a:solidFill>
                  <a:srgbClr val="FF0000"/>
                </a:solidFill>
              </a:rPr>
              <a:t>need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to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balance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view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that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current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study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represents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truth</a:t>
            </a:r>
            <a:r>
              <a:rPr lang="de-CH" sz="1200" dirty="0">
                <a:solidFill>
                  <a:srgbClr val="FF0000"/>
                </a:solidFill>
              </a:rPr>
              <a:t> v </a:t>
            </a:r>
            <a:r>
              <a:rPr lang="de-CH" sz="1200" dirty="0" err="1">
                <a:solidFill>
                  <a:srgbClr val="FF0000"/>
                </a:solidFill>
              </a:rPr>
              <a:t>historical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studies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represent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truth</a:t>
            </a:r>
            <a:r>
              <a:rPr lang="de-CH" sz="1200" dirty="0">
                <a:solidFill>
                  <a:srgbClr val="FF0000"/>
                </a:solidFill>
              </a:rPr>
              <a:t>. </a:t>
            </a:r>
            <a:r>
              <a:rPr lang="de-CH" sz="1200" dirty="0" err="1">
                <a:solidFill>
                  <a:srgbClr val="FF0000"/>
                </a:solidFill>
              </a:rPr>
              <a:t>Could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have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conflict</a:t>
            </a:r>
            <a:r>
              <a:rPr lang="de-CH" sz="1200" dirty="0">
                <a:solidFill>
                  <a:srgbClr val="FF0000"/>
                </a:solidFill>
              </a:rPr>
              <a:t> in </a:t>
            </a:r>
            <a:r>
              <a:rPr lang="de-CH" sz="1200" dirty="0" err="1">
                <a:solidFill>
                  <a:srgbClr val="FF0000"/>
                </a:solidFill>
              </a:rPr>
              <a:t>other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direction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as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well</a:t>
            </a:r>
            <a:endParaRPr lang="de-CH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79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987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Slightly more conservative using unit-info prior for treatment arm than fully vague prior</a:t>
            </a:r>
          </a:p>
          <a:p>
            <a:r>
              <a:rPr lang="en-GB" dirty="0" err="1"/>
              <a:t>Pr</a:t>
            </a:r>
            <a:r>
              <a:rPr lang="en-GB" dirty="0"/>
              <a:t>(treat diff) &gt; 0 for current study only under vague priors = 0.945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8A6B-FFFD-4E78-BEB5-DC097A7F13FF}" type="slidenum">
              <a:rPr lang="de-CH" smtClean="0"/>
              <a:t>80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575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what are some of the ways we can re-use existing data in a new clinical trial, and how does this help?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Can borrow data on control arm or on treatment difference (also safety)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Data re-use (replace) can result in cost/participant savings and/or shorter study durations for the same or similar explanatory power, or data re-use (supplement) can result in increased power/greater precision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Data re-use not appropriate/feasible in every setting, so need to understand risk-benefit trade off to know when it is a “smart risk” to use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4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situations where we are pretty confident the historical data are relevant then this is fairly straightforward, this is how it works….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as “virtual patients” in a new study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0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1B56E-C156-4B77-9011-4FA514ABC2C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8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Refer to Julia’s poster for other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0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/>
              <a:t>Vague prior cannot be entirely flat in reality for mathematical reasons, we recommend «unit information»</a:t>
            </a:r>
            <a:endParaRPr lang="de-CH" sz="1200" baseline="30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5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8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71C0-58CA-406C-9385-BCD6FFC8B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A6E0-95F9-4F4D-BB20-0E0C1706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8BFF-A778-4718-9C78-54D9E04E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546D9-1B2F-49D0-9DB3-70536445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BB0D-A39A-41BA-82DA-E424CFE3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99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88A2-F9C4-46FD-A1C6-35875FD0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2B917-C8FF-4298-AD53-E9E97F38D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F932-5DEA-42C0-A8EF-B77E8F28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4A241-0EB9-443A-A37D-B573D657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8EF38-9B72-4382-A41E-0887F169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80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60A18-119E-41D4-873D-68C1619FC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AD447-FA41-415F-83C9-09789E0F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0A7B-5346-476C-9ABC-B8E9BCCD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F91A-C242-4178-A12F-3F0799F0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9BA9C-CA90-40DF-B5C5-9E416F3E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43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0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86712"/>
            <a:ext cx="11232000" cy="240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0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3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 noChangeAspect="1"/>
          </p:cNvSpPr>
          <p:nvPr>
            <p:ph sz="quarter" idx="19"/>
          </p:nvPr>
        </p:nvSpPr>
        <p:spPr>
          <a:xfrm>
            <a:off x="480001" y="2052914"/>
            <a:ext cx="11224684" cy="363880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870" y="1588948"/>
            <a:ext cx="11224684" cy="387735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7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8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1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0000" y="5686712"/>
            <a:ext cx="11232000" cy="240130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48000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10 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QDM: methods for data re-use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80001" y="1589852"/>
            <a:ext cx="11231033" cy="4101867"/>
          </a:xfrm>
          <a:prstGeom prst="rect">
            <a:avLst/>
          </a:prstGeom>
        </p:spPr>
        <p:txBody>
          <a:bodyPr lIns="0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843041-3093-46E2-A1EE-4101B23B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638" y="5962739"/>
            <a:ext cx="8640762" cy="432506"/>
          </a:xfr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notes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A3F98D-151F-4778-9796-95E5D3E1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599073"/>
            <a:ext cx="11227904" cy="9870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9350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Regular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584000"/>
            <a:ext cx="11227903" cy="422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F573-9D19-4243-846F-CD164B19A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638" y="5962739"/>
            <a:ext cx="8640762" cy="432506"/>
          </a:xfr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notes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80699-E83C-47A7-8AD3-6261BF68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516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Cover Slide">
  <p:cSld name="1. Cover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1828800" y="4484422"/>
            <a:ext cx="8534400" cy="99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533"/>
              </a:spcBef>
              <a:spcAft>
                <a:spcPts val="0"/>
              </a:spcAft>
              <a:buClr>
                <a:srgbClr val="005A84"/>
              </a:buClr>
              <a:buSzPts val="2000"/>
              <a:buNone/>
              <a:defRPr sz="2667" b="1">
                <a:solidFill>
                  <a:srgbClr val="005A84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D5E3"/>
              </a:buClr>
              <a:buSzPts val="2800"/>
              <a:buNone/>
              <a:defRPr>
                <a:solidFill>
                  <a:srgbClr val="88D5E3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D5E3"/>
              </a:buClr>
              <a:buSzPts val="2400"/>
              <a:buNone/>
              <a:defRPr>
                <a:solidFill>
                  <a:srgbClr val="88D5E3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13" descr="PSI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3779" y="534226"/>
            <a:ext cx="1323787" cy="12463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09600" y="226195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2"/>
          </p:nvPr>
        </p:nvSpPr>
        <p:spPr>
          <a:xfrm>
            <a:off x="3533776" y="5823933"/>
            <a:ext cx="516254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200"/>
              <a:buFont typeface="Arial"/>
              <a:buNone/>
              <a:defRPr sz="1600">
                <a:solidFill>
                  <a:srgbClr val="005A84"/>
                </a:solidFill>
              </a:defRPr>
            </a:lvl1pPr>
            <a:lvl2pPr marL="1219170" lvl="1" indent="-40639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200"/>
              <a:buChar char="–"/>
              <a:defRPr sz="1600">
                <a:solidFill>
                  <a:srgbClr val="005A84"/>
                </a:solidFill>
              </a:defRPr>
            </a:lvl2pPr>
            <a:lvl3pPr marL="1828754" lvl="2" indent="-40639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200"/>
              <a:buChar char="•"/>
              <a:defRPr sz="1600">
                <a:solidFill>
                  <a:srgbClr val="005A84"/>
                </a:solidFill>
              </a:defRPr>
            </a:lvl3pPr>
            <a:lvl4pPr marL="2438339" lvl="3" indent="-40639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200"/>
              <a:buChar char="–"/>
              <a:defRPr sz="1600">
                <a:solidFill>
                  <a:srgbClr val="005A84"/>
                </a:solidFill>
              </a:defRPr>
            </a:lvl4pPr>
            <a:lvl5pPr marL="3047924" lvl="4" indent="-40639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200"/>
              <a:buChar char="»"/>
              <a:defRPr sz="1600">
                <a:solidFill>
                  <a:srgbClr val="005A84"/>
                </a:solidFill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/>
          <p:nvPr/>
        </p:nvSpPr>
        <p:spPr>
          <a:xfrm rot="10800000">
            <a:off x="4446447" y="3830803"/>
            <a:ext cx="3309359" cy="257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1746" y="208242"/>
            <a:ext cx="821309" cy="65196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/>
          <p:nvPr/>
        </p:nvSpPr>
        <p:spPr>
          <a:xfrm>
            <a:off x="609600" y="6469225"/>
            <a:ext cx="109728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a community dedicated to leading and promoting the use of statistics within the healthcare industry for the benefit of patients.”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93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81BF0B4E-CE60-AB48-9D7E-4434414A7C38}" type="slidenum">
              <a:rPr lang="en-US" smtClean="0">
                <a:solidFill>
                  <a:srgbClr val="F4F4F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4F4F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561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6181-59C0-421D-897A-31BEBCB5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5530-7BDD-40B3-BB74-A7145565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DD9B-7B10-4987-B654-163A4B7B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8E4A6-CFE5-4A3B-905F-0D0AF8F9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DE80-F4CC-4064-813D-BB4AB6EC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73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19657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25C1B725-BD49-184C-8068-53CCC65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42701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584000"/>
            <a:ext cx="11227903" cy="422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3A7F3-6E88-4115-A42A-3761E705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1276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584000"/>
            <a:ext cx="11227903" cy="422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F573-9D19-4243-846F-CD164B19A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638" y="5962739"/>
            <a:ext cx="8640762" cy="432506"/>
          </a:xfr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notes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80699-E83C-47A7-8AD3-6261BF68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2724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DC85531-1DC5-6347-BDAE-3C9CD8825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584000"/>
            <a:ext cx="11227903" cy="422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7182E-916C-444D-B635-EF4C2992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2342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ic background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DC85531-1DC5-6347-BDAE-3C9CD8825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584000"/>
            <a:ext cx="11227903" cy="422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775DD9-F1C9-46CE-8B0F-92E4296A9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638" y="5962739"/>
            <a:ext cx="8640762" cy="432506"/>
          </a:xfr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notes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D96FA-91CE-43C7-AE2F-081D929B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1698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334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449DA0-BD08-4615-9B50-68F46C22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554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843041-3093-46E2-A1EE-4101B23B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638" y="5962739"/>
            <a:ext cx="8640762" cy="432506"/>
          </a:xfr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notes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A3F98D-151F-4778-9796-95E5D3E1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599073"/>
            <a:ext cx="11227904" cy="9870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8616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3779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EBE3-D25C-49D9-B4C6-E7267BEC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5ECE5-1E80-46F2-93B1-7B29865C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5BF9-449F-40E4-9368-C0A6BF65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3191F-C54E-4FE8-AFD2-40C2BFCE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4781F-F525-4F72-AB82-2E7696DC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09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9094-0A3A-4DFB-94DC-35C9C8B6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ECE1-8A79-4672-9E0C-3B8086DA3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C7ED5-5670-42EF-A321-D4E987DB4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A994F-66E4-4358-891C-B4551A75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0DAC4-7B95-42F8-8A12-986FD0A8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02C54-1220-42EB-B6D0-C6D081C6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61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DBFA-932F-4F30-9884-F1EE7C1B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158DD-201E-4751-B05E-BF05A24F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DCDBB-9A5B-4F30-8ABC-B22AF22EA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F75A5-171E-4A6F-8A6C-2FD9D41FA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C0CBC-4244-4E41-B531-81EB92A48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D404A-1458-4DD7-AB78-A03DCEAB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EF33-0901-4E41-B263-4E4FD6F6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23F5E-FFE2-4B2D-A5F7-86AE76D2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8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456F-AE63-4FEB-8825-5268EC13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5AF45-2095-4751-9942-F9447529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A7ED8-99D5-4FCC-B0EC-DB77D952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810C3-17DB-4D1C-BDA0-1A80FAF2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4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10158-832B-45E9-A6C3-5F6A4287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0D529-A77C-4518-8334-F243880A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66783-0C11-4153-A27F-B41B70E4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3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D6C7-3A15-4AF1-9D1C-DA6940A5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D6DF-FA42-4495-9B97-67308C9E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5BEA4-1407-4069-A58F-19EBB4D90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45DE8-3051-43D8-9776-0C4884F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FCDE5-81D6-48DA-824B-7548627A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295D6-4BFF-4367-82B2-3CA1BBC5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3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CD8F-3CE5-4BE4-9CE0-27B4C7C9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56245-A1DF-404F-B291-6F7413F7C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B779-F766-4263-AD5C-9411D3E2A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8A9A0-B4AB-4CCD-9671-2DCF0921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0F54B-FB9A-415E-ADFA-BC767E5D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D765-7F97-4ED9-A906-2A2D1B22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88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6EB64-F89C-4699-9553-364AD6DE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A1076-483D-4C1D-A768-652ED5683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A333-D27F-4D11-BABB-8617CA08C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5976-D9C0-46C3-8908-E6106CA11834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0661-BC8F-41E7-9D31-5FEB675E3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F840-5872-4A3D-92D5-37646615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21C6-C89F-437A-8462-D75A10E9DA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10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4"/>
            <a:ext cx="11227904" cy="98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583068"/>
            <a:ext cx="11227903" cy="4213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2670E-0892-46A1-9F78-AF688507F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92">
          <p15:clr>
            <a:srgbClr val="F26B43"/>
          </p15:clr>
        </p15:guide>
        <p15:guide id="2" pos="302">
          <p15:clr>
            <a:srgbClr val="F26B43"/>
          </p15:clr>
        </p15:guide>
        <p15:guide id="3" pos="370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912">
          <p15:clr>
            <a:srgbClr val="F26B43"/>
          </p15:clr>
        </p15:guide>
        <p15:guide id="6" orient="horz" pos="285">
          <p15:clr>
            <a:srgbClr val="F26B43"/>
          </p15:clr>
        </p15:guide>
        <p15:guide id="7" orient="horz" pos="3656">
          <p15:clr>
            <a:srgbClr val="F26B43"/>
          </p15:clr>
        </p15:guide>
        <p15:guide id="8" orient="horz" pos="40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RBesT/RBes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27912/downloa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61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7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7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7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1828800" y="4484422"/>
            <a:ext cx="8534400" cy="990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62500" lnSpcReduction="20000"/>
          </a:bodyPr>
          <a:lstStyle/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Nicky Best (GSK), Aaron Dane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Danestat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Consulting),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Julia Niewczas (J&amp;J), 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Oliver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Sailer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(BI),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Gaëlle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Saint-Hilary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Saryga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​, Simon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Wandel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(Novartis)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78" name="Google Shape;178;p1"/>
          <p:cNvSpPr txBox="1">
            <a:spLocks noGrp="1"/>
          </p:cNvSpPr>
          <p:nvPr>
            <p:ph type="title"/>
          </p:nvPr>
        </p:nvSpPr>
        <p:spPr>
          <a:xfrm>
            <a:off x="609600" y="226195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 algn="l"/>
            <a:r>
              <a:rPr lang="en-GB" sz="4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framework for evaluation of Bayesian Dynamic Borrowing designs in pivotal studies</a:t>
            </a:r>
            <a:endParaRPr dirty="0"/>
          </a:p>
        </p:txBody>
      </p:sp>
      <p:sp>
        <p:nvSpPr>
          <p:cNvPr id="179" name="Google Shape;179;p1"/>
          <p:cNvSpPr txBox="1">
            <a:spLocks noGrp="1"/>
          </p:cNvSpPr>
          <p:nvPr>
            <p:ph type="body" idx="2"/>
          </p:nvPr>
        </p:nvSpPr>
        <p:spPr>
          <a:xfrm>
            <a:off x="1527694" y="5404055"/>
            <a:ext cx="5162549" cy="486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EFSPI / PSI Special Interest Group Historical Data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PSI Conference, 13 June 2022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</a:pPr>
            <a:endParaRPr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2CA6CD-E036-4C46-8555-F01B371742B8}"/>
              </a:ext>
            </a:extLst>
          </p:cNvPr>
          <p:cNvSpPr/>
          <p:nvPr/>
        </p:nvSpPr>
        <p:spPr>
          <a:xfrm>
            <a:off x="4198776" y="3648269"/>
            <a:ext cx="5309118" cy="578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 descr="\\cb-drd-perdat\drd-perdat$\GEH_CB\5_EFSPI SIG QDM\PSI2021\Video SIG\EFSPI_Logo.JPEG">
            <a:extLst>
              <a:ext uri="{FF2B5EF4-FFF2-40B4-BE49-F238E27FC236}">
                <a16:creationId xmlns:a16="http://schemas.microsoft.com/office/drawing/2014/main" id="{98DB9E80-A68A-060E-1E68-309E3056F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70"/>
          <a:stretch/>
        </p:blipFill>
        <p:spPr bwMode="auto">
          <a:xfrm>
            <a:off x="3679078" y="606494"/>
            <a:ext cx="1477122" cy="12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1C37C1-D61A-43D9-9BA4-162E8886B7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1589851"/>
            <a:ext cx="11231033" cy="451405"/>
          </a:xfrm>
        </p:spPr>
        <p:txBody>
          <a:bodyPr>
            <a:normAutofit lnSpcReduction="10000"/>
          </a:bodyPr>
          <a:lstStyle/>
          <a:p>
            <a:endParaRPr lang="en-GB"/>
          </a:p>
          <a:p>
            <a:pPr lvl="1"/>
            <a:endParaRPr lang="en-GB"/>
          </a:p>
          <a:p>
            <a:pPr marL="357542" lvl="1" indent="0">
              <a:buNone/>
            </a:pP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DD862F-FDC3-4A17-B09D-2904B881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Statistical methods for dynamic borrowing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2CE2E-D834-4527-9835-EADA8347D4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B10C040-40CB-4D87-94C6-710B4F5CBBAB}"/>
              </a:ext>
            </a:extLst>
          </p:cNvPr>
          <p:cNvGraphicFramePr>
            <a:graphicFrameLocks noGrp="1"/>
          </p:cNvGraphicFramePr>
          <p:nvPr/>
        </p:nvGraphicFramePr>
        <p:xfrm>
          <a:off x="478869" y="1513683"/>
          <a:ext cx="11064308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00">
                  <a:extLst>
                    <a:ext uri="{9D8B030D-6E8A-4147-A177-3AD203B41FA5}">
                      <a16:colId xmlns:a16="http://schemas.microsoft.com/office/drawing/2014/main" val="2550844547"/>
                    </a:ext>
                  </a:extLst>
                </a:gridCol>
                <a:gridCol w="8712308">
                  <a:extLst>
                    <a:ext uri="{9D8B030D-6E8A-4147-A177-3AD203B41FA5}">
                      <a16:colId xmlns:a16="http://schemas.microsoft.com/office/drawing/2014/main" val="1278920297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GB" sz="2100"/>
                        <a:t>Method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Comments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790034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r>
                        <a:rPr lang="en-GB" sz="2100" b="1">
                          <a:solidFill>
                            <a:srgbClr val="FF0000"/>
                          </a:solidFill>
                        </a:rPr>
                        <a:t>Robust mixture priors*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GB" sz="2100"/>
                        <a:t>Transparent: borrowing controlled through prior weight on source component -&gt; has direct interpretation as prior probability that source data is relevant to target population;</a:t>
                      </a:r>
                    </a:p>
                    <a:p>
                      <a:pPr marL="0" lvl="1"/>
                      <a:r>
                        <a:rPr lang="en-GB" sz="2100"/>
                        <a:t>Computationally simple (for conjugate settings)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4401549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GB" sz="2100"/>
                        <a:t>Power Priors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/>
                        <a:t>Intuitive (power parameter = fraction of source information borrowed) but hard to learn about power parameter, so limited ability for dynamic borrowing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9683341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GB" sz="2100"/>
                        <a:t>Commensurate Priors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GB" sz="2100"/>
                        <a:t>Extension of meta-analysis model; Can be computationally complex  and difficult to calibrate (via prior on variance parameter)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9086386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GB" sz="2100"/>
                        <a:t>Propensity score matching or weighting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GB" sz="2100"/>
                        <a:t>Frequentist approach; Requires individual-level data with covariate information; Can be used on their own or as pre-processing step to select subset of source data to use as prior for Bayesian borrowing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656630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62E6406-2C40-4C95-B209-021D313BFD63}"/>
              </a:ext>
            </a:extLst>
          </p:cNvPr>
          <p:cNvSpPr txBox="1"/>
          <p:nvPr/>
        </p:nvSpPr>
        <p:spPr>
          <a:xfrm>
            <a:off x="478870" y="6364656"/>
            <a:ext cx="928023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rgbClr val="FF0000"/>
                </a:solidFill>
              </a:rPr>
              <a:t>*Focus for this session but please have a look at Poster P40 by Josephine Khan to learn about other methods!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035C9E6A-CF70-46CA-BE8A-4EBC366E5287}"/>
              </a:ext>
            </a:extLst>
          </p:cNvPr>
          <p:cNvSpPr txBox="1">
            <a:spLocks/>
          </p:cNvSpPr>
          <p:nvPr/>
        </p:nvSpPr>
        <p:spPr>
          <a:xfrm>
            <a:off x="478870" y="938113"/>
            <a:ext cx="10102852" cy="45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Several methods available</a:t>
            </a:r>
          </a:p>
        </p:txBody>
      </p:sp>
    </p:spTree>
    <p:extLst>
      <p:ext uri="{BB962C8B-B14F-4D97-AF65-F5344CB8AC3E}">
        <p14:creationId xmlns:p14="http://schemas.microsoft.com/office/powerpoint/2010/main" val="375262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A79-A810-4AD2-86F7-31C325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Robust Mixture Priors*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03B5-5A86-49AC-A86A-2C19A1427E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2"/>
            <a:ext cx="11022740" cy="348060"/>
          </a:xfrm>
        </p:spPr>
        <p:txBody>
          <a:bodyPr/>
          <a:lstStyle/>
          <a:p>
            <a:r>
              <a:rPr lang="en-GB"/>
              <a:t>*</a:t>
            </a:r>
            <a:r>
              <a:rPr lang="en-GB" err="1"/>
              <a:t>Schmidli</a:t>
            </a:r>
            <a:r>
              <a:rPr lang="en-GB"/>
              <a:t>, H. et al (2014). Robust meta-analytic-predictive priors with historical control information. Biometrics, 70(4): 1023-32.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BEA6-6874-455E-9882-B7C855C6B2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7A0E8B-35B3-41BD-8222-F5AABD7E812F}"/>
              </a:ext>
            </a:extLst>
          </p:cNvPr>
          <p:cNvGrpSpPr/>
          <p:nvPr/>
        </p:nvGrpSpPr>
        <p:grpSpPr>
          <a:xfrm>
            <a:off x="-185388" y="1847123"/>
            <a:ext cx="3606064" cy="2164971"/>
            <a:chOff x="-185388" y="1847123"/>
            <a:chExt cx="3606064" cy="21649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8E85D-B8B1-4D1D-888D-FCA1554DD03E}"/>
                </a:ext>
              </a:extLst>
            </p:cNvPr>
            <p:cNvSpPr txBox="1"/>
            <p:nvPr/>
          </p:nvSpPr>
          <p:spPr>
            <a:xfrm>
              <a:off x="1446073" y="1861484"/>
              <a:ext cx="1974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Prediction (prior belief) about responder rate in new population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597C30-D5A9-43E0-943F-69FDC6CA5215}"/>
                </a:ext>
              </a:extLst>
            </p:cNvPr>
            <p:cNvSpPr txBox="1"/>
            <p:nvPr/>
          </p:nvSpPr>
          <p:spPr>
            <a:xfrm>
              <a:off x="-185388" y="1847123"/>
              <a:ext cx="1974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Assumption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76CFA8-FD32-4770-8F19-DDA771D052DF}"/>
                </a:ext>
              </a:extLst>
            </p:cNvPr>
            <p:cNvSpPr txBox="1"/>
            <p:nvPr/>
          </p:nvSpPr>
          <p:spPr>
            <a:xfrm>
              <a:off x="204352" y="3365763"/>
              <a:ext cx="1310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Assuming External Study data are relevant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F2124D-7FC2-4538-AC8C-3AC5A5CDA797}"/>
              </a:ext>
            </a:extLst>
          </p:cNvPr>
          <p:cNvGrpSpPr/>
          <p:nvPr/>
        </p:nvGrpSpPr>
        <p:grpSpPr>
          <a:xfrm>
            <a:off x="3428719" y="1870549"/>
            <a:ext cx="1456852" cy="3800518"/>
            <a:chOff x="2571539" y="1248801"/>
            <a:chExt cx="1092639" cy="2850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B4BDF9-6AD4-42AA-BF32-B0DBCDEBA754}"/>
                </a:ext>
              </a:extLst>
            </p:cNvPr>
            <p:cNvSpPr txBox="1"/>
            <p:nvPr/>
          </p:nvSpPr>
          <p:spPr>
            <a:xfrm>
              <a:off x="2571539" y="1248801"/>
              <a:ext cx="10926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Prior probability (weight) on each assumption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89C7D2-A7FB-4573-88C4-5EF1B837A80B}"/>
                </a:ext>
              </a:extLst>
            </p:cNvPr>
            <p:cNvSpPr txBox="1"/>
            <p:nvPr/>
          </p:nvSpPr>
          <p:spPr>
            <a:xfrm>
              <a:off x="2878669" y="2537838"/>
              <a:ext cx="249107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7DB0A6-35A6-430A-869F-E3246952264D}"/>
                </a:ext>
              </a:extLst>
            </p:cNvPr>
            <p:cNvSpPr txBox="1"/>
            <p:nvPr/>
          </p:nvSpPr>
          <p:spPr>
            <a:xfrm>
              <a:off x="2817856" y="3845274"/>
              <a:ext cx="374141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8998D7-5885-4F5C-A899-F8B15B7607FB}"/>
              </a:ext>
            </a:extLst>
          </p:cNvPr>
          <p:cNvGrpSpPr/>
          <p:nvPr/>
        </p:nvGrpSpPr>
        <p:grpSpPr>
          <a:xfrm>
            <a:off x="10179476" y="1867910"/>
            <a:ext cx="1652979" cy="3822737"/>
            <a:chOff x="7634607" y="1246822"/>
            <a:chExt cx="1239734" cy="286705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0279FD-7029-4D30-AA86-8BC69B456091}"/>
                </a:ext>
              </a:extLst>
            </p:cNvPr>
            <p:cNvSpPr txBox="1"/>
            <p:nvPr/>
          </p:nvSpPr>
          <p:spPr>
            <a:xfrm>
              <a:off x="7634607" y="1246822"/>
              <a:ext cx="123973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Posterior (updated) probability (weight) on each assumption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F1CE89-C0EE-4C8B-A53B-87A051B82AB6}"/>
                </a:ext>
              </a:extLst>
            </p:cNvPr>
            <p:cNvSpPr txBox="1"/>
            <p:nvPr/>
          </p:nvSpPr>
          <p:spPr>
            <a:xfrm>
              <a:off x="8046253" y="2554877"/>
              <a:ext cx="326050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w*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53A93B-20FE-4130-8DAC-A7F4200700B7}"/>
                </a:ext>
              </a:extLst>
            </p:cNvPr>
            <p:cNvSpPr txBox="1"/>
            <p:nvPr/>
          </p:nvSpPr>
          <p:spPr>
            <a:xfrm>
              <a:off x="8046253" y="3859959"/>
              <a:ext cx="451085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1-w*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699940-31AE-43B5-869A-ED084E493A6B}"/>
              </a:ext>
            </a:extLst>
          </p:cNvPr>
          <p:cNvGrpSpPr/>
          <p:nvPr/>
        </p:nvGrpSpPr>
        <p:grpSpPr>
          <a:xfrm>
            <a:off x="4829300" y="1847124"/>
            <a:ext cx="3418261" cy="1639677"/>
            <a:chOff x="3621975" y="1231232"/>
            <a:chExt cx="2563696" cy="12297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72C724-FEF8-4250-9F59-FB85F7CAFD0A}"/>
                </a:ext>
              </a:extLst>
            </p:cNvPr>
            <p:cNvGrpSpPr/>
            <p:nvPr/>
          </p:nvGrpSpPr>
          <p:grpSpPr>
            <a:xfrm>
              <a:off x="3621975" y="1231232"/>
              <a:ext cx="2563696" cy="1229758"/>
              <a:chOff x="3621975" y="1231232"/>
              <a:chExt cx="2563696" cy="1229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3CC06A-6FCE-4840-8450-6318365D8847}"/>
                  </a:ext>
                </a:extLst>
              </p:cNvPr>
              <p:cNvSpPr/>
              <p:nvPr/>
            </p:nvSpPr>
            <p:spPr bwMode="auto">
              <a:xfrm>
                <a:off x="3621975" y="1231232"/>
                <a:ext cx="2563696" cy="1229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5B0DD4-F085-4708-B8B9-2F3BEA14C5CB}"/>
                  </a:ext>
                </a:extLst>
              </p:cNvPr>
              <p:cNvSpPr txBox="1"/>
              <p:nvPr/>
            </p:nvSpPr>
            <p:spPr>
              <a:xfrm>
                <a:off x="3755656" y="1255598"/>
                <a:ext cx="1718870" cy="3462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GB" sz="1200" b="1" dirty="0"/>
                  <a:t>New Study data likelihood for responder rate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D3BCC5-39FA-4CBB-8C47-C3A3CC253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>
                <a:off x="3790239" y="1612552"/>
                <a:ext cx="1295400" cy="8382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C6B9-41A5-4740-895D-B50D761BE6E7}"/>
                </a:ext>
              </a:extLst>
            </p:cNvPr>
            <p:cNvSpPr txBox="1"/>
            <p:nvPr/>
          </p:nvSpPr>
          <p:spPr>
            <a:xfrm>
              <a:off x="5248211" y="1624930"/>
              <a:ext cx="932603" cy="7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467"/>
                <a:t>Observe </a:t>
              </a:r>
              <a:r>
                <a:rPr lang="en-GB" sz="1467" err="1"/>
                <a:t>y</a:t>
              </a:r>
              <a:r>
                <a:rPr lang="en-GB" sz="1467" baseline="-25000" err="1"/>
                <a:t>T</a:t>
              </a:r>
              <a:r>
                <a:rPr lang="en-GB" sz="1467"/>
                <a:t> responders out of N</a:t>
              </a:r>
              <a:r>
                <a:rPr lang="en-GB" sz="1467" baseline="-25000"/>
                <a:t>T</a:t>
              </a:r>
              <a:r>
                <a:rPr lang="en-GB" sz="1467"/>
                <a:t> subjects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ADD8BE-FFB2-4C2B-BA9B-0B3628CF27D3}"/>
              </a:ext>
            </a:extLst>
          </p:cNvPr>
          <p:cNvGrpSpPr/>
          <p:nvPr/>
        </p:nvGrpSpPr>
        <p:grpSpPr>
          <a:xfrm>
            <a:off x="4760687" y="3782157"/>
            <a:ext cx="3219531" cy="503506"/>
            <a:chOff x="3570515" y="2682510"/>
            <a:chExt cx="2414648" cy="377630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8BD2EA5-1AA5-4145-B000-21CF77AD0BE8}"/>
                </a:ext>
              </a:extLst>
            </p:cNvPr>
            <p:cNvSpPr/>
            <p:nvPr/>
          </p:nvSpPr>
          <p:spPr bwMode="auto">
            <a:xfrm>
              <a:off x="3570515" y="2682510"/>
              <a:ext cx="2414648" cy="11111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481D63-9229-4A71-A2D7-23A519640FD1}"/>
                </a:ext>
              </a:extLst>
            </p:cNvPr>
            <p:cNvSpPr txBox="1"/>
            <p:nvPr/>
          </p:nvSpPr>
          <p:spPr>
            <a:xfrm>
              <a:off x="4169338" y="2806224"/>
              <a:ext cx="13083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b="1">
                  <a:solidFill>
                    <a:srgbClr val="3A7013"/>
                  </a:solidFill>
                </a:rPr>
                <a:t>Bayesian updating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7927F1B-8294-40C0-87F4-EA9B0C29A40D}"/>
              </a:ext>
            </a:extLst>
          </p:cNvPr>
          <p:cNvGrpSpPr/>
          <p:nvPr/>
        </p:nvGrpSpPr>
        <p:grpSpPr>
          <a:xfrm>
            <a:off x="4760688" y="5352088"/>
            <a:ext cx="3219529" cy="486701"/>
            <a:chOff x="3570515" y="3859959"/>
            <a:chExt cx="2414647" cy="365026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EE2317DA-EE3B-4661-9E54-C02E63E40360}"/>
                </a:ext>
              </a:extLst>
            </p:cNvPr>
            <p:cNvSpPr/>
            <p:nvPr/>
          </p:nvSpPr>
          <p:spPr bwMode="auto">
            <a:xfrm flipV="1">
              <a:off x="3570515" y="3859959"/>
              <a:ext cx="2414647" cy="11111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BF99D8-337F-4CE2-A9E2-AC99F030654C}"/>
                </a:ext>
              </a:extLst>
            </p:cNvPr>
            <p:cNvSpPr txBox="1"/>
            <p:nvPr/>
          </p:nvSpPr>
          <p:spPr>
            <a:xfrm>
              <a:off x="4169338" y="3971069"/>
              <a:ext cx="1308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b="1">
                  <a:solidFill>
                    <a:srgbClr val="0070C0"/>
                  </a:solidFill>
                </a:rPr>
                <a:t>Bayesian updating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15E9F7-4EC2-46F0-B7D7-B094E72C24E9}"/>
              </a:ext>
            </a:extLst>
          </p:cNvPr>
          <p:cNvGrpSpPr/>
          <p:nvPr/>
        </p:nvGrpSpPr>
        <p:grpSpPr>
          <a:xfrm>
            <a:off x="1582509" y="2972180"/>
            <a:ext cx="1727200" cy="1516927"/>
            <a:chOff x="1582509" y="2972180"/>
            <a:chExt cx="1727200" cy="15169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59301E-4AE0-4A75-A8CD-15799F74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2509" y="3371507"/>
              <a:ext cx="1727200" cy="11176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F480D1-A0C0-4832-BC42-DBEF9851687C}"/>
                </a:ext>
              </a:extLst>
            </p:cNvPr>
            <p:cNvSpPr txBox="1"/>
            <p:nvPr/>
          </p:nvSpPr>
          <p:spPr>
            <a:xfrm>
              <a:off x="1780387" y="2972180"/>
              <a:ext cx="1354473" cy="33855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dirty="0"/>
                <a:t>Beta(</a:t>
              </a:r>
              <a:r>
                <a:rPr lang="en-GB" sz="1600" dirty="0" err="1"/>
                <a:t>y</a:t>
              </a:r>
              <a:r>
                <a:rPr lang="en-GB" sz="1600" baseline="-25000" dirty="0" err="1"/>
                <a:t>S</a:t>
              </a:r>
              <a:r>
                <a:rPr lang="en-GB" sz="1600" dirty="0"/>
                <a:t>, N</a:t>
              </a:r>
              <a:r>
                <a:rPr lang="en-GB" sz="1600" baseline="-25000" dirty="0"/>
                <a:t>S</a:t>
              </a:r>
              <a:r>
                <a:rPr lang="en-GB" sz="1600" dirty="0"/>
                <a:t>-</a:t>
              </a:r>
              <a:r>
                <a:rPr lang="en-GB" sz="1600" dirty="0" err="1"/>
                <a:t>y</a:t>
              </a:r>
              <a:r>
                <a:rPr lang="en-GB" sz="1600" baseline="-25000" dirty="0" err="1"/>
                <a:t>S</a:t>
              </a:r>
              <a:r>
                <a:rPr lang="en-GB" sz="1600" dirty="0"/>
                <a:t>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1121DB-30B0-41BA-8B82-20B3B75FAF7D}"/>
              </a:ext>
            </a:extLst>
          </p:cNvPr>
          <p:cNvGrpSpPr/>
          <p:nvPr/>
        </p:nvGrpSpPr>
        <p:grpSpPr>
          <a:xfrm>
            <a:off x="8126794" y="1879613"/>
            <a:ext cx="2222082" cy="2609495"/>
            <a:chOff x="6095096" y="1255599"/>
            <a:chExt cx="1666562" cy="195712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2B80EA-BBC0-463C-85D3-C0C9D36C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1337" y="2374520"/>
              <a:ext cx="1295400" cy="8382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82BC4A-2D68-4FC2-B09B-E2B863986458}"/>
                </a:ext>
              </a:extLst>
            </p:cNvPr>
            <p:cNvSpPr txBox="1"/>
            <p:nvPr/>
          </p:nvSpPr>
          <p:spPr>
            <a:xfrm>
              <a:off x="6367949" y="1255599"/>
              <a:ext cx="123973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Posterior (updated) estimate of responder rate in new population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5C881D-052D-431F-B00A-E4C79F34B13C}"/>
                </a:ext>
              </a:extLst>
            </p:cNvPr>
            <p:cNvSpPr txBox="1"/>
            <p:nvPr/>
          </p:nvSpPr>
          <p:spPr>
            <a:xfrm>
              <a:off x="6095096" y="2067654"/>
              <a:ext cx="1666562" cy="253915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</a:t>
              </a:r>
              <a:r>
                <a:rPr lang="en-GB" sz="1600" err="1"/>
                <a:t>y</a:t>
              </a:r>
              <a:r>
                <a:rPr lang="en-GB" sz="1600" baseline="-25000" err="1"/>
                <a:t>S</a:t>
              </a:r>
              <a:r>
                <a:rPr lang="en-GB" sz="1600"/>
                <a:t>+ 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, N</a:t>
              </a:r>
              <a:r>
                <a:rPr lang="en-GB" sz="1600" baseline="-25000"/>
                <a:t>S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S</a:t>
              </a:r>
              <a:r>
                <a:rPr lang="en-GB" sz="1600"/>
                <a:t>+ N</a:t>
              </a:r>
              <a:r>
                <a:rPr lang="en-GB" sz="1600" baseline="-25000"/>
                <a:t>T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)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F7A37F-3F2B-4EFF-8D96-F7EBB4B180CD}"/>
              </a:ext>
            </a:extLst>
          </p:cNvPr>
          <p:cNvGrpSpPr/>
          <p:nvPr/>
        </p:nvGrpSpPr>
        <p:grpSpPr>
          <a:xfrm>
            <a:off x="40114" y="4728876"/>
            <a:ext cx="3321005" cy="1522499"/>
            <a:chOff x="30085" y="3392546"/>
            <a:chExt cx="2490754" cy="1141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21C5A-05AF-45E7-B45B-DDAAB2E23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5439" y="3696220"/>
              <a:ext cx="1295400" cy="8382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FEA19-1A82-45EE-B6B4-0E356375F6F1}"/>
                </a:ext>
              </a:extLst>
            </p:cNvPr>
            <p:cNvSpPr txBox="1"/>
            <p:nvPr/>
          </p:nvSpPr>
          <p:spPr>
            <a:xfrm>
              <a:off x="30085" y="3612273"/>
              <a:ext cx="1295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“In case we are mistaken” prediction assuming External Study data not relevant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3BEE9E-7B54-47FC-9419-EF4E863E5DB6}"/>
                </a:ext>
              </a:extLst>
            </p:cNvPr>
            <p:cNvSpPr txBox="1"/>
            <p:nvPr/>
          </p:nvSpPr>
          <p:spPr>
            <a:xfrm>
              <a:off x="1368937" y="3392546"/>
              <a:ext cx="978586" cy="2539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Beta(0.5, 0.5)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7ADC21-4CA7-47E3-AF19-DD5153101D1B}"/>
              </a:ext>
            </a:extLst>
          </p:cNvPr>
          <p:cNvGrpSpPr/>
          <p:nvPr/>
        </p:nvGrpSpPr>
        <p:grpSpPr>
          <a:xfrm>
            <a:off x="8076654" y="4726850"/>
            <a:ext cx="2172391" cy="1524524"/>
            <a:chOff x="6057490" y="3391027"/>
            <a:chExt cx="1629293" cy="11433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D5E1A6-1F10-4D98-9ED1-3C7DB8A42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7003" y="3696220"/>
              <a:ext cx="1295400" cy="838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A3E5AD-3DFB-45F6-BEBC-B88601837A4A}"/>
                </a:ext>
              </a:extLst>
            </p:cNvPr>
            <p:cNvSpPr txBox="1"/>
            <p:nvPr/>
          </p:nvSpPr>
          <p:spPr>
            <a:xfrm>
              <a:off x="6057490" y="3391027"/>
              <a:ext cx="1629293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Beta(0.5+ 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, 0.5+ N</a:t>
              </a:r>
              <a:r>
                <a:rPr lang="en-GB" sz="1600" baseline="-25000"/>
                <a:t>T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)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408F68E-51CE-47FA-A3A3-52A30103A493}"/>
              </a:ext>
            </a:extLst>
          </p:cNvPr>
          <p:cNvSpPr txBox="1"/>
          <p:nvPr/>
        </p:nvSpPr>
        <p:spPr>
          <a:xfrm>
            <a:off x="498154" y="786018"/>
            <a:ext cx="817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Illustration for binary outcome: parameter of interest </a:t>
            </a:r>
            <a:r>
              <a:rPr lang="en-GB" sz="2000" b="1" dirty="0">
                <a:solidFill>
                  <a:schemeClr val="accent1"/>
                </a:solidFill>
                <a:latin typeface="Symbol" panose="05050102010706020507" pitchFamily="18" charset="2"/>
              </a:rPr>
              <a:t>q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= responder probability</a:t>
            </a:r>
          </a:p>
          <a:p>
            <a:pPr marL="228594" indent="-228594">
              <a:buClr>
                <a:schemeClr val="tx1"/>
              </a:buClr>
              <a:buFont typeface="Arial" pitchFamily="34" charset="0"/>
              <a:buChar char="–"/>
            </a:pPr>
            <a:endParaRPr lang="en-GB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1F5CDD-A188-49BB-A26C-1AC04E3AC4E6}"/>
              </a:ext>
            </a:extLst>
          </p:cNvPr>
          <p:cNvSpPr txBox="1"/>
          <p:nvPr/>
        </p:nvSpPr>
        <p:spPr>
          <a:xfrm>
            <a:off x="467625" y="1388264"/>
            <a:ext cx="4876384" cy="3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External study data: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dirty="0"/>
              <a:t> responders out of N</a:t>
            </a:r>
            <a:r>
              <a:rPr lang="en-GB" sz="1600" baseline="-25000" dirty="0"/>
              <a:t>S</a:t>
            </a:r>
            <a:r>
              <a:rPr lang="en-GB" sz="1600" dirty="0"/>
              <a:t> subjects</a:t>
            </a:r>
            <a:r>
              <a:rPr lang="en-GB" sz="21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1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A79-A810-4AD2-86F7-31C325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Robust Mixture Priors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BEA6-6874-455E-9882-B7C855C6B2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BD5C9D-6D4B-4413-AF06-213EBABFE473}"/>
              </a:ext>
            </a:extLst>
          </p:cNvPr>
          <p:cNvGrpSpPr/>
          <p:nvPr/>
        </p:nvGrpSpPr>
        <p:grpSpPr>
          <a:xfrm>
            <a:off x="-185388" y="1847123"/>
            <a:ext cx="3606064" cy="2641984"/>
            <a:chOff x="-139041" y="1231232"/>
            <a:chExt cx="2704548" cy="19814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59301E-4AE0-4A75-A8CD-15799F74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882" y="2374520"/>
              <a:ext cx="1295400" cy="8382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8E85D-B8B1-4D1D-888D-FCA1554DD03E}"/>
                </a:ext>
              </a:extLst>
            </p:cNvPr>
            <p:cNvSpPr txBox="1"/>
            <p:nvPr/>
          </p:nvSpPr>
          <p:spPr>
            <a:xfrm>
              <a:off x="1084555" y="1242003"/>
              <a:ext cx="148095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Prediction (prior belief) about responder rate in new population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597C30-D5A9-43E0-943F-69FDC6CA5215}"/>
                </a:ext>
              </a:extLst>
            </p:cNvPr>
            <p:cNvSpPr txBox="1"/>
            <p:nvPr/>
          </p:nvSpPr>
          <p:spPr>
            <a:xfrm>
              <a:off x="-139041" y="1231232"/>
              <a:ext cx="148095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Assumption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76CFA8-FD32-4770-8F19-DDA771D052DF}"/>
                </a:ext>
              </a:extLst>
            </p:cNvPr>
            <p:cNvSpPr txBox="1"/>
            <p:nvPr/>
          </p:nvSpPr>
          <p:spPr>
            <a:xfrm>
              <a:off x="153264" y="2370212"/>
              <a:ext cx="98278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Assuming Source External data are relevant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F2124D-7FC2-4538-AC8C-3AC5A5CDA797}"/>
              </a:ext>
            </a:extLst>
          </p:cNvPr>
          <p:cNvGrpSpPr/>
          <p:nvPr/>
        </p:nvGrpSpPr>
        <p:grpSpPr>
          <a:xfrm>
            <a:off x="3428719" y="1870549"/>
            <a:ext cx="1456852" cy="3800518"/>
            <a:chOff x="2571539" y="1248801"/>
            <a:chExt cx="1092639" cy="2850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B4BDF9-6AD4-42AA-BF32-B0DBCDEBA754}"/>
                </a:ext>
              </a:extLst>
            </p:cNvPr>
            <p:cNvSpPr txBox="1"/>
            <p:nvPr/>
          </p:nvSpPr>
          <p:spPr>
            <a:xfrm>
              <a:off x="2571539" y="1248801"/>
              <a:ext cx="10926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Prior probability (weight) on each assumption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89C7D2-A7FB-4573-88C4-5EF1B837A80B}"/>
                </a:ext>
              </a:extLst>
            </p:cNvPr>
            <p:cNvSpPr txBox="1"/>
            <p:nvPr/>
          </p:nvSpPr>
          <p:spPr>
            <a:xfrm>
              <a:off x="2878669" y="2537838"/>
              <a:ext cx="24910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7DB0A6-35A6-430A-869F-E3246952264D}"/>
                </a:ext>
              </a:extLst>
            </p:cNvPr>
            <p:cNvSpPr txBox="1"/>
            <p:nvPr/>
          </p:nvSpPr>
          <p:spPr>
            <a:xfrm>
              <a:off x="2817856" y="3845274"/>
              <a:ext cx="374141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8998D7-5885-4F5C-A899-F8B15B7607FB}"/>
              </a:ext>
            </a:extLst>
          </p:cNvPr>
          <p:cNvGrpSpPr/>
          <p:nvPr/>
        </p:nvGrpSpPr>
        <p:grpSpPr>
          <a:xfrm>
            <a:off x="10179476" y="1867910"/>
            <a:ext cx="1652979" cy="3822737"/>
            <a:chOff x="7634607" y="1246822"/>
            <a:chExt cx="1239734" cy="286705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0279FD-7029-4D30-AA86-8BC69B456091}"/>
                </a:ext>
              </a:extLst>
            </p:cNvPr>
            <p:cNvSpPr txBox="1"/>
            <p:nvPr/>
          </p:nvSpPr>
          <p:spPr>
            <a:xfrm>
              <a:off x="7634607" y="1246822"/>
              <a:ext cx="123973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Posterior (updated) probability (weight) on each assumption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F1CE89-C0EE-4C8B-A53B-87A051B82AB6}"/>
                </a:ext>
              </a:extLst>
            </p:cNvPr>
            <p:cNvSpPr txBox="1"/>
            <p:nvPr/>
          </p:nvSpPr>
          <p:spPr>
            <a:xfrm>
              <a:off x="8046253" y="2554877"/>
              <a:ext cx="326050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w*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53A93B-20FE-4130-8DAC-A7F4200700B7}"/>
                </a:ext>
              </a:extLst>
            </p:cNvPr>
            <p:cNvSpPr txBox="1"/>
            <p:nvPr/>
          </p:nvSpPr>
          <p:spPr>
            <a:xfrm>
              <a:off x="8046253" y="3859959"/>
              <a:ext cx="451085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1-w*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699940-31AE-43B5-869A-ED084E493A6B}"/>
              </a:ext>
            </a:extLst>
          </p:cNvPr>
          <p:cNvGrpSpPr/>
          <p:nvPr/>
        </p:nvGrpSpPr>
        <p:grpSpPr>
          <a:xfrm>
            <a:off x="4829300" y="1847124"/>
            <a:ext cx="3418261" cy="1639677"/>
            <a:chOff x="3621975" y="1231232"/>
            <a:chExt cx="2563696" cy="12297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72C724-FEF8-4250-9F59-FB85F7CAFD0A}"/>
                </a:ext>
              </a:extLst>
            </p:cNvPr>
            <p:cNvGrpSpPr/>
            <p:nvPr/>
          </p:nvGrpSpPr>
          <p:grpSpPr>
            <a:xfrm>
              <a:off x="3621975" y="1231232"/>
              <a:ext cx="2563696" cy="1229758"/>
              <a:chOff x="3621975" y="1231232"/>
              <a:chExt cx="2563696" cy="1229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3CC06A-6FCE-4840-8450-6318365D8847}"/>
                  </a:ext>
                </a:extLst>
              </p:cNvPr>
              <p:cNvSpPr/>
              <p:nvPr/>
            </p:nvSpPr>
            <p:spPr bwMode="auto">
              <a:xfrm>
                <a:off x="3621975" y="1231232"/>
                <a:ext cx="2563696" cy="1229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5B0DD4-F085-4708-B8B9-2F3BEA14C5CB}"/>
                  </a:ext>
                </a:extLst>
              </p:cNvPr>
              <p:cNvSpPr txBox="1"/>
              <p:nvPr/>
            </p:nvSpPr>
            <p:spPr>
              <a:xfrm>
                <a:off x="3755656" y="1255598"/>
                <a:ext cx="1718870" cy="3462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GB" sz="1200" b="1" dirty="0"/>
                  <a:t>New Study data likelihood for responder rate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D3BCC5-39FA-4CBB-8C47-C3A3CC253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>
                <a:off x="3790239" y="1612552"/>
                <a:ext cx="1295400" cy="8382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C6B9-41A5-4740-895D-B50D761BE6E7}"/>
                </a:ext>
              </a:extLst>
            </p:cNvPr>
            <p:cNvSpPr txBox="1"/>
            <p:nvPr/>
          </p:nvSpPr>
          <p:spPr>
            <a:xfrm>
              <a:off x="5248211" y="1624930"/>
              <a:ext cx="932603" cy="7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467"/>
                <a:t>Observe </a:t>
              </a:r>
              <a:r>
                <a:rPr lang="en-GB" sz="1467" err="1"/>
                <a:t>y</a:t>
              </a:r>
              <a:r>
                <a:rPr lang="en-GB" sz="1467" baseline="-25000" err="1"/>
                <a:t>T</a:t>
              </a:r>
              <a:r>
                <a:rPr lang="en-GB" sz="1467"/>
                <a:t> responders out of N</a:t>
              </a:r>
              <a:r>
                <a:rPr lang="en-GB" sz="1467" baseline="-25000"/>
                <a:t>T</a:t>
              </a:r>
              <a:r>
                <a:rPr lang="en-GB" sz="1467"/>
                <a:t> subjects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ADD8BE-FFB2-4C2B-BA9B-0B3628CF27D3}"/>
              </a:ext>
            </a:extLst>
          </p:cNvPr>
          <p:cNvGrpSpPr/>
          <p:nvPr/>
        </p:nvGrpSpPr>
        <p:grpSpPr>
          <a:xfrm>
            <a:off x="4760687" y="3782157"/>
            <a:ext cx="3219531" cy="503506"/>
            <a:chOff x="3570515" y="2682510"/>
            <a:chExt cx="2414648" cy="377630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8BD2EA5-1AA5-4145-B000-21CF77AD0BE8}"/>
                </a:ext>
              </a:extLst>
            </p:cNvPr>
            <p:cNvSpPr/>
            <p:nvPr/>
          </p:nvSpPr>
          <p:spPr bwMode="auto">
            <a:xfrm>
              <a:off x="3570515" y="2682510"/>
              <a:ext cx="2414648" cy="11111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481D63-9229-4A71-A2D7-23A519640FD1}"/>
                </a:ext>
              </a:extLst>
            </p:cNvPr>
            <p:cNvSpPr txBox="1"/>
            <p:nvPr/>
          </p:nvSpPr>
          <p:spPr>
            <a:xfrm>
              <a:off x="4169338" y="2806224"/>
              <a:ext cx="1308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b="1">
                  <a:solidFill>
                    <a:srgbClr val="3A7013"/>
                  </a:solidFill>
                </a:rPr>
                <a:t>Bayesian updating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7927F1B-8294-40C0-87F4-EA9B0C29A40D}"/>
              </a:ext>
            </a:extLst>
          </p:cNvPr>
          <p:cNvGrpSpPr/>
          <p:nvPr/>
        </p:nvGrpSpPr>
        <p:grpSpPr>
          <a:xfrm>
            <a:off x="4760688" y="5352088"/>
            <a:ext cx="3219529" cy="486701"/>
            <a:chOff x="3570515" y="3859959"/>
            <a:chExt cx="2414647" cy="365026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EE2317DA-EE3B-4661-9E54-C02E63E40360}"/>
                </a:ext>
              </a:extLst>
            </p:cNvPr>
            <p:cNvSpPr/>
            <p:nvPr/>
          </p:nvSpPr>
          <p:spPr bwMode="auto">
            <a:xfrm flipV="1">
              <a:off x="3570515" y="3859959"/>
              <a:ext cx="2414647" cy="11111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BF99D8-337F-4CE2-A9E2-AC99F030654C}"/>
                </a:ext>
              </a:extLst>
            </p:cNvPr>
            <p:cNvSpPr txBox="1"/>
            <p:nvPr/>
          </p:nvSpPr>
          <p:spPr>
            <a:xfrm>
              <a:off x="4169338" y="3971069"/>
              <a:ext cx="1308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b="1">
                  <a:solidFill>
                    <a:srgbClr val="0070C0"/>
                  </a:solidFill>
                </a:rPr>
                <a:t>Bayesian updating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5F480D1-A0C0-4832-BC42-DBEF9851687C}"/>
              </a:ext>
            </a:extLst>
          </p:cNvPr>
          <p:cNvSpPr txBox="1"/>
          <p:nvPr/>
        </p:nvSpPr>
        <p:spPr>
          <a:xfrm>
            <a:off x="1780387" y="2972180"/>
            <a:ext cx="1354473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1121DB-30B0-41BA-8B82-20B3B75FAF7D}"/>
              </a:ext>
            </a:extLst>
          </p:cNvPr>
          <p:cNvGrpSpPr/>
          <p:nvPr/>
        </p:nvGrpSpPr>
        <p:grpSpPr>
          <a:xfrm>
            <a:off x="8126794" y="1879613"/>
            <a:ext cx="2222082" cy="2609495"/>
            <a:chOff x="6095096" y="1255599"/>
            <a:chExt cx="1666562" cy="195712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2B80EA-BBC0-463C-85D3-C0C9D36C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1337" y="2374520"/>
              <a:ext cx="1295400" cy="8382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82BC4A-2D68-4FC2-B09B-E2B863986458}"/>
                </a:ext>
              </a:extLst>
            </p:cNvPr>
            <p:cNvSpPr txBox="1"/>
            <p:nvPr/>
          </p:nvSpPr>
          <p:spPr>
            <a:xfrm>
              <a:off x="6367949" y="1255599"/>
              <a:ext cx="123973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Posterior (updated) estimate of responder rate in new population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5C881D-052D-431F-B00A-E4C79F34B13C}"/>
                </a:ext>
              </a:extLst>
            </p:cNvPr>
            <p:cNvSpPr txBox="1"/>
            <p:nvPr/>
          </p:nvSpPr>
          <p:spPr>
            <a:xfrm>
              <a:off x="6095096" y="2067654"/>
              <a:ext cx="1666562" cy="253915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</a:t>
              </a:r>
              <a:r>
                <a:rPr lang="en-GB" sz="1600" err="1"/>
                <a:t>y</a:t>
              </a:r>
              <a:r>
                <a:rPr lang="en-GB" sz="1600" baseline="-25000" err="1"/>
                <a:t>S</a:t>
              </a:r>
              <a:r>
                <a:rPr lang="en-GB" sz="1600"/>
                <a:t>+ 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, N</a:t>
              </a:r>
              <a:r>
                <a:rPr lang="en-GB" sz="1600" baseline="-25000"/>
                <a:t>S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S</a:t>
              </a:r>
              <a:r>
                <a:rPr lang="en-GB" sz="1600"/>
                <a:t>+ N</a:t>
              </a:r>
              <a:r>
                <a:rPr lang="en-GB" sz="1600" baseline="-25000"/>
                <a:t>T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)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F7A37F-3F2B-4EFF-8D96-F7EBB4B180CD}"/>
              </a:ext>
            </a:extLst>
          </p:cNvPr>
          <p:cNvGrpSpPr/>
          <p:nvPr/>
        </p:nvGrpSpPr>
        <p:grpSpPr>
          <a:xfrm>
            <a:off x="40114" y="4728876"/>
            <a:ext cx="3321005" cy="1522499"/>
            <a:chOff x="30085" y="3392546"/>
            <a:chExt cx="2490754" cy="1141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21C5A-05AF-45E7-B45B-DDAAB2E23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5439" y="3696220"/>
              <a:ext cx="1295400" cy="8382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FEA19-1A82-45EE-B6B4-0E356375F6F1}"/>
                </a:ext>
              </a:extLst>
            </p:cNvPr>
            <p:cNvSpPr txBox="1"/>
            <p:nvPr/>
          </p:nvSpPr>
          <p:spPr>
            <a:xfrm>
              <a:off x="30085" y="3612273"/>
              <a:ext cx="1295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/>
                <a:t>“In case we are mistaken” prediction assuming Source Study data not relevant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3BEE9E-7B54-47FC-9419-EF4E863E5DB6}"/>
                </a:ext>
              </a:extLst>
            </p:cNvPr>
            <p:cNvSpPr txBox="1"/>
            <p:nvPr/>
          </p:nvSpPr>
          <p:spPr>
            <a:xfrm>
              <a:off x="1368937" y="3392546"/>
              <a:ext cx="978586" cy="2539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Beta(0.5, 0.5)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7ADC21-4CA7-47E3-AF19-DD5153101D1B}"/>
              </a:ext>
            </a:extLst>
          </p:cNvPr>
          <p:cNvGrpSpPr/>
          <p:nvPr/>
        </p:nvGrpSpPr>
        <p:grpSpPr>
          <a:xfrm>
            <a:off x="8076654" y="4726850"/>
            <a:ext cx="2172391" cy="1524524"/>
            <a:chOff x="6057490" y="3391027"/>
            <a:chExt cx="1629293" cy="11433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D5E1A6-1F10-4D98-9ED1-3C7DB8A42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7003" y="3696220"/>
              <a:ext cx="1295400" cy="838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A3E5AD-3DFB-45F6-BEBC-B88601837A4A}"/>
                </a:ext>
              </a:extLst>
            </p:cNvPr>
            <p:cNvSpPr txBox="1"/>
            <p:nvPr/>
          </p:nvSpPr>
          <p:spPr>
            <a:xfrm>
              <a:off x="6057490" y="3391027"/>
              <a:ext cx="1629293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Beta(0.5+ 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, 0.5+ N</a:t>
              </a:r>
              <a:r>
                <a:rPr lang="en-GB" sz="1600" baseline="-25000"/>
                <a:t>T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11F5CDD-A188-49BB-A26C-1AC04E3AC4E6}"/>
              </a:ext>
            </a:extLst>
          </p:cNvPr>
          <p:cNvSpPr txBox="1"/>
          <p:nvPr/>
        </p:nvSpPr>
        <p:spPr>
          <a:xfrm>
            <a:off x="467625" y="1388264"/>
            <a:ext cx="4876384" cy="3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External study data: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dirty="0"/>
              <a:t> responders out of N</a:t>
            </a:r>
            <a:r>
              <a:rPr lang="en-GB" sz="1600" baseline="-25000" dirty="0"/>
              <a:t>S</a:t>
            </a:r>
            <a:r>
              <a:rPr lang="en-GB" sz="1600" dirty="0"/>
              <a:t> subjects</a:t>
            </a:r>
            <a:r>
              <a:rPr lang="en-GB" sz="2133" dirty="0"/>
              <a:t>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F13A3B-9FCF-486F-8610-FAC42A0B46B8}"/>
              </a:ext>
            </a:extLst>
          </p:cNvPr>
          <p:cNvGrpSpPr/>
          <p:nvPr/>
        </p:nvGrpSpPr>
        <p:grpSpPr>
          <a:xfrm>
            <a:off x="478869" y="3459078"/>
            <a:ext cx="11232000" cy="2506648"/>
            <a:chOff x="359152" y="2726521"/>
            <a:chExt cx="8424000" cy="1879986"/>
          </a:xfrm>
          <a:solidFill>
            <a:srgbClr val="FFFF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AC0BCAD-0858-4796-A2CA-BFB58C63B04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9152" y="2726521"/>
                  <a:ext cx="8424000" cy="18799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800"/>
                    </a:spcAft>
                    <a:buClr>
                      <a:schemeClr val="tx1"/>
                    </a:buClr>
                  </a:pPr>
                  <a:endParaRPr lang="en-GB" sz="2133"/>
                </a:p>
                <a:p>
                  <a:pPr>
                    <a:buClr>
                      <a:schemeClr val="tx1"/>
                    </a:buClr>
                  </a:pPr>
                  <a:r>
                    <a:rPr lang="en-GB" sz="2133"/>
                    <a:t>The</a:t>
                  </a:r>
                  <a:r>
                    <a:rPr lang="en-GB" sz="2133" b="1"/>
                    <a:t> weight</a:t>
                  </a:r>
                  <a:r>
                    <a:rPr lang="en-GB" sz="2133"/>
                    <a:t> also gets updated:</a:t>
                  </a:r>
                </a:p>
                <a:p>
                  <a:pPr>
                    <a:buClr>
                      <a:schemeClr val="tx1"/>
                    </a:buClr>
                  </a:pPr>
                  <a:r>
                    <a:rPr lang="en-GB" sz="2400">
                      <a:solidFill>
                        <a:schemeClr val="bg2"/>
                      </a:solidFill>
                    </a:rPr>
                    <a:t>                               </a:t>
                  </a:r>
                </a:p>
                <a:p>
                  <a:pPr>
                    <a:buClr>
                      <a:schemeClr val="tx1"/>
                    </a:buClr>
                  </a:pPr>
                  <a:r>
                    <a:rPr lang="en-GB" sz="2400">
                      <a:solidFill>
                        <a:schemeClr val="bg2"/>
                      </a:solidFill>
                    </a:rPr>
                    <a:t>                             </a:t>
                  </a:r>
                  <a14:m>
                    <m:oMath xmlns:m="http://schemas.openxmlformats.org/officeDocument/2006/math">
                      <m:r>
                        <a:rPr lang="en-GB" sz="2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+(1−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endParaRPr lang="en-GB" sz="240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buClr>
                      <a:schemeClr val="tx1"/>
                    </a:buClr>
                  </a:pPr>
                  <a:endParaRPr lang="en-GB" sz="2400"/>
                </a:p>
                <a:p>
                  <a:pPr>
                    <a:buClr>
                      <a:schemeClr val="tx1"/>
                    </a:buClr>
                  </a:pPr>
                  <a:endParaRPr lang="en-GB" sz="2133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AC0BCAD-0858-4796-A2CA-BFB58C63B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52" y="2726521"/>
                  <a:ext cx="8424000" cy="1879986"/>
                </a:xfrm>
                <a:prstGeom prst="rect">
                  <a:avLst/>
                </a:prstGeom>
                <a:blipFill>
                  <a:blip r:embed="rId8"/>
                  <a:stretch>
                    <a:fillRect l="-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12BFD6-EC71-44A5-90C8-4206FB81D0E1}"/>
                </a:ext>
              </a:extLst>
            </p:cNvPr>
            <p:cNvSpPr txBox="1"/>
            <p:nvPr/>
          </p:nvSpPr>
          <p:spPr>
            <a:xfrm>
              <a:off x="5565964" y="2770533"/>
              <a:ext cx="2689515" cy="715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867">
                  <a:solidFill>
                    <a:schemeClr val="bg2">
                      <a:lumMod val="50000"/>
                    </a:schemeClr>
                  </a:solidFill>
                </a:rPr>
                <a:t>Marginal likelihood (probability) of target study data under informative prior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BC79F5-67F8-49EA-ADFA-347F8846EBDA}"/>
                </a:ext>
              </a:extLst>
            </p:cNvPr>
            <p:cNvSpPr txBox="1"/>
            <p:nvPr/>
          </p:nvSpPr>
          <p:spPr>
            <a:xfrm>
              <a:off x="5509616" y="3999263"/>
              <a:ext cx="3273535" cy="500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867">
                  <a:solidFill>
                    <a:schemeClr val="bg2">
                      <a:lumMod val="50000"/>
                    </a:schemeClr>
                  </a:solidFill>
                </a:rPr>
                <a:t>Marginal likelihood (probability) of target study data under vague prior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FC5BB4-FC13-424A-A88F-FB0B079A43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7579" y="3188947"/>
              <a:ext cx="1114036" cy="396339"/>
            </a:xfrm>
            <a:prstGeom prst="straightConnector1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438FEF8-9D61-4AC9-93B6-CFEE1374DE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883" y="4082179"/>
              <a:ext cx="739346" cy="211837"/>
            </a:xfrm>
            <a:prstGeom prst="straightConnector1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B4D9212-E51B-4C1D-B999-C986631A1179}"/>
              </a:ext>
            </a:extLst>
          </p:cNvPr>
          <p:cNvSpPr txBox="1"/>
          <p:nvPr/>
        </p:nvSpPr>
        <p:spPr>
          <a:xfrm>
            <a:off x="498154" y="786018"/>
            <a:ext cx="817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Illustration for binary outcome: parameter of interest </a:t>
            </a:r>
            <a:r>
              <a:rPr lang="en-GB" sz="2000" b="1" dirty="0">
                <a:solidFill>
                  <a:schemeClr val="accent1"/>
                </a:solidFill>
                <a:latin typeface="Symbol" panose="05050102010706020507" pitchFamily="18" charset="2"/>
              </a:rPr>
              <a:t>q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= responder probability</a:t>
            </a:r>
          </a:p>
          <a:p>
            <a:pPr marL="228594" indent="-228594">
              <a:buClr>
                <a:schemeClr val="tx1"/>
              </a:buClr>
              <a:buFont typeface="Arial" pitchFamily="34" charset="0"/>
              <a:buChar char="–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4240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A79-A810-4AD2-86F7-31C325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Robust Mixture Priors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BEA6-6874-455E-9882-B7C855C6B2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BD5C9D-6D4B-4413-AF06-213EBABFE473}"/>
              </a:ext>
            </a:extLst>
          </p:cNvPr>
          <p:cNvGrpSpPr/>
          <p:nvPr/>
        </p:nvGrpSpPr>
        <p:grpSpPr>
          <a:xfrm>
            <a:off x="-185388" y="1847123"/>
            <a:ext cx="3606064" cy="2641984"/>
            <a:chOff x="-139041" y="1231232"/>
            <a:chExt cx="2704548" cy="19814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59301E-4AE0-4A75-A8CD-15799F74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882" y="2374520"/>
              <a:ext cx="1295400" cy="8382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8E85D-B8B1-4D1D-888D-FCA1554DD03E}"/>
                </a:ext>
              </a:extLst>
            </p:cNvPr>
            <p:cNvSpPr txBox="1"/>
            <p:nvPr/>
          </p:nvSpPr>
          <p:spPr>
            <a:xfrm>
              <a:off x="1084555" y="1242003"/>
              <a:ext cx="148095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Prediction (prior belief) about responder rate in new population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597C30-D5A9-43E0-943F-69FDC6CA5215}"/>
                </a:ext>
              </a:extLst>
            </p:cNvPr>
            <p:cNvSpPr txBox="1"/>
            <p:nvPr/>
          </p:nvSpPr>
          <p:spPr>
            <a:xfrm>
              <a:off x="-139041" y="1231232"/>
              <a:ext cx="148095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Assumption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76CFA8-FD32-4770-8F19-DDA771D052DF}"/>
                </a:ext>
              </a:extLst>
            </p:cNvPr>
            <p:cNvSpPr txBox="1"/>
            <p:nvPr/>
          </p:nvSpPr>
          <p:spPr>
            <a:xfrm>
              <a:off x="153264" y="2370212"/>
              <a:ext cx="98278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Assuming External Study data are relevant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EB4BDF9-6AD4-42AA-BF32-B0DBCDEBA754}"/>
              </a:ext>
            </a:extLst>
          </p:cNvPr>
          <p:cNvSpPr txBox="1"/>
          <p:nvPr/>
        </p:nvSpPr>
        <p:spPr>
          <a:xfrm>
            <a:off x="3428719" y="1870549"/>
            <a:ext cx="145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>
                <a:solidFill>
                  <a:schemeClr val="accent1"/>
                </a:solidFill>
              </a:rPr>
              <a:t>Prior probability (weight) on each assumption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89C7D2-A7FB-4573-88C4-5EF1B837A80B}"/>
              </a:ext>
            </a:extLst>
          </p:cNvPr>
          <p:cNvSpPr txBox="1"/>
          <p:nvPr/>
        </p:nvSpPr>
        <p:spPr>
          <a:xfrm>
            <a:off x="3838225" y="3589264"/>
            <a:ext cx="33214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279FD-7029-4D30-AA86-8BC69B456091}"/>
              </a:ext>
            </a:extLst>
          </p:cNvPr>
          <p:cNvSpPr txBox="1"/>
          <p:nvPr/>
        </p:nvSpPr>
        <p:spPr>
          <a:xfrm>
            <a:off x="10179476" y="1867910"/>
            <a:ext cx="16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>
                <a:solidFill>
                  <a:schemeClr val="accent1"/>
                </a:solidFill>
              </a:rPr>
              <a:t>Posterior (updated) probability (weight) on each assumption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F1CE89-C0EE-4C8B-A53B-87A051B82AB6}"/>
              </a:ext>
            </a:extLst>
          </p:cNvPr>
          <p:cNvSpPr txBox="1"/>
          <p:nvPr/>
        </p:nvSpPr>
        <p:spPr>
          <a:xfrm>
            <a:off x="10728338" y="3611983"/>
            <a:ext cx="43473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w*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699940-31AE-43B5-869A-ED084E493A6B}"/>
              </a:ext>
            </a:extLst>
          </p:cNvPr>
          <p:cNvGrpSpPr/>
          <p:nvPr/>
        </p:nvGrpSpPr>
        <p:grpSpPr>
          <a:xfrm>
            <a:off x="4829300" y="1847124"/>
            <a:ext cx="3418261" cy="1639677"/>
            <a:chOff x="3621975" y="1231232"/>
            <a:chExt cx="2563696" cy="12297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72C724-FEF8-4250-9F59-FB85F7CAFD0A}"/>
                </a:ext>
              </a:extLst>
            </p:cNvPr>
            <p:cNvGrpSpPr/>
            <p:nvPr/>
          </p:nvGrpSpPr>
          <p:grpSpPr>
            <a:xfrm>
              <a:off x="3621975" y="1231232"/>
              <a:ext cx="2563696" cy="1229758"/>
              <a:chOff x="3621975" y="1231232"/>
              <a:chExt cx="2563696" cy="1229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3CC06A-6FCE-4840-8450-6318365D8847}"/>
                  </a:ext>
                </a:extLst>
              </p:cNvPr>
              <p:cNvSpPr/>
              <p:nvPr/>
            </p:nvSpPr>
            <p:spPr bwMode="auto">
              <a:xfrm>
                <a:off x="3621975" y="1231232"/>
                <a:ext cx="2563696" cy="1229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5B0DD4-F085-4708-B8B9-2F3BEA14C5CB}"/>
                  </a:ext>
                </a:extLst>
              </p:cNvPr>
              <p:cNvSpPr txBox="1"/>
              <p:nvPr/>
            </p:nvSpPr>
            <p:spPr>
              <a:xfrm>
                <a:off x="3755656" y="1255598"/>
                <a:ext cx="1718870" cy="3462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GB" sz="1200" b="1" dirty="0"/>
                  <a:t>New Study data likelihood for responder rate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D3BCC5-39FA-4CBB-8C47-C3A3CC253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>
                <a:off x="3790239" y="1612552"/>
                <a:ext cx="1295400" cy="8382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C6B9-41A5-4740-895D-B50D761BE6E7}"/>
                </a:ext>
              </a:extLst>
            </p:cNvPr>
            <p:cNvSpPr txBox="1"/>
            <p:nvPr/>
          </p:nvSpPr>
          <p:spPr>
            <a:xfrm>
              <a:off x="5248211" y="1624930"/>
              <a:ext cx="932603" cy="7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467"/>
                <a:t>Observe </a:t>
              </a:r>
              <a:r>
                <a:rPr lang="en-GB" sz="1467" err="1"/>
                <a:t>y</a:t>
              </a:r>
              <a:r>
                <a:rPr lang="en-GB" sz="1467" baseline="-25000" err="1"/>
                <a:t>T</a:t>
              </a:r>
              <a:r>
                <a:rPr lang="en-GB" sz="1467"/>
                <a:t> responders out of N</a:t>
              </a:r>
              <a:r>
                <a:rPr lang="en-GB" sz="1467" baseline="-25000"/>
                <a:t>T</a:t>
              </a:r>
              <a:r>
                <a:rPr lang="en-GB" sz="1467"/>
                <a:t> subjects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ADD8BE-FFB2-4C2B-BA9B-0B3628CF27D3}"/>
              </a:ext>
            </a:extLst>
          </p:cNvPr>
          <p:cNvGrpSpPr/>
          <p:nvPr/>
        </p:nvGrpSpPr>
        <p:grpSpPr>
          <a:xfrm>
            <a:off x="4760687" y="3782157"/>
            <a:ext cx="3219531" cy="503506"/>
            <a:chOff x="3570515" y="2682510"/>
            <a:chExt cx="2414648" cy="377630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8BD2EA5-1AA5-4145-B000-21CF77AD0BE8}"/>
                </a:ext>
              </a:extLst>
            </p:cNvPr>
            <p:cNvSpPr/>
            <p:nvPr/>
          </p:nvSpPr>
          <p:spPr bwMode="auto">
            <a:xfrm>
              <a:off x="3570515" y="2682510"/>
              <a:ext cx="2414648" cy="11111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481D63-9229-4A71-A2D7-23A519640FD1}"/>
                </a:ext>
              </a:extLst>
            </p:cNvPr>
            <p:cNvSpPr txBox="1"/>
            <p:nvPr/>
          </p:nvSpPr>
          <p:spPr>
            <a:xfrm>
              <a:off x="4169338" y="2806224"/>
              <a:ext cx="1308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b="1">
                  <a:solidFill>
                    <a:srgbClr val="3A7013"/>
                  </a:solidFill>
                </a:rPr>
                <a:t>Bayesian updating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5F480D1-A0C0-4832-BC42-DBEF9851687C}"/>
              </a:ext>
            </a:extLst>
          </p:cNvPr>
          <p:cNvSpPr txBox="1"/>
          <p:nvPr/>
        </p:nvSpPr>
        <p:spPr>
          <a:xfrm>
            <a:off x="1780387" y="2972180"/>
            <a:ext cx="1354473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1121DB-30B0-41BA-8B82-20B3B75FAF7D}"/>
              </a:ext>
            </a:extLst>
          </p:cNvPr>
          <p:cNvGrpSpPr/>
          <p:nvPr/>
        </p:nvGrpSpPr>
        <p:grpSpPr>
          <a:xfrm>
            <a:off x="8126794" y="1879613"/>
            <a:ext cx="2222082" cy="2609495"/>
            <a:chOff x="6095096" y="1255599"/>
            <a:chExt cx="1666562" cy="195712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2B80EA-BBC0-463C-85D3-C0C9D36C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1337" y="2374520"/>
              <a:ext cx="1295400" cy="8382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82BC4A-2D68-4FC2-B09B-E2B863986458}"/>
                </a:ext>
              </a:extLst>
            </p:cNvPr>
            <p:cNvSpPr txBox="1"/>
            <p:nvPr/>
          </p:nvSpPr>
          <p:spPr>
            <a:xfrm>
              <a:off x="6367949" y="1255599"/>
              <a:ext cx="123973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Posterior (updated) estimate of responder rate in new population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5C881D-052D-431F-B00A-E4C79F34B13C}"/>
                </a:ext>
              </a:extLst>
            </p:cNvPr>
            <p:cNvSpPr txBox="1"/>
            <p:nvPr/>
          </p:nvSpPr>
          <p:spPr>
            <a:xfrm>
              <a:off x="6095096" y="2067654"/>
              <a:ext cx="1666562" cy="253915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</a:t>
              </a:r>
              <a:r>
                <a:rPr lang="en-GB" sz="1600" err="1"/>
                <a:t>y</a:t>
              </a:r>
              <a:r>
                <a:rPr lang="en-GB" sz="1600" baseline="-25000" err="1"/>
                <a:t>S</a:t>
              </a:r>
              <a:r>
                <a:rPr lang="en-GB" sz="1600"/>
                <a:t>+ 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, N</a:t>
              </a:r>
              <a:r>
                <a:rPr lang="en-GB" sz="1600" baseline="-25000"/>
                <a:t>S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S</a:t>
              </a:r>
              <a:r>
                <a:rPr lang="en-GB" sz="1600"/>
                <a:t>+ N</a:t>
              </a:r>
              <a:r>
                <a:rPr lang="en-GB" sz="1600" baseline="-25000"/>
                <a:t>T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11F5CDD-A188-49BB-A26C-1AC04E3AC4E6}"/>
              </a:ext>
            </a:extLst>
          </p:cNvPr>
          <p:cNvSpPr txBox="1"/>
          <p:nvPr/>
        </p:nvSpPr>
        <p:spPr>
          <a:xfrm>
            <a:off x="467625" y="1388264"/>
            <a:ext cx="4876384" cy="3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External study data: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dirty="0"/>
              <a:t> responders out of N</a:t>
            </a:r>
            <a:r>
              <a:rPr lang="en-GB" sz="1600" baseline="-25000" dirty="0"/>
              <a:t>S</a:t>
            </a:r>
            <a:r>
              <a:rPr lang="en-GB" sz="1600" dirty="0"/>
              <a:t> subjects</a:t>
            </a:r>
            <a:r>
              <a:rPr lang="en-GB" sz="2133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2436F-807E-4304-94FF-8C40EE22D240}"/>
              </a:ext>
            </a:extLst>
          </p:cNvPr>
          <p:cNvSpPr txBox="1"/>
          <p:nvPr/>
        </p:nvSpPr>
        <p:spPr>
          <a:xfrm>
            <a:off x="1789215" y="4669629"/>
            <a:ext cx="8639635" cy="1412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2133" b="1" dirty="0"/>
              <a:t>“Test then Pool” approach:</a:t>
            </a:r>
          </a:p>
          <a:p>
            <a:pPr lvl="1">
              <a:buClr>
                <a:schemeClr val="tx1"/>
              </a:buClr>
            </a:pPr>
            <a:endParaRPr lang="en-GB" sz="2133" dirty="0"/>
          </a:p>
          <a:p>
            <a:pPr lvl="1">
              <a:buClr>
                <a:schemeClr val="tx1"/>
              </a:buClr>
            </a:pPr>
            <a:r>
              <a:rPr lang="en-GB" sz="2133" dirty="0"/>
              <a:t>If w* &gt; 0.5, use posterior from External Study prior for inference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1352F9-3702-435E-BBC2-BF6080B3B7C7}"/>
              </a:ext>
            </a:extLst>
          </p:cNvPr>
          <p:cNvSpPr/>
          <p:nvPr/>
        </p:nvSpPr>
        <p:spPr bwMode="auto">
          <a:xfrm>
            <a:off x="10478981" y="3312737"/>
            <a:ext cx="971491" cy="984760"/>
          </a:xfrm>
          <a:prstGeom prst="ellipse">
            <a:avLst/>
          </a:prstGeom>
          <a:noFill/>
          <a:ln>
            <a:solidFill>
              <a:srgbClr val="C00000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9FC5DA-568B-45E0-9A8D-0775DB2305BB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3563816" y="4153283"/>
            <a:ext cx="7057437" cy="11687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98EE9F-AD66-4264-B206-1F81A470D116}"/>
              </a:ext>
            </a:extLst>
          </p:cNvPr>
          <p:cNvSpPr txBox="1"/>
          <p:nvPr/>
        </p:nvSpPr>
        <p:spPr>
          <a:xfrm>
            <a:off x="498154" y="786018"/>
            <a:ext cx="817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Illustration for binary outcome: parameter of interest </a:t>
            </a:r>
            <a:r>
              <a:rPr lang="en-GB" sz="2000" b="1" dirty="0">
                <a:solidFill>
                  <a:schemeClr val="accent1"/>
                </a:solidFill>
                <a:latin typeface="Symbol" panose="05050102010706020507" pitchFamily="18" charset="2"/>
              </a:rPr>
              <a:t>q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= responder probability</a:t>
            </a:r>
          </a:p>
          <a:p>
            <a:pPr marL="228594" indent="-228594">
              <a:buClr>
                <a:schemeClr val="tx1"/>
              </a:buClr>
              <a:buFont typeface="Arial" pitchFamily="34" charset="0"/>
              <a:buChar char="–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3897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A79-A810-4AD2-86F7-31C325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Robust Mixture Priors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BEA6-6874-455E-9882-B7C855C6B2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B4BDF9-6AD4-42AA-BF32-B0DBCDEBA754}"/>
              </a:ext>
            </a:extLst>
          </p:cNvPr>
          <p:cNvSpPr txBox="1"/>
          <p:nvPr/>
        </p:nvSpPr>
        <p:spPr>
          <a:xfrm>
            <a:off x="3428719" y="1877729"/>
            <a:ext cx="145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>
                <a:solidFill>
                  <a:schemeClr val="accent1"/>
                </a:solidFill>
              </a:rPr>
              <a:t>Prior probability (weight) on each assumption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7DB0A6-35A6-430A-869F-E3246952264D}"/>
              </a:ext>
            </a:extLst>
          </p:cNvPr>
          <p:cNvSpPr txBox="1"/>
          <p:nvPr/>
        </p:nvSpPr>
        <p:spPr>
          <a:xfrm>
            <a:off x="3757142" y="5339692"/>
            <a:ext cx="49885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1-w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8998D7-5885-4F5C-A899-F8B15B7607FB}"/>
              </a:ext>
            </a:extLst>
          </p:cNvPr>
          <p:cNvGrpSpPr/>
          <p:nvPr/>
        </p:nvGrpSpPr>
        <p:grpSpPr>
          <a:xfrm>
            <a:off x="10179476" y="1875090"/>
            <a:ext cx="1652979" cy="3822737"/>
            <a:chOff x="7634607" y="1246822"/>
            <a:chExt cx="1239734" cy="286705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0279FD-7029-4D30-AA86-8BC69B456091}"/>
                </a:ext>
              </a:extLst>
            </p:cNvPr>
            <p:cNvSpPr txBox="1"/>
            <p:nvPr/>
          </p:nvSpPr>
          <p:spPr>
            <a:xfrm>
              <a:off x="7634607" y="1246822"/>
              <a:ext cx="123973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Posterior (updated) probability (weight) on each assumption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53A93B-20FE-4130-8DAC-A7F4200700B7}"/>
                </a:ext>
              </a:extLst>
            </p:cNvPr>
            <p:cNvSpPr txBox="1"/>
            <p:nvPr/>
          </p:nvSpPr>
          <p:spPr>
            <a:xfrm>
              <a:off x="8046253" y="3859959"/>
              <a:ext cx="451085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1-w*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699940-31AE-43B5-869A-ED084E493A6B}"/>
              </a:ext>
            </a:extLst>
          </p:cNvPr>
          <p:cNvGrpSpPr/>
          <p:nvPr/>
        </p:nvGrpSpPr>
        <p:grpSpPr>
          <a:xfrm>
            <a:off x="4829300" y="1854304"/>
            <a:ext cx="3418261" cy="1639677"/>
            <a:chOff x="3621975" y="1231232"/>
            <a:chExt cx="2563696" cy="12297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72C724-FEF8-4250-9F59-FB85F7CAFD0A}"/>
                </a:ext>
              </a:extLst>
            </p:cNvPr>
            <p:cNvGrpSpPr/>
            <p:nvPr/>
          </p:nvGrpSpPr>
          <p:grpSpPr>
            <a:xfrm>
              <a:off x="3621975" y="1231232"/>
              <a:ext cx="2563696" cy="1229758"/>
              <a:chOff x="3621975" y="1231232"/>
              <a:chExt cx="2563696" cy="1229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3CC06A-6FCE-4840-8450-6318365D8847}"/>
                  </a:ext>
                </a:extLst>
              </p:cNvPr>
              <p:cNvSpPr/>
              <p:nvPr/>
            </p:nvSpPr>
            <p:spPr bwMode="auto">
              <a:xfrm>
                <a:off x="3621975" y="1231232"/>
                <a:ext cx="2563696" cy="1229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5B0DD4-F085-4708-B8B9-2F3BEA14C5CB}"/>
                  </a:ext>
                </a:extLst>
              </p:cNvPr>
              <p:cNvSpPr txBox="1"/>
              <p:nvPr/>
            </p:nvSpPr>
            <p:spPr>
              <a:xfrm>
                <a:off x="3755656" y="1255598"/>
                <a:ext cx="1718870" cy="3462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GB" sz="1200" b="1" dirty="0"/>
                  <a:t>New Study data likelihood for responder rate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D3BCC5-39FA-4CBB-8C47-C3A3CC253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>
                <a:off x="3790239" y="1612552"/>
                <a:ext cx="1295400" cy="8382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C6B9-41A5-4740-895D-B50D761BE6E7}"/>
                </a:ext>
              </a:extLst>
            </p:cNvPr>
            <p:cNvSpPr txBox="1"/>
            <p:nvPr/>
          </p:nvSpPr>
          <p:spPr>
            <a:xfrm>
              <a:off x="5248211" y="1624930"/>
              <a:ext cx="932603" cy="7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467"/>
                <a:t>Observe </a:t>
              </a:r>
              <a:r>
                <a:rPr lang="en-GB" sz="1467" err="1"/>
                <a:t>y</a:t>
              </a:r>
              <a:r>
                <a:rPr lang="en-GB" sz="1467" baseline="-25000" err="1"/>
                <a:t>T</a:t>
              </a:r>
              <a:r>
                <a:rPr lang="en-GB" sz="1467"/>
                <a:t> responders out of N</a:t>
              </a:r>
              <a:r>
                <a:rPr lang="en-GB" sz="1467" baseline="-25000"/>
                <a:t>T</a:t>
              </a:r>
              <a:r>
                <a:rPr lang="en-GB" sz="1467"/>
                <a:t> subjects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7927F1B-8294-40C0-87F4-EA9B0C29A40D}"/>
              </a:ext>
            </a:extLst>
          </p:cNvPr>
          <p:cNvGrpSpPr/>
          <p:nvPr/>
        </p:nvGrpSpPr>
        <p:grpSpPr>
          <a:xfrm>
            <a:off x="4760688" y="5359268"/>
            <a:ext cx="3219529" cy="486701"/>
            <a:chOff x="3570515" y="3859959"/>
            <a:chExt cx="2414647" cy="365026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EE2317DA-EE3B-4661-9E54-C02E63E40360}"/>
                </a:ext>
              </a:extLst>
            </p:cNvPr>
            <p:cNvSpPr/>
            <p:nvPr/>
          </p:nvSpPr>
          <p:spPr bwMode="auto">
            <a:xfrm flipV="1">
              <a:off x="3570515" y="3859959"/>
              <a:ext cx="2414647" cy="11111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BF99D8-337F-4CE2-A9E2-AC99F030654C}"/>
                </a:ext>
              </a:extLst>
            </p:cNvPr>
            <p:cNvSpPr txBox="1"/>
            <p:nvPr/>
          </p:nvSpPr>
          <p:spPr>
            <a:xfrm>
              <a:off x="4169338" y="3971069"/>
              <a:ext cx="1308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 b="1">
                  <a:solidFill>
                    <a:srgbClr val="0070C0"/>
                  </a:solidFill>
                </a:rPr>
                <a:t>Bayesian updating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F7A37F-3F2B-4EFF-8D96-F7EBB4B180CD}"/>
              </a:ext>
            </a:extLst>
          </p:cNvPr>
          <p:cNvGrpSpPr/>
          <p:nvPr/>
        </p:nvGrpSpPr>
        <p:grpSpPr>
          <a:xfrm>
            <a:off x="40114" y="4736056"/>
            <a:ext cx="3321005" cy="1522499"/>
            <a:chOff x="30085" y="3392546"/>
            <a:chExt cx="2490754" cy="1141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21C5A-05AF-45E7-B45B-DDAAB2E23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439" y="3696220"/>
              <a:ext cx="1295400" cy="8382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FEA19-1A82-45EE-B6B4-0E356375F6F1}"/>
                </a:ext>
              </a:extLst>
            </p:cNvPr>
            <p:cNvSpPr txBox="1"/>
            <p:nvPr/>
          </p:nvSpPr>
          <p:spPr>
            <a:xfrm>
              <a:off x="30085" y="3612273"/>
              <a:ext cx="1295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“In case we are mistaken” prediction assuming External Study data not relevant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3BEE9E-7B54-47FC-9419-EF4E863E5DB6}"/>
                </a:ext>
              </a:extLst>
            </p:cNvPr>
            <p:cNvSpPr txBox="1"/>
            <p:nvPr/>
          </p:nvSpPr>
          <p:spPr>
            <a:xfrm>
              <a:off x="1368937" y="3392546"/>
              <a:ext cx="978586" cy="2539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Beta(0.5, 0.5)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7ADC21-4CA7-47E3-AF19-DD5153101D1B}"/>
              </a:ext>
            </a:extLst>
          </p:cNvPr>
          <p:cNvGrpSpPr/>
          <p:nvPr/>
        </p:nvGrpSpPr>
        <p:grpSpPr>
          <a:xfrm>
            <a:off x="8076654" y="4734030"/>
            <a:ext cx="2172391" cy="1524524"/>
            <a:chOff x="6057490" y="3391027"/>
            <a:chExt cx="1629293" cy="11433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D5E1A6-1F10-4D98-9ED1-3C7DB8A42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7003" y="3696220"/>
              <a:ext cx="1295400" cy="838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A3E5AD-3DFB-45F6-BEBC-B88601837A4A}"/>
                </a:ext>
              </a:extLst>
            </p:cNvPr>
            <p:cNvSpPr txBox="1"/>
            <p:nvPr/>
          </p:nvSpPr>
          <p:spPr>
            <a:xfrm>
              <a:off x="6057490" y="3391027"/>
              <a:ext cx="1629293" cy="2539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Beta(0.5+ 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, 0.5+ N</a:t>
              </a:r>
              <a:r>
                <a:rPr lang="en-GB" sz="1600" baseline="-25000"/>
                <a:t>T</a:t>
              </a:r>
              <a:r>
                <a:rPr lang="en-GB" sz="1600"/>
                <a:t>-</a:t>
              </a:r>
              <a:r>
                <a:rPr lang="en-GB" sz="1600" err="1"/>
                <a:t>y</a:t>
              </a:r>
              <a:r>
                <a:rPr lang="en-GB" sz="1600" baseline="-25000" err="1"/>
                <a:t>T</a:t>
              </a:r>
              <a:r>
                <a:rPr lang="en-GB" sz="1600"/>
                <a:t>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11F5CDD-A188-49BB-A26C-1AC04E3AC4E6}"/>
              </a:ext>
            </a:extLst>
          </p:cNvPr>
          <p:cNvSpPr txBox="1"/>
          <p:nvPr/>
        </p:nvSpPr>
        <p:spPr>
          <a:xfrm>
            <a:off x="467625" y="1395444"/>
            <a:ext cx="4876384" cy="3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External study data: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dirty="0"/>
              <a:t> responders out of N</a:t>
            </a:r>
            <a:r>
              <a:rPr lang="en-GB" sz="1600" baseline="-25000" dirty="0"/>
              <a:t>S</a:t>
            </a:r>
            <a:r>
              <a:rPr lang="en-GB" sz="1600" dirty="0"/>
              <a:t> subjects</a:t>
            </a:r>
            <a:r>
              <a:rPr lang="en-GB" sz="2133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73A9A9-FA70-474A-8794-9A204B70F3C0}"/>
              </a:ext>
            </a:extLst>
          </p:cNvPr>
          <p:cNvSpPr txBox="1"/>
          <p:nvPr/>
        </p:nvSpPr>
        <p:spPr>
          <a:xfrm>
            <a:off x="819425" y="2876650"/>
            <a:ext cx="10102852" cy="1412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2133" b="1"/>
              <a:t>“Test then Pool” approach:</a:t>
            </a:r>
          </a:p>
          <a:p>
            <a:pPr lvl="1">
              <a:buClr>
                <a:schemeClr val="tx1"/>
              </a:buClr>
            </a:pPr>
            <a:endParaRPr lang="en-GB" sz="2133"/>
          </a:p>
          <a:p>
            <a:pPr lvl="1">
              <a:buClr>
                <a:schemeClr val="tx1"/>
              </a:buClr>
            </a:pPr>
            <a:r>
              <a:rPr lang="en-GB" sz="2133"/>
              <a:t>Else if w* &lt; 0.5 (1-w* &gt; 0.5), use posterior from Vague prior for inference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2F58F3E-C73D-4342-89F8-D4D526571157}"/>
              </a:ext>
            </a:extLst>
          </p:cNvPr>
          <p:cNvSpPr/>
          <p:nvPr/>
        </p:nvSpPr>
        <p:spPr bwMode="auto">
          <a:xfrm>
            <a:off x="10550532" y="4990645"/>
            <a:ext cx="971491" cy="984760"/>
          </a:xfrm>
          <a:prstGeom prst="ellipse">
            <a:avLst/>
          </a:prstGeom>
          <a:noFill/>
          <a:ln>
            <a:solidFill>
              <a:srgbClr val="C00000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181D06-205D-4BA8-8D36-76B8C3614F87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4510318" y="3897598"/>
            <a:ext cx="6182487" cy="1237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1DEDB66-8053-411F-9BF9-E9100792D3A8}"/>
              </a:ext>
            </a:extLst>
          </p:cNvPr>
          <p:cNvSpPr txBox="1"/>
          <p:nvPr/>
        </p:nvSpPr>
        <p:spPr>
          <a:xfrm>
            <a:off x="1446073" y="1868665"/>
            <a:ext cx="197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 dirty="0">
                <a:solidFill>
                  <a:schemeClr val="accent1"/>
                </a:solidFill>
              </a:rPr>
              <a:t>Prediction (prior belief) about responder rate in new population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7B0416-118D-42BC-9821-0C77F267C831}"/>
              </a:ext>
            </a:extLst>
          </p:cNvPr>
          <p:cNvSpPr txBox="1"/>
          <p:nvPr/>
        </p:nvSpPr>
        <p:spPr>
          <a:xfrm>
            <a:off x="-185388" y="1854303"/>
            <a:ext cx="1974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>
                <a:solidFill>
                  <a:schemeClr val="accent1"/>
                </a:solidFill>
              </a:rPr>
              <a:t>Assumption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D4DF13-E7E7-4F59-A6D7-EBE6ED86094B}"/>
              </a:ext>
            </a:extLst>
          </p:cNvPr>
          <p:cNvSpPr txBox="1"/>
          <p:nvPr/>
        </p:nvSpPr>
        <p:spPr>
          <a:xfrm>
            <a:off x="8490599" y="1886793"/>
            <a:ext cx="16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 dirty="0">
                <a:solidFill>
                  <a:schemeClr val="accent1"/>
                </a:solidFill>
              </a:rPr>
              <a:t>Posterior (updated) estimate of responder rate in new population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C3F2F6-9644-41A7-B925-F84D5794C0F1}"/>
              </a:ext>
            </a:extLst>
          </p:cNvPr>
          <p:cNvSpPr txBox="1"/>
          <p:nvPr/>
        </p:nvSpPr>
        <p:spPr>
          <a:xfrm>
            <a:off x="498154" y="786018"/>
            <a:ext cx="817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Illustration for binary outcome: parameter of interest </a:t>
            </a:r>
            <a:r>
              <a:rPr lang="en-GB" sz="2000" b="1" dirty="0">
                <a:solidFill>
                  <a:schemeClr val="accent1"/>
                </a:solidFill>
                <a:latin typeface="Symbol" panose="05050102010706020507" pitchFamily="18" charset="2"/>
              </a:rPr>
              <a:t>q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= responder probability</a:t>
            </a:r>
          </a:p>
          <a:p>
            <a:pPr marL="228594" indent="-228594">
              <a:buClr>
                <a:schemeClr val="tx1"/>
              </a:buClr>
              <a:buFont typeface="Arial" pitchFamily="34" charset="0"/>
              <a:buChar char="–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595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A79-A810-4AD2-86F7-31C325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Robust Mixture Priors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BEA6-6874-455E-9882-B7C855C6B2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BD5C9D-6D4B-4413-AF06-213EBABFE473}"/>
              </a:ext>
            </a:extLst>
          </p:cNvPr>
          <p:cNvGrpSpPr/>
          <p:nvPr/>
        </p:nvGrpSpPr>
        <p:grpSpPr>
          <a:xfrm>
            <a:off x="-185388" y="1854303"/>
            <a:ext cx="3606064" cy="2641984"/>
            <a:chOff x="-139041" y="1231232"/>
            <a:chExt cx="2704548" cy="19814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59301E-4AE0-4A75-A8CD-15799F74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882" y="2374520"/>
              <a:ext cx="1295400" cy="8382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8E85D-B8B1-4D1D-888D-FCA1554DD03E}"/>
                </a:ext>
              </a:extLst>
            </p:cNvPr>
            <p:cNvSpPr txBox="1"/>
            <p:nvPr/>
          </p:nvSpPr>
          <p:spPr>
            <a:xfrm>
              <a:off x="1084555" y="1242003"/>
              <a:ext cx="148095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Prediction (prior belief) about responder rate in new population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597C30-D5A9-43E0-943F-69FDC6CA5215}"/>
                </a:ext>
              </a:extLst>
            </p:cNvPr>
            <p:cNvSpPr txBox="1"/>
            <p:nvPr/>
          </p:nvSpPr>
          <p:spPr>
            <a:xfrm>
              <a:off x="-139041" y="1231232"/>
              <a:ext cx="148095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Assumption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76CFA8-FD32-4770-8F19-DDA771D052DF}"/>
                </a:ext>
              </a:extLst>
            </p:cNvPr>
            <p:cNvSpPr txBox="1"/>
            <p:nvPr/>
          </p:nvSpPr>
          <p:spPr>
            <a:xfrm>
              <a:off x="153264" y="2370212"/>
              <a:ext cx="98278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Assuming External Study data are relevant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F2124D-7FC2-4538-AC8C-3AC5A5CDA797}"/>
              </a:ext>
            </a:extLst>
          </p:cNvPr>
          <p:cNvGrpSpPr/>
          <p:nvPr/>
        </p:nvGrpSpPr>
        <p:grpSpPr>
          <a:xfrm>
            <a:off x="3428719" y="1877729"/>
            <a:ext cx="1456852" cy="3800518"/>
            <a:chOff x="2571539" y="1248801"/>
            <a:chExt cx="1092639" cy="2850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B4BDF9-6AD4-42AA-BF32-B0DBCDEBA754}"/>
                </a:ext>
              </a:extLst>
            </p:cNvPr>
            <p:cNvSpPr txBox="1"/>
            <p:nvPr/>
          </p:nvSpPr>
          <p:spPr>
            <a:xfrm>
              <a:off x="2571539" y="1248801"/>
              <a:ext cx="10926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Prior probability (weight) on each assumption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89C7D2-A7FB-4573-88C4-5EF1B837A80B}"/>
                </a:ext>
              </a:extLst>
            </p:cNvPr>
            <p:cNvSpPr txBox="1"/>
            <p:nvPr/>
          </p:nvSpPr>
          <p:spPr>
            <a:xfrm>
              <a:off x="2878669" y="2537838"/>
              <a:ext cx="249107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7DB0A6-35A6-430A-869F-E3246952264D}"/>
                </a:ext>
              </a:extLst>
            </p:cNvPr>
            <p:cNvSpPr txBox="1"/>
            <p:nvPr/>
          </p:nvSpPr>
          <p:spPr>
            <a:xfrm>
              <a:off x="2817856" y="3845274"/>
              <a:ext cx="374141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40279FD-7029-4D30-AA86-8BC69B456091}"/>
              </a:ext>
            </a:extLst>
          </p:cNvPr>
          <p:cNvSpPr txBox="1"/>
          <p:nvPr/>
        </p:nvSpPr>
        <p:spPr>
          <a:xfrm>
            <a:off x="10179476" y="1875090"/>
            <a:ext cx="16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>
                <a:solidFill>
                  <a:schemeClr val="accent1"/>
                </a:solidFill>
              </a:rPr>
              <a:t>Posterior (updated) probability (weight) on each assumption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699940-31AE-43B5-869A-ED084E493A6B}"/>
              </a:ext>
            </a:extLst>
          </p:cNvPr>
          <p:cNvGrpSpPr/>
          <p:nvPr/>
        </p:nvGrpSpPr>
        <p:grpSpPr>
          <a:xfrm>
            <a:off x="4829300" y="1854304"/>
            <a:ext cx="3418261" cy="1639677"/>
            <a:chOff x="3621975" y="1231232"/>
            <a:chExt cx="2563696" cy="12297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72C724-FEF8-4250-9F59-FB85F7CAFD0A}"/>
                </a:ext>
              </a:extLst>
            </p:cNvPr>
            <p:cNvGrpSpPr/>
            <p:nvPr/>
          </p:nvGrpSpPr>
          <p:grpSpPr>
            <a:xfrm>
              <a:off x="3621975" y="1231232"/>
              <a:ext cx="2563696" cy="1229758"/>
              <a:chOff x="3621975" y="1231232"/>
              <a:chExt cx="2563696" cy="1229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3CC06A-6FCE-4840-8450-6318365D8847}"/>
                  </a:ext>
                </a:extLst>
              </p:cNvPr>
              <p:cNvSpPr/>
              <p:nvPr/>
            </p:nvSpPr>
            <p:spPr bwMode="auto">
              <a:xfrm>
                <a:off x="3621975" y="1231232"/>
                <a:ext cx="2563696" cy="1229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5B0DD4-F085-4708-B8B9-2F3BEA14C5CB}"/>
                  </a:ext>
                </a:extLst>
              </p:cNvPr>
              <p:cNvSpPr txBox="1"/>
              <p:nvPr/>
            </p:nvSpPr>
            <p:spPr>
              <a:xfrm>
                <a:off x="3755656" y="1255598"/>
                <a:ext cx="1718870" cy="3462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GB" sz="1200" b="1" dirty="0"/>
                  <a:t>New Study data likelihood for responder rate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D3BCC5-39FA-4CBB-8C47-C3A3CC253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>
                <a:off x="3790239" y="1612552"/>
                <a:ext cx="1295400" cy="8382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C6B9-41A5-4740-895D-B50D761BE6E7}"/>
                </a:ext>
              </a:extLst>
            </p:cNvPr>
            <p:cNvSpPr txBox="1"/>
            <p:nvPr/>
          </p:nvSpPr>
          <p:spPr>
            <a:xfrm>
              <a:off x="5248211" y="1624930"/>
              <a:ext cx="932603" cy="7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467"/>
                <a:t>Observe </a:t>
              </a:r>
              <a:r>
                <a:rPr lang="en-GB" sz="1467" err="1"/>
                <a:t>y</a:t>
              </a:r>
              <a:r>
                <a:rPr lang="en-GB" sz="1467" baseline="-25000" err="1"/>
                <a:t>T</a:t>
              </a:r>
              <a:r>
                <a:rPr lang="en-GB" sz="1467"/>
                <a:t> responders out of N</a:t>
              </a:r>
              <a:r>
                <a:rPr lang="en-GB" sz="1467" baseline="-25000"/>
                <a:t>T</a:t>
              </a:r>
              <a:r>
                <a:rPr lang="en-GB" sz="1467"/>
                <a:t> subjects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5F480D1-A0C0-4832-BC42-DBEF9851687C}"/>
              </a:ext>
            </a:extLst>
          </p:cNvPr>
          <p:cNvSpPr txBox="1"/>
          <p:nvPr/>
        </p:nvSpPr>
        <p:spPr>
          <a:xfrm>
            <a:off x="1780387" y="2979360"/>
            <a:ext cx="1354473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2BC4A-2D68-4FC2-B09B-E2B863986458}"/>
              </a:ext>
            </a:extLst>
          </p:cNvPr>
          <p:cNvSpPr txBox="1"/>
          <p:nvPr/>
        </p:nvSpPr>
        <p:spPr>
          <a:xfrm>
            <a:off x="8490599" y="1886793"/>
            <a:ext cx="16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 dirty="0">
                <a:solidFill>
                  <a:schemeClr val="accent1"/>
                </a:solidFill>
              </a:rPr>
              <a:t>Posterior (updated) estimate of responder rate in new population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F7A37F-3F2B-4EFF-8D96-F7EBB4B180CD}"/>
              </a:ext>
            </a:extLst>
          </p:cNvPr>
          <p:cNvGrpSpPr/>
          <p:nvPr/>
        </p:nvGrpSpPr>
        <p:grpSpPr>
          <a:xfrm>
            <a:off x="40114" y="4736056"/>
            <a:ext cx="3321005" cy="1522499"/>
            <a:chOff x="30085" y="3392546"/>
            <a:chExt cx="2490754" cy="1141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21C5A-05AF-45E7-B45B-DDAAB2E23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439" y="3696220"/>
              <a:ext cx="1295400" cy="8382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FEA19-1A82-45EE-B6B4-0E356375F6F1}"/>
                </a:ext>
              </a:extLst>
            </p:cNvPr>
            <p:cNvSpPr txBox="1"/>
            <p:nvPr/>
          </p:nvSpPr>
          <p:spPr>
            <a:xfrm>
              <a:off x="30085" y="3612273"/>
              <a:ext cx="1295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“In case we are mistaken” prediction assuming External Study data not relevant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3BEE9E-7B54-47FC-9419-EF4E863E5DB6}"/>
                </a:ext>
              </a:extLst>
            </p:cNvPr>
            <p:cNvSpPr txBox="1"/>
            <p:nvPr/>
          </p:nvSpPr>
          <p:spPr>
            <a:xfrm>
              <a:off x="1368937" y="3392546"/>
              <a:ext cx="978586" cy="2539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Beta(0.5, 0.5)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11F5CDD-A188-49BB-A26C-1AC04E3AC4E6}"/>
              </a:ext>
            </a:extLst>
          </p:cNvPr>
          <p:cNvSpPr txBox="1"/>
          <p:nvPr/>
        </p:nvSpPr>
        <p:spPr>
          <a:xfrm>
            <a:off x="467625" y="1395444"/>
            <a:ext cx="4876384" cy="3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External study data: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dirty="0"/>
              <a:t> responders out of N</a:t>
            </a:r>
            <a:r>
              <a:rPr lang="en-GB" sz="1600" baseline="-25000" dirty="0"/>
              <a:t>S</a:t>
            </a:r>
            <a:r>
              <a:rPr lang="en-GB" sz="1600" dirty="0"/>
              <a:t> subjects</a:t>
            </a:r>
            <a:r>
              <a:rPr lang="en-GB" sz="2133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58D64-84A8-4436-95E9-521B6A5CC367}"/>
              </a:ext>
            </a:extLst>
          </p:cNvPr>
          <p:cNvGrpSpPr/>
          <p:nvPr/>
        </p:nvGrpSpPr>
        <p:grpSpPr>
          <a:xfrm>
            <a:off x="6100962" y="3619163"/>
            <a:ext cx="5228822" cy="2078663"/>
            <a:chOff x="4575721" y="2554877"/>
            <a:chExt cx="3921617" cy="15589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F1CE89-C0EE-4C8B-A53B-87A051B82AB6}"/>
                </a:ext>
              </a:extLst>
            </p:cNvPr>
            <p:cNvSpPr txBox="1"/>
            <p:nvPr/>
          </p:nvSpPr>
          <p:spPr>
            <a:xfrm>
              <a:off x="8046253" y="2554877"/>
              <a:ext cx="326051" cy="25391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w*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53A93B-20FE-4130-8DAC-A7F4200700B7}"/>
                </a:ext>
              </a:extLst>
            </p:cNvPr>
            <p:cNvSpPr txBox="1"/>
            <p:nvPr/>
          </p:nvSpPr>
          <p:spPr>
            <a:xfrm>
              <a:off x="8046253" y="3859959"/>
              <a:ext cx="451085" cy="25391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1-w*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DE0EED-D92B-409C-B0BB-E6AB3014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2424" y="2983693"/>
              <a:ext cx="1295400" cy="838200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8BF5777-C300-466C-A744-66D6A1D260A6}"/>
                </a:ext>
              </a:extLst>
            </p:cNvPr>
            <p:cNvGrpSpPr/>
            <p:nvPr/>
          </p:nvGrpSpPr>
          <p:grpSpPr>
            <a:xfrm>
              <a:off x="4575721" y="3273614"/>
              <a:ext cx="1822178" cy="342323"/>
              <a:chOff x="3570516" y="3882661"/>
              <a:chExt cx="1822178" cy="342323"/>
            </a:xfrm>
          </p:grpSpPr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1645D9FC-6596-41D9-9698-0A3E6CDC0505}"/>
                  </a:ext>
                </a:extLst>
              </p:cNvPr>
              <p:cNvSpPr/>
              <p:nvPr/>
            </p:nvSpPr>
            <p:spPr bwMode="auto">
              <a:xfrm flipV="1">
                <a:off x="3570516" y="3882661"/>
                <a:ext cx="1822178" cy="88407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C00000"/>
                  </a:solidFill>
                  <a:latin typeface="Arial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DF1FED-4133-4DEE-99AF-D90BFEF62BE3}"/>
                  </a:ext>
                </a:extLst>
              </p:cNvPr>
              <p:cNvSpPr txBox="1"/>
              <p:nvPr/>
            </p:nvSpPr>
            <p:spPr>
              <a:xfrm>
                <a:off x="3803338" y="3971068"/>
                <a:ext cx="130833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1600" b="1">
                    <a:solidFill>
                      <a:srgbClr val="C00000"/>
                    </a:solidFill>
                  </a:rPr>
                  <a:t>Bayesian updating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A238AE-3C19-46D3-8E14-DBD94BB343C8}"/>
              </a:ext>
            </a:extLst>
          </p:cNvPr>
          <p:cNvGrpSpPr/>
          <p:nvPr/>
        </p:nvGrpSpPr>
        <p:grpSpPr>
          <a:xfrm>
            <a:off x="3384393" y="3879706"/>
            <a:ext cx="2415252" cy="1541535"/>
            <a:chOff x="2538294" y="2750284"/>
            <a:chExt cx="1811439" cy="11561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536325-F336-4F35-A934-D7EAD1C8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4333" y="2967769"/>
              <a:ext cx="1295400" cy="8382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47D24B-9F61-49F1-9DA1-65A183506B19}"/>
                </a:ext>
              </a:extLst>
            </p:cNvPr>
            <p:cNvCxnSpPr>
              <a:cxnSpLocks/>
            </p:cNvCxnSpPr>
            <p:nvPr/>
          </p:nvCxnSpPr>
          <p:spPr>
            <a:xfrm>
              <a:off x="2538294" y="2750284"/>
              <a:ext cx="608436" cy="2662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42F3CC1-1F05-4E66-844F-71B989EB4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1539" y="3561277"/>
              <a:ext cx="570957" cy="3451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B30853C-DFA1-4278-90F3-70D2C930D88E}"/>
              </a:ext>
            </a:extLst>
          </p:cNvPr>
          <p:cNvSpPr txBox="1"/>
          <p:nvPr/>
        </p:nvSpPr>
        <p:spPr>
          <a:xfrm>
            <a:off x="3964394" y="4035731"/>
            <a:ext cx="19395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w 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) </a:t>
            </a:r>
          </a:p>
          <a:p>
            <a:pPr>
              <a:buClr>
                <a:schemeClr val="tx1"/>
              </a:buClr>
            </a:pPr>
            <a:r>
              <a:rPr lang="en-GB" sz="1600"/>
              <a:t>+ (1-w) Beta(0.5, 0.5)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5C881D-052D-431F-B00A-E4C79F34B13C}"/>
              </a:ext>
            </a:extLst>
          </p:cNvPr>
          <p:cNvSpPr txBox="1"/>
          <p:nvPr/>
        </p:nvSpPr>
        <p:spPr>
          <a:xfrm>
            <a:off x="7376182" y="3727954"/>
            <a:ext cx="29097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w* 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+ 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+ N</a:t>
            </a:r>
            <a:r>
              <a:rPr lang="en-GB" sz="1600" baseline="-25000"/>
              <a:t>T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) </a:t>
            </a:r>
          </a:p>
          <a:p>
            <a:pPr>
              <a:buClr>
                <a:schemeClr val="tx1"/>
              </a:buClr>
            </a:pPr>
            <a:r>
              <a:rPr lang="en-GB" sz="1600"/>
              <a:t>+ (1-w*) Beta(0.5+ 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, 0.5+ N</a:t>
            </a:r>
            <a:r>
              <a:rPr lang="en-GB" sz="1600" baseline="-25000"/>
              <a:t>T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FA6932-C52B-4B26-BD47-E0610FA91E9E}"/>
              </a:ext>
            </a:extLst>
          </p:cNvPr>
          <p:cNvSpPr txBox="1"/>
          <p:nvPr/>
        </p:nvSpPr>
        <p:spPr>
          <a:xfrm>
            <a:off x="498154" y="786018"/>
            <a:ext cx="817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Illustration for binary outcome: parameter of interest </a:t>
            </a:r>
            <a:r>
              <a:rPr lang="en-GB" sz="2000" b="1" dirty="0">
                <a:solidFill>
                  <a:schemeClr val="accent1"/>
                </a:solidFill>
                <a:latin typeface="Symbol" panose="05050102010706020507" pitchFamily="18" charset="2"/>
              </a:rPr>
              <a:t>q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= responder probability</a:t>
            </a:r>
          </a:p>
          <a:p>
            <a:pPr marL="228594" indent="-228594">
              <a:buClr>
                <a:schemeClr val="tx1"/>
              </a:buClr>
              <a:buFont typeface="Arial" pitchFamily="34" charset="0"/>
              <a:buChar char="–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46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A79-A810-4AD2-86F7-31C325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Robust Mixture Priors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BEA6-6874-455E-9882-B7C855C6B2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BD5C9D-6D4B-4413-AF06-213EBABFE473}"/>
              </a:ext>
            </a:extLst>
          </p:cNvPr>
          <p:cNvGrpSpPr/>
          <p:nvPr/>
        </p:nvGrpSpPr>
        <p:grpSpPr>
          <a:xfrm>
            <a:off x="-185388" y="1867671"/>
            <a:ext cx="3606064" cy="2641984"/>
            <a:chOff x="-139041" y="1231232"/>
            <a:chExt cx="2704548" cy="19814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59301E-4AE0-4A75-A8CD-15799F74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882" y="2374520"/>
              <a:ext cx="1295400" cy="8382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8E85D-B8B1-4D1D-888D-FCA1554DD03E}"/>
                </a:ext>
              </a:extLst>
            </p:cNvPr>
            <p:cNvSpPr txBox="1"/>
            <p:nvPr/>
          </p:nvSpPr>
          <p:spPr>
            <a:xfrm>
              <a:off x="1084555" y="1242003"/>
              <a:ext cx="148095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>
                  <a:solidFill>
                    <a:schemeClr val="accent1"/>
                  </a:solidFill>
                </a:rPr>
                <a:t>Prediction (prior belief) about responder rate in new population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597C30-D5A9-43E0-943F-69FDC6CA5215}"/>
                </a:ext>
              </a:extLst>
            </p:cNvPr>
            <p:cNvSpPr txBox="1"/>
            <p:nvPr/>
          </p:nvSpPr>
          <p:spPr>
            <a:xfrm>
              <a:off x="-139041" y="1231232"/>
              <a:ext cx="148095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Assumption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76CFA8-FD32-4770-8F19-DDA771D052DF}"/>
                </a:ext>
              </a:extLst>
            </p:cNvPr>
            <p:cNvSpPr txBox="1"/>
            <p:nvPr/>
          </p:nvSpPr>
          <p:spPr>
            <a:xfrm>
              <a:off x="153264" y="2370212"/>
              <a:ext cx="98278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Assuming Source Study data are relevant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F2124D-7FC2-4538-AC8C-3AC5A5CDA797}"/>
              </a:ext>
            </a:extLst>
          </p:cNvPr>
          <p:cNvGrpSpPr/>
          <p:nvPr/>
        </p:nvGrpSpPr>
        <p:grpSpPr>
          <a:xfrm>
            <a:off x="3428719" y="1891097"/>
            <a:ext cx="1456852" cy="3800518"/>
            <a:chOff x="2571539" y="1248801"/>
            <a:chExt cx="1092639" cy="2850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B4BDF9-6AD4-42AA-BF32-B0DBCDEBA754}"/>
                </a:ext>
              </a:extLst>
            </p:cNvPr>
            <p:cNvSpPr txBox="1"/>
            <p:nvPr/>
          </p:nvSpPr>
          <p:spPr>
            <a:xfrm>
              <a:off x="2571539" y="1248801"/>
              <a:ext cx="10926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>
                  <a:solidFill>
                    <a:schemeClr val="accent1"/>
                  </a:solidFill>
                </a:rPr>
                <a:t>Prior probability (weight) on each assumption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89C7D2-A7FB-4573-88C4-5EF1B837A80B}"/>
                </a:ext>
              </a:extLst>
            </p:cNvPr>
            <p:cNvSpPr txBox="1"/>
            <p:nvPr/>
          </p:nvSpPr>
          <p:spPr>
            <a:xfrm>
              <a:off x="2878669" y="2537838"/>
              <a:ext cx="24910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7DB0A6-35A6-430A-869F-E3246952264D}"/>
                </a:ext>
              </a:extLst>
            </p:cNvPr>
            <p:cNvSpPr txBox="1"/>
            <p:nvPr/>
          </p:nvSpPr>
          <p:spPr>
            <a:xfrm>
              <a:off x="2817856" y="3845274"/>
              <a:ext cx="374141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40279FD-7029-4D30-AA86-8BC69B456091}"/>
              </a:ext>
            </a:extLst>
          </p:cNvPr>
          <p:cNvSpPr txBox="1"/>
          <p:nvPr/>
        </p:nvSpPr>
        <p:spPr>
          <a:xfrm>
            <a:off x="10179476" y="1888458"/>
            <a:ext cx="16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>
                <a:solidFill>
                  <a:schemeClr val="accent1"/>
                </a:solidFill>
              </a:rPr>
              <a:t>Posterior (updated) probability (weight) on each assumption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699940-31AE-43B5-869A-ED084E493A6B}"/>
              </a:ext>
            </a:extLst>
          </p:cNvPr>
          <p:cNvGrpSpPr/>
          <p:nvPr/>
        </p:nvGrpSpPr>
        <p:grpSpPr>
          <a:xfrm>
            <a:off x="4829300" y="1867672"/>
            <a:ext cx="3418261" cy="1639677"/>
            <a:chOff x="3621975" y="1231232"/>
            <a:chExt cx="2563696" cy="12297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72C724-FEF8-4250-9F59-FB85F7CAFD0A}"/>
                </a:ext>
              </a:extLst>
            </p:cNvPr>
            <p:cNvGrpSpPr/>
            <p:nvPr/>
          </p:nvGrpSpPr>
          <p:grpSpPr>
            <a:xfrm>
              <a:off x="3621975" y="1231232"/>
              <a:ext cx="2563696" cy="1229758"/>
              <a:chOff x="3621975" y="1231232"/>
              <a:chExt cx="2563696" cy="1229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3CC06A-6FCE-4840-8450-6318365D8847}"/>
                  </a:ext>
                </a:extLst>
              </p:cNvPr>
              <p:cNvSpPr/>
              <p:nvPr/>
            </p:nvSpPr>
            <p:spPr bwMode="auto">
              <a:xfrm>
                <a:off x="3621975" y="1231232"/>
                <a:ext cx="2563696" cy="1229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5B0DD4-F085-4708-B8B9-2F3BEA14C5CB}"/>
                  </a:ext>
                </a:extLst>
              </p:cNvPr>
              <p:cNvSpPr txBox="1"/>
              <p:nvPr/>
            </p:nvSpPr>
            <p:spPr>
              <a:xfrm>
                <a:off x="3755656" y="1255598"/>
                <a:ext cx="1718870" cy="3462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GB" sz="1200" b="1" dirty="0"/>
                  <a:t>New Study data likelihood for responder rate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D3BCC5-39FA-4CBB-8C47-C3A3CC253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>
                <a:off x="3790239" y="1612552"/>
                <a:ext cx="1295400" cy="8382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C6B9-41A5-4740-895D-B50D761BE6E7}"/>
                </a:ext>
              </a:extLst>
            </p:cNvPr>
            <p:cNvSpPr txBox="1"/>
            <p:nvPr/>
          </p:nvSpPr>
          <p:spPr>
            <a:xfrm>
              <a:off x="5248211" y="1624930"/>
              <a:ext cx="932603" cy="7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467"/>
                <a:t>Observe </a:t>
              </a:r>
              <a:r>
                <a:rPr lang="en-GB" sz="1467" err="1"/>
                <a:t>y</a:t>
              </a:r>
              <a:r>
                <a:rPr lang="en-GB" sz="1467" baseline="-25000" err="1"/>
                <a:t>T</a:t>
              </a:r>
              <a:r>
                <a:rPr lang="en-GB" sz="1467"/>
                <a:t> responders out of N</a:t>
              </a:r>
              <a:r>
                <a:rPr lang="en-GB" sz="1467" baseline="-25000"/>
                <a:t>T</a:t>
              </a:r>
              <a:r>
                <a:rPr lang="en-GB" sz="1467"/>
                <a:t> subjects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5F480D1-A0C0-4832-BC42-DBEF9851687C}"/>
              </a:ext>
            </a:extLst>
          </p:cNvPr>
          <p:cNvSpPr txBox="1"/>
          <p:nvPr/>
        </p:nvSpPr>
        <p:spPr>
          <a:xfrm>
            <a:off x="1780387" y="2992728"/>
            <a:ext cx="1354473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2BC4A-2D68-4FC2-B09B-E2B863986458}"/>
              </a:ext>
            </a:extLst>
          </p:cNvPr>
          <p:cNvSpPr txBox="1"/>
          <p:nvPr/>
        </p:nvSpPr>
        <p:spPr>
          <a:xfrm>
            <a:off x="8490599" y="1900161"/>
            <a:ext cx="16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200" b="1" dirty="0">
                <a:solidFill>
                  <a:schemeClr val="accent1"/>
                </a:solidFill>
              </a:rPr>
              <a:t>Posterior (updated) estimate of responder rate in new population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F7A37F-3F2B-4EFF-8D96-F7EBB4B180CD}"/>
              </a:ext>
            </a:extLst>
          </p:cNvPr>
          <p:cNvGrpSpPr/>
          <p:nvPr/>
        </p:nvGrpSpPr>
        <p:grpSpPr>
          <a:xfrm>
            <a:off x="40114" y="4749424"/>
            <a:ext cx="3321005" cy="1522499"/>
            <a:chOff x="30085" y="3392546"/>
            <a:chExt cx="2490754" cy="1141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21C5A-05AF-45E7-B45B-DDAAB2E23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439" y="3696220"/>
              <a:ext cx="1295400" cy="8382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FEA19-1A82-45EE-B6B4-0E356375F6F1}"/>
                </a:ext>
              </a:extLst>
            </p:cNvPr>
            <p:cNvSpPr txBox="1"/>
            <p:nvPr/>
          </p:nvSpPr>
          <p:spPr>
            <a:xfrm>
              <a:off x="30085" y="3612273"/>
              <a:ext cx="1295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dirty="0"/>
                <a:t>“In case we are mistaken” prediction assuming External Study data not relevant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3BEE9E-7B54-47FC-9419-EF4E863E5DB6}"/>
                </a:ext>
              </a:extLst>
            </p:cNvPr>
            <p:cNvSpPr txBox="1"/>
            <p:nvPr/>
          </p:nvSpPr>
          <p:spPr>
            <a:xfrm>
              <a:off x="1368937" y="3392546"/>
              <a:ext cx="978586" cy="2539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Beta(0.5, 0.5)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11F5CDD-A188-49BB-A26C-1AC04E3AC4E6}"/>
              </a:ext>
            </a:extLst>
          </p:cNvPr>
          <p:cNvSpPr txBox="1"/>
          <p:nvPr/>
        </p:nvSpPr>
        <p:spPr>
          <a:xfrm>
            <a:off x="467625" y="1408812"/>
            <a:ext cx="4876384" cy="3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External study data: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dirty="0"/>
              <a:t> responders out of N</a:t>
            </a:r>
            <a:r>
              <a:rPr lang="en-GB" sz="1600" baseline="-25000" dirty="0"/>
              <a:t>S</a:t>
            </a:r>
            <a:r>
              <a:rPr lang="en-GB" sz="1600" dirty="0"/>
              <a:t> subjects</a:t>
            </a:r>
            <a:r>
              <a:rPr lang="en-GB" sz="2133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58D64-84A8-4436-95E9-521B6A5CC367}"/>
              </a:ext>
            </a:extLst>
          </p:cNvPr>
          <p:cNvGrpSpPr/>
          <p:nvPr/>
        </p:nvGrpSpPr>
        <p:grpSpPr>
          <a:xfrm>
            <a:off x="6100962" y="3632531"/>
            <a:ext cx="5228822" cy="2078663"/>
            <a:chOff x="4575721" y="2554877"/>
            <a:chExt cx="3921617" cy="15589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F1CE89-C0EE-4C8B-A53B-87A051B82AB6}"/>
                </a:ext>
              </a:extLst>
            </p:cNvPr>
            <p:cNvSpPr txBox="1"/>
            <p:nvPr/>
          </p:nvSpPr>
          <p:spPr>
            <a:xfrm>
              <a:off x="8046253" y="2554877"/>
              <a:ext cx="326051" cy="25391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w*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53A93B-20FE-4130-8DAC-A7F4200700B7}"/>
                </a:ext>
              </a:extLst>
            </p:cNvPr>
            <p:cNvSpPr txBox="1"/>
            <p:nvPr/>
          </p:nvSpPr>
          <p:spPr>
            <a:xfrm>
              <a:off x="8046253" y="3859959"/>
              <a:ext cx="451085" cy="25391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600"/>
                <a:t>1-w*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DE0EED-D92B-409C-B0BB-E6AB3014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2424" y="2983693"/>
              <a:ext cx="1295400" cy="838200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8BF5777-C300-466C-A744-66D6A1D260A6}"/>
                </a:ext>
              </a:extLst>
            </p:cNvPr>
            <p:cNvGrpSpPr/>
            <p:nvPr/>
          </p:nvGrpSpPr>
          <p:grpSpPr>
            <a:xfrm>
              <a:off x="4575721" y="3273614"/>
              <a:ext cx="1822178" cy="342323"/>
              <a:chOff x="3570516" y="3882661"/>
              <a:chExt cx="1822178" cy="342323"/>
            </a:xfrm>
          </p:grpSpPr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1645D9FC-6596-41D9-9698-0A3E6CDC0505}"/>
                  </a:ext>
                </a:extLst>
              </p:cNvPr>
              <p:cNvSpPr/>
              <p:nvPr/>
            </p:nvSpPr>
            <p:spPr bwMode="auto">
              <a:xfrm flipV="1">
                <a:off x="3570516" y="3882661"/>
                <a:ext cx="1822178" cy="88407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C00000"/>
                  </a:solidFill>
                  <a:latin typeface="Arial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DF1FED-4133-4DEE-99AF-D90BFEF62BE3}"/>
                  </a:ext>
                </a:extLst>
              </p:cNvPr>
              <p:cNvSpPr txBox="1"/>
              <p:nvPr/>
            </p:nvSpPr>
            <p:spPr>
              <a:xfrm>
                <a:off x="3803338" y="3971068"/>
                <a:ext cx="130833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1600" b="1">
                    <a:solidFill>
                      <a:srgbClr val="C00000"/>
                    </a:solidFill>
                  </a:rPr>
                  <a:t>Bayesian updating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A238AE-3C19-46D3-8E14-DBD94BB343C8}"/>
              </a:ext>
            </a:extLst>
          </p:cNvPr>
          <p:cNvGrpSpPr/>
          <p:nvPr/>
        </p:nvGrpSpPr>
        <p:grpSpPr>
          <a:xfrm>
            <a:off x="3384393" y="3893074"/>
            <a:ext cx="2415252" cy="1541535"/>
            <a:chOff x="2538294" y="2750284"/>
            <a:chExt cx="1811439" cy="11561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536325-F336-4F35-A934-D7EAD1C8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4333" y="2967769"/>
              <a:ext cx="1295400" cy="8382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47D24B-9F61-49F1-9DA1-65A183506B19}"/>
                </a:ext>
              </a:extLst>
            </p:cNvPr>
            <p:cNvCxnSpPr>
              <a:cxnSpLocks/>
            </p:cNvCxnSpPr>
            <p:nvPr/>
          </p:nvCxnSpPr>
          <p:spPr>
            <a:xfrm>
              <a:off x="2538294" y="2750284"/>
              <a:ext cx="608436" cy="2662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42F3CC1-1F05-4E66-844F-71B989EB4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1539" y="3561277"/>
              <a:ext cx="570957" cy="3451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B30853C-DFA1-4278-90F3-70D2C930D88E}"/>
              </a:ext>
            </a:extLst>
          </p:cNvPr>
          <p:cNvSpPr txBox="1"/>
          <p:nvPr/>
        </p:nvSpPr>
        <p:spPr>
          <a:xfrm>
            <a:off x="3964394" y="4049099"/>
            <a:ext cx="19395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w 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) </a:t>
            </a:r>
          </a:p>
          <a:p>
            <a:pPr>
              <a:buClr>
                <a:schemeClr val="tx1"/>
              </a:buClr>
            </a:pPr>
            <a:r>
              <a:rPr lang="en-GB" sz="1600"/>
              <a:t>+ (1-w) Beta(0.5, 0.5)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5C881D-052D-431F-B00A-E4C79F34B13C}"/>
              </a:ext>
            </a:extLst>
          </p:cNvPr>
          <p:cNvSpPr txBox="1"/>
          <p:nvPr/>
        </p:nvSpPr>
        <p:spPr>
          <a:xfrm>
            <a:off x="7376182" y="3741322"/>
            <a:ext cx="29097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/>
              <a:t>w* Beta(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+ 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, N</a:t>
            </a:r>
            <a:r>
              <a:rPr lang="en-GB" sz="1600" baseline="-25000"/>
              <a:t>S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S</a:t>
            </a:r>
            <a:r>
              <a:rPr lang="en-GB" sz="1600"/>
              <a:t>+ N</a:t>
            </a:r>
            <a:r>
              <a:rPr lang="en-GB" sz="1600" baseline="-25000"/>
              <a:t>T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) </a:t>
            </a:r>
          </a:p>
          <a:p>
            <a:pPr>
              <a:buClr>
                <a:schemeClr val="tx1"/>
              </a:buClr>
            </a:pPr>
            <a:r>
              <a:rPr lang="en-GB" sz="1600"/>
              <a:t>+ (1-w*) Beta(0.5+ 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, 0.5+ N</a:t>
            </a:r>
            <a:r>
              <a:rPr lang="en-GB" sz="1600" baseline="-25000"/>
              <a:t>T</a:t>
            </a:r>
            <a:r>
              <a:rPr lang="en-GB" sz="1600"/>
              <a:t>-</a:t>
            </a:r>
            <a:r>
              <a:rPr lang="en-GB" sz="1600" err="1"/>
              <a:t>y</a:t>
            </a:r>
            <a:r>
              <a:rPr lang="en-GB" sz="1600" baseline="-25000" err="1"/>
              <a:t>T</a:t>
            </a:r>
            <a:r>
              <a:rPr lang="en-GB" sz="1600"/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6CEA4C-EBD7-4A68-A315-DCD8EADFA2F2}"/>
              </a:ext>
            </a:extLst>
          </p:cNvPr>
          <p:cNvSpPr txBox="1"/>
          <p:nvPr/>
        </p:nvSpPr>
        <p:spPr>
          <a:xfrm>
            <a:off x="881781" y="2830475"/>
            <a:ext cx="10102852" cy="255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GB" sz="2133" b="1"/>
              <a:t>“Model Averaging” approach:</a:t>
            </a:r>
          </a:p>
          <a:p>
            <a:pPr lvl="1">
              <a:buClr>
                <a:schemeClr val="tx1"/>
              </a:buClr>
            </a:pPr>
            <a:endParaRPr lang="en-GB" sz="2133"/>
          </a:p>
          <a:p>
            <a:pPr lvl="1">
              <a:spcAft>
                <a:spcPts val="800"/>
              </a:spcAft>
              <a:buClr>
                <a:schemeClr val="tx1"/>
              </a:buClr>
            </a:pPr>
            <a:r>
              <a:rPr lang="en-GB" sz="2133"/>
              <a:t>Prior = </a:t>
            </a:r>
            <a:r>
              <a:rPr lang="en-GB" sz="2133">
                <a:solidFill>
                  <a:schemeClr val="accent1"/>
                </a:solidFill>
              </a:rPr>
              <a:t>weighted mixture </a:t>
            </a:r>
            <a:r>
              <a:rPr lang="en-GB" sz="2133"/>
              <a:t>of the informative and vague </a:t>
            </a:r>
            <a:r>
              <a:rPr lang="en-GB" sz="2133">
                <a:solidFill>
                  <a:schemeClr val="accent1"/>
                </a:solidFill>
              </a:rPr>
              <a:t>prior</a:t>
            </a:r>
            <a:r>
              <a:rPr lang="en-GB" sz="2133"/>
              <a:t> assumptions</a:t>
            </a:r>
          </a:p>
          <a:p>
            <a:pPr lvl="1">
              <a:buClr>
                <a:schemeClr val="tx1"/>
              </a:buClr>
            </a:pPr>
            <a:r>
              <a:rPr lang="en-GB" sz="2133"/>
              <a:t>Posterior = </a:t>
            </a:r>
            <a:r>
              <a:rPr lang="en-GB" sz="2133">
                <a:solidFill>
                  <a:schemeClr val="accent1"/>
                </a:solidFill>
              </a:rPr>
              <a:t>weighted mixture </a:t>
            </a:r>
            <a:r>
              <a:rPr lang="en-GB" sz="2133"/>
              <a:t>of informative and vague </a:t>
            </a:r>
            <a:r>
              <a:rPr lang="en-GB" sz="2133">
                <a:solidFill>
                  <a:schemeClr val="accent1"/>
                </a:solidFill>
              </a:rPr>
              <a:t>posteriors</a:t>
            </a:r>
            <a:r>
              <a:rPr lang="en-GB" sz="2133"/>
              <a:t> with </a:t>
            </a:r>
          </a:p>
          <a:p>
            <a:pPr lvl="1">
              <a:buClr>
                <a:schemeClr val="tx1"/>
              </a:buClr>
            </a:pPr>
            <a:r>
              <a:rPr lang="en-GB" sz="2133">
                <a:solidFill>
                  <a:schemeClr val="accent1"/>
                </a:solidFill>
              </a:rPr>
              <a:t>updated weights</a:t>
            </a:r>
            <a:r>
              <a:rPr lang="en-GB" sz="2133"/>
              <a:t> w* and (1-w*)</a:t>
            </a:r>
          </a:p>
          <a:p>
            <a:pPr lvl="1">
              <a:buClr>
                <a:schemeClr val="tx1"/>
              </a:buClr>
            </a:pPr>
            <a:endParaRPr lang="en-GB" sz="2133"/>
          </a:p>
          <a:p>
            <a:pPr lvl="1">
              <a:buClr>
                <a:schemeClr val="tx1"/>
              </a:buClr>
            </a:pPr>
            <a:r>
              <a:rPr lang="en-GB" sz="2133"/>
              <a:t>Equivalent to </a:t>
            </a:r>
            <a:r>
              <a:rPr lang="en-GB" sz="2133" b="1"/>
              <a:t>Robust Mixture Prior </a:t>
            </a:r>
            <a:r>
              <a:rPr lang="en-GB" sz="2133"/>
              <a:t>method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FD547A-CF1A-454D-84D9-FD45C56259BA}"/>
              </a:ext>
            </a:extLst>
          </p:cNvPr>
          <p:cNvSpPr txBox="1"/>
          <p:nvPr/>
        </p:nvSpPr>
        <p:spPr>
          <a:xfrm>
            <a:off x="498154" y="786018"/>
            <a:ext cx="817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Illustration for binary outcome: parameter of interest </a:t>
            </a:r>
            <a:r>
              <a:rPr lang="en-GB" sz="2000" b="1" dirty="0">
                <a:solidFill>
                  <a:schemeClr val="accent1"/>
                </a:solidFill>
                <a:latin typeface="Symbol" panose="05050102010706020507" pitchFamily="18" charset="2"/>
              </a:rPr>
              <a:t>q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= responder probability</a:t>
            </a:r>
          </a:p>
          <a:p>
            <a:pPr marL="228594" indent="-228594">
              <a:buClr>
                <a:schemeClr val="tx1"/>
              </a:buClr>
              <a:buFont typeface="Arial" pitchFamily="34" charset="0"/>
              <a:buChar char="–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006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CBF354-F818-4CFC-8635-6F08061F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8"/>
          <a:stretch/>
        </p:blipFill>
        <p:spPr>
          <a:xfrm>
            <a:off x="3646111" y="1527078"/>
            <a:ext cx="4058920" cy="2410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9500A-DF01-4CD0-8EA9-5F03D24F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0" y="384852"/>
            <a:ext cx="11350352" cy="4514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Example of robust mixture analysis for binary outcome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5361-8BEA-42F6-B896-FD6F5321221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DAF6BD-0B4E-4C3B-BFB1-8AFD9B12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1" y="4234096"/>
            <a:ext cx="4058920" cy="25044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54FCBB-B5E2-410A-9F92-60529362E863}"/>
              </a:ext>
            </a:extLst>
          </p:cNvPr>
          <p:cNvSpPr txBox="1"/>
          <p:nvPr/>
        </p:nvSpPr>
        <p:spPr>
          <a:xfrm>
            <a:off x="1398853" y="4372845"/>
            <a:ext cx="196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/>
              <a:t>Posterior weights</a:t>
            </a:r>
          </a:p>
          <a:p>
            <a:pPr algn="ctr">
              <a:buClr>
                <a:schemeClr val="tx1"/>
              </a:buClr>
            </a:pPr>
            <a:endParaRPr lang="en-GB" sz="1400" b="1">
              <a:solidFill>
                <a:schemeClr val="accent3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B050"/>
                </a:solidFill>
              </a:rPr>
              <a:t>w*  (info) = </a:t>
            </a:r>
            <a:r>
              <a:rPr lang="en-GB" sz="1400" b="1">
                <a:solidFill>
                  <a:srgbClr val="00B050"/>
                </a:solidFill>
                <a:highlight>
                  <a:srgbClr val="FFFF00"/>
                </a:highlight>
              </a:rPr>
              <a:t>0.85</a:t>
            </a: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70C0"/>
                </a:solidFill>
              </a:rPr>
              <a:t>(1-w*) (vague) = 0.15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FB886F-B6F4-4E81-8E0A-368843A5C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340" y="4234096"/>
            <a:ext cx="4058920" cy="25044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CBA3F7-5EAA-460D-B36B-6691E0ED91B7}"/>
              </a:ext>
            </a:extLst>
          </p:cNvPr>
          <p:cNvSpPr txBox="1"/>
          <p:nvPr/>
        </p:nvSpPr>
        <p:spPr>
          <a:xfrm>
            <a:off x="9397834" y="4384222"/>
            <a:ext cx="196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/>
              <a:t>Posterior weights</a:t>
            </a:r>
          </a:p>
          <a:p>
            <a:pPr algn="ctr">
              <a:buClr>
                <a:schemeClr val="tx1"/>
              </a:buClr>
            </a:pPr>
            <a:endParaRPr lang="en-GB" sz="1400" b="1">
              <a:solidFill>
                <a:schemeClr val="accent3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B050"/>
                </a:solidFill>
              </a:rPr>
              <a:t>w*  (info) = </a:t>
            </a:r>
            <a:r>
              <a:rPr lang="en-GB" sz="1400" b="1">
                <a:solidFill>
                  <a:srgbClr val="00B050"/>
                </a:solidFill>
                <a:highlight>
                  <a:srgbClr val="FFFF00"/>
                </a:highlight>
              </a:rPr>
              <a:t>0.21</a:t>
            </a: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70C0"/>
                </a:solidFill>
              </a:rPr>
              <a:t>(1-w*) (vague) = 0.79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9FFA8-ACBC-4147-85AE-8657F765B4B2}"/>
              </a:ext>
            </a:extLst>
          </p:cNvPr>
          <p:cNvSpPr txBox="1"/>
          <p:nvPr/>
        </p:nvSpPr>
        <p:spPr>
          <a:xfrm>
            <a:off x="478871" y="3744126"/>
            <a:ext cx="478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Posterior mixture for responder rate (</a:t>
            </a:r>
            <a:r>
              <a:rPr lang="en-GB" sz="1600" dirty="0">
                <a:latin typeface="Symbol" panose="05050102010706020507" pitchFamily="18" charset="2"/>
              </a:rPr>
              <a:t>q)</a:t>
            </a:r>
            <a:r>
              <a:rPr lang="en-GB" sz="1600" dirty="0"/>
              <a:t> if </a:t>
            </a:r>
            <a:r>
              <a:rPr lang="en-GB" sz="1600" b="1" dirty="0" err="1">
                <a:solidFill>
                  <a:srgbClr val="FF0000"/>
                </a:solidFill>
              </a:rPr>
              <a:t>y</a:t>
            </a:r>
            <a:r>
              <a:rPr lang="en-GB" sz="1600" b="1" baseline="-25000" dirty="0" err="1">
                <a:solidFill>
                  <a:srgbClr val="FF0000"/>
                </a:solidFill>
              </a:rPr>
              <a:t>T</a:t>
            </a:r>
            <a:r>
              <a:rPr lang="en-GB" sz="1600" b="1" baseline="-25000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= 66</a:t>
            </a:r>
            <a:r>
              <a:rPr lang="en-GB" sz="1600" b="1" dirty="0">
                <a:solidFill>
                  <a:schemeClr val="bg2"/>
                </a:solidFill>
              </a:rPr>
              <a:t> </a:t>
            </a:r>
            <a:r>
              <a:rPr lang="en-GB" sz="1600" dirty="0"/>
              <a:t>out of N</a:t>
            </a:r>
            <a:r>
              <a:rPr lang="en-GB" sz="1600" baseline="-25000" dirty="0"/>
              <a:t>T </a:t>
            </a:r>
            <a:r>
              <a:rPr lang="en-GB" sz="1600" dirty="0"/>
              <a:t>=100 responders are observed in New Study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99929-E169-4FCE-96F1-CD9E8E63C1EA}"/>
              </a:ext>
            </a:extLst>
          </p:cNvPr>
          <p:cNvSpPr txBox="1"/>
          <p:nvPr/>
        </p:nvSpPr>
        <p:spPr>
          <a:xfrm>
            <a:off x="7159958" y="3751847"/>
            <a:ext cx="478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Posterior mixture for responder rate (</a:t>
            </a:r>
            <a:r>
              <a:rPr lang="en-GB" sz="1600" dirty="0">
                <a:latin typeface="Symbol" panose="05050102010706020507" pitchFamily="18" charset="2"/>
              </a:rPr>
              <a:t>q)</a:t>
            </a:r>
            <a:r>
              <a:rPr lang="en-GB" sz="1600" dirty="0"/>
              <a:t> if </a:t>
            </a:r>
            <a:r>
              <a:rPr lang="en-GB" sz="1600" b="1" dirty="0" err="1">
                <a:solidFill>
                  <a:srgbClr val="FF0000"/>
                </a:solidFill>
              </a:rPr>
              <a:t>y</a:t>
            </a:r>
            <a:r>
              <a:rPr lang="en-GB" sz="1600" b="1" baseline="-25000" dirty="0" err="1">
                <a:solidFill>
                  <a:srgbClr val="FF0000"/>
                </a:solidFill>
              </a:rPr>
              <a:t>T</a:t>
            </a:r>
            <a:r>
              <a:rPr lang="en-GB" sz="1600" b="1" baseline="-25000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= 38</a:t>
            </a:r>
            <a:r>
              <a:rPr lang="en-GB" sz="1600" dirty="0"/>
              <a:t> out of N</a:t>
            </a:r>
            <a:r>
              <a:rPr lang="en-GB" sz="1600" baseline="-25000" dirty="0"/>
              <a:t>T </a:t>
            </a:r>
            <a:r>
              <a:rPr lang="en-GB" sz="1600" dirty="0"/>
              <a:t>=100 responders are observed in New Study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21419C-F28B-4F5C-B834-D6BC41647DCA}"/>
              </a:ext>
            </a:extLst>
          </p:cNvPr>
          <p:cNvSpPr txBox="1"/>
          <p:nvPr/>
        </p:nvSpPr>
        <p:spPr>
          <a:xfrm>
            <a:off x="4964089" y="1527078"/>
            <a:ext cx="196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 dirty="0"/>
              <a:t>Prior weights</a:t>
            </a:r>
          </a:p>
          <a:p>
            <a:pPr algn="ctr">
              <a:buClr>
                <a:schemeClr val="tx1"/>
              </a:buClr>
            </a:pPr>
            <a:endParaRPr lang="en-GB" sz="1400" b="1" dirty="0">
              <a:solidFill>
                <a:schemeClr val="accent3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00B050"/>
                </a:solidFill>
              </a:rPr>
              <a:t>w*  (info) = </a:t>
            </a:r>
            <a:r>
              <a:rPr lang="en-GB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0.5</a:t>
            </a:r>
          </a:p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0070C0"/>
                </a:solidFill>
              </a:rPr>
              <a:t>(1-w*) (vague) = 0.5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4739B1-11A5-469B-BF18-30FE9C96588C}"/>
              </a:ext>
            </a:extLst>
          </p:cNvPr>
          <p:cNvSpPr txBox="1"/>
          <p:nvPr/>
        </p:nvSpPr>
        <p:spPr>
          <a:xfrm>
            <a:off x="674275" y="1679969"/>
            <a:ext cx="302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Prior mixture for responder rate (</a:t>
            </a:r>
            <a:r>
              <a:rPr lang="en-GB" sz="1600" dirty="0">
                <a:latin typeface="Symbol" panose="05050102010706020507" pitchFamily="18" charset="2"/>
              </a:rPr>
              <a:t>q)</a:t>
            </a:r>
            <a:r>
              <a:rPr lang="en-GB" sz="1600" dirty="0"/>
              <a:t> based on External Study data with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baseline="-25000" dirty="0"/>
              <a:t> </a:t>
            </a:r>
            <a:r>
              <a:rPr lang="en-GB" sz="1600" dirty="0"/>
              <a:t>= 30 out of N</a:t>
            </a:r>
            <a:r>
              <a:rPr lang="en-GB" sz="1600" baseline="-25000" dirty="0"/>
              <a:t>S </a:t>
            </a:r>
            <a:r>
              <a:rPr lang="en-GB" sz="1600" dirty="0"/>
              <a:t>=50 responders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04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21732-EB8A-478C-983E-D4C183B7D8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1463730"/>
            <a:ext cx="11231033" cy="4734887"/>
          </a:xfrm>
        </p:spPr>
        <p:txBody>
          <a:bodyPr/>
          <a:lstStyle/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Posterior (updated) weight</a:t>
            </a:r>
            <a:r>
              <a:rPr lang="en-GB" sz="2400" dirty="0">
                <a:solidFill>
                  <a:schemeClr val="bg2"/>
                </a:solidFill>
              </a:rPr>
              <a:t> </a:t>
            </a:r>
            <a:r>
              <a:rPr lang="en-GB" sz="2400" dirty="0"/>
              <a:t>on the external data (informative component)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Can be interpreted as the </a:t>
            </a:r>
            <a:r>
              <a:rPr lang="en-GB" b="1" dirty="0">
                <a:solidFill>
                  <a:schemeClr val="accent1"/>
                </a:solidFill>
              </a:rPr>
              <a:t>probability that the external data are relevant </a:t>
            </a:r>
            <a:r>
              <a:rPr lang="en-GB" dirty="0"/>
              <a:t>(exchangeable) to the new study population, given the assumed prior probability of relevance and the observed level of consistency between the new and external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/>
              <a:t>Posterior weight of X% does </a:t>
            </a:r>
            <a:r>
              <a:rPr lang="en-GB" b="1" u="sng" dirty="0"/>
              <a:t>not</a:t>
            </a:r>
            <a:r>
              <a:rPr lang="en-GB" b="1" dirty="0"/>
              <a:t> mean that X% of the external data sample size is borrowed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EDA5A6-1C33-46F6-8EE7-54830D71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0" y="384852"/>
            <a:ext cx="10874930" cy="4514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much information is borrowed from the prior?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92903A-1045-4FD8-8421-80A933816D2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F9EB7-0384-409D-9EF8-5E8D62F06FCE}"/>
              </a:ext>
            </a:extLst>
          </p:cNvPr>
          <p:cNvSpPr txBox="1"/>
          <p:nvPr/>
        </p:nvSpPr>
        <p:spPr>
          <a:xfrm>
            <a:off x="380777" y="924916"/>
            <a:ext cx="220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400" b="1" dirty="0"/>
              <a:t>2 useful metrics</a:t>
            </a:r>
          </a:p>
        </p:txBody>
      </p:sp>
    </p:spTree>
    <p:extLst>
      <p:ext uri="{BB962C8B-B14F-4D97-AF65-F5344CB8AC3E}">
        <p14:creationId xmlns:p14="http://schemas.microsoft.com/office/powerpoint/2010/main" val="19697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21732-EB8A-478C-983E-D4C183B7D8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1458959"/>
            <a:ext cx="11345901" cy="4734887"/>
          </a:xfrm>
        </p:spPr>
        <p:txBody>
          <a:bodyPr>
            <a:normAutofit lnSpcReduction="10000"/>
          </a:bodyPr>
          <a:lstStyle/>
          <a:p>
            <a:pPr marL="457189" indent="-45718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2400" dirty="0">
                <a:solidFill>
                  <a:srgbClr val="FF0000"/>
                </a:solidFill>
              </a:rPr>
              <a:t>Effective sample size</a:t>
            </a:r>
            <a:r>
              <a:rPr lang="en-GB" sz="2400" dirty="0"/>
              <a:t> (ESS) borrowed from the prior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Measures the information gained from the prior in terms of </a:t>
            </a:r>
            <a:r>
              <a:rPr lang="en-GB" b="1" dirty="0">
                <a:solidFill>
                  <a:schemeClr val="accent1"/>
                </a:solidFill>
              </a:rPr>
              <a:t>how many additional subjects </a:t>
            </a:r>
            <a:r>
              <a:rPr lang="en-GB" dirty="0"/>
              <a:t>(with the same mean and between-subject variability as the new study subjects) the prior is worth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No unique definition of ESS for non-conjugate priors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Several alternatives in literature and implemented in </a:t>
            </a:r>
            <a:r>
              <a:rPr lang="en-GB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RBesT</a:t>
            </a:r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 package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(moment, Morita, ELIR)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With </a:t>
            </a:r>
            <a:r>
              <a:rPr lang="en-GB" u="sng" dirty="0"/>
              <a:t>dynamic</a:t>
            </a:r>
            <a:r>
              <a:rPr lang="en-GB" dirty="0"/>
              <a:t> borrowing, the amount of information borrowed from the prior depends on the </a:t>
            </a:r>
            <a:r>
              <a:rPr lang="en-GB" u="sng" dirty="0"/>
              <a:t>new</a:t>
            </a:r>
            <a:r>
              <a:rPr lang="en-GB" dirty="0"/>
              <a:t> study data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Effective </a:t>
            </a:r>
            <a:r>
              <a:rPr lang="en-GB" sz="2400" b="1" i="1" dirty="0">
                <a:solidFill>
                  <a:schemeClr val="accent1"/>
                </a:solidFill>
              </a:rPr>
              <a:t>borrowed</a:t>
            </a:r>
            <a:r>
              <a:rPr lang="en-GB" sz="2400" b="1" dirty="0">
                <a:solidFill>
                  <a:schemeClr val="accent1"/>
                </a:solidFill>
              </a:rPr>
              <a:t> Sample Size </a:t>
            </a:r>
            <a:r>
              <a:rPr lang="en-GB" sz="2400" b="1" i="1" dirty="0"/>
              <a:t>after observing new study </a:t>
            </a:r>
            <a:r>
              <a:rPr lang="en-GB" sz="2400" b="1" dirty="0"/>
              <a:t>data =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/>
              <a:t>			</a:t>
            </a:r>
            <a:r>
              <a:rPr lang="en-GB" sz="2400" b="1" dirty="0">
                <a:solidFill>
                  <a:srgbClr val="FF0000"/>
                </a:solidFill>
              </a:rPr>
              <a:t>(Posterior ESS – N)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/>
              <a:t>where N = new study sample size</a:t>
            </a:r>
            <a:endParaRPr lang="en-GB" sz="2400" dirty="0">
              <a:solidFill>
                <a:schemeClr val="bg2"/>
              </a:solidFill>
            </a:endParaRPr>
          </a:p>
          <a:p>
            <a:pPr lvl="2">
              <a:spcAft>
                <a:spcPts val="400"/>
              </a:spcAft>
            </a:pPr>
            <a:endParaRPr lang="en-GB" dirty="0"/>
          </a:p>
          <a:p>
            <a:pPr lvl="1"/>
            <a:endParaRPr lang="en-GB" sz="2133" dirty="0"/>
          </a:p>
          <a:p>
            <a:pPr lvl="1"/>
            <a:endParaRPr lang="en-GB" sz="2133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EDA5A6-1C33-46F6-8EE7-54830D71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69" y="384852"/>
            <a:ext cx="10966541" cy="4514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much information is borrowed from the prior?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92903A-1045-4FD8-8421-80A933816D2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F9EB7-0384-409D-9EF8-5E8D62F06FCE}"/>
              </a:ext>
            </a:extLst>
          </p:cNvPr>
          <p:cNvSpPr txBox="1"/>
          <p:nvPr/>
        </p:nvSpPr>
        <p:spPr>
          <a:xfrm>
            <a:off x="380777" y="924916"/>
            <a:ext cx="220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400" b="1" dirty="0"/>
              <a:t>2 useful metrics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B880E65-4DEE-4896-9D4B-E80DD2A44AF1}"/>
              </a:ext>
            </a:extLst>
          </p:cNvPr>
          <p:cNvSpPr txBox="1">
            <a:spLocks/>
          </p:cNvSpPr>
          <p:nvPr/>
        </p:nvSpPr>
        <p:spPr>
          <a:xfrm>
            <a:off x="480484" y="4996212"/>
            <a:ext cx="11231033" cy="952499"/>
          </a:xfrm>
          <a:prstGeom prst="rect">
            <a:avLst/>
          </a:prstGeom>
        </p:spPr>
        <p:txBody>
          <a:bodyPr lIns="0"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9BA34-0B24-44F7-AAF2-A7EDB471F01B}"/>
              </a:ext>
            </a:extLst>
          </p:cNvPr>
          <p:cNvSpPr/>
          <p:nvPr/>
        </p:nvSpPr>
        <p:spPr>
          <a:xfrm>
            <a:off x="478870" y="1553030"/>
            <a:ext cx="11408330" cy="23860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56283-0437-414D-A7A9-2F89D19211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4240695"/>
            <a:ext cx="11408330" cy="2232451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Growing use of external data to increase efficiency in early-phase studies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Regulators increasingly open to use of external data in particular scenarios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FDA’s Complex Innovative Designs (CID) initiative includes several projects using external data in pivotal studies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GB" sz="2000" dirty="0"/>
          </a:p>
          <a:p>
            <a:pPr marL="457200" lvl="1" indent="0">
              <a:buNone/>
            </a:pPr>
            <a:endParaRPr lang="en-GB" sz="2400" b="1" dirty="0">
              <a:cs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2B736-7077-4990-AB55-C98E8886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Borrowing External Information in Clinical Trials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24D06-CA1E-4B2B-9508-AE003F77280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3C85122B-40BE-47D4-B558-50E08BF492DE}"/>
              </a:ext>
            </a:extLst>
          </p:cNvPr>
          <p:cNvSpPr txBox="1">
            <a:spLocks/>
          </p:cNvSpPr>
          <p:nvPr/>
        </p:nvSpPr>
        <p:spPr>
          <a:xfrm>
            <a:off x="478870" y="952861"/>
            <a:ext cx="10102852" cy="45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Opportunities to increase efficiency of drug development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F5199C1-330E-4CAC-8CDB-666F834EE7CF}"/>
              </a:ext>
            </a:extLst>
          </p:cNvPr>
          <p:cNvSpPr txBox="1">
            <a:spLocks/>
          </p:cNvSpPr>
          <p:nvPr/>
        </p:nvSpPr>
        <p:spPr>
          <a:xfrm>
            <a:off x="631270" y="1672783"/>
            <a:ext cx="11408330" cy="202857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To increase feasibility/efficiency of trials in “small populations” (e.g. rare/difficult-to-recruit diseases; paediatrics; targeted sub-groups)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In bridging/extrapolation settings when relevant external data already exist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For diseases in larger populations where placebo/control response is well understood, is it necessary to continue to collect large amounts of control data in new trials?</a:t>
            </a:r>
            <a:endParaRPr lang="en-GB" sz="2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GB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90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54"/>
    </mc:Choice>
    <mc:Fallback xmlns="">
      <p:transition spd="slow" advTm="129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CBF354-F818-4CFC-8635-6F08061F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8"/>
          <a:stretch/>
        </p:blipFill>
        <p:spPr>
          <a:xfrm>
            <a:off x="3646111" y="1527078"/>
            <a:ext cx="4058920" cy="2410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9500A-DF01-4CD0-8EA9-5F03D24F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0" y="384852"/>
            <a:ext cx="11350352" cy="4514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Example of ESS for binary outcome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5361-8BEA-42F6-B896-FD6F5321221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DAF6BD-0B4E-4C3B-BFB1-8AFD9B12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1" y="4234096"/>
            <a:ext cx="4058920" cy="25044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54FCBB-B5E2-410A-9F92-60529362E863}"/>
              </a:ext>
            </a:extLst>
          </p:cNvPr>
          <p:cNvSpPr txBox="1"/>
          <p:nvPr/>
        </p:nvSpPr>
        <p:spPr>
          <a:xfrm>
            <a:off x="1398853" y="4372845"/>
            <a:ext cx="196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/>
              <a:t>Posterior weights</a:t>
            </a:r>
          </a:p>
          <a:p>
            <a:pPr algn="ctr">
              <a:buClr>
                <a:schemeClr val="tx1"/>
              </a:buClr>
            </a:pPr>
            <a:endParaRPr lang="en-GB" sz="1400" b="1">
              <a:solidFill>
                <a:schemeClr val="accent3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B050"/>
                </a:solidFill>
              </a:rPr>
              <a:t>w*  (info) = </a:t>
            </a:r>
            <a:r>
              <a:rPr lang="en-GB" sz="1400" b="1">
                <a:solidFill>
                  <a:srgbClr val="00B050"/>
                </a:solidFill>
                <a:highlight>
                  <a:srgbClr val="FFFF00"/>
                </a:highlight>
              </a:rPr>
              <a:t>0.85</a:t>
            </a: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70C0"/>
                </a:solidFill>
              </a:rPr>
              <a:t>(1-w*) (vague) = 0.15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FB886F-B6F4-4E81-8E0A-368843A5C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340" y="4234096"/>
            <a:ext cx="4058920" cy="25044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CBA3F7-5EAA-460D-B36B-6691E0ED91B7}"/>
              </a:ext>
            </a:extLst>
          </p:cNvPr>
          <p:cNvSpPr txBox="1"/>
          <p:nvPr/>
        </p:nvSpPr>
        <p:spPr>
          <a:xfrm>
            <a:off x="9397834" y="4384222"/>
            <a:ext cx="196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/>
              <a:t>Posterior weights</a:t>
            </a:r>
          </a:p>
          <a:p>
            <a:pPr algn="ctr">
              <a:buClr>
                <a:schemeClr val="tx1"/>
              </a:buClr>
            </a:pPr>
            <a:endParaRPr lang="en-GB" sz="1400" b="1">
              <a:solidFill>
                <a:schemeClr val="accent3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B050"/>
                </a:solidFill>
              </a:rPr>
              <a:t>w*  (info) = </a:t>
            </a:r>
            <a:r>
              <a:rPr lang="en-GB" sz="1400" b="1">
                <a:solidFill>
                  <a:srgbClr val="00B050"/>
                </a:solidFill>
                <a:highlight>
                  <a:srgbClr val="FFFF00"/>
                </a:highlight>
              </a:rPr>
              <a:t>0.21</a:t>
            </a:r>
          </a:p>
          <a:p>
            <a:pPr algn="ctr">
              <a:buClr>
                <a:schemeClr val="tx1"/>
              </a:buClr>
            </a:pPr>
            <a:r>
              <a:rPr lang="en-GB" sz="1400" b="1">
                <a:solidFill>
                  <a:srgbClr val="0070C0"/>
                </a:solidFill>
              </a:rPr>
              <a:t>(1-w*) (vague) = 0.79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9FFA8-ACBC-4147-85AE-8657F765B4B2}"/>
              </a:ext>
            </a:extLst>
          </p:cNvPr>
          <p:cNvSpPr txBox="1"/>
          <p:nvPr/>
        </p:nvSpPr>
        <p:spPr>
          <a:xfrm>
            <a:off x="478871" y="3744126"/>
            <a:ext cx="478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Posterior mixture for responder rate (</a:t>
            </a:r>
            <a:r>
              <a:rPr lang="en-GB" sz="1600" dirty="0">
                <a:latin typeface="Symbol" panose="05050102010706020507" pitchFamily="18" charset="2"/>
              </a:rPr>
              <a:t>q)</a:t>
            </a:r>
            <a:r>
              <a:rPr lang="en-GB" sz="1600" dirty="0"/>
              <a:t> if </a:t>
            </a:r>
            <a:r>
              <a:rPr lang="en-GB" sz="1600" b="1" dirty="0" err="1">
                <a:solidFill>
                  <a:srgbClr val="FF0000"/>
                </a:solidFill>
              </a:rPr>
              <a:t>y</a:t>
            </a:r>
            <a:r>
              <a:rPr lang="en-GB" sz="1600" b="1" baseline="-25000" dirty="0" err="1">
                <a:solidFill>
                  <a:srgbClr val="FF0000"/>
                </a:solidFill>
              </a:rPr>
              <a:t>T</a:t>
            </a:r>
            <a:r>
              <a:rPr lang="en-GB" sz="1600" b="1" baseline="-25000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= 66</a:t>
            </a:r>
            <a:r>
              <a:rPr lang="en-GB" sz="1600" b="1" dirty="0">
                <a:solidFill>
                  <a:schemeClr val="bg2"/>
                </a:solidFill>
              </a:rPr>
              <a:t> </a:t>
            </a:r>
            <a:r>
              <a:rPr lang="en-GB" sz="1600" dirty="0"/>
              <a:t>out of N</a:t>
            </a:r>
            <a:r>
              <a:rPr lang="en-GB" sz="1600" baseline="-25000" dirty="0"/>
              <a:t>T </a:t>
            </a:r>
            <a:r>
              <a:rPr lang="en-GB" sz="1600" dirty="0"/>
              <a:t>=100 responders are observed in New Study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99929-E169-4FCE-96F1-CD9E8E63C1EA}"/>
              </a:ext>
            </a:extLst>
          </p:cNvPr>
          <p:cNvSpPr txBox="1"/>
          <p:nvPr/>
        </p:nvSpPr>
        <p:spPr>
          <a:xfrm>
            <a:off x="7159958" y="3751847"/>
            <a:ext cx="478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Posterior mixture for responder rate (</a:t>
            </a:r>
            <a:r>
              <a:rPr lang="en-GB" sz="1600" dirty="0">
                <a:latin typeface="Symbol" panose="05050102010706020507" pitchFamily="18" charset="2"/>
              </a:rPr>
              <a:t>q)</a:t>
            </a:r>
            <a:r>
              <a:rPr lang="en-GB" sz="1600" dirty="0"/>
              <a:t> if </a:t>
            </a:r>
            <a:r>
              <a:rPr lang="en-GB" sz="1600" b="1" dirty="0" err="1">
                <a:solidFill>
                  <a:srgbClr val="FF0000"/>
                </a:solidFill>
              </a:rPr>
              <a:t>y</a:t>
            </a:r>
            <a:r>
              <a:rPr lang="en-GB" sz="1600" b="1" baseline="-25000" dirty="0" err="1">
                <a:solidFill>
                  <a:srgbClr val="FF0000"/>
                </a:solidFill>
              </a:rPr>
              <a:t>T</a:t>
            </a:r>
            <a:r>
              <a:rPr lang="en-GB" sz="1600" b="1" baseline="-25000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= 38</a:t>
            </a:r>
            <a:r>
              <a:rPr lang="en-GB" sz="1600" dirty="0"/>
              <a:t> out of N</a:t>
            </a:r>
            <a:r>
              <a:rPr lang="en-GB" sz="1600" baseline="-25000" dirty="0"/>
              <a:t>T </a:t>
            </a:r>
            <a:r>
              <a:rPr lang="en-GB" sz="1600" dirty="0"/>
              <a:t>=100 responders are observed in New Study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21419C-F28B-4F5C-B834-D6BC41647DCA}"/>
              </a:ext>
            </a:extLst>
          </p:cNvPr>
          <p:cNvSpPr txBox="1"/>
          <p:nvPr/>
        </p:nvSpPr>
        <p:spPr>
          <a:xfrm>
            <a:off x="4964089" y="1527078"/>
            <a:ext cx="196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 dirty="0"/>
              <a:t>Prior weights</a:t>
            </a:r>
          </a:p>
          <a:p>
            <a:pPr algn="ctr">
              <a:buClr>
                <a:schemeClr val="tx1"/>
              </a:buClr>
            </a:pPr>
            <a:endParaRPr lang="en-GB" sz="1400" b="1" dirty="0">
              <a:solidFill>
                <a:schemeClr val="accent3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00B050"/>
                </a:solidFill>
              </a:rPr>
              <a:t>w*  (info) = </a:t>
            </a:r>
            <a:r>
              <a:rPr lang="en-GB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0.5</a:t>
            </a:r>
          </a:p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0070C0"/>
                </a:solidFill>
              </a:rPr>
              <a:t>(1-w*) (vague) = 0.5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4739B1-11A5-469B-BF18-30FE9C96588C}"/>
              </a:ext>
            </a:extLst>
          </p:cNvPr>
          <p:cNvSpPr txBox="1"/>
          <p:nvPr/>
        </p:nvSpPr>
        <p:spPr>
          <a:xfrm>
            <a:off x="674275" y="1679969"/>
            <a:ext cx="302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dirty="0"/>
              <a:t>Prior mixture for responder rate (</a:t>
            </a:r>
            <a:r>
              <a:rPr lang="en-GB" sz="1600" dirty="0">
                <a:latin typeface="Symbol" panose="05050102010706020507" pitchFamily="18" charset="2"/>
              </a:rPr>
              <a:t>q)</a:t>
            </a:r>
            <a:r>
              <a:rPr lang="en-GB" sz="1600" dirty="0"/>
              <a:t> based on External Study data with </a:t>
            </a:r>
            <a:r>
              <a:rPr lang="en-GB" sz="1600" dirty="0" err="1"/>
              <a:t>y</a:t>
            </a:r>
            <a:r>
              <a:rPr lang="en-GB" sz="1600" baseline="-25000" dirty="0" err="1"/>
              <a:t>S</a:t>
            </a:r>
            <a:r>
              <a:rPr lang="en-GB" sz="1600" baseline="-25000" dirty="0"/>
              <a:t> </a:t>
            </a:r>
            <a:r>
              <a:rPr lang="en-GB" sz="1600" dirty="0"/>
              <a:t>= 30 out of N</a:t>
            </a:r>
            <a:r>
              <a:rPr lang="en-GB" sz="1600" baseline="-25000" dirty="0"/>
              <a:t>S </a:t>
            </a:r>
            <a:r>
              <a:rPr lang="en-GB" sz="1600" dirty="0"/>
              <a:t>=50 responders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BD905-69C0-4052-9AF8-C3CD96F73E3C}"/>
              </a:ext>
            </a:extLst>
          </p:cNvPr>
          <p:cNvSpPr txBox="1"/>
          <p:nvPr/>
        </p:nvSpPr>
        <p:spPr>
          <a:xfrm>
            <a:off x="1428282" y="4762613"/>
            <a:ext cx="3151152" cy="748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2133" dirty="0"/>
              <a:t>Posterior ESS = 136</a:t>
            </a:r>
          </a:p>
          <a:p>
            <a:pPr algn="ctr">
              <a:buClr>
                <a:schemeClr val="tx1"/>
              </a:buClr>
            </a:pPr>
            <a:r>
              <a:rPr lang="en-GB" sz="2133" dirty="0" err="1"/>
              <a:t>E</a:t>
            </a:r>
            <a:r>
              <a:rPr lang="en-GB" sz="2133" i="1" dirty="0" err="1"/>
              <a:t>b</a:t>
            </a:r>
            <a:r>
              <a:rPr lang="en-GB" sz="2133" dirty="0" err="1"/>
              <a:t>SS</a:t>
            </a:r>
            <a:r>
              <a:rPr lang="en-GB" sz="2133" dirty="0"/>
              <a:t> = 136 – 100 = </a:t>
            </a:r>
            <a:r>
              <a:rPr lang="en-GB" sz="2133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067791-6F88-4B02-8502-8C20ADA64D16}"/>
              </a:ext>
            </a:extLst>
          </p:cNvPr>
          <p:cNvSpPr txBox="1"/>
          <p:nvPr/>
        </p:nvSpPr>
        <p:spPr>
          <a:xfrm>
            <a:off x="8096015" y="4683269"/>
            <a:ext cx="3319256" cy="748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2133" dirty="0"/>
              <a:t>Posterior ESS = 79</a:t>
            </a:r>
          </a:p>
          <a:p>
            <a:pPr algn="ctr">
              <a:buClr>
                <a:schemeClr val="tx1"/>
              </a:buClr>
            </a:pPr>
            <a:r>
              <a:rPr lang="en-GB" sz="2133" dirty="0" err="1"/>
              <a:t>E</a:t>
            </a:r>
            <a:r>
              <a:rPr lang="en-GB" sz="2133" i="1" dirty="0" err="1"/>
              <a:t>b</a:t>
            </a:r>
            <a:r>
              <a:rPr lang="en-GB" sz="2133" dirty="0" err="1"/>
              <a:t>SS</a:t>
            </a:r>
            <a:r>
              <a:rPr lang="en-GB" sz="2133" dirty="0"/>
              <a:t> = 79 – 100 = </a:t>
            </a:r>
            <a:r>
              <a:rPr lang="en-GB" sz="2133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GB" sz="2133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85272-8919-479E-ADA4-8294F37C7120}"/>
              </a:ext>
            </a:extLst>
          </p:cNvPr>
          <p:cNvSpPr txBox="1"/>
          <p:nvPr/>
        </p:nvSpPr>
        <p:spPr>
          <a:xfrm>
            <a:off x="4369415" y="1890667"/>
            <a:ext cx="3151152" cy="748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2133" dirty="0"/>
              <a:t>Prior ESS = 15</a:t>
            </a:r>
          </a:p>
          <a:p>
            <a:pPr algn="ctr">
              <a:buClr>
                <a:schemeClr val="tx1"/>
              </a:buClr>
            </a:pPr>
            <a:r>
              <a:rPr lang="en-GB" sz="2133" dirty="0"/>
              <a:t>(ELIR method) </a:t>
            </a:r>
            <a:endParaRPr lang="en-GB" sz="21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8801B5-4D54-4D7B-85AE-9C1BA568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0" y="384852"/>
            <a:ext cx="10102852" cy="4514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Multiple External Studies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F0F3F-C018-4EF6-B2F4-D4F86EFF68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219170">
              <a:defRPr/>
            </a:pPr>
            <a:fld id="{9F9F533D-B52E-4A2F-BF72-0ADD2D94BD75}" type="slidenum">
              <a:rPr lang="en-GB" sz="1067">
                <a:solidFill>
                  <a:srgbClr val="544F40"/>
                </a:solidFill>
                <a:latin typeface="Arial"/>
              </a:rPr>
              <a:pPr defTabSz="1219170">
                <a:defRPr/>
              </a:pPr>
              <a:t>21</a:t>
            </a:fld>
            <a:endParaRPr lang="en-GB" sz="1067">
              <a:solidFill>
                <a:srgbClr val="544F40"/>
              </a:solidFill>
              <a:latin typeface="Arial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306D2139-477F-4EAA-88D2-1A095C9ABA94}"/>
              </a:ext>
            </a:extLst>
          </p:cNvPr>
          <p:cNvSpPr txBox="1">
            <a:spLocks/>
          </p:cNvSpPr>
          <p:nvPr/>
        </p:nvSpPr>
        <p:spPr>
          <a:xfrm>
            <a:off x="478870" y="938113"/>
            <a:ext cx="10102852" cy="45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Meta-Analytic Predictive (MAP) Priors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E3AD44-DD87-4F85-B661-89F5D17F3C28}"/>
              </a:ext>
            </a:extLst>
          </p:cNvPr>
          <p:cNvSpPr txBox="1">
            <a:spLocks/>
          </p:cNvSpPr>
          <p:nvPr/>
        </p:nvSpPr>
        <p:spPr>
          <a:xfrm>
            <a:off x="478870" y="1825625"/>
            <a:ext cx="55409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600" dirty="0"/>
              <a:t>Several external studies available</a:t>
            </a:r>
          </a:p>
          <a:p>
            <a:r>
              <a:rPr lang="de-CH" sz="2600" dirty="0"/>
              <a:t>Random-effects meta-analysis accounts for between-trial variability</a:t>
            </a:r>
          </a:p>
          <a:p>
            <a:r>
              <a:rPr lang="de-CH" sz="2600" dirty="0"/>
              <a:t>Focus on the </a:t>
            </a:r>
            <a:r>
              <a:rPr lang="de-CH" sz="2600" b="1" dirty="0"/>
              <a:t>predictive effect</a:t>
            </a:r>
          </a:p>
          <a:p>
            <a:pPr lvl="1"/>
            <a:r>
              <a:rPr lang="de-CH" sz="2200" dirty="0"/>
              <a:t>true effect expected in the next study</a:t>
            </a:r>
          </a:p>
          <a:p>
            <a:pPr lvl="1"/>
            <a:r>
              <a:rPr lang="de-CH" sz="2200" dirty="0"/>
              <a:t>serves as prior for the actual study → </a:t>
            </a:r>
            <a:r>
              <a:rPr lang="de-CH" sz="2200" b="1" dirty="0">
                <a:solidFill>
                  <a:schemeClr val="accent1"/>
                </a:solidFill>
              </a:rPr>
              <a:t>MAP (meta-analytic predictive) prior</a:t>
            </a:r>
          </a:p>
          <a:p>
            <a:endParaRPr lang="de-CH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D0353EC-2328-4488-954B-29CAEE05AC6C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/>
              <a:t>Example</a:t>
            </a:r>
            <a:endParaRPr lang="de-CH" b="1" dirty="0"/>
          </a:p>
        </p:txBody>
      </p:sp>
      <p:pic>
        <p:nvPicPr>
          <p:cNvPr id="12" name="image6.jpg">
            <a:extLst>
              <a:ext uri="{FF2B5EF4-FFF2-40B4-BE49-F238E27FC236}">
                <a16:creationId xmlns:a16="http://schemas.microsoft.com/office/drawing/2014/main" id="{A5C70B01-84BE-4CE8-A59E-DC2FF24139C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7745"/>
            <a:ext cx="4040188" cy="3597016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BC00DE-9513-4E7B-8164-CCD7CC8B118D}"/>
              </a:ext>
            </a:extLst>
          </p:cNvPr>
          <p:cNvSpPr txBox="1"/>
          <p:nvPr/>
        </p:nvSpPr>
        <p:spPr>
          <a:xfrm>
            <a:off x="6610350" y="2368695"/>
            <a:ext cx="492453" cy="22458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de-CH" sz="1200" b="1" dirty="0"/>
              <a:t>N </a:t>
            </a:r>
          </a:p>
          <a:p>
            <a:pPr algn="r"/>
            <a:r>
              <a:rPr lang="de-CH" sz="1200" dirty="0"/>
              <a:t>74</a:t>
            </a:r>
          </a:p>
          <a:p>
            <a:pPr algn="r"/>
            <a:endParaRPr lang="de-CH" sz="1200" dirty="0"/>
          </a:p>
          <a:p>
            <a:pPr algn="r"/>
            <a:r>
              <a:rPr lang="de-CH" sz="1200" dirty="0"/>
              <a:t>166</a:t>
            </a:r>
          </a:p>
          <a:p>
            <a:pPr algn="r"/>
            <a:endParaRPr lang="de-CH" sz="1200" dirty="0"/>
          </a:p>
          <a:p>
            <a:pPr algn="r"/>
            <a:r>
              <a:rPr lang="de-CH" sz="1200" dirty="0"/>
              <a:t>238</a:t>
            </a:r>
          </a:p>
          <a:p>
            <a:pPr algn="r"/>
            <a:endParaRPr lang="de-CH" sz="1300" dirty="0"/>
          </a:p>
          <a:p>
            <a:pPr algn="r"/>
            <a:r>
              <a:rPr lang="de-CH" sz="1200" dirty="0"/>
              <a:t>20</a:t>
            </a:r>
          </a:p>
          <a:p>
            <a:pPr algn="r"/>
            <a:endParaRPr lang="de-CH" sz="1200" dirty="0"/>
          </a:p>
          <a:p>
            <a:pPr algn="r"/>
            <a:r>
              <a:rPr lang="de-CH" sz="1200" dirty="0"/>
              <a:t>25</a:t>
            </a:r>
          </a:p>
          <a:p>
            <a:pPr algn="r"/>
            <a:endParaRPr lang="de-CH" sz="1200" dirty="0"/>
          </a:p>
          <a:p>
            <a:pPr algn="r"/>
            <a:r>
              <a:rPr lang="de-CH" sz="1200" dirty="0"/>
              <a:t>58</a:t>
            </a:r>
          </a:p>
          <a:p>
            <a:pPr algn="r"/>
            <a:endParaRPr lang="de-CH" sz="1200" dirty="0"/>
          </a:p>
          <a:p>
            <a:pPr algn="r"/>
            <a:endParaRPr lang="de-CH" sz="1200" dirty="0"/>
          </a:p>
          <a:p>
            <a:pPr algn="r"/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27357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A64B-D4CF-4A2A-BAF9-1E0A03FA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1CC82-0F20-4929-9622-5D430445E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5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51D09AE-8721-42C1-9840-C725A4CC0977}"/>
              </a:ext>
            </a:extLst>
          </p:cNvPr>
          <p:cNvSpPr txBox="1"/>
          <p:nvPr/>
        </p:nvSpPr>
        <p:spPr>
          <a:xfrm>
            <a:off x="769288" y="1152519"/>
            <a:ext cx="10914712" cy="42987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1: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Bayesian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dynamic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borrowing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historical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control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a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randomised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phase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II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study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Presenter: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Oliver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Sailer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(Boehringer Ingelheim)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Content: Luca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Richeldi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et al. NEJM 2022,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Florian Voss &amp; BI 1015550 Statistics team at Boehringer Ingelheim  </a:t>
            </a:r>
            <a:endParaRPr kumimoji="0" lang="de-D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5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4399DB-1FED-4B2C-B7B0-1A44D5459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39" y="128588"/>
            <a:ext cx="11067922" cy="123739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DE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of a Preferential Phosphodiesterase 4B Inhibitor for Idiopathic Pulmonary Fibrosis</a:t>
            </a:r>
            <a:endParaRPr lang="en-US" sz="3600" dirty="0">
              <a:solidFill>
                <a:srgbClr val="FFDE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DE379A9-CBF5-4B2B-A325-72491E7C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39" y="1538120"/>
            <a:ext cx="11067923" cy="196977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Luca Richeldi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Fondazione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Policlinico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Universitario A. Gemelli IRCCS,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Cattolica del Sacro Cuore, Rome, Italy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behalf of Arata Azuma, Vincent Cottin, Christian Hesslinger, Susanne Stowasser, Claudia Valenzuela, Marlies S. Wijsenbeek, Donald F. Zoz, Florian Voss, Toby M. Maher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A3B99A-F8CE-4D30-B124-4BDFA6097464}"/>
              </a:ext>
            </a:extLst>
          </p:cNvPr>
          <p:cNvSpPr txBox="1">
            <a:spLocks/>
          </p:cNvSpPr>
          <p:nvPr/>
        </p:nvSpPr>
        <p:spPr>
          <a:xfrm>
            <a:off x="9815414" y="5049672"/>
            <a:ext cx="198865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  <a:r>
              <a:rPr kumimoji="0" lang="en-GB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248242684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6B0C-A23F-4954-9353-D5696C70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32BDFD-DE51-4976-B030-48412777FDDC}"/>
              </a:ext>
            </a:extLst>
          </p:cNvPr>
          <p:cNvGrpSpPr/>
          <p:nvPr/>
        </p:nvGrpSpPr>
        <p:grpSpPr>
          <a:xfrm>
            <a:off x="576518" y="2788200"/>
            <a:ext cx="11038963" cy="1281600"/>
            <a:chOff x="591062" y="1792951"/>
            <a:chExt cx="11038963" cy="1281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68D3B-599B-4BD4-8375-CF92A00199D9}"/>
                </a:ext>
              </a:extLst>
            </p:cNvPr>
            <p:cNvSpPr txBox="1"/>
            <p:nvPr/>
          </p:nvSpPr>
          <p:spPr>
            <a:xfrm>
              <a:off x="1428751" y="1838700"/>
              <a:ext cx="10201274" cy="11908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6120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 this Phase II study, we investigated the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efficacy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safety of BI 1015550,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b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 oral preferential inhibitor of PDE4B, in patients with IPF without and with background antifibrotics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4A8368-9A5A-440B-865C-292FDB6B54DE}"/>
                </a:ext>
              </a:extLst>
            </p:cNvPr>
            <p:cNvSpPr/>
            <p:nvPr/>
          </p:nvSpPr>
          <p:spPr>
            <a:xfrm>
              <a:off x="591062" y="1792951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1" name="Graphic 10" descr="Target with solid fill">
              <a:extLst>
                <a:ext uri="{FF2B5EF4-FFF2-40B4-BE49-F238E27FC236}">
                  <a16:creationId xmlns:a16="http://schemas.microsoft.com/office/drawing/2014/main" id="{D089E794-535A-4B39-9AD4-F3361D3E4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9779" y="1979426"/>
              <a:ext cx="904166" cy="908650"/>
            </a:xfrm>
            <a:prstGeom prst="rect">
              <a:avLst/>
            </a:prstGeom>
          </p:spPr>
        </p:pic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69495BD-0ADE-4607-A08F-9EA16266A150}"/>
              </a:ext>
            </a:extLst>
          </p:cNvPr>
          <p:cNvSpPr txBox="1">
            <a:spLocks/>
          </p:cNvSpPr>
          <p:nvPr/>
        </p:nvSpPr>
        <p:spPr>
          <a:xfrm>
            <a:off x="3426545" y="6325272"/>
            <a:ext cx="8640762" cy="4325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IPF, idiopathic pulmonary fibrosis; PDE4B, phosphodiesterase 4B.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Richeldi L, et al.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Engl J Med.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da-DK" sz="1400" b="0" i="1" u="none" strike="noStrike" kern="1200" cap="none" spc="0" normalizeH="0" baseline="0" noProof="0" dirty="0">
              <a:ln>
                <a:noFill/>
              </a:ln>
              <a:solidFill>
                <a:srgbClr val="8C8F9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E8B400-A209-4151-852B-71A59CFCA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47" y="5935808"/>
            <a:ext cx="25717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0632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B9D3DFF7-A7FE-4263-9E42-E90412939D2C}"/>
              </a:ext>
            </a:extLst>
          </p:cNvPr>
          <p:cNvSpPr txBox="1"/>
          <p:nvPr/>
        </p:nvSpPr>
        <p:spPr>
          <a:xfrm>
            <a:off x="587375" y="1574801"/>
            <a:ext cx="11086576" cy="40925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1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1E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4919B75-6438-4D07-B4ED-9C893C467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690" y="5975958"/>
            <a:ext cx="8640762" cy="666600"/>
          </a:xfrm>
        </p:spPr>
        <p:txBody>
          <a:bodyPr/>
          <a:lstStyle/>
          <a:p>
            <a:pPr algn="r"/>
            <a:r>
              <a:rPr lang="en-GB" sz="12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a stable dose of nintedanib or pirfenidone for at least 8 weeks prior to screening.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BID, twice daily; FVC, forced vital capacity; IPF, idiopathic pulmonary fibrosis.</a:t>
            </a:r>
          </a:p>
          <a:p>
            <a:pPr algn="r"/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Richeldi L, et al. </a:t>
            </a:r>
            <a:r>
              <a:rPr lang="en-GB" sz="12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N Engl J Med. </a:t>
            </a:r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2022.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78509-F9A1-46F5-97E4-A39117C6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 study investigated the efficacy and safety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 1015550 in patients with IPF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7841E0-4703-4886-BF1C-7C52F19CAC55}"/>
              </a:ext>
            </a:extLst>
          </p:cNvPr>
          <p:cNvSpPr txBox="1"/>
          <p:nvPr/>
        </p:nvSpPr>
        <p:spPr>
          <a:xfrm>
            <a:off x="9144097" y="1574801"/>
            <a:ext cx="2571653" cy="409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endpoint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from baseline in FVC in mL at 12 weeks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analysis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Bayesian analysis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Secondary endpoint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Percentage of patients with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treatment-emergent adverse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35F469-1F3F-4F44-A6C0-354AEBF8FB87}"/>
              </a:ext>
            </a:extLst>
          </p:cNvPr>
          <p:cNvSpPr txBox="1"/>
          <p:nvPr/>
        </p:nvSpPr>
        <p:spPr>
          <a:xfrm>
            <a:off x="2177462" y="4843456"/>
            <a:ext cx="6688768" cy="5716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Randomization was stratified based on use of background antifibrotics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(without or with) at baseline</a:t>
            </a:r>
            <a:endParaRPr kumimoji="0" lang="en-GB" sz="1400" b="1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71C4CF3-7B05-497D-EF3A-C0940049A6A2}"/>
              </a:ext>
            </a:extLst>
          </p:cNvPr>
          <p:cNvGrpSpPr/>
          <p:nvPr/>
        </p:nvGrpSpPr>
        <p:grpSpPr>
          <a:xfrm>
            <a:off x="855710" y="2679505"/>
            <a:ext cx="1375763" cy="1916937"/>
            <a:chOff x="855710" y="2679505"/>
            <a:chExt cx="1375763" cy="191693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BA2571D-D921-4B24-BB16-D5F588F1606A}"/>
                </a:ext>
              </a:extLst>
            </p:cNvPr>
            <p:cNvSpPr/>
            <p:nvPr/>
          </p:nvSpPr>
          <p:spPr>
            <a:xfrm>
              <a:off x="895862" y="2679505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534295-08F3-4BCD-B060-2EF8D58ABA00}"/>
                </a:ext>
              </a:extLst>
            </p:cNvPr>
            <p:cNvGrpSpPr/>
            <p:nvPr/>
          </p:nvGrpSpPr>
          <p:grpSpPr>
            <a:xfrm>
              <a:off x="855710" y="2863560"/>
              <a:ext cx="1375763" cy="1732882"/>
              <a:chOff x="550910" y="2958810"/>
              <a:chExt cx="1375763" cy="1732882"/>
            </a:xfrm>
          </p:grpSpPr>
          <p:pic>
            <p:nvPicPr>
              <p:cNvPr id="34" name="Graphic 33" descr="User with solid fill">
                <a:extLst>
                  <a:ext uri="{FF2B5EF4-FFF2-40B4-BE49-F238E27FC236}">
                    <a16:creationId xmlns:a16="http://schemas.microsoft.com/office/drawing/2014/main" id="{450E74EA-E282-481D-9740-E82332E0F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3741" y="295881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C398FB-A58A-4884-9F0A-0049034051CB}"/>
                  </a:ext>
                </a:extLst>
              </p:cNvPr>
              <p:cNvSpPr txBox="1"/>
              <p:nvPr/>
            </p:nvSpPr>
            <p:spPr>
              <a:xfrm>
                <a:off x="550910" y="4045361"/>
                <a:ext cx="137576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Patients with IPF</a:t>
                </a: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E31C73-6B2F-36D1-19D7-0EA600BA8EF9}"/>
              </a:ext>
            </a:extLst>
          </p:cNvPr>
          <p:cNvGrpSpPr/>
          <p:nvPr/>
        </p:nvGrpSpPr>
        <p:grpSpPr>
          <a:xfrm>
            <a:off x="2359557" y="1890062"/>
            <a:ext cx="6457077" cy="2638969"/>
            <a:chOff x="2359557" y="1890062"/>
            <a:chExt cx="6457077" cy="26389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296E93-285C-41D8-900D-4EC9D5CD2799}"/>
                </a:ext>
              </a:extLst>
            </p:cNvPr>
            <p:cNvGrpSpPr/>
            <p:nvPr/>
          </p:nvGrpSpPr>
          <p:grpSpPr>
            <a:xfrm>
              <a:off x="2576221" y="2435176"/>
              <a:ext cx="4943397" cy="176603"/>
              <a:chOff x="7880322" y="2487560"/>
              <a:chExt cx="1318995" cy="9846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7C4014F-5D24-46F5-B686-00C693AF7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0322" y="2536790"/>
                <a:ext cx="13189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9F24ECD-F588-4426-8E34-461E1D3C5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9317" y="2487560"/>
                <a:ext cx="0" cy="984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2E52FAF-5741-4837-9EA7-65239CF0F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0322" y="2487560"/>
                <a:ext cx="0" cy="984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3D165C-7AB9-4D88-AC7D-9B82C1636050}"/>
                </a:ext>
              </a:extLst>
            </p:cNvPr>
            <p:cNvSpPr txBox="1"/>
            <p:nvPr/>
          </p:nvSpPr>
          <p:spPr>
            <a:xfrm>
              <a:off x="4003442" y="1890062"/>
              <a:ext cx="187273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Treatment period (12 week)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D8C98B7-DE2A-4C36-BDCD-168C163063E2}"/>
                </a:ext>
              </a:extLst>
            </p:cNvPr>
            <p:cNvGrpSpPr/>
            <p:nvPr/>
          </p:nvGrpSpPr>
          <p:grpSpPr>
            <a:xfrm>
              <a:off x="2359557" y="2728141"/>
              <a:ext cx="5160062" cy="1316892"/>
              <a:chOff x="2359557" y="2728141"/>
              <a:chExt cx="5160062" cy="131689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C3C9401-5103-4A17-A305-0E27EF715B5B}"/>
                  </a:ext>
                </a:extLst>
              </p:cNvPr>
              <p:cNvGrpSpPr/>
              <p:nvPr/>
            </p:nvGrpSpPr>
            <p:grpSpPr>
              <a:xfrm>
                <a:off x="2478043" y="2728141"/>
                <a:ext cx="5041576" cy="1316892"/>
                <a:chOff x="2506230" y="2815006"/>
                <a:chExt cx="5041576" cy="131689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92816A2-0674-4948-8869-213308340826}"/>
                    </a:ext>
                  </a:extLst>
                </p:cNvPr>
                <p:cNvGrpSpPr/>
                <p:nvPr/>
              </p:nvGrpSpPr>
              <p:grpSpPr>
                <a:xfrm>
                  <a:off x="2624616" y="2815006"/>
                  <a:ext cx="4923190" cy="839048"/>
                  <a:chOff x="3457131" y="2390054"/>
                  <a:chExt cx="4923190" cy="839048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8A933127-AA45-4E3E-AE95-F7036A15C361}"/>
                      </a:ext>
                    </a:extLst>
                  </p:cNvPr>
                  <p:cNvGrpSpPr/>
                  <p:nvPr/>
                </p:nvGrpSpPr>
                <p:grpSpPr>
                  <a:xfrm rot="1046749">
                    <a:off x="3457131" y="2516579"/>
                    <a:ext cx="407044" cy="712523"/>
                    <a:chOff x="7295985" y="2740559"/>
                    <a:chExt cx="475162" cy="693063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1E0769B3-8F6E-4E34-83EC-43D6085024DC}"/>
                        </a:ext>
                      </a:extLst>
                    </p:cNvPr>
                    <p:cNvSpPr/>
                    <p:nvPr/>
                  </p:nvSpPr>
                  <p:spPr>
                    <a:xfrm rot="17998113">
                      <a:off x="7329006" y="2858687"/>
                      <a:ext cx="560270" cy="324013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 w="9525" cap="flat" cmpd="sng" algn="ctr">
                      <a:solidFill>
                        <a:schemeClr val="accent5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" name="Flowchart: Delay 20">
                      <a:extLst>
                        <a:ext uri="{FF2B5EF4-FFF2-40B4-BE49-F238E27FC236}">
                          <a16:creationId xmlns:a16="http://schemas.microsoft.com/office/drawing/2014/main" id="{35A165F9-1309-424C-AB0D-47BED9FAF73E}"/>
                        </a:ext>
                      </a:extLst>
                    </p:cNvPr>
                    <p:cNvSpPr/>
                    <p:nvPr/>
                  </p:nvSpPr>
                  <p:spPr>
                    <a:xfrm rot="7197692">
                      <a:off x="7261956" y="3073955"/>
                      <a:ext cx="393696" cy="325638"/>
                    </a:xfrm>
                    <a:prstGeom prst="flowChartDelay">
                      <a:avLst/>
                    </a:prstGeom>
                    <a:solidFill>
                      <a:srgbClr val="0079C2"/>
                    </a:solidFill>
                    <a:ln w="9525" cap="flat" cmpd="sng" algn="ctr">
                      <a:solidFill>
                        <a:srgbClr val="0079C2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9" name="Arrow: Right 18">
                    <a:extLst>
                      <a:ext uri="{FF2B5EF4-FFF2-40B4-BE49-F238E27FC236}">
                        <a16:creationId xmlns:a16="http://schemas.microsoft.com/office/drawing/2014/main" id="{9014231C-ABBE-48EA-AD61-FABDA7671250}"/>
                      </a:ext>
                    </a:extLst>
                  </p:cNvPr>
                  <p:cNvSpPr/>
                  <p:nvPr/>
                </p:nvSpPr>
                <p:spPr>
                  <a:xfrm>
                    <a:off x="3873459" y="2390054"/>
                    <a:ext cx="4506862" cy="557859"/>
                  </a:xfrm>
                  <a:prstGeom prst="rightArrow">
                    <a:avLst/>
                  </a:prstGeom>
                  <a:solidFill>
                    <a:schemeClr val="accent5"/>
                  </a:solidFill>
                  <a:ln w="25400" cap="flat" cmpd="sng" algn="ctr">
                    <a:solidFill>
                      <a:schemeClr val="accent5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BI 1015550 18 mg BID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652C785-E8DA-46FC-BD18-E76648E305FF}"/>
                    </a:ext>
                  </a:extLst>
                </p:cNvPr>
                <p:cNvGrpSpPr/>
                <p:nvPr/>
              </p:nvGrpSpPr>
              <p:grpSpPr>
                <a:xfrm>
                  <a:off x="2506230" y="3429000"/>
                  <a:ext cx="5041576" cy="702898"/>
                  <a:chOff x="3338745" y="3004048"/>
                  <a:chExt cx="5041576" cy="702898"/>
                </a:xfrm>
              </p:grpSpPr>
              <p:sp>
                <p:nvSpPr>
                  <p:cNvPr id="14" name="Arrow: Right 13">
                    <a:extLst>
                      <a:ext uri="{FF2B5EF4-FFF2-40B4-BE49-F238E27FC236}">
                        <a16:creationId xmlns:a16="http://schemas.microsoft.com/office/drawing/2014/main" id="{17C3C6C0-BB1F-436B-A817-9EF619793B6E}"/>
                      </a:ext>
                    </a:extLst>
                  </p:cNvPr>
                  <p:cNvSpPr/>
                  <p:nvPr/>
                </p:nvSpPr>
                <p:spPr>
                  <a:xfrm>
                    <a:off x="3903224" y="3148946"/>
                    <a:ext cx="4477097" cy="558000"/>
                  </a:xfrm>
                  <a:prstGeom prst="rightArrow">
                    <a:avLst/>
                  </a:prstGeom>
                  <a:solidFill>
                    <a:schemeClr val="accent4"/>
                  </a:solidFill>
                  <a:ln w="25400" cap="flat" cmpd="sng" algn="ctr">
                    <a:solidFill>
                      <a:schemeClr val="accent4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Placebo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A2964322-A9B9-41DA-98A8-83C67438599A}"/>
                      </a:ext>
                    </a:extLst>
                  </p:cNvPr>
                  <p:cNvGrpSpPr/>
                  <p:nvPr/>
                </p:nvGrpSpPr>
                <p:grpSpPr>
                  <a:xfrm rot="5970099">
                    <a:off x="3491485" y="2851308"/>
                    <a:ext cx="407044" cy="712523"/>
                    <a:chOff x="7295985" y="2740559"/>
                    <a:chExt cx="475162" cy="693063"/>
                  </a:xfrm>
                  <a:solidFill>
                    <a:srgbClr val="7A99AC"/>
                  </a:solidFill>
                </p:grpSpPr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6B3F2EA4-DD32-438D-8055-BBD900ADFFB1}"/>
                        </a:ext>
                      </a:extLst>
                    </p:cNvPr>
                    <p:cNvSpPr/>
                    <p:nvPr/>
                  </p:nvSpPr>
                  <p:spPr>
                    <a:xfrm rot="17998113">
                      <a:off x="7329006" y="2858687"/>
                      <a:ext cx="560270" cy="324013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9525" cap="flat" cmpd="sng" algn="ctr">
                      <a:solidFill>
                        <a:schemeClr val="accent4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" name="Flowchart: Delay 16">
                      <a:extLst>
                        <a:ext uri="{FF2B5EF4-FFF2-40B4-BE49-F238E27FC236}">
                          <a16:creationId xmlns:a16="http://schemas.microsoft.com/office/drawing/2014/main" id="{35C5EDD6-A25C-41C0-80DF-988A290E0FBB}"/>
                        </a:ext>
                      </a:extLst>
                    </p:cNvPr>
                    <p:cNvSpPr/>
                    <p:nvPr/>
                  </p:nvSpPr>
                  <p:spPr>
                    <a:xfrm rot="7197692">
                      <a:off x="7261956" y="3073955"/>
                      <a:ext cx="393696" cy="325638"/>
                    </a:xfrm>
                    <a:prstGeom prst="flowChartDelay">
                      <a:avLst/>
                    </a:prstGeom>
                    <a:solidFill>
                      <a:srgbClr val="8C8F91"/>
                    </a:solidFill>
                    <a:ln w="9525" cap="flat" cmpd="sng" algn="ctr">
                      <a:solidFill>
                        <a:srgbClr val="8C8F91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8748272-F6A4-41F3-ADD9-D5B5A06ADD8F}"/>
                  </a:ext>
                </a:extLst>
              </p:cNvPr>
              <p:cNvSpPr/>
              <p:nvPr/>
            </p:nvSpPr>
            <p:spPr>
              <a:xfrm>
                <a:off x="2419391" y="3070148"/>
                <a:ext cx="588549" cy="5881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972E16-4704-41AA-9EDA-1EF5ED505DB5}"/>
                  </a:ext>
                </a:extLst>
              </p:cNvPr>
              <p:cNvSpPr txBox="1"/>
              <p:nvPr/>
            </p:nvSpPr>
            <p:spPr>
              <a:xfrm>
                <a:off x="6400799" y="2876356"/>
                <a:ext cx="8147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(n=97)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3A1CB7-B0BE-478E-A25C-7D9FE47E1352}"/>
                  </a:ext>
                </a:extLst>
              </p:cNvPr>
              <p:cNvSpPr txBox="1"/>
              <p:nvPr/>
            </p:nvSpPr>
            <p:spPr>
              <a:xfrm>
                <a:off x="2359557" y="3105327"/>
                <a:ext cx="7082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(2:1)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1D16D6-4090-4E3D-96D9-1132B36225B3}"/>
                  </a:ext>
                </a:extLst>
              </p:cNvPr>
              <p:cNvSpPr txBox="1"/>
              <p:nvPr/>
            </p:nvSpPr>
            <p:spPr>
              <a:xfrm>
                <a:off x="6400800" y="3627533"/>
                <a:ext cx="8147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(n=50)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ED3594-B0F9-4044-A33A-EB0510B0C9FC}"/>
                </a:ext>
              </a:extLst>
            </p:cNvPr>
            <p:cNvGrpSpPr/>
            <p:nvPr/>
          </p:nvGrpSpPr>
          <p:grpSpPr>
            <a:xfrm>
              <a:off x="7475569" y="1890062"/>
              <a:ext cx="1341065" cy="2638969"/>
              <a:chOff x="7475569" y="1890062"/>
              <a:chExt cx="1341065" cy="263896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BEE3E-7E72-480A-8EDD-C454C7BA14D2}"/>
                  </a:ext>
                </a:extLst>
              </p:cNvPr>
              <p:cNvSpPr txBox="1"/>
              <p:nvPr/>
            </p:nvSpPr>
            <p:spPr>
              <a:xfrm>
                <a:off x="7475569" y="1890062"/>
                <a:ext cx="13410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Follow-up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(1 week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D958AAA-DDC9-4A64-89D9-2DEFDF614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887" y="1964883"/>
                <a:ext cx="0" cy="256414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dash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BA1809D-617F-46D2-B22F-80B303632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9713" y="1958913"/>
                <a:ext cx="0" cy="256414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dash"/>
              </a:ln>
              <a:effectLst/>
            </p:spPr>
          </p:cxn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B3470F7-AE44-4543-8DB1-B6E4F0141FDD}"/>
                  </a:ext>
                </a:extLst>
              </p:cNvPr>
              <p:cNvGrpSpPr/>
              <p:nvPr/>
            </p:nvGrpSpPr>
            <p:grpSpPr>
              <a:xfrm>
                <a:off x="7748528" y="2435176"/>
                <a:ext cx="823543" cy="176603"/>
                <a:chOff x="7880322" y="2487560"/>
                <a:chExt cx="1318995" cy="9846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58A5968-F751-42AF-A743-5CD2E2B9C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80322" y="2536790"/>
                  <a:ext cx="131899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70230C8-5474-4D71-9459-5AAEBF728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9317" y="2487560"/>
                  <a:ext cx="0" cy="984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F61840D-13BD-4275-BE89-8AE2B0EB6D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80322" y="2487560"/>
                  <a:ext cx="0" cy="984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1BD5586-6CAC-4515-AF7C-70B41C7AF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9555"/>
            <a:ext cx="2981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17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D2E7-F80B-4CCA-B85A-7187819D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96" y="411481"/>
            <a:ext cx="11227904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3314B63-822A-4856-914B-B0DB1807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469696"/>
            <a:ext cx="11227903" cy="769441"/>
          </a:xfrm>
        </p:spPr>
        <p:txBody>
          <a:bodyPr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primary endpoint was evaluated separately in patients without and with background antifibrotics at baseline in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two-step procedure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D013CAF-B757-5F1E-783D-838EC43EE728}"/>
              </a:ext>
            </a:extLst>
          </p:cNvPr>
          <p:cNvGrpSpPr/>
          <p:nvPr/>
        </p:nvGrpSpPr>
        <p:grpSpPr>
          <a:xfrm>
            <a:off x="809625" y="4373584"/>
            <a:ext cx="10326562" cy="1264870"/>
            <a:chOff x="809625" y="4316432"/>
            <a:chExt cx="10326562" cy="1264870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5941ED1-C436-4BD4-A3B1-35710CF0E9AB}"/>
                </a:ext>
              </a:extLst>
            </p:cNvPr>
            <p:cNvSpPr/>
            <p:nvPr/>
          </p:nvSpPr>
          <p:spPr>
            <a:xfrm>
              <a:off x="5680806" y="4316432"/>
              <a:ext cx="584200" cy="329007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AEF978-8C00-4BA5-AFE2-0D306606C47A}"/>
                </a:ext>
              </a:extLst>
            </p:cNvPr>
            <p:cNvGrpSpPr/>
            <p:nvPr/>
          </p:nvGrpSpPr>
          <p:grpSpPr>
            <a:xfrm>
              <a:off x="809625" y="4717165"/>
              <a:ext cx="10326562" cy="864137"/>
              <a:chOff x="809625" y="4575649"/>
              <a:chExt cx="10326562" cy="864137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8DC8899-9F5B-4E36-8C6D-D90620B74EF5}"/>
                  </a:ext>
                </a:extLst>
              </p:cNvPr>
              <p:cNvSpPr/>
              <p:nvPr/>
            </p:nvSpPr>
            <p:spPr>
              <a:xfrm>
                <a:off x="809625" y="4575649"/>
                <a:ext cx="10326562" cy="86413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Bayesian analysis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historical data from the nintedanib IPF trials were incorporated for the placebo</a:t>
                </a:r>
                <a:b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arms as prior information to reduce the number of patients randomized to placebo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4AD71993-C69B-4C6F-AE3C-5CB8BE36C189}"/>
                  </a:ext>
                </a:extLst>
              </p:cNvPr>
              <p:cNvSpPr txBox="1"/>
              <p:nvPr/>
            </p:nvSpPr>
            <p:spPr>
              <a:xfrm>
                <a:off x="3172590" y="5158382"/>
                <a:ext cx="61891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TOMORROW, INPULSIS-1 and -2, INMARK, INSTAGE, INJOURNEY and NCT01979952</a:t>
                </a:r>
                <a:endParaRPr kumimoji="0" lang="en-US" sz="20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C761CF-1A08-412B-BAC5-AAE077D886F9}"/>
              </a:ext>
            </a:extLst>
          </p:cNvPr>
          <p:cNvGrpSpPr/>
          <p:nvPr/>
        </p:nvGrpSpPr>
        <p:grpSpPr>
          <a:xfrm>
            <a:off x="809625" y="2321393"/>
            <a:ext cx="10326562" cy="895350"/>
            <a:chOff x="809625" y="2408477"/>
            <a:chExt cx="10326562" cy="8953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DB6472-0F5A-4051-93E8-2274EA95C1EB}"/>
                </a:ext>
              </a:extLst>
            </p:cNvPr>
            <p:cNvSpPr/>
            <p:nvPr/>
          </p:nvSpPr>
          <p:spPr>
            <a:xfrm>
              <a:off x="1398187" y="2480242"/>
              <a:ext cx="9738000" cy="784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Data from the current trial were analyzed with a restricted maximum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likelihood-based approach using an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MMRM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541458-DD24-460A-9D20-5B6679A662D9}"/>
                </a:ext>
              </a:extLst>
            </p:cNvPr>
            <p:cNvSpPr/>
            <p:nvPr/>
          </p:nvSpPr>
          <p:spPr>
            <a:xfrm>
              <a:off x="809625" y="2408477"/>
              <a:ext cx="895350" cy="89535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8E320C-3321-48D1-A29A-D259AE23D08B}"/>
              </a:ext>
            </a:extLst>
          </p:cNvPr>
          <p:cNvGrpSpPr/>
          <p:nvPr/>
        </p:nvGrpSpPr>
        <p:grpSpPr>
          <a:xfrm>
            <a:off x="809625" y="3392590"/>
            <a:ext cx="10326562" cy="895350"/>
            <a:chOff x="809625" y="3479674"/>
            <a:chExt cx="10326562" cy="8953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2A0568-B235-4EE4-9A03-A05523437B85}"/>
                </a:ext>
              </a:extLst>
            </p:cNvPr>
            <p:cNvSpPr/>
            <p:nvPr/>
          </p:nvSpPr>
          <p:spPr>
            <a:xfrm>
              <a:off x="1398187" y="3559689"/>
              <a:ext cx="9738000" cy="784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pre-specified primary analysis of FVC change was based on a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Bayesian approach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combining MMRM estimates and historical data for the placebo arms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F073DF-BAA3-40BC-89DD-C76652C36A23}"/>
                </a:ext>
              </a:extLst>
            </p:cNvPr>
            <p:cNvSpPr/>
            <p:nvPr/>
          </p:nvSpPr>
          <p:spPr>
            <a:xfrm>
              <a:off x="809625" y="3479674"/>
              <a:ext cx="895350" cy="89535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314E5FD-D295-4D5D-9003-D66EC7BD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720" y="6326762"/>
            <a:ext cx="8640762" cy="432506"/>
          </a:xfrm>
        </p:spPr>
        <p:txBody>
          <a:bodyPr/>
          <a:lstStyle/>
          <a:p>
            <a:pPr algn="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FVC, forced vital capacity; IPF, idiopathic pulmonary fibrosis; MMRM, mixed model with repeated measurements.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Richeldi L, et al. </a:t>
            </a:r>
            <a:r>
              <a:rPr lang="en-GB" sz="12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1200" i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12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 J Med.</a:t>
            </a:r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740015-6D20-4437-BF68-C6B8411F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47" y="5935808"/>
            <a:ext cx="25717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84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CC64176-8A5C-46E5-98E5-E668B2E3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555"/>
            <a:ext cx="2981325" cy="866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DDD5A6-AFE4-45D7-A961-312FDEF5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604826"/>
            <a:ext cx="11227904" cy="63564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Primary analysis: Bayesian analysis incorporating historical data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A99AF-41E8-45B7-9599-A479214AB8AE}"/>
              </a:ext>
            </a:extLst>
          </p:cNvPr>
          <p:cNvGrpSpPr/>
          <p:nvPr/>
        </p:nvGrpSpPr>
        <p:grpSpPr>
          <a:xfrm>
            <a:off x="480223" y="1556884"/>
            <a:ext cx="6750652" cy="1370549"/>
            <a:chOff x="591062" y="1781879"/>
            <a:chExt cx="6750652" cy="13705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E3F608-6DE9-46CF-AA87-752A6D86248E}"/>
                </a:ext>
              </a:extLst>
            </p:cNvPr>
            <p:cNvSpPr txBox="1"/>
            <p:nvPr/>
          </p:nvSpPr>
          <p:spPr>
            <a:xfrm>
              <a:off x="1428750" y="1827628"/>
              <a:ext cx="5912964" cy="1324800"/>
            </a:xfrm>
            <a:prstGeom prst="rect">
              <a:avLst/>
            </a:prstGeom>
            <a:solidFill>
              <a:srgbClr val="E8E9E9"/>
            </a:solidFill>
          </p:spPr>
          <p:txBody>
            <a:bodyPr wrap="square" lIns="6120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Informative priors were chosen for the placebo groups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2FF56A-4E5A-4CFD-8007-E9DCB867B4EF}"/>
                </a:ext>
              </a:extLst>
            </p:cNvPr>
            <p:cNvGrpSpPr/>
            <p:nvPr/>
          </p:nvGrpSpPr>
          <p:grpSpPr>
            <a:xfrm>
              <a:off x="591062" y="1781879"/>
              <a:ext cx="1281600" cy="1281600"/>
              <a:chOff x="591062" y="1792951"/>
              <a:chExt cx="1281600" cy="12816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EA17333-FCD1-470E-B09B-08C675CFEEE6}"/>
                  </a:ext>
                </a:extLst>
              </p:cNvPr>
              <p:cNvSpPr/>
              <p:nvPr/>
            </p:nvSpPr>
            <p:spPr>
              <a:xfrm>
                <a:off x="591062" y="1792951"/>
                <a:ext cx="1281600" cy="1281600"/>
              </a:xfrm>
              <a:prstGeom prst="ellipse">
                <a:avLst/>
              </a:prstGeom>
              <a:solidFill>
                <a:srgbClr val="F2650F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8" name="Graphic 7" descr="Users with solid fill">
                <a:extLst>
                  <a:ext uri="{FF2B5EF4-FFF2-40B4-BE49-F238E27FC236}">
                    <a16:creationId xmlns:a16="http://schemas.microsoft.com/office/drawing/2014/main" id="{D4DD3BB8-B9B7-40DB-8B91-E9EB0D535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8910" y="1940799"/>
                <a:ext cx="985904" cy="985904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94A6FE-8407-4368-9D0E-CECE005B3384}"/>
              </a:ext>
            </a:extLst>
          </p:cNvPr>
          <p:cNvGrpSpPr/>
          <p:nvPr/>
        </p:nvGrpSpPr>
        <p:grpSpPr>
          <a:xfrm>
            <a:off x="7638109" y="1380410"/>
            <a:ext cx="4259629" cy="4598756"/>
            <a:chOff x="7416434" y="1380410"/>
            <a:chExt cx="4259629" cy="459875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10D628F-68E9-4FAE-A516-78371CE9ED50}"/>
                </a:ext>
              </a:extLst>
            </p:cNvPr>
            <p:cNvGrpSpPr/>
            <p:nvPr/>
          </p:nvGrpSpPr>
          <p:grpSpPr>
            <a:xfrm>
              <a:off x="7416434" y="1380410"/>
              <a:ext cx="4259629" cy="4406740"/>
              <a:chOff x="7294508" y="1685217"/>
              <a:chExt cx="4259629" cy="44067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77D598-BA45-411E-9B2B-B0728F021D00}"/>
                  </a:ext>
                </a:extLst>
              </p:cNvPr>
              <p:cNvSpPr/>
              <p:nvPr/>
            </p:nvSpPr>
            <p:spPr>
              <a:xfrm>
                <a:off x="9889768" y="2508181"/>
                <a:ext cx="1664369" cy="4423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Informative prior</a:t>
                </a: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9B09095-611D-415F-B4C7-73B17D3307A3}"/>
                  </a:ext>
                </a:extLst>
              </p:cNvPr>
              <p:cNvSpPr/>
              <p:nvPr/>
            </p:nvSpPr>
            <p:spPr>
              <a:xfrm>
                <a:off x="9786342" y="1685217"/>
                <a:ext cx="1664369" cy="799739"/>
              </a:xfrm>
              <a:custGeom>
                <a:avLst/>
                <a:gdLst>
                  <a:gd name="connsiteX0" fmla="*/ 0 w 521494"/>
                  <a:gd name="connsiteY0" fmla="*/ 214784 h 224309"/>
                  <a:gd name="connsiteX1" fmla="*/ 252413 w 521494"/>
                  <a:gd name="connsiteY1" fmla="*/ 193353 h 224309"/>
                  <a:gd name="connsiteX2" fmla="*/ 407194 w 521494"/>
                  <a:gd name="connsiteY2" fmla="*/ 17140 h 224309"/>
                  <a:gd name="connsiteX3" fmla="*/ 438150 w 521494"/>
                  <a:gd name="connsiteY3" fmla="*/ 9997 h 224309"/>
                  <a:gd name="connsiteX4" fmla="*/ 464344 w 521494"/>
                  <a:gd name="connsiteY4" fmla="*/ 45715 h 224309"/>
                  <a:gd name="connsiteX5" fmla="*/ 492919 w 521494"/>
                  <a:gd name="connsiteY5" fmla="*/ 169540 h 224309"/>
                  <a:gd name="connsiteX6" fmla="*/ 521494 w 521494"/>
                  <a:gd name="connsiteY6" fmla="*/ 224309 h 22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494" h="224309">
                    <a:moveTo>
                      <a:pt x="0" y="214784"/>
                    </a:moveTo>
                    <a:cubicBezTo>
                      <a:pt x="92273" y="220539"/>
                      <a:pt x="184547" y="226294"/>
                      <a:pt x="252413" y="193353"/>
                    </a:cubicBezTo>
                    <a:cubicBezTo>
                      <a:pt x="320279" y="160412"/>
                      <a:pt x="376238" y="47699"/>
                      <a:pt x="407194" y="17140"/>
                    </a:cubicBezTo>
                    <a:cubicBezTo>
                      <a:pt x="438150" y="-13419"/>
                      <a:pt x="428625" y="5234"/>
                      <a:pt x="438150" y="9997"/>
                    </a:cubicBezTo>
                    <a:cubicBezTo>
                      <a:pt x="447675" y="14760"/>
                      <a:pt x="455216" y="19125"/>
                      <a:pt x="464344" y="45715"/>
                    </a:cubicBezTo>
                    <a:cubicBezTo>
                      <a:pt x="473472" y="72305"/>
                      <a:pt x="483394" y="139774"/>
                      <a:pt x="492919" y="169540"/>
                    </a:cubicBezTo>
                    <a:cubicBezTo>
                      <a:pt x="502444" y="199306"/>
                      <a:pt x="511969" y="211807"/>
                      <a:pt x="521494" y="224309"/>
                    </a:cubicBezTo>
                  </a:path>
                </a:pathLst>
              </a:custGeom>
              <a:noFill/>
              <a:ln w="25400">
                <a:solidFill>
                  <a:srgbClr val="00336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11175D1-81B5-48B9-9D7C-16BE35B4605F}"/>
                  </a:ext>
                </a:extLst>
              </p:cNvPr>
              <p:cNvGrpSpPr/>
              <p:nvPr/>
            </p:nvGrpSpPr>
            <p:grpSpPr>
              <a:xfrm>
                <a:off x="8576141" y="3404154"/>
                <a:ext cx="1675767" cy="799739"/>
                <a:chOff x="9052575" y="3304872"/>
                <a:chExt cx="988036" cy="471528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F1F6B90-886E-49A9-B55C-32C35A2DDC03}"/>
                    </a:ext>
                  </a:extLst>
                </p:cNvPr>
                <p:cNvSpPr/>
                <p:nvPr/>
              </p:nvSpPr>
              <p:spPr>
                <a:xfrm>
                  <a:off x="9052575" y="3304872"/>
                  <a:ext cx="981316" cy="471528"/>
                </a:xfrm>
                <a:custGeom>
                  <a:avLst/>
                  <a:gdLst>
                    <a:gd name="connsiteX0" fmla="*/ 0 w 521494"/>
                    <a:gd name="connsiteY0" fmla="*/ 214784 h 224309"/>
                    <a:gd name="connsiteX1" fmla="*/ 252413 w 521494"/>
                    <a:gd name="connsiteY1" fmla="*/ 193353 h 224309"/>
                    <a:gd name="connsiteX2" fmla="*/ 407194 w 521494"/>
                    <a:gd name="connsiteY2" fmla="*/ 17140 h 224309"/>
                    <a:gd name="connsiteX3" fmla="*/ 438150 w 521494"/>
                    <a:gd name="connsiteY3" fmla="*/ 9997 h 224309"/>
                    <a:gd name="connsiteX4" fmla="*/ 464344 w 521494"/>
                    <a:gd name="connsiteY4" fmla="*/ 45715 h 224309"/>
                    <a:gd name="connsiteX5" fmla="*/ 492919 w 521494"/>
                    <a:gd name="connsiteY5" fmla="*/ 169540 h 224309"/>
                    <a:gd name="connsiteX6" fmla="*/ 521494 w 521494"/>
                    <a:gd name="connsiteY6" fmla="*/ 224309 h 22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494" h="224309">
                      <a:moveTo>
                        <a:pt x="0" y="214784"/>
                      </a:moveTo>
                      <a:cubicBezTo>
                        <a:pt x="92273" y="220539"/>
                        <a:pt x="184547" y="226294"/>
                        <a:pt x="252413" y="193353"/>
                      </a:cubicBezTo>
                      <a:cubicBezTo>
                        <a:pt x="320279" y="160412"/>
                        <a:pt x="376238" y="47699"/>
                        <a:pt x="407194" y="17140"/>
                      </a:cubicBezTo>
                      <a:cubicBezTo>
                        <a:pt x="438150" y="-13419"/>
                        <a:pt x="428625" y="5234"/>
                        <a:pt x="438150" y="9997"/>
                      </a:cubicBezTo>
                      <a:cubicBezTo>
                        <a:pt x="447675" y="14760"/>
                        <a:pt x="455216" y="19125"/>
                        <a:pt x="464344" y="45715"/>
                      </a:cubicBezTo>
                      <a:cubicBezTo>
                        <a:pt x="473472" y="72305"/>
                        <a:pt x="483394" y="139774"/>
                        <a:pt x="492919" y="169540"/>
                      </a:cubicBezTo>
                      <a:cubicBezTo>
                        <a:pt x="502444" y="199306"/>
                        <a:pt x="511969" y="211807"/>
                        <a:pt x="521494" y="224309"/>
                      </a:cubicBezTo>
                    </a:path>
                  </a:pathLst>
                </a:custGeom>
                <a:noFill/>
                <a:ln w="25400">
                  <a:solidFill>
                    <a:srgbClr val="00336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1552344-8872-4C4E-894A-B22D3C164E17}"/>
                    </a:ext>
                  </a:extLst>
                </p:cNvPr>
                <p:cNvSpPr/>
                <p:nvPr/>
              </p:nvSpPr>
              <p:spPr>
                <a:xfrm>
                  <a:off x="9113065" y="3349771"/>
                  <a:ext cx="927546" cy="426628"/>
                </a:xfrm>
                <a:custGeom>
                  <a:avLst/>
                  <a:gdLst>
                    <a:gd name="connsiteX0" fmla="*/ 0 w 492919"/>
                    <a:gd name="connsiteY0" fmla="*/ 188662 h 202950"/>
                    <a:gd name="connsiteX1" fmla="*/ 85725 w 492919"/>
                    <a:gd name="connsiteY1" fmla="*/ 155325 h 202950"/>
                    <a:gd name="connsiteX2" fmla="*/ 147638 w 492919"/>
                    <a:gd name="connsiteY2" fmla="*/ 88650 h 202950"/>
                    <a:gd name="connsiteX3" fmla="*/ 216694 w 492919"/>
                    <a:gd name="connsiteY3" fmla="*/ 14831 h 202950"/>
                    <a:gd name="connsiteX4" fmla="*/ 233363 w 492919"/>
                    <a:gd name="connsiteY4" fmla="*/ 543 h 202950"/>
                    <a:gd name="connsiteX5" fmla="*/ 266700 w 492919"/>
                    <a:gd name="connsiteY5" fmla="*/ 10068 h 202950"/>
                    <a:gd name="connsiteX6" fmla="*/ 316706 w 492919"/>
                    <a:gd name="connsiteY6" fmla="*/ 71981 h 202950"/>
                    <a:gd name="connsiteX7" fmla="*/ 378619 w 492919"/>
                    <a:gd name="connsiteY7" fmla="*/ 136275 h 202950"/>
                    <a:gd name="connsiteX8" fmla="*/ 450056 w 492919"/>
                    <a:gd name="connsiteY8" fmla="*/ 183900 h 202950"/>
                    <a:gd name="connsiteX9" fmla="*/ 492919 w 492919"/>
                    <a:gd name="connsiteY9" fmla="*/ 202950 h 20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2919" h="202950">
                      <a:moveTo>
                        <a:pt x="0" y="188662"/>
                      </a:moveTo>
                      <a:cubicBezTo>
                        <a:pt x="30559" y="180328"/>
                        <a:pt x="61119" y="171994"/>
                        <a:pt x="85725" y="155325"/>
                      </a:cubicBezTo>
                      <a:cubicBezTo>
                        <a:pt x="110331" y="138656"/>
                        <a:pt x="147638" y="88650"/>
                        <a:pt x="147638" y="88650"/>
                      </a:cubicBezTo>
                      <a:cubicBezTo>
                        <a:pt x="169466" y="65235"/>
                        <a:pt x="202407" y="29515"/>
                        <a:pt x="216694" y="14831"/>
                      </a:cubicBezTo>
                      <a:cubicBezTo>
                        <a:pt x="230982" y="146"/>
                        <a:pt x="225029" y="1337"/>
                        <a:pt x="233363" y="543"/>
                      </a:cubicBezTo>
                      <a:cubicBezTo>
                        <a:pt x="241697" y="-251"/>
                        <a:pt x="252810" y="-1838"/>
                        <a:pt x="266700" y="10068"/>
                      </a:cubicBezTo>
                      <a:cubicBezTo>
                        <a:pt x="280590" y="21974"/>
                        <a:pt x="298053" y="50947"/>
                        <a:pt x="316706" y="71981"/>
                      </a:cubicBezTo>
                      <a:cubicBezTo>
                        <a:pt x="335359" y="93015"/>
                        <a:pt x="356394" y="117622"/>
                        <a:pt x="378619" y="136275"/>
                      </a:cubicBezTo>
                      <a:cubicBezTo>
                        <a:pt x="400844" y="154928"/>
                        <a:pt x="431006" y="172788"/>
                        <a:pt x="450056" y="183900"/>
                      </a:cubicBezTo>
                      <a:cubicBezTo>
                        <a:pt x="469106" y="195012"/>
                        <a:pt x="481012" y="198981"/>
                        <a:pt x="492919" y="202950"/>
                      </a:cubicBezTo>
                    </a:path>
                  </a:pathLst>
                </a:custGeom>
                <a:noFill/>
                <a:ln w="25400">
                  <a:solidFill>
                    <a:srgbClr val="003366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88DE19-D1E0-4271-B6B8-332B39F37CFE}"/>
                  </a:ext>
                </a:extLst>
              </p:cNvPr>
              <p:cNvSpPr/>
              <p:nvPr/>
            </p:nvSpPr>
            <p:spPr>
              <a:xfrm>
                <a:off x="8750397" y="4910278"/>
                <a:ext cx="1664368" cy="754641"/>
              </a:xfrm>
              <a:custGeom>
                <a:avLst/>
                <a:gdLst>
                  <a:gd name="connsiteX0" fmla="*/ 0 w 521493"/>
                  <a:gd name="connsiteY0" fmla="*/ 204516 h 211660"/>
                  <a:gd name="connsiteX1" fmla="*/ 157162 w 521493"/>
                  <a:gd name="connsiteY1" fmla="*/ 173560 h 211660"/>
                  <a:gd name="connsiteX2" fmla="*/ 202406 w 521493"/>
                  <a:gd name="connsiteY2" fmla="*/ 152129 h 211660"/>
                  <a:gd name="connsiteX3" fmla="*/ 266700 w 521493"/>
                  <a:gd name="connsiteY3" fmla="*/ 75929 h 211660"/>
                  <a:gd name="connsiteX4" fmla="*/ 326231 w 521493"/>
                  <a:gd name="connsiteY4" fmla="*/ 6873 h 211660"/>
                  <a:gd name="connsiteX5" fmla="*/ 347662 w 521493"/>
                  <a:gd name="connsiteY5" fmla="*/ 11635 h 211660"/>
                  <a:gd name="connsiteX6" fmla="*/ 411956 w 521493"/>
                  <a:gd name="connsiteY6" fmla="*/ 87835 h 211660"/>
                  <a:gd name="connsiteX7" fmla="*/ 428625 w 521493"/>
                  <a:gd name="connsiteY7" fmla="*/ 118791 h 211660"/>
                  <a:gd name="connsiteX8" fmla="*/ 478631 w 521493"/>
                  <a:gd name="connsiteY8" fmla="*/ 171179 h 211660"/>
                  <a:gd name="connsiteX9" fmla="*/ 521493 w 521493"/>
                  <a:gd name="connsiteY9" fmla="*/ 211660 h 211660"/>
                  <a:gd name="connsiteX0" fmla="*/ 0 w 521493"/>
                  <a:gd name="connsiteY0" fmla="*/ 204516 h 211660"/>
                  <a:gd name="connsiteX1" fmla="*/ 157162 w 521493"/>
                  <a:gd name="connsiteY1" fmla="*/ 173560 h 211660"/>
                  <a:gd name="connsiteX2" fmla="*/ 202406 w 521493"/>
                  <a:gd name="connsiteY2" fmla="*/ 152129 h 211660"/>
                  <a:gd name="connsiteX3" fmla="*/ 266700 w 521493"/>
                  <a:gd name="connsiteY3" fmla="*/ 75929 h 211660"/>
                  <a:gd name="connsiteX4" fmla="*/ 326231 w 521493"/>
                  <a:gd name="connsiteY4" fmla="*/ 6873 h 211660"/>
                  <a:gd name="connsiteX5" fmla="*/ 347662 w 521493"/>
                  <a:gd name="connsiteY5" fmla="*/ 11635 h 211660"/>
                  <a:gd name="connsiteX6" fmla="*/ 411956 w 521493"/>
                  <a:gd name="connsiteY6" fmla="*/ 87835 h 211660"/>
                  <a:gd name="connsiteX7" fmla="*/ 435769 w 521493"/>
                  <a:gd name="connsiteY7" fmla="*/ 116410 h 211660"/>
                  <a:gd name="connsiteX8" fmla="*/ 478631 w 521493"/>
                  <a:gd name="connsiteY8" fmla="*/ 171179 h 211660"/>
                  <a:gd name="connsiteX9" fmla="*/ 521493 w 521493"/>
                  <a:gd name="connsiteY9" fmla="*/ 211660 h 21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493" h="211660">
                    <a:moveTo>
                      <a:pt x="0" y="204516"/>
                    </a:moveTo>
                    <a:cubicBezTo>
                      <a:pt x="61714" y="193403"/>
                      <a:pt x="123428" y="182291"/>
                      <a:pt x="157162" y="173560"/>
                    </a:cubicBezTo>
                    <a:cubicBezTo>
                      <a:pt x="190896" y="164829"/>
                      <a:pt x="184150" y="168401"/>
                      <a:pt x="202406" y="152129"/>
                    </a:cubicBezTo>
                    <a:cubicBezTo>
                      <a:pt x="220662" y="135857"/>
                      <a:pt x="246063" y="100138"/>
                      <a:pt x="266700" y="75929"/>
                    </a:cubicBezTo>
                    <a:cubicBezTo>
                      <a:pt x="287338" y="51720"/>
                      <a:pt x="312737" y="17589"/>
                      <a:pt x="326231" y="6873"/>
                    </a:cubicBezTo>
                    <a:cubicBezTo>
                      <a:pt x="339725" y="-3843"/>
                      <a:pt x="333375" y="-1859"/>
                      <a:pt x="347662" y="11635"/>
                    </a:cubicBezTo>
                    <a:cubicBezTo>
                      <a:pt x="361949" y="25129"/>
                      <a:pt x="397272" y="70373"/>
                      <a:pt x="411956" y="87835"/>
                    </a:cubicBezTo>
                    <a:cubicBezTo>
                      <a:pt x="426640" y="105297"/>
                      <a:pt x="424657" y="102519"/>
                      <a:pt x="435769" y="116410"/>
                    </a:cubicBezTo>
                    <a:cubicBezTo>
                      <a:pt x="446881" y="130301"/>
                      <a:pt x="463153" y="155701"/>
                      <a:pt x="478631" y="171179"/>
                    </a:cubicBezTo>
                    <a:cubicBezTo>
                      <a:pt x="494109" y="186657"/>
                      <a:pt x="507801" y="199158"/>
                      <a:pt x="521493" y="211660"/>
                    </a:cubicBezTo>
                  </a:path>
                </a:pathLst>
              </a:custGeom>
              <a:noFill/>
              <a:ln w="25400"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E323534-7BD3-4AB6-B5FE-49E7C29B9A6D}"/>
                  </a:ext>
                </a:extLst>
              </p:cNvPr>
              <p:cNvGrpSpPr/>
              <p:nvPr/>
            </p:nvGrpSpPr>
            <p:grpSpPr>
              <a:xfrm>
                <a:off x="7439958" y="1863602"/>
                <a:ext cx="1147581" cy="629255"/>
                <a:chOff x="5500687" y="2838450"/>
                <a:chExt cx="359569" cy="176492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8497E16-0507-46EA-A69B-A4AA01D88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0687" y="2978942"/>
                  <a:ext cx="0" cy="36000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27ED177-403A-4A58-8846-EF33005CE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45931" y="2996942"/>
                  <a:ext cx="0" cy="18000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6C1CFF9-5028-4BDF-9B56-87211408F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3556" y="2928938"/>
                  <a:ext cx="0" cy="86004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D9F6136-1DFD-4492-B57D-729B02B903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6419" y="2908303"/>
                  <a:ext cx="0" cy="106639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E46110B-3248-4CFC-8FC9-ADDEB613C0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9281" y="2838450"/>
                  <a:ext cx="0" cy="176492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55D6045-C50C-42CD-A26D-3C9211D36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9287" y="2928938"/>
                  <a:ext cx="0" cy="86004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16C8F17-CF1B-43D8-91DE-6BC84AA0F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6913" y="2909888"/>
                  <a:ext cx="2381" cy="105054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AFC8326-AAF5-4A3C-97D9-996329A286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21363" y="2940844"/>
                  <a:ext cx="793" cy="74098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53237DE-2959-416F-8738-134554FC0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0256" y="2978942"/>
                  <a:ext cx="0" cy="36000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DEFDA4-51DD-43B3-9C36-9F1F24FABE76}"/>
                  </a:ext>
                </a:extLst>
              </p:cNvPr>
              <p:cNvSpPr/>
              <p:nvPr/>
            </p:nvSpPr>
            <p:spPr>
              <a:xfrm>
                <a:off x="7294508" y="2506021"/>
                <a:ext cx="1655351" cy="44662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Observed data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1680C97-F942-4C73-97D0-A44A1C892CAB}"/>
                  </a:ext>
                </a:extLst>
              </p:cNvPr>
              <p:cNvSpPr/>
              <p:nvPr/>
            </p:nvSpPr>
            <p:spPr>
              <a:xfrm>
                <a:off x="8504923" y="5731174"/>
                <a:ext cx="2160174" cy="36078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Posterior distribution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C170CF4-00D9-4870-AD33-62834E9720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5285" y="4524550"/>
                <a:ext cx="0" cy="420253"/>
              </a:xfrm>
              <a:prstGeom prst="straightConnector1">
                <a:avLst/>
              </a:prstGeom>
              <a:ln w="19050">
                <a:solidFill>
                  <a:srgbClr val="00336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3C3BA-F9EB-41DB-9381-058CA8374F38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>
                <a:off x="8122184" y="2952643"/>
                <a:ext cx="930270" cy="761787"/>
              </a:xfrm>
              <a:prstGeom prst="straightConnector1">
                <a:avLst/>
              </a:prstGeom>
              <a:ln w="19050">
                <a:solidFill>
                  <a:srgbClr val="00336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CB11BFB-DF73-4FB7-808A-A023ACF80B11}"/>
                  </a:ext>
                </a:extLst>
              </p:cNvPr>
              <p:cNvCxnSpPr>
                <a:cxnSpLocks/>
                <a:stCxn id="18" idx="2"/>
              </p:cNvCxnSpPr>
              <p:nvPr/>
            </p:nvCxnSpPr>
            <p:spPr>
              <a:xfrm flipH="1">
                <a:off x="10184769" y="2950484"/>
                <a:ext cx="537184" cy="528661"/>
              </a:xfrm>
              <a:prstGeom prst="straightConnector1">
                <a:avLst/>
              </a:prstGeom>
              <a:ln w="19050">
                <a:solidFill>
                  <a:srgbClr val="00336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7B6EE-5D68-4BDD-8E58-5549F0284F73}"/>
                  </a:ext>
                </a:extLst>
              </p:cNvPr>
              <p:cNvSpPr/>
              <p:nvPr/>
            </p:nvSpPr>
            <p:spPr>
              <a:xfrm>
                <a:off x="7696206" y="4174216"/>
                <a:ext cx="3778823" cy="41215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Bayesian analysis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4F15C5-F44D-4128-BE0B-404DF473FC24}"/>
                </a:ext>
              </a:extLst>
            </p:cNvPr>
            <p:cNvSpPr txBox="1"/>
            <p:nvPr/>
          </p:nvSpPr>
          <p:spPr>
            <a:xfrm>
              <a:off x="7416435" y="5173265"/>
              <a:ext cx="1168860" cy="805901"/>
            </a:xfrm>
            <a:prstGeom prst="roundRect">
              <a:avLst>
                <a:gd name="adj" fmla="val 50000"/>
              </a:avLst>
            </a:prstGeom>
            <a:solidFill>
              <a:srgbClr val="001E55"/>
            </a:solidFill>
            <a:ln>
              <a:noFill/>
            </a:ln>
          </p:spPr>
          <p:txBody>
            <a:bodyPr wrap="square" lIns="0" tIns="0" r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Primary endpoint</a:t>
              </a:r>
              <a:endPara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1C96ABB-3F1B-E631-DD77-7AB79D709D8D}"/>
              </a:ext>
            </a:extLst>
          </p:cNvPr>
          <p:cNvGrpSpPr/>
          <p:nvPr/>
        </p:nvGrpSpPr>
        <p:grpSpPr>
          <a:xfrm>
            <a:off x="513049" y="4570533"/>
            <a:ext cx="6717073" cy="1358808"/>
            <a:chOff x="623888" y="4547831"/>
            <a:chExt cx="6717073" cy="135880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B6D862-D09F-444F-91AA-956F81E163A6}"/>
                </a:ext>
              </a:extLst>
            </p:cNvPr>
            <p:cNvSpPr txBox="1"/>
            <p:nvPr/>
          </p:nvSpPr>
          <p:spPr>
            <a:xfrm>
              <a:off x="1428749" y="4581077"/>
              <a:ext cx="5912212" cy="1325562"/>
            </a:xfrm>
            <a:prstGeom prst="rect">
              <a:avLst/>
            </a:prstGeom>
            <a:solidFill>
              <a:srgbClr val="E8E9E9"/>
            </a:solidFill>
          </p:spPr>
          <p:txBody>
            <a:bodyPr wrap="square" lIns="6120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Based on the posterior distribution, the median, 95% credible intervals and probabilities that BI 1015550 were superior to placebo were calculated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BFD863B-9DCC-4984-BAFA-7011CF7039B6}"/>
                </a:ext>
              </a:extLst>
            </p:cNvPr>
            <p:cNvSpPr/>
            <p:nvPr/>
          </p:nvSpPr>
          <p:spPr>
            <a:xfrm>
              <a:off x="623888" y="4547831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55" name="Graphic 54" descr="Research with solid fill">
              <a:extLst>
                <a:ext uri="{FF2B5EF4-FFF2-40B4-BE49-F238E27FC236}">
                  <a16:creationId xmlns:a16="http://schemas.microsoft.com/office/drawing/2014/main" id="{375F1A8C-BFD2-4D3B-A77D-6A23E148E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2158" y="4754418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977E66B-3ACB-575D-E3E1-6D64106F3EF9}"/>
              </a:ext>
            </a:extLst>
          </p:cNvPr>
          <p:cNvGrpSpPr/>
          <p:nvPr/>
        </p:nvGrpSpPr>
        <p:grpSpPr>
          <a:xfrm>
            <a:off x="480972" y="3049507"/>
            <a:ext cx="6749900" cy="1362257"/>
            <a:chOff x="591811" y="3026805"/>
            <a:chExt cx="6749900" cy="13622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DE222E-CFAB-432E-BD3F-E7F1FC977819}"/>
                </a:ext>
              </a:extLst>
            </p:cNvPr>
            <p:cNvSpPr txBox="1"/>
            <p:nvPr/>
          </p:nvSpPr>
          <p:spPr>
            <a:xfrm>
              <a:off x="1429499" y="3063500"/>
              <a:ext cx="5912212" cy="1325562"/>
            </a:xfrm>
            <a:prstGeom prst="rect">
              <a:avLst/>
            </a:prstGeom>
            <a:solidFill>
              <a:srgbClr val="E8E9E9"/>
            </a:solidFill>
          </p:spPr>
          <p:txBody>
            <a:bodyPr wrap="square" lIns="6120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Data from the current trial and prior information were combined via Bayesian analysis to derive posterior distribution for treatment difference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918760C-E578-4EDC-823F-001C8C2F428A}"/>
                </a:ext>
              </a:extLst>
            </p:cNvPr>
            <p:cNvSpPr/>
            <p:nvPr/>
          </p:nvSpPr>
          <p:spPr>
            <a:xfrm>
              <a:off x="591811" y="3026805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1BBFE239-2F88-404E-B221-699AB4DB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56" y="3356741"/>
              <a:ext cx="887412" cy="596900"/>
            </a:xfrm>
            <a:custGeom>
              <a:avLst/>
              <a:gdLst>
                <a:gd name="T0" fmla="*/ 139 w 146"/>
                <a:gd name="T1" fmla="*/ 36 h 98"/>
                <a:gd name="T2" fmla="*/ 141 w 146"/>
                <a:gd name="T3" fmla="*/ 22 h 98"/>
                <a:gd name="T4" fmla="*/ 127 w 146"/>
                <a:gd name="T5" fmla="*/ 20 h 98"/>
                <a:gd name="T6" fmla="*/ 129 w 146"/>
                <a:gd name="T7" fmla="*/ 7 h 98"/>
                <a:gd name="T8" fmla="*/ 73 w 146"/>
                <a:gd name="T9" fmla="*/ 16 h 98"/>
                <a:gd name="T10" fmla="*/ 18 w 146"/>
                <a:gd name="T11" fmla="*/ 7 h 98"/>
                <a:gd name="T12" fmla="*/ 19 w 146"/>
                <a:gd name="T13" fmla="*/ 20 h 98"/>
                <a:gd name="T14" fmla="*/ 6 w 146"/>
                <a:gd name="T15" fmla="*/ 22 h 98"/>
                <a:gd name="T16" fmla="*/ 7 w 146"/>
                <a:gd name="T17" fmla="*/ 36 h 98"/>
                <a:gd name="T18" fmla="*/ 0 w 146"/>
                <a:gd name="T19" fmla="*/ 37 h 98"/>
                <a:gd name="T20" fmla="*/ 8 w 146"/>
                <a:gd name="T21" fmla="*/ 98 h 98"/>
                <a:gd name="T22" fmla="*/ 61 w 146"/>
                <a:gd name="T23" fmla="*/ 92 h 98"/>
                <a:gd name="T24" fmla="*/ 65 w 146"/>
                <a:gd name="T25" fmla="*/ 95 h 98"/>
                <a:gd name="T26" fmla="*/ 69 w 146"/>
                <a:gd name="T27" fmla="*/ 96 h 98"/>
                <a:gd name="T28" fmla="*/ 73 w 146"/>
                <a:gd name="T29" fmla="*/ 96 h 98"/>
                <a:gd name="T30" fmla="*/ 78 w 146"/>
                <a:gd name="T31" fmla="*/ 96 h 98"/>
                <a:gd name="T32" fmla="*/ 81 w 146"/>
                <a:gd name="T33" fmla="*/ 95 h 98"/>
                <a:gd name="T34" fmla="*/ 86 w 146"/>
                <a:gd name="T35" fmla="*/ 92 h 98"/>
                <a:gd name="T36" fmla="*/ 139 w 146"/>
                <a:gd name="T37" fmla="*/ 98 h 98"/>
                <a:gd name="T38" fmla="*/ 146 w 146"/>
                <a:gd name="T39" fmla="*/ 37 h 98"/>
                <a:gd name="T40" fmla="*/ 139 w 146"/>
                <a:gd name="T41" fmla="*/ 36 h 98"/>
                <a:gd name="T42" fmla="*/ 64 w 146"/>
                <a:gd name="T43" fmla="*/ 86 h 98"/>
                <a:gd name="T44" fmla="*/ 51 w 146"/>
                <a:gd name="T45" fmla="*/ 83 h 98"/>
                <a:gd name="T46" fmla="*/ 21 w 146"/>
                <a:gd name="T47" fmla="*/ 87 h 98"/>
                <a:gd name="T48" fmla="*/ 14 w 146"/>
                <a:gd name="T49" fmla="*/ 28 h 98"/>
                <a:gd name="T50" fmla="*/ 20 w 146"/>
                <a:gd name="T51" fmla="*/ 28 h 98"/>
                <a:gd name="T52" fmla="*/ 26 w 146"/>
                <a:gd name="T53" fmla="*/ 79 h 98"/>
                <a:gd name="T54" fmla="*/ 66 w 146"/>
                <a:gd name="T55" fmla="*/ 85 h 98"/>
                <a:gd name="T56" fmla="*/ 64 w 146"/>
                <a:gd name="T57" fmla="*/ 86 h 98"/>
                <a:gd name="T58" fmla="*/ 70 w 146"/>
                <a:gd name="T59" fmla="*/ 81 h 98"/>
                <a:gd name="T60" fmla="*/ 32 w 146"/>
                <a:gd name="T61" fmla="*/ 72 h 98"/>
                <a:gd name="T62" fmla="*/ 24 w 146"/>
                <a:gd name="T63" fmla="*/ 13 h 98"/>
                <a:gd name="T64" fmla="*/ 70 w 146"/>
                <a:gd name="T65" fmla="*/ 23 h 98"/>
                <a:gd name="T66" fmla="*/ 70 w 146"/>
                <a:gd name="T67" fmla="*/ 81 h 98"/>
                <a:gd name="T68" fmla="*/ 76 w 146"/>
                <a:gd name="T69" fmla="*/ 81 h 98"/>
                <a:gd name="T70" fmla="*/ 76 w 146"/>
                <a:gd name="T71" fmla="*/ 23 h 98"/>
                <a:gd name="T72" fmla="*/ 122 w 146"/>
                <a:gd name="T73" fmla="*/ 13 h 98"/>
                <a:gd name="T74" fmla="*/ 115 w 146"/>
                <a:gd name="T75" fmla="*/ 72 h 98"/>
                <a:gd name="T76" fmla="*/ 76 w 146"/>
                <a:gd name="T77" fmla="*/ 81 h 98"/>
                <a:gd name="T78" fmla="*/ 126 w 146"/>
                <a:gd name="T79" fmla="*/ 87 h 98"/>
                <a:gd name="T80" fmla="*/ 95 w 146"/>
                <a:gd name="T81" fmla="*/ 83 h 98"/>
                <a:gd name="T82" fmla="*/ 82 w 146"/>
                <a:gd name="T83" fmla="*/ 86 h 98"/>
                <a:gd name="T84" fmla="*/ 81 w 146"/>
                <a:gd name="T85" fmla="*/ 85 h 98"/>
                <a:gd name="T86" fmla="*/ 120 w 146"/>
                <a:gd name="T87" fmla="*/ 79 h 98"/>
                <a:gd name="T88" fmla="*/ 126 w 146"/>
                <a:gd name="T89" fmla="*/ 28 h 98"/>
                <a:gd name="T90" fmla="*/ 133 w 146"/>
                <a:gd name="T91" fmla="*/ 28 h 98"/>
                <a:gd name="T92" fmla="*/ 126 w 146"/>
                <a:gd name="T93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98">
                  <a:moveTo>
                    <a:pt x="139" y="36"/>
                  </a:moveTo>
                  <a:cubicBezTo>
                    <a:pt x="141" y="22"/>
                    <a:pt x="141" y="22"/>
                    <a:pt x="141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06" y="0"/>
                    <a:pt x="84" y="6"/>
                    <a:pt x="73" y="16"/>
                  </a:cubicBezTo>
                  <a:cubicBezTo>
                    <a:pt x="63" y="6"/>
                    <a:pt x="40" y="0"/>
                    <a:pt x="18" y="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9" y="96"/>
                    <a:pt x="80" y="96"/>
                    <a:pt x="81" y="95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46" y="37"/>
                    <a:pt x="146" y="37"/>
                    <a:pt x="146" y="37"/>
                  </a:cubicBezTo>
                  <a:lnTo>
                    <a:pt x="139" y="36"/>
                  </a:lnTo>
                  <a:close/>
                  <a:moveTo>
                    <a:pt x="64" y="86"/>
                  </a:moveTo>
                  <a:cubicBezTo>
                    <a:pt x="64" y="86"/>
                    <a:pt x="58" y="83"/>
                    <a:pt x="51" y="83"/>
                  </a:cubicBezTo>
                  <a:cubicBezTo>
                    <a:pt x="38" y="82"/>
                    <a:pt x="21" y="87"/>
                    <a:pt x="21" y="8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53" y="72"/>
                    <a:pt x="58" y="79"/>
                    <a:pt x="66" y="85"/>
                  </a:cubicBezTo>
                  <a:lnTo>
                    <a:pt x="64" y="86"/>
                  </a:lnTo>
                  <a:close/>
                  <a:moveTo>
                    <a:pt x="70" y="81"/>
                  </a:moveTo>
                  <a:cubicBezTo>
                    <a:pt x="58" y="68"/>
                    <a:pt x="43" y="70"/>
                    <a:pt x="32" y="7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41" y="6"/>
                    <a:pt x="64" y="13"/>
                    <a:pt x="70" y="23"/>
                  </a:cubicBezTo>
                  <a:lnTo>
                    <a:pt x="70" y="81"/>
                  </a:lnTo>
                  <a:close/>
                  <a:moveTo>
                    <a:pt x="76" y="81"/>
                  </a:moveTo>
                  <a:cubicBezTo>
                    <a:pt x="76" y="23"/>
                    <a:pt x="76" y="23"/>
                    <a:pt x="76" y="23"/>
                  </a:cubicBezTo>
                  <a:cubicBezTo>
                    <a:pt x="83" y="13"/>
                    <a:pt x="105" y="6"/>
                    <a:pt x="122" y="13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4" y="70"/>
                    <a:pt x="88" y="68"/>
                    <a:pt x="76" y="81"/>
                  </a:cubicBezTo>
                  <a:close/>
                  <a:moveTo>
                    <a:pt x="126" y="87"/>
                  </a:moveTo>
                  <a:cubicBezTo>
                    <a:pt x="126" y="87"/>
                    <a:pt x="108" y="82"/>
                    <a:pt x="95" y="83"/>
                  </a:cubicBezTo>
                  <a:cubicBezTo>
                    <a:pt x="89" y="83"/>
                    <a:pt x="82" y="86"/>
                    <a:pt x="82" y="86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8" y="79"/>
                    <a:pt x="93" y="72"/>
                    <a:pt x="120" y="7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33" y="28"/>
                    <a:pt x="133" y="28"/>
                    <a:pt x="133" y="28"/>
                  </a:cubicBezTo>
                  <a:lnTo>
                    <a:pt x="126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0" name="Text Placeholder 144">
            <a:extLst>
              <a:ext uri="{FF2B5EF4-FFF2-40B4-BE49-F238E27FC236}">
                <a16:creationId xmlns:a16="http://schemas.microsoft.com/office/drawing/2014/main" id="{CE95D7CC-E778-43B1-8649-704D67C920CA}"/>
              </a:ext>
            </a:extLst>
          </p:cNvPr>
          <p:cNvSpPr txBox="1">
            <a:spLocks/>
          </p:cNvSpPr>
          <p:nvPr/>
        </p:nvSpPr>
        <p:spPr>
          <a:xfrm>
            <a:off x="3427566" y="6228417"/>
            <a:ext cx="8640762" cy="6630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Richeldi L,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Engl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 Med.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2022.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86B6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1196CC-2F40-4528-A442-3C5923FB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9" y="225197"/>
            <a:ext cx="11775102" cy="95243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Historical data for placebo group: stratum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without </a:t>
            </a:r>
            <a:r>
              <a:rPr lang="en-US" sz="2800" dirty="0">
                <a:latin typeface="+mn-lt"/>
              </a:rPr>
              <a:t>background antifibrotics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D786CE-BD4F-EBCF-307A-BBC4CA419DA7}"/>
              </a:ext>
            </a:extLst>
          </p:cNvPr>
          <p:cNvGrpSpPr/>
          <p:nvPr/>
        </p:nvGrpSpPr>
        <p:grpSpPr>
          <a:xfrm>
            <a:off x="9645192" y="2652579"/>
            <a:ext cx="2093132" cy="2020943"/>
            <a:chOff x="9588500" y="2219416"/>
            <a:chExt cx="2093132" cy="2020943"/>
          </a:xfrm>
        </p:grpSpPr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61D9A784-62D4-4003-9378-C72F4F28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0129" y="2242969"/>
              <a:ext cx="1809874" cy="195563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2FE458-9ABF-4571-B955-778CCF818E9C}"/>
                </a:ext>
              </a:extLst>
            </p:cNvPr>
            <p:cNvSpPr/>
            <p:nvPr/>
          </p:nvSpPr>
          <p:spPr>
            <a:xfrm>
              <a:off x="9588500" y="2219416"/>
              <a:ext cx="2093132" cy="2020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94024D-B054-4396-BDC3-F8F205AFFD33}"/>
                </a:ext>
              </a:extLst>
            </p:cNvPr>
            <p:cNvSpPr/>
            <p:nvPr/>
          </p:nvSpPr>
          <p:spPr>
            <a:xfrm>
              <a:off x="10710408" y="2242969"/>
              <a:ext cx="906454" cy="5760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 w="254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0" name="Text Placeholder 144">
            <a:extLst>
              <a:ext uri="{FF2B5EF4-FFF2-40B4-BE49-F238E27FC236}">
                <a16:creationId xmlns:a16="http://schemas.microsoft.com/office/drawing/2014/main" id="{C702F9BE-E2B0-46ED-ABBB-2755B4D8FB03}"/>
              </a:ext>
            </a:extLst>
          </p:cNvPr>
          <p:cNvSpPr txBox="1">
            <a:spLocks/>
          </p:cNvSpPr>
          <p:nvPr/>
        </p:nvSpPr>
        <p:spPr>
          <a:xfrm>
            <a:off x="3430681" y="6045864"/>
            <a:ext cx="8640762" cy="6630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prior used for analysis was a meta-analytic predictive prior based on Bayesian meta-analysis.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CI, confidence interval; FVC, forced vital capacity.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Richeldi L,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Engl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 Med.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2022.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86B6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51560-DB59-487D-AFB8-3659A2CD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9555"/>
            <a:ext cx="2981325" cy="866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8272C-0CAA-4BA4-991D-56805CC96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55" y="1295795"/>
            <a:ext cx="7549940" cy="41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9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EF410-4E11-44C9-B109-239B9CCAA9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1545007"/>
            <a:ext cx="11231033" cy="2260077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Increasing methodological comfort, even for confirmatory trials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Central difficulty is selection of applicable historical studies / external data 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Several data-sharing initiatives (</a:t>
            </a:r>
            <a:r>
              <a:rPr lang="en-GB" sz="1800" dirty="0" err="1"/>
              <a:t>TransCelerate</a:t>
            </a:r>
            <a:r>
              <a:rPr lang="en-GB" sz="1800" dirty="0"/>
              <a:t>, Project Datasphere, </a:t>
            </a:r>
            <a:r>
              <a:rPr lang="en-GB" sz="1800" dirty="0" err="1"/>
              <a:t>Vivli</a:t>
            </a:r>
            <a:r>
              <a:rPr lang="en-GB" sz="1800" dirty="0"/>
              <a:t>,…..)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There are benefits and risks to historical borrowing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Type I error and power can be impacted by the drift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>
              <a:cs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8801B5-4D54-4D7B-85AE-9C1BA568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0" y="384852"/>
            <a:ext cx="10102852" cy="4514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Borrowing External Information in Clinical Trials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F0F3F-C018-4EF6-B2F4-D4F86EFF68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219170">
              <a:defRPr/>
            </a:pPr>
            <a:fld id="{9F9F533D-B52E-4A2F-BF72-0ADD2D94BD75}" type="slidenum">
              <a:rPr lang="en-GB" sz="1067">
                <a:solidFill>
                  <a:srgbClr val="544F40"/>
                </a:solidFill>
                <a:latin typeface="Arial"/>
              </a:rPr>
              <a:pPr defTabSz="1219170">
                <a:defRPr/>
              </a:pPr>
              <a:t>3</a:t>
            </a:fld>
            <a:endParaRPr lang="en-GB" sz="1067">
              <a:solidFill>
                <a:srgbClr val="544F40"/>
              </a:solidFill>
              <a:latin typeface="Arial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306D2139-477F-4EAA-88D2-1A095C9ABA94}"/>
              </a:ext>
            </a:extLst>
          </p:cNvPr>
          <p:cNvSpPr txBox="1">
            <a:spLocks/>
          </p:cNvSpPr>
          <p:nvPr/>
        </p:nvSpPr>
        <p:spPr>
          <a:xfrm>
            <a:off x="478870" y="938113"/>
            <a:ext cx="10102852" cy="45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Balancing the benefits and risks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3251F5-A37C-4711-A703-6F45186D3E45}"/>
              </a:ext>
            </a:extLst>
          </p:cNvPr>
          <p:cNvSpPr/>
          <p:nvPr/>
        </p:nvSpPr>
        <p:spPr>
          <a:xfrm>
            <a:off x="294967" y="3569110"/>
            <a:ext cx="11491903" cy="29040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C68224C-191D-4F47-9296-D4B167AFAD65}"/>
              </a:ext>
            </a:extLst>
          </p:cNvPr>
          <p:cNvSpPr txBox="1">
            <a:spLocks/>
          </p:cNvSpPr>
          <p:nvPr/>
        </p:nvSpPr>
        <p:spPr>
          <a:xfrm>
            <a:off x="405130" y="3672352"/>
            <a:ext cx="11491903" cy="226007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CH" sz="2200" dirty="0"/>
              <a:t>PSI/EFSPI Historical Data SIG has proposed a </a:t>
            </a:r>
            <a:r>
              <a:rPr lang="de-CH" sz="2200" b="1" dirty="0"/>
              <a:t>framework</a:t>
            </a:r>
            <a:r>
              <a:rPr lang="de-CH" sz="2200" dirty="0"/>
              <a:t> to aid </a:t>
            </a:r>
            <a:r>
              <a:rPr lang="de-CH" sz="2200" b="1" dirty="0"/>
              <a:t>consistent evaluation of the benefits &amp; risks</a:t>
            </a:r>
            <a:r>
              <a:rPr lang="de-CH" sz="2200" dirty="0"/>
              <a:t> of </a:t>
            </a:r>
            <a:r>
              <a:rPr lang="de-CH" sz="2200" b="1" dirty="0"/>
              <a:t>augmenting an RCT with external trial data</a:t>
            </a:r>
            <a:r>
              <a:rPr lang="de-CH" sz="2200" dirty="0"/>
              <a:t> using </a:t>
            </a:r>
            <a:r>
              <a:rPr lang="de-CH" sz="2200" b="1" dirty="0"/>
              <a:t>Bayesian Dynamic Borrowing designs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/>
              <a:t>Transparency on assumptions used to design and/or </a:t>
            </a:r>
            <a:r>
              <a:rPr lang="en-US" sz="1800" dirty="0" err="1"/>
              <a:t>analyse</a:t>
            </a:r>
            <a:r>
              <a:rPr lang="en-US" sz="1800" dirty="0"/>
              <a:t> the data from such trials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/>
              <a:t>Improving quality and consistency of briefing documents prepared for Scientific Advice/other regulatory procedures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/>
              <a:t>Ensuring stakeholders have the necessary information to discuss appropriateness of these methodologies in terms of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/>
              <a:t>Clinical and experimental rationale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/>
              <a:t>Availability and quality of historical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/>
              <a:t>Benefit / risk of performing historical borrowing, </a:t>
            </a:r>
            <a:r>
              <a:rPr lang="en-US" sz="1800" dirty="0" err="1"/>
              <a:t>e.g</a:t>
            </a:r>
            <a:r>
              <a:rPr lang="en-US" sz="1800" dirty="0"/>
              <a:t> power and precision vs Type I error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>
              <a:cs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E630959-D765-4715-8E5F-81E00D5D4EAA}"/>
              </a:ext>
            </a:extLst>
          </p:cNvPr>
          <p:cNvSpPr txBox="1">
            <a:spLocks/>
          </p:cNvSpPr>
          <p:nvPr/>
        </p:nvSpPr>
        <p:spPr>
          <a:xfrm>
            <a:off x="410046" y="6022258"/>
            <a:ext cx="11491903" cy="44510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rgbClr val="FF0000"/>
                </a:solidFill>
              </a:rPr>
              <a:t>Benefit / risk of performing historical borrowing, </a:t>
            </a:r>
            <a:r>
              <a:rPr lang="en-US" sz="1800" dirty="0" err="1">
                <a:solidFill>
                  <a:srgbClr val="FF0000"/>
                </a:solidFill>
              </a:rPr>
              <a:t>e.g</a:t>
            </a:r>
            <a:r>
              <a:rPr lang="en-US" sz="1800" dirty="0">
                <a:solidFill>
                  <a:srgbClr val="FF0000"/>
                </a:solidFill>
              </a:rPr>
              <a:t> power and precision vs Type I error</a:t>
            </a:r>
            <a:endParaRPr lang="en-US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3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C828F1-F500-497C-86F1-9948DFFE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Robust MAP approach (</a:t>
            </a:r>
            <a:r>
              <a:rPr lang="en-US" sz="2200" dirty="0" err="1">
                <a:latin typeface="Calibri" panose="020F0502020204030204" pitchFamily="34" charset="0"/>
                <a:ea typeface="MS PGothic" panose="020B0600070205080204" pitchFamily="34" charset="-128"/>
              </a:rPr>
              <a:t>Schmidli</a:t>
            </a:r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 2014 Biometrics) as implemented in R package </a:t>
            </a:r>
            <a:r>
              <a:rPr lang="en-US" sz="2200" dirty="0" err="1">
                <a:latin typeface="Calibri" panose="020F0502020204030204" pitchFamily="34" charset="0"/>
                <a:ea typeface="MS PGothic" panose="020B0600070205080204" pitchFamily="34" charset="-128"/>
              </a:rPr>
              <a:t>RBesT</a:t>
            </a:r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 (Weber 2020 JSS)</a:t>
            </a:r>
          </a:p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MAP prior from Bayesian hierarchical model</a:t>
            </a:r>
          </a:p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Approximated by mixture of normal distributions</a:t>
            </a:r>
          </a:p>
          <a:p>
            <a:r>
              <a:rPr lang="en-US" sz="2200" dirty="0" err="1">
                <a:latin typeface="Calibri" panose="020F0502020204030204" pitchFamily="34" charset="0"/>
                <a:ea typeface="MS PGothic" panose="020B0600070205080204" pitchFamily="34" charset="-128"/>
              </a:rPr>
              <a:t>Robustified</a:t>
            </a:r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 to allow for dynamic borrowing depending on prior-data conflict, using a weakly informative component</a:t>
            </a:r>
          </a:p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Additional aspect: Variance inflation in all components to achieve target prior ESS = 20 </a:t>
            </a:r>
          </a:p>
          <a:p>
            <a:endParaRPr lang="en-US" sz="20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99559-C8F8-4E38-92B0-2D1B4F80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Robust mixture prior calculation</a:t>
            </a:r>
            <a:endParaRPr lang="de-CH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A09905-AEFE-4B37-9376-75B68D26B896}"/>
              </a:ext>
            </a:extLst>
          </p:cNvPr>
          <p:cNvSpPr txBox="1"/>
          <p:nvPr/>
        </p:nvSpPr>
        <p:spPr>
          <a:xfrm>
            <a:off x="1522402" y="4743162"/>
            <a:ext cx="914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was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confidence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that the data is of relevance, but due to the size of the available historical studies and the size of the placebo group, the prior was chosen in such a way that it will not dominate the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analysis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.“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Richeldi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2022 NEJM)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23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67099D7-B512-441C-9129-953F08AB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40" y="1336492"/>
            <a:ext cx="6169578" cy="503939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C828F1-F500-497C-86F1-9948DFFE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8990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Weight of robust component </a:t>
            </a:r>
            <a:r>
              <a:rPr lang="en-US" sz="2200" dirty="0" err="1">
                <a:latin typeface="Calibri" panose="020F0502020204030204" pitchFamily="34" charset="0"/>
                <a:ea typeface="MS PGothic" panose="020B0600070205080204" pitchFamily="34" charset="-128"/>
              </a:rPr>
              <a:t>assesed</a:t>
            </a:r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 by sensitivity analysis</a:t>
            </a:r>
          </a:p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Considering both data scenarios and frequentist operating characteristics</a:t>
            </a:r>
          </a:p>
          <a:p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Figure S1 (</a:t>
            </a:r>
            <a:r>
              <a:rPr lang="en-US" sz="2200" dirty="0" err="1">
                <a:latin typeface="Calibri" panose="020F0502020204030204" pitchFamily="34" charset="0"/>
                <a:ea typeface="MS PGothic" panose="020B0600070205080204" pitchFamily="34" charset="-128"/>
              </a:rPr>
              <a:t>Richeldi</a:t>
            </a:r>
            <a:r>
              <a:rPr 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 2022 NEJM): post-hoc sensitivity analysis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99559-C8F8-4E38-92B0-2D1B4F80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Robust mixture prior calculation</a:t>
            </a:r>
            <a:endParaRPr lang="de-CH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95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9559-C8F8-4E38-92B0-2D1B4F80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Robust mixture prior calculation</a:t>
            </a:r>
            <a:endParaRPr lang="de-CH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85E596A-2E09-4CC4-B40E-53686731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1" y="2147888"/>
            <a:ext cx="10772779" cy="232375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C8942C7-4285-4251-8BF3-59E9B8A491C6}"/>
              </a:ext>
            </a:extLst>
          </p:cNvPr>
          <p:cNvSpPr txBox="1"/>
          <p:nvPr/>
        </p:nvSpPr>
        <p:spPr>
          <a:xfrm>
            <a:off x="9156159" y="4483484"/>
            <a:ext cx="2071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Richeldi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2022 NEJM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66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1196CC-2F40-4528-A442-3C5923FB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9" y="225197"/>
            <a:ext cx="11775102" cy="95243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Phase 2 study with BI 1015550: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Change in FVC at Week 12 by MMRM analysis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D786CE-BD4F-EBCF-307A-BBC4CA419DA7}"/>
              </a:ext>
            </a:extLst>
          </p:cNvPr>
          <p:cNvGrpSpPr/>
          <p:nvPr/>
        </p:nvGrpSpPr>
        <p:grpSpPr>
          <a:xfrm>
            <a:off x="9645192" y="2652579"/>
            <a:ext cx="2093132" cy="2020943"/>
            <a:chOff x="9588500" y="2219416"/>
            <a:chExt cx="2093132" cy="2020943"/>
          </a:xfrm>
        </p:grpSpPr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61D9A784-62D4-4003-9378-C72F4F28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0129" y="2242969"/>
              <a:ext cx="1809874" cy="195563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2FE458-9ABF-4571-B955-778CCF818E9C}"/>
                </a:ext>
              </a:extLst>
            </p:cNvPr>
            <p:cNvSpPr/>
            <p:nvPr/>
          </p:nvSpPr>
          <p:spPr>
            <a:xfrm>
              <a:off x="9588500" y="2219416"/>
              <a:ext cx="2093132" cy="2020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94024D-B054-4396-BDC3-F8F205AFFD33}"/>
                </a:ext>
              </a:extLst>
            </p:cNvPr>
            <p:cNvSpPr/>
            <p:nvPr/>
          </p:nvSpPr>
          <p:spPr>
            <a:xfrm>
              <a:off x="9600060" y="2242969"/>
              <a:ext cx="906454" cy="5760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 w="254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0" name="Text Placeholder 144">
            <a:extLst>
              <a:ext uri="{FF2B5EF4-FFF2-40B4-BE49-F238E27FC236}">
                <a16:creationId xmlns:a16="http://schemas.microsoft.com/office/drawing/2014/main" id="{C702F9BE-E2B0-46ED-ABBB-2755B4D8FB03}"/>
              </a:ext>
            </a:extLst>
          </p:cNvPr>
          <p:cNvSpPr txBox="1">
            <a:spLocks/>
          </p:cNvSpPr>
          <p:nvPr/>
        </p:nvSpPr>
        <p:spPr>
          <a:xfrm>
            <a:off x="3032361" y="5863304"/>
            <a:ext cx="9039082" cy="5353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CI, confidence interval; FVC, forced vital capacity; MMRM, mixed model for repeated measures.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Figure taken from the New England Journal of Medicine, Richeldi L, Azuma A, Cottin V, et al., Trial of a Preferential Phosphodiesterase 4B Inhibitor for Idiopathic Pulmonary Fibrosis. Copyright © (2022) Massachusetts Medical Society. Reprinted with permission.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Richeldi L,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Engl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 Med.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2022.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86B6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9FAFAC-B5EA-2D07-B0E7-F1E434F07D2E}"/>
              </a:ext>
            </a:extLst>
          </p:cNvPr>
          <p:cNvGrpSpPr/>
          <p:nvPr/>
        </p:nvGrpSpPr>
        <p:grpSpPr>
          <a:xfrm>
            <a:off x="2235107" y="1638498"/>
            <a:ext cx="6155208" cy="3665373"/>
            <a:chOff x="2235107" y="1715226"/>
            <a:chExt cx="6155208" cy="3665373"/>
          </a:xfrm>
        </p:grpSpPr>
        <p:grpSp>
          <p:nvGrpSpPr>
            <p:cNvPr id="77" name="Group 1">
              <a:extLst>
                <a:ext uri="{FF2B5EF4-FFF2-40B4-BE49-F238E27FC236}">
                  <a16:creationId xmlns:a16="http://schemas.microsoft.com/office/drawing/2014/main" id="{56B27E5A-9B68-0234-1C03-64C35DA29F6F}"/>
                </a:ext>
              </a:extLst>
            </p:cNvPr>
            <p:cNvGrpSpPr/>
            <p:nvPr/>
          </p:nvGrpSpPr>
          <p:grpSpPr>
            <a:xfrm>
              <a:off x="3068145" y="1715226"/>
              <a:ext cx="5322170" cy="3665373"/>
              <a:chOff x="3592078" y="2016086"/>
              <a:chExt cx="5322170" cy="3665373"/>
            </a:xfrm>
          </p:grpSpPr>
          <p:sp>
            <p:nvSpPr>
              <p:cNvPr id="78" name="Rectangle 222">
                <a:extLst>
                  <a:ext uri="{FF2B5EF4-FFF2-40B4-BE49-F238E27FC236}">
                    <a16:creationId xmlns:a16="http://schemas.microsoft.com/office/drawing/2014/main" id="{D49DCC26-A050-2571-A7EF-5F9128801E03}"/>
                  </a:ext>
                </a:extLst>
              </p:cNvPr>
              <p:cNvSpPr/>
              <p:nvPr/>
            </p:nvSpPr>
            <p:spPr>
              <a:xfrm rot="16200000">
                <a:off x="2608458" y="3670018"/>
                <a:ext cx="2428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Mean (95% CI) change from baseline in FVC (mL) at Week 12</a:t>
                </a:r>
              </a:p>
            </p:txBody>
          </p:sp>
          <p:sp>
            <p:nvSpPr>
              <p:cNvPr id="79" name="Rectangle 223">
                <a:extLst>
                  <a:ext uri="{FF2B5EF4-FFF2-40B4-BE49-F238E27FC236}">
                    <a16:creationId xmlns:a16="http://schemas.microsoft.com/office/drawing/2014/main" id="{02A35F52-B0A1-309E-F08B-9AA1FCDEAF6F}"/>
                  </a:ext>
                </a:extLst>
              </p:cNvPr>
              <p:cNvSpPr/>
              <p:nvPr/>
            </p:nvSpPr>
            <p:spPr>
              <a:xfrm>
                <a:off x="4792668" y="2016086"/>
                <a:ext cx="1534078" cy="2248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Without background antifibrotics</a:t>
                </a:r>
              </a:p>
            </p:txBody>
          </p:sp>
          <p:sp>
            <p:nvSpPr>
              <p:cNvPr id="80" name="Rectangle 224">
                <a:extLst>
                  <a:ext uri="{FF2B5EF4-FFF2-40B4-BE49-F238E27FC236}">
                    <a16:creationId xmlns:a16="http://schemas.microsoft.com/office/drawing/2014/main" id="{D3E711E6-5942-8E21-E9E0-E4262CCE1F94}"/>
                  </a:ext>
                </a:extLst>
              </p:cNvPr>
              <p:cNvSpPr/>
              <p:nvPr/>
            </p:nvSpPr>
            <p:spPr>
              <a:xfrm>
                <a:off x="7025067" y="2016086"/>
                <a:ext cx="1534078" cy="2248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With background antifibrotics</a:t>
                </a:r>
              </a:p>
            </p:txBody>
          </p:sp>
          <p:sp>
            <p:nvSpPr>
              <p:cNvPr id="81" name="Freeform: Shape 225">
                <a:extLst>
                  <a:ext uri="{FF2B5EF4-FFF2-40B4-BE49-F238E27FC236}">
                    <a16:creationId xmlns:a16="http://schemas.microsoft.com/office/drawing/2014/main" id="{1AD206A7-9035-03E3-0492-1364264AD1F9}"/>
                  </a:ext>
                </a:extLst>
              </p:cNvPr>
              <p:cNvSpPr/>
              <p:nvPr/>
            </p:nvSpPr>
            <p:spPr>
              <a:xfrm>
                <a:off x="4659339" y="3197502"/>
                <a:ext cx="718379" cy="62590"/>
              </a:xfrm>
              <a:custGeom>
                <a:avLst/>
                <a:gdLst>
                  <a:gd name="connsiteX0" fmla="*/ 0 w 529875"/>
                  <a:gd name="connsiteY0" fmla="*/ 0 h 44862"/>
                  <a:gd name="connsiteX1" fmla="*/ 529876 w 529875"/>
                  <a:gd name="connsiteY1" fmla="*/ 0 h 44862"/>
                  <a:gd name="connsiteX2" fmla="*/ 529876 w 529875"/>
                  <a:gd name="connsiteY2" fmla="*/ 44863 h 44862"/>
                  <a:gd name="connsiteX3" fmla="*/ 0 w 529875"/>
                  <a:gd name="connsiteY3" fmla="*/ 44863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875" h="44862">
                    <a:moveTo>
                      <a:pt x="0" y="0"/>
                    </a:moveTo>
                    <a:lnTo>
                      <a:pt x="529876" y="0"/>
                    </a:lnTo>
                    <a:lnTo>
                      <a:pt x="529876" y="44863"/>
                    </a:lnTo>
                    <a:lnTo>
                      <a:pt x="0" y="44863"/>
                    </a:lnTo>
                    <a:close/>
                  </a:path>
                </a:pathLst>
              </a:custGeom>
              <a:solidFill>
                <a:srgbClr val="0079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TextBox 226">
                <a:extLst>
                  <a:ext uri="{FF2B5EF4-FFF2-40B4-BE49-F238E27FC236}">
                    <a16:creationId xmlns:a16="http://schemas.microsoft.com/office/drawing/2014/main" id="{52B53F64-AE90-ADCB-3AFA-CA17C155BCE4}"/>
                  </a:ext>
                </a:extLst>
              </p:cNvPr>
              <p:cNvSpPr txBox="1"/>
              <p:nvPr/>
            </p:nvSpPr>
            <p:spPr>
              <a:xfrm>
                <a:off x="4636327" y="288911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  <a:sym typeface="Calibri"/>
                    <a:rtl val="0"/>
                  </a:rPr>
                  <a:t>6.1</a:t>
                </a:r>
              </a:p>
            </p:txBody>
          </p:sp>
          <p:grpSp>
            <p:nvGrpSpPr>
              <p:cNvPr id="83" name="Group 227">
                <a:extLst>
                  <a:ext uri="{FF2B5EF4-FFF2-40B4-BE49-F238E27FC236}">
                    <a16:creationId xmlns:a16="http://schemas.microsoft.com/office/drawing/2014/main" id="{99BD357E-1F54-491B-BFAC-247F3B487328}"/>
                  </a:ext>
                </a:extLst>
              </p:cNvPr>
              <p:cNvGrpSpPr/>
              <p:nvPr/>
            </p:nvGrpSpPr>
            <p:grpSpPr>
              <a:xfrm>
                <a:off x="4973364" y="2661858"/>
                <a:ext cx="90376" cy="1068269"/>
                <a:chOff x="2435387" y="2715902"/>
                <a:chExt cx="90376" cy="560107"/>
              </a:xfrm>
            </p:grpSpPr>
            <p:cxnSp>
              <p:nvCxnSpPr>
                <p:cNvPr id="138" name="Straight Connector 228">
                  <a:extLst>
                    <a:ext uri="{FF2B5EF4-FFF2-40B4-BE49-F238E27FC236}">
                      <a16:creationId xmlns:a16="http://schemas.microsoft.com/office/drawing/2014/main" id="{62DD4828-B816-E1B5-4669-66BABEDD4E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387" y="2715902"/>
                  <a:ext cx="90376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229">
                  <a:extLst>
                    <a:ext uri="{FF2B5EF4-FFF2-40B4-BE49-F238E27FC236}">
                      <a16:creationId xmlns:a16="http://schemas.microsoft.com/office/drawing/2014/main" id="{A132552F-567F-4383-A4D9-B1B8706ED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387" y="3276009"/>
                  <a:ext cx="90376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230">
                  <a:extLst>
                    <a:ext uri="{FF2B5EF4-FFF2-40B4-BE49-F238E27FC236}">
                      <a16:creationId xmlns:a16="http://schemas.microsoft.com/office/drawing/2014/main" id="{0B46C651-8D87-1820-23FD-87302339BE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0575" y="2715903"/>
                  <a:ext cx="0" cy="560106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231">
                <a:extLst>
                  <a:ext uri="{FF2B5EF4-FFF2-40B4-BE49-F238E27FC236}">
                    <a16:creationId xmlns:a16="http://schemas.microsoft.com/office/drawing/2014/main" id="{9598959A-28B6-0462-904B-3CA7733EF6A5}"/>
                  </a:ext>
                </a:extLst>
              </p:cNvPr>
              <p:cNvGrpSpPr/>
              <p:nvPr/>
            </p:nvGrpSpPr>
            <p:grpSpPr>
              <a:xfrm>
                <a:off x="3795291" y="3261658"/>
                <a:ext cx="670203" cy="1942960"/>
                <a:chOff x="967693" y="3955983"/>
                <a:chExt cx="670203" cy="1942960"/>
              </a:xfrm>
            </p:grpSpPr>
            <p:cxnSp>
              <p:nvCxnSpPr>
                <p:cNvPr id="119" name="Straight Connector 232">
                  <a:extLst>
                    <a:ext uri="{FF2B5EF4-FFF2-40B4-BE49-F238E27FC236}">
                      <a16:creationId xmlns:a16="http://schemas.microsoft.com/office/drawing/2014/main" id="{EF84F050-11C9-A5EA-E617-32EA94AD2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7896" y="3955983"/>
                  <a:ext cx="0" cy="1869451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233">
                  <a:extLst>
                    <a:ext uri="{FF2B5EF4-FFF2-40B4-BE49-F238E27FC236}">
                      <a16:creationId xmlns:a16="http://schemas.microsoft.com/office/drawing/2014/main" id="{FCB43D22-E6A9-F2F3-F42E-1ED4D63B8418}"/>
                    </a:ext>
                  </a:extLst>
                </p:cNvPr>
                <p:cNvGrpSpPr/>
                <p:nvPr/>
              </p:nvGrpSpPr>
              <p:grpSpPr>
                <a:xfrm>
                  <a:off x="967693" y="3960784"/>
                  <a:ext cx="669353" cy="1938159"/>
                  <a:chOff x="967693" y="3746102"/>
                  <a:chExt cx="669353" cy="1938159"/>
                </a:xfrm>
              </p:grpSpPr>
              <p:cxnSp>
                <p:nvCxnSpPr>
                  <p:cNvPr id="121" name="Straight Connector 234">
                    <a:extLst>
                      <a:ext uri="{FF2B5EF4-FFF2-40B4-BE49-F238E27FC236}">
                        <a16:creationId xmlns:a16="http://schemas.microsoft.com/office/drawing/2014/main" id="{AD4C23FA-000F-752C-B5D4-F2EE85D728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7938" y="4456244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235">
                    <a:extLst>
                      <a:ext uri="{FF2B5EF4-FFF2-40B4-BE49-F238E27FC236}">
                        <a16:creationId xmlns:a16="http://schemas.microsoft.com/office/drawing/2014/main" id="{0E42B59F-FB25-A50B-6ADF-A4A8710BA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7938" y="4681348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236">
                    <a:extLst>
                      <a:ext uri="{FF2B5EF4-FFF2-40B4-BE49-F238E27FC236}">
                        <a16:creationId xmlns:a16="http://schemas.microsoft.com/office/drawing/2014/main" id="{37288121-9D2D-CB44-8DEC-AC9476212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7938" y="5135713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237">
                    <a:extLst>
                      <a:ext uri="{FF2B5EF4-FFF2-40B4-BE49-F238E27FC236}">
                        <a16:creationId xmlns:a16="http://schemas.microsoft.com/office/drawing/2014/main" id="{1BE9AEA2-41A5-7BBF-C89C-BB8EF36845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7938" y="5373286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238">
                    <a:extLst>
                      <a:ext uri="{FF2B5EF4-FFF2-40B4-BE49-F238E27FC236}">
                        <a16:creationId xmlns:a16="http://schemas.microsoft.com/office/drawing/2014/main" id="{1C3D4EF3-C4AF-A2AF-04F5-C92BD62FE8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7938" y="5610860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239">
                    <a:extLst>
                      <a:ext uri="{FF2B5EF4-FFF2-40B4-BE49-F238E27FC236}">
                        <a16:creationId xmlns:a16="http://schemas.microsoft.com/office/drawing/2014/main" id="{1BED2AEC-D091-3288-E34F-1A7FC3B7F6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7938" y="4910609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TextBox 240">
                    <a:extLst>
                      <a:ext uri="{FF2B5EF4-FFF2-40B4-BE49-F238E27FC236}">
                        <a16:creationId xmlns:a16="http://schemas.microsoft.com/office/drawing/2014/main" id="{B9369A8A-ED60-499C-7C29-A3FBE5701217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5040499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-120</a:t>
                    </a:r>
                  </a:p>
                </p:txBody>
              </p:sp>
              <p:sp>
                <p:nvSpPr>
                  <p:cNvPr id="128" name="TextBox 241">
                    <a:extLst>
                      <a:ext uri="{FF2B5EF4-FFF2-40B4-BE49-F238E27FC236}">
                        <a16:creationId xmlns:a16="http://schemas.microsoft.com/office/drawing/2014/main" id="{7DA1794C-1DFE-01A1-6361-FCE2959502F9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4815589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-100</a:t>
                    </a:r>
                  </a:p>
                </p:txBody>
              </p:sp>
              <p:sp>
                <p:nvSpPr>
                  <p:cNvPr id="129" name="TextBox 242">
                    <a:extLst>
                      <a:ext uri="{FF2B5EF4-FFF2-40B4-BE49-F238E27FC236}">
                        <a16:creationId xmlns:a16="http://schemas.microsoft.com/office/drawing/2014/main" id="{B532C258-A19F-9336-22D9-C2DF12FB2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4579461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-80</a:t>
                    </a:r>
                  </a:p>
                </p:txBody>
              </p:sp>
              <p:sp>
                <p:nvSpPr>
                  <p:cNvPr id="130" name="TextBox 243">
                    <a:extLst>
                      <a:ext uri="{FF2B5EF4-FFF2-40B4-BE49-F238E27FC236}">
                        <a16:creationId xmlns:a16="http://schemas.microsoft.com/office/drawing/2014/main" id="{FD0B14B0-8684-AA7D-1862-5E560D8EB621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4348943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-60</a:t>
                    </a:r>
                  </a:p>
                </p:txBody>
              </p:sp>
              <p:sp>
                <p:nvSpPr>
                  <p:cNvPr id="131" name="TextBox 244">
                    <a:extLst>
                      <a:ext uri="{FF2B5EF4-FFF2-40B4-BE49-F238E27FC236}">
                        <a16:creationId xmlns:a16="http://schemas.microsoft.com/office/drawing/2014/main" id="{C3A096A0-6F86-4439-2DF1-C756CAF4BE7A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4112815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-40</a:t>
                    </a:r>
                  </a:p>
                </p:txBody>
              </p:sp>
              <p:sp>
                <p:nvSpPr>
                  <p:cNvPr id="132" name="TextBox 245">
                    <a:extLst>
                      <a:ext uri="{FF2B5EF4-FFF2-40B4-BE49-F238E27FC236}">
                        <a16:creationId xmlns:a16="http://schemas.microsoft.com/office/drawing/2014/main" id="{78A64950-DD2E-0046-6346-63EA46BCCAF6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3882298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-20</a:t>
                    </a:r>
                  </a:p>
                </p:txBody>
              </p:sp>
              <p:cxnSp>
                <p:nvCxnSpPr>
                  <p:cNvPr id="133" name="Straight Connector 246">
                    <a:extLst>
                      <a:ext uri="{FF2B5EF4-FFF2-40B4-BE49-F238E27FC236}">
                        <a16:creationId xmlns:a16="http://schemas.microsoft.com/office/drawing/2014/main" id="{491DF4BC-374F-F03C-17A8-3B4FE9B37C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709" y="3746102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247">
                    <a:extLst>
                      <a:ext uri="{FF2B5EF4-FFF2-40B4-BE49-F238E27FC236}">
                        <a16:creationId xmlns:a16="http://schemas.microsoft.com/office/drawing/2014/main" id="{275868E9-410C-3D37-A16A-9225EB4A03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709" y="3983675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248">
                    <a:extLst>
                      <a:ext uri="{FF2B5EF4-FFF2-40B4-BE49-F238E27FC236}">
                        <a16:creationId xmlns:a16="http://schemas.microsoft.com/office/drawing/2014/main" id="{FB84E3B6-693E-4076-3C36-A9D99ECCF7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709" y="4221249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TextBox 249">
                    <a:extLst>
                      <a:ext uri="{FF2B5EF4-FFF2-40B4-BE49-F238E27FC236}">
                        <a16:creationId xmlns:a16="http://schemas.microsoft.com/office/drawing/2014/main" id="{61ED2507-01A4-6A44-4D39-9D97A5F6F53B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5502924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-160</a:t>
                    </a:r>
                  </a:p>
                </p:txBody>
              </p:sp>
              <p:sp>
                <p:nvSpPr>
                  <p:cNvPr id="137" name="TextBox 250">
                    <a:extLst>
                      <a:ext uri="{FF2B5EF4-FFF2-40B4-BE49-F238E27FC236}">
                        <a16:creationId xmlns:a16="http://schemas.microsoft.com/office/drawing/2014/main" id="{14BCB778-A0D2-3812-824A-F96451407B73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5273856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-140</a:t>
                    </a:r>
                  </a:p>
                </p:txBody>
              </p:sp>
            </p:grpSp>
          </p:grpSp>
          <p:sp>
            <p:nvSpPr>
              <p:cNvPr id="85" name="Freeform: Shape 251">
                <a:extLst>
                  <a:ext uri="{FF2B5EF4-FFF2-40B4-BE49-F238E27FC236}">
                    <a16:creationId xmlns:a16="http://schemas.microsoft.com/office/drawing/2014/main" id="{0A1DF98B-13F7-99CF-5C9B-A92755A9AEBA}"/>
                  </a:ext>
                </a:extLst>
              </p:cNvPr>
              <p:cNvSpPr/>
              <p:nvPr/>
            </p:nvSpPr>
            <p:spPr>
              <a:xfrm>
                <a:off x="6869201" y="3218027"/>
                <a:ext cx="720000" cy="45719"/>
              </a:xfrm>
              <a:custGeom>
                <a:avLst/>
                <a:gdLst>
                  <a:gd name="connsiteX0" fmla="*/ 0 w 529875"/>
                  <a:gd name="connsiteY0" fmla="*/ 0 h 44862"/>
                  <a:gd name="connsiteX1" fmla="*/ 529876 w 529875"/>
                  <a:gd name="connsiteY1" fmla="*/ 0 h 44862"/>
                  <a:gd name="connsiteX2" fmla="*/ 529876 w 529875"/>
                  <a:gd name="connsiteY2" fmla="*/ 44863 h 44862"/>
                  <a:gd name="connsiteX3" fmla="*/ 0 w 529875"/>
                  <a:gd name="connsiteY3" fmla="*/ 44863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875" h="44862">
                    <a:moveTo>
                      <a:pt x="0" y="0"/>
                    </a:moveTo>
                    <a:lnTo>
                      <a:pt x="529876" y="0"/>
                    </a:lnTo>
                    <a:lnTo>
                      <a:pt x="529876" y="44863"/>
                    </a:lnTo>
                    <a:lnTo>
                      <a:pt x="0" y="44863"/>
                    </a:lnTo>
                    <a:close/>
                  </a:path>
                </a:pathLst>
              </a:custGeom>
              <a:solidFill>
                <a:srgbClr val="0079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TextBox 252">
                <a:extLst>
                  <a:ext uri="{FF2B5EF4-FFF2-40B4-BE49-F238E27FC236}">
                    <a16:creationId xmlns:a16="http://schemas.microsoft.com/office/drawing/2014/main" id="{5D7DB5B8-E9A3-3DFF-04B0-935C8D667133}"/>
                  </a:ext>
                </a:extLst>
              </p:cNvPr>
              <p:cNvSpPr txBox="1"/>
              <p:nvPr/>
            </p:nvSpPr>
            <p:spPr>
              <a:xfrm>
                <a:off x="6797326" y="2927608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  <a:sym typeface="Calibri"/>
                    <a:rtl val="0"/>
                  </a:rPr>
                  <a:t>2.7</a:t>
                </a:r>
              </a:p>
            </p:txBody>
          </p:sp>
          <p:grpSp>
            <p:nvGrpSpPr>
              <p:cNvPr id="87" name="Group 253">
                <a:extLst>
                  <a:ext uri="{FF2B5EF4-FFF2-40B4-BE49-F238E27FC236}">
                    <a16:creationId xmlns:a16="http://schemas.microsoft.com/office/drawing/2014/main" id="{8C13D1AE-032F-AD37-8CD5-7F9B38EB227D}"/>
                  </a:ext>
                </a:extLst>
              </p:cNvPr>
              <p:cNvGrpSpPr/>
              <p:nvPr/>
            </p:nvGrpSpPr>
            <p:grpSpPr>
              <a:xfrm>
                <a:off x="7187224" y="2817515"/>
                <a:ext cx="90376" cy="840527"/>
                <a:chOff x="2435387" y="2715902"/>
                <a:chExt cx="90376" cy="560107"/>
              </a:xfrm>
            </p:grpSpPr>
            <p:cxnSp>
              <p:nvCxnSpPr>
                <p:cNvPr id="116" name="Straight Connector 254">
                  <a:extLst>
                    <a:ext uri="{FF2B5EF4-FFF2-40B4-BE49-F238E27FC236}">
                      <a16:creationId xmlns:a16="http://schemas.microsoft.com/office/drawing/2014/main" id="{BCF34E89-CC13-827E-8BBC-36CCF0686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387" y="2715902"/>
                  <a:ext cx="90376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55">
                  <a:extLst>
                    <a:ext uri="{FF2B5EF4-FFF2-40B4-BE49-F238E27FC236}">
                      <a16:creationId xmlns:a16="http://schemas.microsoft.com/office/drawing/2014/main" id="{3511DD08-C8C1-89BB-36A4-5CBECA13C9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387" y="3276009"/>
                  <a:ext cx="90376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256">
                  <a:extLst>
                    <a:ext uri="{FF2B5EF4-FFF2-40B4-BE49-F238E27FC236}">
                      <a16:creationId xmlns:a16="http://schemas.microsoft.com/office/drawing/2014/main" id="{D691554A-59D0-7840-A77A-CEA9AA79A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0575" y="2715903"/>
                  <a:ext cx="0" cy="560106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Freeform: Shape 257">
                <a:extLst>
                  <a:ext uri="{FF2B5EF4-FFF2-40B4-BE49-F238E27FC236}">
                    <a16:creationId xmlns:a16="http://schemas.microsoft.com/office/drawing/2014/main" id="{B4C873A7-9C95-A32C-EE6E-38B628540F72}"/>
                  </a:ext>
                </a:extLst>
              </p:cNvPr>
              <p:cNvSpPr/>
              <p:nvPr/>
            </p:nvSpPr>
            <p:spPr>
              <a:xfrm>
                <a:off x="7980864" y="3268662"/>
                <a:ext cx="712257" cy="895648"/>
              </a:xfrm>
              <a:custGeom>
                <a:avLst/>
                <a:gdLst>
                  <a:gd name="connsiteX0" fmla="*/ 0 w 529875"/>
                  <a:gd name="connsiteY0" fmla="*/ 0 h 860202"/>
                  <a:gd name="connsiteX1" fmla="*/ 529876 w 529875"/>
                  <a:gd name="connsiteY1" fmla="*/ 0 h 860202"/>
                  <a:gd name="connsiteX2" fmla="*/ 529876 w 529875"/>
                  <a:gd name="connsiteY2" fmla="*/ 860203 h 860202"/>
                  <a:gd name="connsiteX3" fmla="*/ 0 w 529875"/>
                  <a:gd name="connsiteY3" fmla="*/ 860203 h 86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875" h="860202">
                    <a:moveTo>
                      <a:pt x="0" y="0"/>
                    </a:moveTo>
                    <a:lnTo>
                      <a:pt x="529876" y="0"/>
                    </a:lnTo>
                    <a:lnTo>
                      <a:pt x="529876" y="860203"/>
                    </a:lnTo>
                    <a:lnTo>
                      <a:pt x="0" y="860203"/>
                    </a:lnTo>
                    <a:close/>
                  </a:path>
                </a:pathLst>
              </a:custGeom>
              <a:solidFill>
                <a:srgbClr val="8C8F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TextBox 258">
                <a:extLst>
                  <a:ext uri="{FF2B5EF4-FFF2-40B4-BE49-F238E27FC236}">
                    <a16:creationId xmlns:a16="http://schemas.microsoft.com/office/drawing/2014/main" id="{DEE75229-3BEA-21C3-1712-9C72F53AC2B3}"/>
                  </a:ext>
                </a:extLst>
              </p:cNvPr>
              <p:cNvSpPr txBox="1"/>
              <p:nvPr/>
            </p:nvSpPr>
            <p:spPr>
              <a:xfrm>
                <a:off x="7843937" y="4194408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  <a:sym typeface="Calibri"/>
                    <a:rtl val="0"/>
                  </a:rPr>
                  <a:t>-77.7</a:t>
                </a:r>
              </a:p>
            </p:txBody>
          </p:sp>
          <p:grpSp>
            <p:nvGrpSpPr>
              <p:cNvPr id="90" name="Group 259">
                <a:extLst>
                  <a:ext uri="{FF2B5EF4-FFF2-40B4-BE49-F238E27FC236}">
                    <a16:creationId xmlns:a16="http://schemas.microsoft.com/office/drawing/2014/main" id="{BF4816BA-351B-EBA8-9D91-331E3F373699}"/>
                  </a:ext>
                </a:extLst>
              </p:cNvPr>
              <p:cNvGrpSpPr/>
              <p:nvPr/>
            </p:nvGrpSpPr>
            <p:grpSpPr>
              <a:xfrm>
                <a:off x="8288013" y="3625381"/>
                <a:ext cx="90376" cy="1097587"/>
                <a:chOff x="3336688" y="1630284"/>
                <a:chExt cx="90487" cy="704850"/>
              </a:xfrm>
            </p:grpSpPr>
            <p:cxnSp>
              <p:nvCxnSpPr>
                <p:cNvPr id="113" name="Straight Connector 260">
                  <a:extLst>
                    <a:ext uri="{FF2B5EF4-FFF2-40B4-BE49-F238E27FC236}">
                      <a16:creationId xmlns:a16="http://schemas.microsoft.com/office/drawing/2014/main" id="{53F9F859-C0CE-1032-8AED-6A1ED6184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6688" y="1630284"/>
                  <a:ext cx="90487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61">
                  <a:extLst>
                    <a:ext uri="{FF2B5EF4-FFF2-40B4-BE49-F238E27FC236}">
                      <a16:creationId xmlns:a16="http://schemas.microsoft.com/office/drawing/2014/main" id="{4BD2569D-0ED0-C365-92F0-582DAAC789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6688" y="2335134"/>
                  <a:ext cx="90487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2">
                  <a:extLst>
                    <a:ext uri="{FF2B5EF4-FFF2-40B4-BE49-F238E27FC236}">
                      <a16:creationId xmlns:a16="http://schemas.microsoft.com/office/drawing/2014/main" id="{AD6E7BA3-7C0A-00EE-F919-369D2CA3F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1931" y="1630285"/>
                  <a:ext cx="0" cy="704849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Freeform: Shape 263">
                <a:extLst>
                  <a:ext uri="{FF2B5EF4-FFF2-40B4-BE49-F238E27FC236}">
                    <a16:creationId xmlns:a16="http://schemas.microsoft.com/office/drawing/2014/main" id="{733B5AE4-0083-E6CB-FF1F-9D92F77C3D2E}"/>
                  </a:ext>
                </a:extLst>
              </p:cNvPr>
              <p:cNvSpPr/>
              <p:nvPr/>
            </p:nvSpPr>
            <p:spPr>
              <a:xfrm>
                <a:off x="5768168" y="3274863"/>
                <a:ext cx="712257" cy="1103869"/>
              </a:xfrm>
              <a:custGeom>
                <a:avLst/>
                <a:gdLst>
                  <a:gd name="connsiteX0" fmla="*/ 0 w 529875"/>
                  <a:gd name="connsiteY0" fmla="*/ 0 h 860202"/>
                  <a:gd name="connsiteX1" fmla="*/ 529876 w 529875"/>
                  <a:gd name="connsiteY1" fmla="*/ 0 h 860202"/>
                  <a:gd name="connsiteX2" fmla="*/ 529876 w 529875"/>
                  <a:gd name="connsiteY2" fmla="*/ 860203 h 860202"/>
                  <a:gd name="connsiteX3" fmla="*/ 0 w 529875"/>
                  <a:gd name="connsiteY3" fmla="*/ 860203 h 86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875" h="860202">
                    <a:moveTo>
                      <a:pt x="0" y="0"/>
                    </a:moveTo>
                    <a:lnTo>
                      <a:pt x="529876" y="0"/>
                    </a:lnTo>
                    <a:lnTo>
                      <a:pt x="529876" y="860203"/>
                    </a:lnTo>
                    <a:lnTo>
                      <a:pt x="0" y="860203"/>
                    </a:lnTo>
                    <a:close/>
                  </a:path>
                </a:pathLst>
              </a:custGeom>
              <a:solidFill>
                <a:srgbClr val="8C8F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92" name="Group 264">
                <a:extLst>
                  <a:ext uri="{FF2B5EF4-FFF2-40B4-BE49-F238E27FC236}">
                    <a16:creationId xmlns:a16="http://schemas.microsoft.com/office/drawing/2014/main" id="{AD9D4B98-3B29-B033-0CF6-F999DF394080}"/>
                  </a:ext>
                </a:extLst>
              </p:cNvPr>
              <p:cNvGrpSpPr/>
              <p:nvPr/>
            </p:nvGrpSpPr>
            <p:grpSpPr>
              <a:xfrm>
                <a:off x="6084960" y="3677448"/>
                <a:ext cx="77508" cy="1422218"/>
                <a:chOff x="3336688" y="1630284"/>
                <a:chExt cx="90487" cy="704850"/>
              </a:xfrm>
            </p:grpSpPr>
            <p:cxnSp>
              <p:nvCxnSpPr>
                <p:cNvPr id="110" name="Straight Connector 265">
                  <a:extLst>
                    <a:ext uri="{FF2B5EF4-FFF2-40B4-BE49-F238E27FC236}">
                      <a16:creationId xmlns:a16="http://schemas.microsoft.com/office/drawing/2014/main" id="{EC6C3915-EC07-6AE8-9905-C78D3EF2F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6688" y="1630284"/>
                  <a:ext cx="90487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66">
                  <a:extLst>
                    <a:ext uri="{FF2B5EF4-FFF2-40B4-BE49-F238E27FC236}">
                      <a16:creationId xmlns:a16="http://schemas.microsoft.com/office/drawing/2014/main" id="{32EE32B6-68E6-929C-7A2F-C968220FFD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6688" y="2335134"/>
                  <a:ext cx="90487" cy="0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67">
                  <a:extLst>
                    <a:ext uri="{FF2B5EF4-FFF2-40B4-BE49-F238E27FC236}">
                      <a16:creationId xmlns:a16="http://schemas.microsoft.com/office/drawing/2014/main" id="{F9568400-0A20-EA1B-D4A4-F76F05D8F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1931" y="1630285"/>
                  <a:ext cx="0" cy="704849"/>
                </a:xfrm>
                <a:prstGeom prst="line">
                  <a:avLst/>
                </a:prstGeom>
                <a:ln w="9525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TextBox 268">
                <a:extLst>
                  <a:ext uri="{FF2B5EF4-FFF2-40B4-BE49-F238E27FC236}">
                    <a16:creationId xmlns:a16="http://schemas.microsoft.com/office/drawing/2014/main" id="{84489776-5A2A-5B95-76ED-735714F2D932}"/>
                  </a:ext>
                </a:extLst>
              </p:cNvPr>
              <p:cNvSpPr txBox="1"/>
              <p:nvPr/>
            </p:nvSpPr>
            <p:spPr>
              <a:xfrm>
                <a:off x="5693401" y="4392808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  <a:sym typeface="Calibri"/>
                    <a:rtl val="0"/>
                  </a:rPr>
                  <a:t>-95.6</a:t>
                </a:r>
              </a:p>
            </p:txBody>
          </p:sp>
          <p:grpSp>
            <p:nvGrpSpPr>
              <p:cNvPr id="94" name="Group 269">
                <a:extLst>
                  <a:ext uri="{FF2B5EF4-FFF2-40B4-BE49-F238E27FC236}">
                    <a16:creationId xmlns:a16="http://schemas.microsoft.com/office/drawing/2014/main" id="{4D20F287-C10D-0F9A-DD37-2AADBE357108}"/>
                  </a:ext>
                </a:extLst>
              </p:cNvPr>
              <p:cNvGrpSpPr/>
              <p:nvPr/>
            </p:nvGrpSpPr>
            <p:grpSpPr>
              <a:xfrm>
                <a:off x="3795291" y="3177747"/>
                <a:ext cx="5118957" cy="181337"/>
                <a:chOff x="967693" y="3657390"/>
                <a:chExt cx="5118957" cy="181337"/>
              </a:xfrm>
            </p:grpSpPr>
            <p:sp>
              <p:nvSpPr>
                <p:cNvPr id="108" name="TextBox 270">
                  <a:extLst>
                    <a:ext uri="{FF2B5EF4-FFF2-40B4-BE49-F238E27FC236}">
                      <a16:creationId xmlns:a16="http://schemas.microsoft.com/office/drawing/2014/main" id="{1EC7A74D-E391-3780-0FFA-F94C62BCB55B}"/>
                    </a:ext>
                  </a:extLst>
                </p:cNvPr>
                <p:cNvSpPr txBox="1"/>
                <p:nvPr/>
              </p:nvSpPr>
              <p:spPr>
                <a:xfrm>
                  <a:off x="967693" y="3657390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cxnSp>
              <p:nvCxnSpPr>
                <p:cNvPr id="109" name="Straight Connector 271">
                  <a:extLst>
                    <a:ext uri="{FF2B5EF4-FFF2-40B4-BE49-F238E27FC236}">
                      <a16:creationId xmlns:a16="http://schemas.microsoft.com/office/drawing/2014/main" id="{5F425706-5675-79D1-750D-12A84355AE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1014" y="3744948"/>
                  <a:ext cx="4445636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 272">
                <a:extLst>
                  <a:ext uri="{FF2B5EF4-FFF2-40B4-BE49-F238E27FC236}">
                    <a16:creationId xmlns:a16="http://schemas.microsoft.com/office/drawing/2014/main" id="{BE7E955C-1769-6989-038E-68D7E8B5F215}"/>
                  </a:ext>
                </a:extLst>
              </p:cNvPr>
              <p:cNvSpPr/>
              <p:nvPr/>
            </p:nvSpPr>
            <p:spPr>
              <a:xfrm>
                <a:off x="4753682" y="2289702"/>
                <a:ext cx="1534078" cy="2248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(n=47)	(n=25)</a:t>
                </a:r>
              </a:p>
            </p:txBody>
          </p:sp>
          <p:sp>
            <p:nvSpPr>
              <p:cNvPr id="96" name="Rectangle 273">
                <a:extLst>
                  <a:ext uri="{FF2B5EF4-FFF2-40B4-BE49-F238E27FC236}">
                    <a16:creationId xmlns:a16="http://schemas.microsoft.com/office/drawing/2014/main" id="{ABE82B93-D25B-6651-4DFA-D9DCBB5717BC}"/>
                  </a:ext>
                </a:extLst>
              </p:cNvPr>
              <p:cNvSpPr/>
              <p:nvPr/>
            </p:nvSpPr>
            <p:spPr>
              <a:xfrm>
                <a:off x="6979431" y="2289702"/>
                <a:ext cx="1534078" cy="2248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(n=48)	(n=25)</a:t>
                </a:r>
              </a:p>
            </p:txBody>
          </p:sp>
          <p:grpSp>
            <p:nvGrpSpPr>
              <p:cNvPr id="97" name="Group 274">
                <a:extLst>
                  <a:ext uri="{FF2B5EF4-FFF2-40B4-BE49-F238E27FC236}">
                    <a16:creationId xmlns:a16="http://schemas.microsoft.com/office/drawing/2014/main" id="{43C2F748-2C2B-3A46-ED91-80A1A8A5C9A7}"/>
                  </a:ext>
                </a:extLst>
              </p:cNvPr>
              <p:cNvGrpSpPr/>
              <p:nvPr/>
            </p:nvGrpSpPr>
            <p:grpSpPr>
              <a:xfrm>
                <a:off x="3795291" y="2472684"/>
                <a:ext cx="669353" cy="817850"/>
                <a:chOff x="967693" y="3167009"/>
                <a:chExt cx="669353" cy="817850"/>
              </a:xfrm>
            </p:grpSpPr>
            <p:grpSp>
              <p:nvGrpSpPr>
                <p:cNvPr id="100" name="Group 275">
                  <a:extLst>
                    <a:ext uri="{FF2B5EF4-FFF2-40B4-BE49-F238E27FC236}">
                      <a16:creationId xmlns:a16="http://schemas.microsoft.com/office/drawing/2014/main" id="{83403A07-6DA6-9B8B-8857-E7E65F1EF5EA}"/>
                    </a:ext>
                  </a:extLst>
                </p:cNvPr>
                <p:cNvGrpSpPr/>
                <p:nvPr/>
              </p:nvGrpSpPr>
              <p:grpSpPr>
                <a:xfrm>
                  <a:off x="967693" y="3167009"/>
                  <a:ext cx="669353" cy="644662"/>
                  <a:chOff x="967693" y="2952327"/>
                  <a:chExt cx="669353" cy="644662"/>
                </a:xfrm>
              </p:grpSpPr>
              <p:sp>
                <p:nvSpPr>
                  <p:cNvPr id="102" name="TextBox 277">
                    <a:extLst>
                      <a:ext uri="{FF2B5EF4-FFF2-40B4-BE49-F238E27FC236}">
                        <a16:creationId xmlns:a16="http://schemas.microsoft.com/office/drawing/2014/main" id="{932014C8-E3C6-9D98-87D5-142BDA6EAAF5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3179525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40</a:t>
                    </a:r>
                  </a:p>
                </p:txBody>
              </p:sp>
              <p:sp>
                <p:nvSpPr>
                  <p:cNvPr id="103" name="TextBox 278">
                    <a:extLst>
                      <a:ext uri="{FF2B5EF4-FFF2-40B4-BE49-F238E27FC236}">
                        <a16:creationId xmlns:a16="http://schemas.microsoft.com/office/drawing/2014/main" id="{0DABBB1E-CD9E-D6D4-5722-CE9208EB4DD7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3415652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20</a:t>
                    </a:r>
                  </a:p>
                </p:txBody>
              </p:sp>
              <p:cxnSp>
                <p:nvCxnSpPr>
                  <p:cNvPr id="104" name="Straight Connector 279">
                    <a:extLst>
                      <a:ext uri="{FF2B5EF4-FFF2-40B4-BE49-F238E27FC236}">
                        <a16:creationId xmlns:a16="http://schemas.microsoft.com/office/drawing/2014/main" id="{D877CAAC-BFD0-C83E-F610-327E2CD0C1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709" y="3066633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280">
                    <a:extLst>
                      <a:ext uri="{FF2B5EF4-FFF2-40B4-BE49-F238E27FC236}">
                        <a16:creationId xmlns:a16="http://schemas.microsoft.com/office/drawing/2014/main" id="{4D327914-2E65-FDC1-6E3D-20899E4EB8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709" y="3291737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281">
                    <a:extLst>
                      <a:ext uri="{FF2B5EF4-FFF2-40B4-BE49-F238E27FC236}">
                        <a16:creationId xmlns:a16="http://schemas.microsoft.com/office/drawing/2014/main" id="{8F32B450-83D2-4889-CD85-9EB223096F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709" y="3520998"/>
                    <a:ext cx="56337" cy="0"/>
                  </a:xfrm>
                  <a:prstGeom prst="line">
                    <a:avLst/>
                  </a:prstGeom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282">
                    <a:extLst>
                      <a:ext uri="{FF2B5EF4-FFF2-40B4-BE49-F238E27FC236}">
                        <a16:creationId xmlns:a16="http://schemas.microsoft.com/office/drawing/2014/main" id="{D532BD7F-E133-FFE5-C7B7-95F153D8CF4A}"/>
                      </a:ext>
                    </a:extLst>
                  </p:cNvPr>
                  <p:cNvSpPr txBox="1"/>
                  <p:nvPr/>
                </p:nvSpPr>
                <p:spPr>
                  <a:xfrm>
                    <a:off x="967693" y="2952327"/>
                    <a:ext cx="524459" cy="1813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Calibri" panose="020F0502020204030204" pitchFamily="34" charset="0"/>
                      </a:rPr>
                      <a:t>60</a:t>
                    </a:r>
                  </a:p>
                </p:txBody>
              </p:sp>
            </p:grpSp>
            <p:cxnSp>
              <p:nvCxnSpPr>
                <p:cNvPr id="101" name="Straight Connector 276">
                  <a:extLst>
                    <a:ext uri="{FF2B5EF4-FFF2-40B4-BE49-F238E27FC236}">
                      <a16:creationId xmlns:a16="http://schemas.microsoft.com/office/drawing/2014/main" id="{B2E6E751-80F5-F8B0-67D0-F09FDFE03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292" y="3290236"/>
                  <a:ext cx="0" cy="694623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Rectangle 283">
                <a:extLst>
                  <a:ext uri="{FF2B5EF4-FFF2-40B4-BE49-F238E27FC236}">
                    <a16:creationId xmlns:a16="http://schemas.microsoft.com/office/drawing/2014/main" id="{38C93190-50B9-F1EC-2756-F50D54CF9E70}"/>
                  </a:ext>
                </a:extLst>
              </p:cNvPr>
              <p:cNvSpPr/>
              <p:nvPr/>
            </p:nvSpPr>
            <p:spPr>
              <a:xfrm>
                <a:off x="7098455" y="5277030"/>
                <a:ext cx="1812521" cy="39425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∆80.4 mL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(95% CI 20.9, 140.0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nominal P=0.009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84">
                <a:extLst>
                  <a:ext uri="{FF2B5EF4-FFF2-40B4-BE49-F238E27FC236}">
                    <a16:creationId xmlns:a16="http://schemas.microsoft.com/office/drawing/2014/main" id="{DEB2E6AE-9F95-60BF-1A08-BE6968A0EA0E}"/>
                  </a:ext>
                </a:extLst>
              </p:cNvPr>
              <p:cNvSpPr/>
              <p:nvPr/>
            </p:nvSpPr>
            <p:spPr>
              <a:xfrm>
                <a:off x="5067501" y="5252180"/>
                <a:ext cx="1685197" cy="42927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∆101.7 mL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(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95% CI 25.0, 178.4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 nominal P=0.010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/>
                    <a:ea typeface="+mn-ea"/>
                    <a:cs typeface="Calibri" panose="020F0502020204030204" pitchFamily="34" charset="0"/>
                  </a:rPr>
                  <a:t>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1" name="Group 285">
              <a:extLst>
                <a:ext uri="{FF2B5EF4-FFF2-40B4-BE49-F238E27FC236}">
                  <a16:creationId xmlns:a16="http://schemas.microsoft.com/office/drawing/2014/main" id="{584DC48F-7428-B1B1-AB8C-16FD6C451A8E}"/>
                </a:ext>
              </a:extLst>
            </p:cNvPr>
            <p:cNvGrpSpPr/>
            <p:nvPr/>
          </p:nvGrpSpPr>
          <p:grpSpPr>
            <a:xfrm>
              <a:off x="2235107" y="5115784"/>
              <a:ext cx="2012650" cy="215444"/>
              <a:chOff x="4677932" y="2191724"/>
              <a:chExt cx="2012650" cy="215444"/>
            </a:xfrm>
          </p:grpSpPr>
          <p:sp>
            <p:nvSpPr>
              <p:cNvPr id="142" name="Rectangle 286">
                <a:extLst>
                  <a:ext uri="{FF2B5EF4-FFF2-40B4-BE49-F238E27FC236}">
                    <a16:creationId xmlns:a16="http://schemas.microsoft.com/office/drawing/2014/main" id="{96803DA1-FF00-A01C-6EC7-96D7F1AE419E}"/>
                  </a:ext>
                </a:extLst>
              </p:cNvPr>
              <p:cNvSpPr/>
              <p:nvPr/>
            </p:nvSpPr>
            <p:spPr>
              <a:xfrm>
                <a:off x="4677932" y="2260842"/>
                <a:ext cx="75600" cy="77206"/>
              </a:xfrm>
              <a:prstGeom prst="rect">
                <a:avLst/>
              </a:prstGeom>
              <a:solidFill>
                <a:srgbClr val="0079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287">
                <a:extLst>
                  <a:ext uri="{FF2B5EF4-FFF2-40B4-BE49-F238E27FC236}">
                    <a16:creationId xmlns:a16="http://schemas.microsoft.com/office/drawing/2014/main" id="{262C4A6A-705F-8B40-1DCB-05486C6858CE}"/>
                  </a:ext>
                </a:extLst>
              </p:cNvPr>
              <p:cNvSpPr/>
              <p:nvPr/>
            </p:nvSpPr>
            <p:spPr>
              <a:xfrm>
                <a:off x="5920289" y="2260842"/>
                <a:ext cx="75600" cy="77206"/>
              </a:xfrm>
              <a:prstGeom prst="rect">
                <a:avLst/>
              </a:prstGeom>
              <a:solidFill>
                <a:srgbClr val="8C8F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288">
                <a:extLst>
                  <a:ext uri="{FF2B5EF4-FFF2-40B4-BE49-F238E27FC236}">
                    <a16:creationId xmlns:a16="http://schemas.microsoft.com/office/drawing/2014/main" id="{003E2FC3-29E8-8DB6-4E52-B4755A9DACB2}"/>
                  </a:ext>
                </a:extLst>
              </p:cNvPr>
              <p:cNvSpPr txBox="1"/>
              <p:nvPr/>
            </p:nvSpPr>
            <p:spPr>
              <a:xfrm>
                <a:off x="4872746" y="2191724"/>
                <a:ext cx="8223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BI 1015550</a:t>
                </a:r>
              </a:p>
            </p:txBody>
          </p:sp>
          <p:sp>
            <p:nvSpPr>
              <p:cNvPr id="145" name="TextBox 289">
                <a:extLst>
                  <a:ext uri="{FF2B5EF4-FFF2-40B4-BE49-F238E27FC236}">
                    <a16:creationId xmlns:a16="http://schemas.microsoft.com/office/drawing/2014/main" id="{4182257E-DFC6-C787-FD53-2B1D765A5F7B}"/>
                  </a:ext>
                </a:extLst>
              </p:cNvPr>
              <p:cNvSpPr txBox="1"/>
              <p:nvPr/>
            </p:nvSpPr>
            <p:spPr>
              <a:xfrm>
                <a:off x="6115103" y="2191724"/>
                <a:ext cx="5754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Placebo</a:t>
                </a:r>
              </a:p>
            </p:txBody>
          </p:sp>
        </p:grp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79C50972-9B89-421D-828E-D38492BC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9555"/>
            <a:ext cx="2981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9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1196CC-2F40-4528-A442-3C5923FB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9" y="225197"/>
            <a:ext cx="11775102" cy="95243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Phase 2 study with BI 1015550: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Change in FVC at Week 12 by Bayesian analysis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D786CE-BD4F-EBCF-307A-BBC4CA419DA7}"/>
              </a:ext>
            </a:extLst>
          </p:cNvPr>
          <p:cNvGrpSpPr/>
          <p:nvPr/>
        </p:nvGrpSpPr>
        <p:grpSpPr>
          <a:xfrm>
            <a:off x="9645192" y="2649834"/>
            <a:ext cx="2093132" cy="2020943"/>
            <a:chOff x="9588500" y="2219416"/>
            <a:chExt cx="2093132" cy="2020943"/>
          </a:xfrm>
        </p:grpSpPr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61D9A784-62D4-4003-9378-C72F4F28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0129" y="2242969"/>
              <a:ext cx="1809874" cy="195563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2FE458-9ABF-4571-B955-778CCF818E9C}"/>
                </a:ext>
              </a:extLst>
            </p:cNvPr>
            <p:cNvSpPr/>
            <p:nvPr/>
          </p:nvSpPr>
          <p:spPr>
            <a:xfrm>
              <a:off x="9588500" y="2219416"/>
              <a:ext cx="2093132" cy="2020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94024D-B054-4396-BDC3-F8F205AFFD33}"/>
                </a:ext>
              </a:extLst>
            </p:cNvPr>
            <p:cNvSpPr/>
            <p:nvPr/>
          </p:nvSpPr>
          <p:spPr>
            <a:xfrm>
              <a:off x="9698034" y="3549255"/>
              <a:ext cx="1809874" cy="649349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 w="254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0" name="Text Placeholder 144">
            <a:extLst>
              <a:ext uri="{FF2B5EF4-FFF2-40B4-BE49-F238E27FC236}">
                <a16:creationId xmlns:a16="http://schemas.microsoft.com/office/drawing/2014/main" id="{C702F9BE-E2B0-46ED-ABBB-2755B4D8FB03}"/>
              </a:ext>
            </a:extLst>
          </p:cNvPr>
          <p:cNvSpPr txBox="1">
            <a:spLocks/>
          </p:cNvSpPr>
          <p:nvPr/>
        </p:nvSpPr>
        <p:spPr>
          <a:xfrm>
            <a:off x="3344995" y="5865254"/>
            <a:ext cx="8726448" cy="5353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CI, confidence interval; FVC, forced vital capacity; MMRM, mixed model for repeated measures.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Figure taken from the New England Journal of Medicine, Richeldi L, Azuma A, Cottin V, et al., Trial of a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Preferential Phosphodiesterase 4B Inhibitor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Idiopathic Pulmonary Fibrosis. Copyright © (2022) Massachusetts Medical Society. Reprinted with permission.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86B6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Richeldi L,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Engl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 Med.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2022.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86B6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4BEFB15-EC8E-00DC-6D1E-170703644212}"/>
              </a:ext>
            </a:extLst>
          </p:cNvPr>
          <p:cNvGrpSpPr/>
          <p:nvPr/>
        </p:nvGrpSpPr>
        <p:grpSpPr>
          <a:xfrm>
            <a:off x="2231337" y="1673672"/>
            <a:ext cx="6482043" cy="4077561"/>
            <a:chOff x="2276095" y="1676417"/>
            <a:chExt cx="6482043" cy="4077561"/>
          </a:xfrm>
        </p:grpSpPr>
        <p:grpSp>
          <p:nvGrpSpPr>
            <p:cNvPr id="141" name="Group 285">
              <a:extLst>
                <a:ext uri="{FF2B5EF4-FFF2-40B4-BE49-F238E27FC236}">
                  <a16:creationId xmlns:a16="http://schemas.microsoft.com/office/drawing/2014/main" id="{584DC48F-7428-B1B1-AB8C-16FD6C451A8E}"/>
                </a:ext>
              </a:extLst>
            </p:cNvPr>
            <p:cNvGrpSpPr/>
            <p:nvPr/>
          </p:nvGrpSpPr>
          <p:grpSpPr>
            <a:xfrm>
              <a:off x="2276095" y="5036215"/>
              <a:ext cx="2012650" cy="215444"/>
              <a:chOff x="4735478" y="2159753"/>
              <a:chExt cx="2012650" cy="215444"/>
            </a:xfrm>
          </p:grpSpPr>
          <p:sp>
            <p:nvSpPr>
              <p:cNvPr id="142" name="Rectangle 286">
                <a:extLst>
                  <a:ext uri="{FF2B5EF4-FFF2-40B4-BE49-F238E27FC236}">
                    <a16:creationId xmlns:a16="http://schemas.microsoft.com/office/drawing/2014/main" id="{96803DA1-FF00-A01C-6EC7-96D7F1AE419E}"/>
                  </a:ext>
                </a:extLst>
              </p:cNvPr>
              <p:cNvSpPr/>
              <p:nvPr/>
            </p:nvSpPr>
            <p:spPr>
              <a:xfrm>
                <a:off x="4735478" y="2228871"/>
                <a:ext cx="75600" cy="77206"/>
              </a:xfrm>
              <a:prstGeom prst="rect">
                <a:avLst/>
              </a:prstGeom>
              <a:solidFill>
                <a:srgbClr val="0079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287">
                <a:extLst>
                  <a:ext uri="{FF2B5EF4-FFF2-40B4-BE49-F238E27FC236}">
                    <a16:creationId xmlns:a16="http://schemas.microsoft.com/office/drawing/2014/main" id="{262C4A6A-705F-8B40-1DCB-05486C6858CE}"/>
                  </a:ext>
                </a:extLst>
              </p:cNvPr>
              <p:cNvSpPr/>
              <p:nvPr/>
            </p:nvSpPr>
            <p:spPr>
              <a:xfrm>
                <a:off x="5977835" y="2228871"/>
                <a:ext cx="75600" cy="77206"/>
              </a:xfrm>
              <a:prstGeom prst="rect">
                <a:avLst/>
              </a:prstGeom>
              <a:solidFill>
                <a:srgbClr val="8C8F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288">
                <a:extLst>
                  <a:ext uri="{FF2B5EF4-FFF2-40B4-BE49-F238E27FC236}">
                    <a16:creationId xmlns:a16="http://schemas.microsoft.com/office/drawing/2014/main" id="{003E2FC3-29E8-8DB6-4E52-B4755A9DACB2}"/>
                  </a:ext>
                </a:extLst>
              </p:cNvPr>
              <p:cNvSpPr txBox="1"/>
              <p:nvPr/>
            </p:nvSpPr>
            <p:spPr>
              <a:xfrm>
                <a:off x="4930292" y="2159753"/>
                <a:ext cx="8223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BI 1015550</a:t>
                </a:r>
              </a:p>
            </p:txBody>
          </p:sp>
          <p:sp>
            <p:nvSpPr>
              <p:cNvPr id="145" name="TextBox 289">
                <a:extLst>
                  <a:ext uri="{FF2B5EF4-FFF2-40B4-BE49-F238E27FC236}">
                    <a16:creationId xmlns:a16="http://schemas.microsoft.com/office/drawing/2014/main" id="{4182257E-DFC6-C787-FD53-2B1D765A5F7B}"/>
                  </a:ext>
                </a:extLst>
              </p:cNvPr>
              <p:cNvSpPr txBox="1"/>
              <p:nvPr/>
            </p:nvSpPr>
            <p:spPr>
              <a:xfrm>
                <a:off x="6172649" y="2159753"/>
                <a:ext cx="5754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55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Placebo</a:t>
                </a:r>
              </a:p>
            </p:txBody>
          </p:sp>
        </p:grpSp>
        <p:sp>
          <p:nvSpPr>
            <p:cNvPr id="146" name="Rectangle 211">
              <a:extLst>
                <a:ext uri="{FF2B5EF4-FFF2-40B4-BE49-F238E27FC236}">
                  <a16:creationId xmlns:a16="http://schemas.microsoft.com/office/drawing/2014/main" id="{5502CA73-2EEF-FBE5-F334-F0AD0ADEEB9C}"/>
                </a:ext>
              </a:extLst>
            </p:cNvPr>
            <p:cNvSpPr/>
            <p:nvPr/>
          </p:nvSpPr>
          <p:spPr>
            <a:xfrm>
              <a:off x="4309718" y="1676417"/>
              <a:ext cx="1534078" cy="224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Without background antifibrotics</a:t>
              </a:r>
            </a:p>
          </p:txBody>
        </p:sp>
        <p:sp>
          <p:nvSpPr>
            <p:cNvPr id="147" name="Rectangle 212">
              <a:extLst>
                <a:ext uri="{FF2B5EF4-FFF2-40B4-BE49-F238E27FC236}">
                  <a16:creationId xmlns:a16="http://schemas.microsoft.com/office/drawing/2014/main" id="{8E4C8C7B-6A6C-C37D-367E-D3B276FA38FF}"/>
                </a:ext>
              </a:extLst>
            </p:cNvPr>
            <p:cNvSpPr/>
            <p:nvPr/>
          </p:nvSpPr>
          <p:spPr>
            <a:xfrm>
              <a:off x="6532024" y="1678788"/>
              <a:ext cx="1534078" cy="224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With background antifibrotics</a:t>
              </a:r>
            </a:p>
          </p:txBody>
        </p:sp>
        <p:sp>
          <p:nvSpPr>
            <p:cNvPr id="148" name="Freeform: Shape 213">
              <a:extLst>
                <a:ext uri="{FF2B5EF4-FFF2-40B4-BE49-F238E27FC236}">
                  <a16:creationId xmlns:a16="http://schemas.microsoft.com/office/drawing/2014/main" id="{FDD32F1F-4F51-BD4F-71D4-AE8945CC91E8}"/>
                </a:ext>
              </a:extLst>
            </p:cNvPr>
            <p:cNvSpPr/>
            <p:nvPr/>
          </p:nvSpPr>
          <p:spPr>
            <a:xfrm>
              <a:off x="4169227" y="2830175"/>
              <a:ext cx="718379" cy="62590"/>
            </a:xfrm>
            <a:custGeom>
              <a:avLst/>
              <a:gdLst>
                <a:gd name="connsiteX0" fmla="*/ 0 w 529875"/>
                <a:gd name="connsiteY0" fmla="*/ 0 h 44862"/>
                <a:gd name="connsiteX1" fmla="*/ 529876 w 529875"/>
                <a:gd name="connsiteY1" fmla="*/ 0 h 44862"/>
                <a:gd name="connsiteX2" fmla="*/ 529876 w 529875"/>
                <a:gd name="connsiteY2" fmla="*/ 44863 h 44862"/>
                <a:gd name="connsiteX3" fmla="*/ 0 w 529875"/>
                <a:gd name="connsiteY3" fmla="*/ 44863 h 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75" h="44862">
                  <a:moveTo>
                    <a:pt x="0" y="0"/>
                  </a:moveTo>
                  <a:lnTo>
                    <a:pt x="529876" y="0"/>
                  </a:lnTo>
                  <a:lnTo>
                    <a:pt x="529876" y="44863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007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9" name="TextBox 214">
              <a:extLst>
                <a:ext uri="{FF2B5EF4-FFF2-40B4-BE49-F238E27FC236}">
                  <a16:creationId xmlns:a16="http://schemas.microsoft.com/office/drawing/2014/main" id="{633F3232-A939-B520-D7D9-AEE188467215}"/>
                </a:ext>
              </a:extLst>
            </p:cNvPr>
            <p:cNvSpPr txBox="1"/>
            <p:nvPr/>
          </p:nvSpPr>
          <p:spPr>
            <a:xfrm>
              <a:off x="4116070" y="253036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  <a:rtl val="0"/>
                </a:rPr>
                <a:t>5.7</a:t>
              </a:r>
            </a:p>
          </p:txBody>
        </p:sp>
        <p:grpSp>
          <p:nvGrpSpPr>
            <p:cNvPr id="150" name="Group 215">
              <a:extLst>
                <a:ext uri="{FF2B5EF4-FFF2-40B4-BE49-F238E27FC236}">
                  <a16:creationId xmlns:a16="http://schemas.microsoft.com/office/drawing/2014/main" id="{A604A191-BD25-515A-C6C7-FFF480179FEE}"/>
                </a:ext>
              </a:extLst>
            </p:cNvPr>
            <p:cNvGrpSpPr/>
            <p:nvPr/>
          </p:nvGrpSpPr>
          <p:grpSpPr>
            <a:xfrm>
              <a:off x="4483251" y="2298090"/>
              <a:ext cx="95017" cy="1050018"/>
              <a:chOff x="2435387" y="2715902"/>
              <a:chExt cx="90376" cy="560107"/>
            </a:xfrm>
          </p:grpSpPr>
          <p:cxnSp>
            <p:nvCxnSpPr>
              <p:cNvPr id="151" name="Straight Connector 216">
                <a:extLst>
                  <a:ext uri="{FF2B5EF4-FFF2-40B4-BE49-F238E27FC236}">
                    <a16:creationId xmlns:a16="http://schemas.microsoft.com/office/drawing/2014/main" id="{F6D9A18D-7B92-464A-5062-452841D54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387" y="2715902"/>
                <a:ext cx="90376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17">
                <a:extLst>
                  <a:ext uri="{FF2B5EF4-FFF2-40B4-BE49-F238E27FC236}">
                    <a16:creationId xmlns:a16="http://schemas.microsoft.com/office/drawing/2014/main" id="{DD64C38C-1045-9B39-864E-703E0CD71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387" y="3276009"/>
                <a:ext cx="90376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18">
                <a:extLst>
                  <a:ext uri="{FF2B5EF4-FFF2-40B4-BE49-F238E27FC236}">
                    <a16:creationId xmlns:a16="http://schemas.microsoft.com/office/drawing/2014/main" id="{CB51335A-362E-2B8A-EE25-45EFB338FD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575" y="2715903"/>
                <a:ext cx="0" cy="560106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: Shape 219">
              <a:extLst>
                <a:ext uri="{FF2B5EF4-FFF2-40B4-BE49-F238E27FC236}">
                  <a16:creationId xmlns:a16="http://schemas.microsoft.com/office/drawing/2014/main" id="{A32D26F3-A8E5-7EE0-3805-35BE614AA72D}"/>
                </a:ext>
              </a:extLst>
            </p:cNvPr>
            <p:cNvSpPr/>
            <p:nvPr/>
          </p:nvSpPr>
          <p:spPr>
            <a:xfrm>
              <a:off x="6379089" y="2854258"/>
              <a:ext cx="720000" cy="45719"/>
            </a:xfrm>
            <a:custGeom>
              <a:avLst/>
              <a:gdLst>
                <a:gd name="connsiteX0" fmla="*/ 0 w 529875"/>
                <a:gd name="connsiteY0" fmla="*/ 0 h 44862"/>
                <a:gd name="connsiteX1" fmla="*/ 529876 w 529875"/>
                <a:gd name="connsiteY1" fmla="*/ 0 h 44862"/>
                <a:gd name="connsiteX2" fmla="*/ 529876 w 529875"/>
                <a:gd name="connsiteY2" fmla="*/ 44863 h 44862"/>
                <a:gd name="connsiteX3" fmla="*/ 0 w 529875"/>
                <a:gd name="connsiteY3" fmla="*/ 44863 h 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75" h="44862">
                  <a:moveTo>
                    <a:pt x="0" y="0"/>
                  </a:moveTo>
                  <a:lnTo>
                    <a:pt x="529876" y="0"/>
                  </a:lnTo>
                  <a:lnTo>
                    <a:pt x="529876" y="44863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007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5" name="TextBox 220">
              <a:extLst>
                <a:ext uri="{FF2B5EF4-FFF2-40B4-BE49-F238E27FC236}">
                  <a16:creationId xmlns:a16="http://schemas.microsoft.com/office/drawing/2014/main" id="{64974A2F-7565-4525-2340-CC5D15FC8B73}"/>
                </a:ext>
              </a:extLst>
            </p:cNvPr>
            <p:cNvSpPr txBox="1"/>
            <p:nvPr/>
          </p:nvSpPr>
          <p:spPr>
            <a:xfrm>
              <a:off x="6277069" y="257891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  <a:rtl val="0"/>
                </a:rPr>
                <a:t>2.7</a:t>
              </a:r>
            </a:p>
          </p:txBody>
        </p:sp>
        <p:grpSp>
          <p:nvGrpSpPr>
            <p:cNvPr id="156" name="Group 221">
              <a:extLst>
                <a:ext uri="{FF2B5EF4-FFF2-40B4-BE49-F238E27FC236}">
                  <a16:creationId xmlns:a16="http://schemas.microsoft.com/office/drawing/2014/main" id="{31AF63FA-2DAC-D149-1489-9F8C846836C3}"/>
                </a:ext>
              </a:extLst>
            </p:cNvPr>
            <p:cNvGrpSpPr/>
            <p:nvPr/>
          </p:nvGrpSpPr>
          <p:grpSpPr>
            <a:xfrm>
              <a:off x="6651895" y="2448722"/>
              <a:ext cx="116914" cy="824023"/>
              <a:chOff x="2435387" y="2715902"/>
              <a:chExt cx="90376" cy="560107"/>
            </a:xfrm>
          </p:grpSpPr>
          <p:cxnSp>
            <p:nvCxnSpPr>
              <p:cNvPr id="157" name="Straight Connector 222">
                <a:extLst>
                  <a:ext uri="{FF2B5EF4-FFF2-40B4-BE49-F238E27FC236}">
                    <a16:creationId xmlns:a16="http://schemas.microsoft.com/office/drawing/2014/main" id="{EC653E68-922C-84EA-33B3-392773BC0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387" y="2715902"/>
                <a:ext cx="90376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223">
                <a:extLst>
                  <a:ext uri="{FF2B5EF4-FFF2-40B4-BE49-F238E27FC236}">
                    <a16:creationId xmlns:a16="http://schemas.microsoft.com/office/drawing/2014/main" id="{10BE508F-0D44-BA95-FED8-95E55AAB5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387" y="3276009"/>
                <a:ext cx="90376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224">
                <a:extLst>
                  <a:ext uri="{FF2B5EF4-FFF2-40B4-BE49-F238E27FC236}">
                    <a16:creationId xmlns:a16="http://schemas.microsoft.com/office/drawing/2014/main" id="{667BCE5A-0C57-32E4-12C1-A93F3F7EB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575" y="2715903"/>
                <a:ext cx="0" cy="560106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Freeform: Shape 225">
              <a:extLst>
                <a:ext uri="{FF2B5EF4-FFF2-40B4-BE49-F238E27FC236}">
                  <a16:creationId xmlns:a16="http://schemas.microsoft.com/office/drawing/2014/main" id="{C717BFDE-F539-0FE7-0203-ED348C298EA7}"/>
                </a:ext>
              </a:extLst>
            </p:cNvPr>
            <p:cNvSpPr/>
            <p:nvPr/>
          </p:nvSpPr>
          <p:spPr>
            <a:xfrm>
              <a:off x="7435486" y="2909918"/>
              <a:ext cx="712257" cy="674327"/>
            </a:xfrm>
            <a:custGeom>
              <a:avLst/>
              <a:gdLst>
                <a:gd name="connsiteX0" fmla="*/ 0 w 529875"/>
                <a:gd name="connsiteY0" fmla="*/ 0 h 860202"/>
                <a:gd name="connsiteX1" fmla="*/ 529876 w 529875"/>
                <a:gd name="connsiteY1" fmla="*/ 0 h 860202"/>
                <a:gd name="connsiteX2" fmla="*/ 529876 w 529875"/>
                <a:gd name="connsiteY2" fmla="*/ 860203 h 860202"/>
                <a:gd name="connsiteX3" fmla="*/ 0 w 529875"/>
                <a:gd name="connsiteY3" fmla="*/ 860203 h 8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75" h="860202">
                  <a:moveTo>
                    <a:pt x="0" y="0"/>
                  </a:moveTo>
                  <a:lnTo>
                    <a:pt x="529876" y="0"/>
                  </a:lnTo>
                  <a:lnTo>
                    <a:pt x="529876" y="860203"/>
                  </a:lnTo>
                  <a:lnTo>
                    <a:pt x="0" y="860203"/>
                  </a:lnTo>
                  <a:close/>
                </a:path>
              </a:pathLst>
            </a:custGeom>
            <a:solidFill>
              <a:srgbClr val="8C8F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1" name="TextBox 226">
              <a:extLst>
                <a:ext uri="{FF2B5EF4-FFF2-40B4-BE49-F238E27FC236}">
                  <a16:creationId xmlns:a16="http://schemas.microsoft.com/office/drawing/2014/main" id="{FE63185F-0B82-B233-D531-AD708B26CF70}"/>
                </a:ext>
              </a:extLst>
            </p:cNvPr>
            <p:cNvSpPr txBox="1"/>
            <p:nvPr/>
          </p:nvSpPr>
          <p:spPr>
            <a:xfrm>
              <a:off x="7283486" y="3619623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  <a:rtl val="0"/>
                </a:rPr>
                <a:t>-59.2</a:t>
              </a:r>
            </a:p>
          </p:txBody>
        </p:sp>
        <p:grpSp>
          <p:nvGrpSpPr>
            <p:cNvPr id="162" name="Group 229">
              <a:extLst>
                <a:ext uri="{FF2B5EF4-FFF2-40B4-BE49-F238E27FC236}">
                  <a16:creationId xmlns:a16="http://schemas.microsoft.com/office/drawing/2014/main" id="{CC0E2035-5A14-5CE8-7F7A-7A5545F8DD5F}"/>
                </a:ext>
              </a:extLst>
            </p:cNvPr>
            <p:cNvGrpSpPr/>
            <p:nvPr/>
          </p:nvGrpSpPr>
          <p:grpSpPr>
            <a:xfrm>
              <a:off x="7752683" y="3100838"/>
              <a:ext cx="90376" cy="1097587"/>
              <a:chOff x="3336688" y="1630284"/>
              <a:chExt cx="90487" cy="704850"/>
            </a:xfrm>
          </p:grpSpPr>
          <p:cxnSp>
            <p:nvCxnSpPr>
              <p:cNvPr id="163" name="Straight Connector 230">
                <a:extLst>
                  <a:ext uri="{FF2B5EF4-FFF2-40B4-BE49-F238E27FC236}">
                    <a16:creationId xmlns:a16="http://schemas.microsoft.com/office/drawing/2014/main" id="{E5E51CF1-01DD-C588-A857-755D537186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6688" y="1630284"/>
                <a:ext cx="90487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231">
                <a:extLst>
                  <a:ext uri="{FF2B5EF4-FFF2-40B4-BE49-F238E27FC236}">
                    <a16:creationId xmlns:a16="http://schemas.microsoft.com/office/drawing/2014/main" id="{7B14E1DD-BA3D-5529-78C6-65C57549A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6688" y="2335134"/>
                <a:ext cx="90487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232">
                <a:extLst>
                  <a:ext uri="{FF2B5EF4-FFF2-40B4-BE49-F238E27FC236}">
                    <a16:creationId xmlns:a16="http://schemas.microsoft.com/office/drawing/2014/main" id="{948F49E6-36AB-19B6-BB54-EA5A3270E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1931" y="1630285"/>
                <a:ext cx="0" cy="704849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Freeform: Shape 289">
              <a:extLst>
                <a:ext uri="{FF2B5EF4-FFF2-40B4-BE49-F238E27FC236}">
                  <a16:creationId xmlns:a16="http://schemas.microsoft.com/office/drawing/2014/main" id="{30FC49F8-EAE9-A231-12D4-99FB6657EFEE}"/>
                </a:ext>
              </a:extLst>
            </p:cNvPr>
            <p:cNvSpPr/>
            <p:nvPr/>
          </p:nvSpPr>
          <p:spPr>
            <a:xfrm>
              <a:off x="5257959" y="2901319"/>
              <a:ext cx="712257" cy="934137"/>
            </a:xfrm>
            <a:custGeom>
              <a:avLst/>
              <a:gdLst>
                <a:gd name="connsiteX0" fmla="*/ 0 w 529875"/>
                <a:gd name="connsiteY0" fmla="*/ 0 h 860202"/>
                <a:gd name="connsiteX1" fmla="*/ 529876 w 529875"/>
                <a:gd name="connsiteY1" fmla="*/ 0 h 860202"/>
                <a:gd name="connsiteX2" fmla="*/ 529876 w 529875"/>
                <a:gd name="connsiteY2" fmla="*/ 860203 h 860202"/>
                <a:gd name="connsiteX3" fmla="*/ 0 w 529875"/>
                <a:gd name="connsiteY3" fmla="*/ 860203 h 8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75" h="860202">
                  <a:moveTo>
                    <a:pt x="0" y="0"/>
                  </a:moveTo>
                  <a:lnTo>
                    <a:pt x="529876" y="0"/>
                  </a:lnTo>
                  <a:lnTo>
                    <a:pt x="529876" y="860203"/>
                  </a:lnTo>
                  <a:lnTo>
                    <a:pt x="0" y="860203"/>
                  </a:lnTo>
                  <a:close/>
                </a:path>
              </a:pathLst>
            </a:custGeom>
            <a:solidFill>
              <a:srgbClr val="8C8F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67" name="Group 290">
              <a:extLst>
                <a:ext uri="{FF2B5EF4-FFF2-40B4-BE49-F238E27FC236}">
                  <a16:creationId xmlns:a16="http://schemas.microsoft.com/office/drawing/2014/main" id="{6144F920-9101-0307-AEC6-B1173E4C0FC3}"/>
                </a:ext>
              </a:extLst>
            </p:cNvPr>
            <p:cNvGrpSpPr/>
            <p:nvPr/>
          </p:nvGrpSpPr>
          <p:grpSpPr>
            <a:xfrm>
              <a:off x="5579775" y="3409138"/>
              <a:ext cx="68643" cy="1029216"/>
              <a:chOff x="3336688" y="1630284"/>
              <a:chExt cx="90487" cy="704850"/>
            </a:xfrm>
          </p:grpSpPr>
          <p:cxnSp>
            <p:nvCxnSpPr>
              <p:cNvPr id="168" name="Straight Connector 295">
                <a:extLst>
                  <a:ext uri="{FF2B5EF4-FFF2-40B4-BE49-F238E27FC236}">
                    <a16:creationId xmlns:a16="http://schemas.microsoft.com/office/drawing/2014/main" id="{B520444B-233F-7EF3-A976-966A0CC66B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6688" y="1630284"/>
                <a:ext cx="90487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301">
                <a:extLst>
                  <a:ext uri="{FF2B5EF4-FFF2-40B4-BE49-F238E27FC236}">
                    <a16:creationId xmlns:a16="http://schemas.microsoft.com/office/drawing/2014/main" id="{186BFAEC-A852-F0FB-7AB2-DF18DDCC5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6688" y="2335134"/>
                <a:ext cx="90487" cy="0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303">
                <a:extLst>
                  <a:ext uri="{FF2B5EF4-FFF2-40B4-BE49-F238E27FC236}">
                    <a16:creationId xmlns:a16="http://schemas.microsoft.com/office/drawing/2014/main" id="{0CD65832-9DC8-609A-FD3C-19F58E8E4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1932" y="1630285"/>
                <a:ext cx="0" cy="704849"/>
              </a:xfrm>
              <a:prstGeom prst="line">
                <a:avLst/>
              </a:prstGeom>
              <a:ln w="952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TextBox 304">
              <a:extLst>
                <a:ext uri="{FF2B5EF4-FFF2-40B4-BE49-F238E27FC236}">
                  <a16:creationId xmlns:a16="http://schemas.microsoft.com/office/drawing/2014/main" id="{10814AB4-A677-A03E-5C2E-06926DB9B24C}"/>
                </a:ext>
              </a:extLst>
            </p:cNvPr>
            <p:cNvSpPr txBox="1"/>
            <p:nvPr/>
          </p:nvSpPr>
          <p:spPr>
            <a:xfrm>
              <a:off x="5183192" y="3908459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  <a:rtl val="0"/>
                </a:rPr>
                <a:t>-81.7</a:t>
              </a:r>
            </a:p>
          </p:txBody>
        </p:sp>
        <p:grpSp>
          <p:nvGrpSpPr>
            <p:cNvPr id="172" name="Group 305">
              <a:extLst>
                <a:ext uri="{FF2B5EF4-FFF2-40B4-BE49-F238E27FC236}">
                  <a16:creationId xmlns:a16="http://schemas.microsoft.com/office/drawing/2014/main" id="{D859D6A2-0092-7B81-F081-F53D878D162D}"/>
                </a:ext>
              </a:extLst>
            </p:cNvPr>
            <p:cNvGrpSpPr/>
            <p:nvPr/>
          </p:nvGrpSpPr>
          <p:grpSpPr>
            <a:xfrm>
              <a:off x="3305179" y="2813978"/>
              <a:ext cx="5118957" cy="181337"/>
              <a:chOff x="967693" y="3657390"/>
              <a:chExt cx="5118957" cy="181337"/>
            </a:xfrm>
          </p:grpSpPr>
          <p:sp>
            <p:nvSpPr>
              <p:cNvPr id="173" name="TextBox 306">
                <a:extLst>
                  <a:ext uri="{FF2B5EF4-FFF2-40B4-BE49-F238E27FC236}">
                    <a16:creationId xmlns:a16="http://schemas.microsoft.com/office/drawing/2014/main" id="{7DD4F14E-DB7F-123A-31A0-89818C0C7956}"/>
                  </a:ext>
                </a:extLst>
              </p:cNvPr>
              <p:cNvSpPr txBox="1"/>
              <p:nvPr/>
            </p:nvSpPr>
            <p:spPr>
              <a:xfrm>
                <a:off x="967693" y="3657390"/>
                <a:ext cx="524459" cy="181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</a:t>
                </a:r>
              </a:p>
            </p:txBody>
          </p:sp>
          <p:cxnSp>
            <p:nvCxnSpPr>
              <p:cNvPr id="174" name="Straight Connector 307">
                <a:extLst>
                  <a:ext uri="{FF2B5EF4-FFF2-40B4-BE49-F238E27FC236}">
                    <a16:creationId xmlns:a16="http://schemas.microsoft.com/office/drawing/2014/main" id="{378D894D-5F31-59B4-2914-C90DBB8F4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1014" y="3744948"/>
                <a:ext cx="444563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308">
              <a:extLst>
                <a:ext uri="{FF2B5EF4-FFF2-40B4-BE49-F238E27FC236}">
                  <a16:creationId xmlns:a16="http://schemas.microsoft.com/office/drawing/2014/main" id="{9F7E68DD-E127-CB7F-3A8F-04E102507AF0}"/>
                </a:ext>
              </a:extLst>
            </p:cNvPr>
            <p:cNvGrpSpPr/>
            <p:nvPr/>
          </p:nvGrpSpPr>
          <p:grpSpPr>
            <a:xfrm>
              <a:off x="3305179" y="2887415"/>
              <a:ext cx="678708" cy="1953434"/>
              <a:chOff x="6492111" y="3973630"/>
              <a:chExt cx="678708" cy="1953434"/>
            </a:xfrm>
          </p:grpSpPr>
          <p:grpSp>
            <p:nvGrpSpPr>
              <p:cNvPr id="176" name="Group 309">
                <a:extLst>
                  <a:ext uri="{FF2B5EF4-FFF2-40B4-BE49-F238E27FC236}">
                    <a16:creationId xmlns:a16="http://schemas.microsoft.com/office/drawing/2014/main" id="{CEA419BC-DB01-096F-CD42-B79171E3954C}"/>
                  </a:ext>
                </a:extLst>
              </p:cNvPr>
              <p:cNvGrpSpPr/>
              <p:nvPr/>
            </p:nvGrpSpPr>
            <p:grpSpPr>
              <a:xfrm>
                <a:off x="6492111" y="3988905"/>
                <a:ext cx="669353" cy="1938159"/>
                <a:chOff x="967693" y="3746102"/>
                <a:chExt cx="669353" cy="1938159"/>
              </a:xfrm>
            </p:grpSpPr>
            <p:cxnSp>
              <p:nvCxnSpPr>
                <p:cNvPr id="178" name="Straight Connector 311">
                  <a:extLst>
                    <a:ext uri="{FF2B5EF4-FFF2-40B4-BE49-F238E27FC236}">
                      <a16:creationId xmlns:a16="http://schemas.microsoft.com/office/drawing/2014/main" id="{3107B2A3-B47B-7DA3-CFC1-85B0CA1195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77938" y="4456244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312">
                  <a:extLst>
                    <a:ext uri="{FF2B5EF4-FFF2-40B4-BE49-F238E27FC236}">
                      <a16:creationId xmlns:a16="http://schemas.microsoft.com/office/drawing/2014/main" id="{4893F4C9-14EC-9153-B759-1E9389016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77938" y="4681348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313">
                  <a:extLst>
                    <a:ext uri="{FF2B5EF4-FFF2-40B4-BE49-F238E27FC236}">
                      <a16:creationId xmlns:a16="http://schemas.microsoft.com/office/drawing/2014/main" id="{58E4C13F-3CDD-A64D-7289-B56F7911D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77938" y="5135713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314">
                  <a:extLst>
                    <a:ext uri="{FF2B5EF4-FFF2-40B4-BE49-F238E27FC236}">
                      <a16:creationId xmlns:a16="http://schemas.microsoft.com/office/drawing/2014/main" id="{654F57E1-2B3B-4D6F-0ECE-02DEDB7752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77938" y="5373286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315">
                  <a:extLst>
                    <a:ext uri="{FF2B5EF4-FFF2-40B4-BE49-F238E27FC236}">
                      <a16:creationId xmlns:a16="http://schemas.microsoft.com/office/drawing/2014/main" id="{D2E0CA05-E3DF-E7EC-0BAB-9799F799A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77938" y="5610860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316">
                  <a:extLst>
                    <a:ext uri="{FF2B5EF4-FFF2-40B4-BE49-F238E27FC236}">
                      <a16:creationId xmlns:a16="http://schemas.microsoft.com/office/drawing/2014/main" id="{E5423B42-6197-E5DE-C455-04FB5F62AC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77938" y="4910609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TextBox 317">
                  <a:extLst>
                    <a:ext uri="{FF2B5EF4-FFF2-40B4-BE49-F238E27FC236}">
                      <a16:creationId xmlns:a16="http://schemas.microsoft.com/office/drawing/2014/main" id="{C9DB8D2A-B342-F8F0-4C51-BB04A7B60AD0}"/>
                    </a:ext>
                  </a:extLst>
                </p:cNvPr>
                <p:cNvSpPr txBox="1"/>
                <p:nvPr/>
              </p:nvSpPr>
              <p:spPr>
                <a:xfrm>
                  <a:off x="967693" y="5040499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-120</a:t>
                  </a:r>
                </a:p>
              </p:txBody>
            </p:sp>
            <p:sp>
              <p:nvSpPr>
                <p:cNvPr id="185" name="TextBox 318">
                  <a:extLst>
                    <a:ext uri="{FF2B5EF4-FFF2-40B4-BE49-F238E27FC236}">
                      <a16:creationId xmlns:a16="http://schemas.microsoft.com/office/drawing/2014/main" id="{23DC8CBA-BBDE-E8F6-3B48-7A4500A3D164}"/>
                    </a:ext>
                  </a:extLst>
                </p:cNvPr>
                <p:cNvSpPr txBox="1"/>
                <p:nvPr/>
              </p:nvSpPr>
              <p:spPr>
                <a:xfrm>
                  <a:off x="967693" y="4815589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-100</a:t>
                  </a:r>
                </a:p>
              </p:txBody>
            </p:sp>
            <p:sp>
              <p:nvSpPr>
                <p:cNvPr id="186" name="TextBox 319">
                  <a:extLst>
                    <a:ext uri="{FF2B5EF4-FFF2-40B4-BE49-F238E27FC236}">
                      <a16:creationId xmlns:a16="http://schemas.microsoft.com/office/drawing/2014/main" id="{695F742E-810A-DA53-1129-7AAD6566A51F}"/>
                    </a:ext>
                  </a:extLst>
                </p:cNvPr>
                <p:cNvSpPr txBox="1"/>
                <p:nvPr/>
              </p:nvSpPr>
              <p:spPr>
                <a:xfrm>
                  <a:off x="967693" y="4579461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-80</a:t>
                  </a:r>
                </a:p>
              </p:txBody>
            </p:sp>
            <p:sp>
              <p:nvSpPr>
                <p:cNvPr id="187" name="TextBox 320">
                  <a:extLst>
                    <a:ext uri="{FF2B5EF4-FFF2-40B4-BE49-F238E27FC236}">
                      <a16:creationId xmlns:a16="http://schemas.microsoft.com/office/drawing/2014/main" id="{B96D5C5A-572F-7807-AA22-F529DFF52A43}"/>
                    </a:ext>
                  </a:extLst>
                </p:cNvPr>
                <p:cNvSpPr txBox="1"/>
                <p:nvPr/>
              </p:nvSpPr>
              <p:spPr>
                <a:xfrm>
                  <a:off x="967693" y="4348943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-60</a:t>
                  </a:r>
                </a:p>
              </p:txBody>
            </p:sp>
            <p:sp>
              <p:nvSpPr>
                <p:cNvPr id="188" name="TextBox 321">
                  <a:extLst>
                    <a:ext uri="{FF2B5EF4-FFF2-40B4-BE49-F238E27FC236}">
                      <a16:creationId xmlns:a16="http://schemas.microsoft.com/office/drawing/2014/main" id="{10D2AB87-2178-E987-A423-853C901FD275}"/>
                    </a:ext>
                  </a:extLst>
                </p:cNvPr>
                <p:cNvSpPr txBox="1"/>
                <p:nvPr/>
              </p:nvSpPr>
              <p:spPr>
                <a:xfrm>
                  <a:off x="967693" y="4112815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-40</a:t>
                  </a:r>
                </a:p>
              </p:txBody>
            </p:sp>
            <p:sp>
              <p:nvSpPr>
                <p:cNvPr id="189" name="TextBox 322">
                  <a:extLst>
                    <a:ext uri="{FF2B5EF4-FFF2-40B4-BE49-F238E27FC236}">
                      <a16:creationId xmlns:a16="http://schemas.microsoft.com/office/drawing/2014/main" id="{2525E491-3D34-BEEA-477C-9DD00A54935F}"/>
                    </a:ext>
                  </a:extLst>
                </p:cNvPr>
                <p:cNvSpPr txBox="1"/>
                <p:nvPr/>
              </p:nvSpPr>
              <p:spPr>
                <a:xfrm>
                  <a:off x="967693" y="3882298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-20</a:t>
                  </a:r>
                </a:p>
              </p:txBody>
            </p:sp>
            <p:cxnSp>
              <p:nvCxnSpPr>
                <p:cNvPr id="190" name="Straight Connector 323">
                  <a:extLst>
                    <a:ext uri="{FF2B5EF4-FFF2-40B4-BE49-F238E27FC236}">
                      <a16:creationId xmlns:a16="http://schemas.microsoft.com/office/drawing/2014/main" id="{A0F07D29-2B40-A030-C4B4-FD6D940EC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709" y="3746102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324">
                  <a:extLst>
                    <a:ext uri="{FF2B5EF4-FFF2-40B4-BE49-F238E27FC236}">
                      <a16:creationId xmlns:a16="http://schemas.microsoft.com/office/drawing/2014/main" id="{BB4789D0-2130-55EF-0F18-343C37D7A7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709" y="3983675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325">
                  <a:extLst>
                    <a:ext uri="{FF2B5EF4-FFF2-40B4-BE49-F238E27FC236}">
                      <a16:creationId xmlns:a16="http://schemas.microsoft.com/office/drawing/2014/main" id="{64565582-8B61-F53D-B764-11C1285796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709" y="4221249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326">
                  <a:extLst>
                    <a:ext uri="{FF2B5EF4-FFF2-40B4-BE49-F238E27FC236}">
                      <a16:creationId xmlns:a16="http://schemas.microsoft.com/office/drawing/2014/main" id="{68892307-3E1E-452D-7D17-0693A6908801}"/>
                    </a:ext>
                  </a:extLst>
                </p:cNvPr>
                <p:cNvSpPr txBox="1"/>
                <p:nvPr/>
              </p:nvSpPr>
              <p:spPr>
                <a:xfrm>
                  <a:off x="967693" y="5502924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-160</a:t>
                  </a:r>
                </a:p>
              </p:txBody>
            </p:sp>
            <p:sp>
              <p:nvSpPr>
                <p:cNvPr id="194" name="TextBox 327">
                  <a:extLst>
                    <a:ext uri="{FF2B5EF4-FFF2-40B4-BE49-F238E27FC236}">
                      <a16:creationId xmlns:a16="http://schemas.microsoft.com/office/drawing/2014/main" id="{0B763D3E-E513-3192-C3AE-202A1593CAFB}"/>
                    </a:ext>
                  </a:extLst>
                </p:cNvPr>
                <p:cNvSpPr txBox="1"/>
                <p:nvPr/>
              </p:nvSpPr>
              <p:spPr>
                <a:xfrm>
                  <a:off x="967693" y="5273856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-140</a:t>
                  </a:r>
                </a:p>
              </p:txBody>
            </p:sp>
          </p:grpSp>
          <p:cxnSp>
            <p:nvCxnSpPr>
              <p:cNvPr id="177" name="Straight Connector 310">
                <a:extLst>
                  <a:ext uri="{FF2B5EF4-FFF2-40B4-BE49-F238E27FC236}">
                    <a16:creationId xmlns:a16="http://schemas.microsoft.com/office/drawing/2014/main" id="{B53CCE64-97B1-08C6-336C-61CA22DD7D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19" y="3973630"/>
                <a:ext cx="0" cy="1869451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328">
              <a:extLst>
                <a:ext uri="{FF2B5EF4-FFF2-40B4-BE49-F238E27FC236}">
                  <a16:creationId xmlns:a16="http://schemas.microsoft.com/office/drawing/2014/main" id="{595639FD-7BC2-E4DB-DDD2-687A08DC56AB}"/>
                </a:ext>
              </a:extLst>
            </p:cNvPr>
            <p:cNvGrpSpPr/>
            <p:nvPr/>
          </p:nvGrpSpPr>
          <p:grpSpPr>
            <a:xfrm>
              <a:off x="3305179" y="2108915"/>
              <a:ext cx="677104" cy="807376"/>
              <a:chOff x="6492111" y="3195130"/>
              <a:chExt cx="677104" cy="807376"/>
            </a:xfrm>
          </p:grpSpPr>
          <p:grpSp>
            <p:nvGrpSpPr>
              <p:cNvPr id="196" name="Group 329">
                <a:extLst>
                  <a:ext uri="{FF2B5EF4-FFF2-40B4-BE49-F238E27FC236}">
                    <a16:creationId xmlns:a16="http://schemas.microsoft.com/office/drawing/2014/main" id="{B2E598ED-F604-B516-DB46-CD746F6FA746}"/>
                  </a:ext>
                </a:extLst>
              </p:cNvPr>
              <p:cNvGrpSpPr/>
              <p:nvPr/>
            </p:nvGrpSpPr>
            <p:grpSpPr>
              <a:xfrm>
                <a:off x="6492111" y="3195130"/>
                <a:ext cx="669353" cy="644662"/>
                <a:chOff x="967693" y="2952327"/>
                <a:chExt cx="669353" cy="644662"/>
              </a:xfrm>
            </p:grpSpPr>
            <p:sp>
              <p:nvSpPr>
                <p:cNvPr id="198" name="TextBox 331">
                  <a:extLst>
                    <a:ext uri="{FF2B5EF4-FFF2-40B4-BE49-F238E27FC236}">
                      <a16:creationId xmlns:a16="http://schemas.microsoft.com/office/drawing/2014/main" id="{035D5738-2B43-E780-DBE8-E385B953DE7C}"/>
                    </a:ext>
                  </a:extLst>
                </p:cNvPr>
                <p:cNvSpPr txBox="1"/>
                <p:nvPr/>
              </p:nvSpPr>
              <p:spPr>
                <a:xfrm>
                  <a:off x="967693" y="3179525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40</a:t>
                  </a:r>
                </a:p>
              </p:txBody>
            </p:sp>
            <p:sp>
              <p:nvSpPr>
                <p:cNvPr id="199" name="TextBox 332">
                  <a:extLst>
                    <a:ext uri="{FF2B5EF4-FFF2-40B4-BE49-F238E27FC236}">
                      <a16:creationId xmlns:a16="http://schemas.microsoft.com/office/drawing/2014/main" id="{050EE1E4-586E-A4F2-E475-CF8F1EB26E11}"/>
                    </a:ext>
                  </a:extLst>
                </p:cNvPr>
                <p:cNvSpPr txBox="1"/>
                <p:nvPr/>
              </p:nvSpPr>
              <p:spPr>
                <a:xfrm>
                  <a:off x="967693" y="3415652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20</a:t>
                  </a:r>
                </a:p>
              </p:txBody>
            </p:sp>
            <p:cxnSp>
              <p:nvCxnSpPr>
                <p:cNvPr id="200" name="Straight Connector 333">
                  <a:extLst>
                    <a:ext uri="{FF2B5EF4-FFF2-40B4-BE49-F238E27FC236}">
                      <a16:creationId xmlns:a16="http://schemas.microsoft.com/office/drawing/2014/main" id="{0122D03F-1325-AB90-2714-36A86446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709" y="3066633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334">
                  <a:extLst>
                    <a:ext uri="{FF2B5EF4-FFF2-40B4-BE49-F238E27FC236}">
                      <a16:creationId xmlns:a16="http://schemas.microsoft.com/office/drawing/2014/main" id="{4E48F697-BA9C-8503-1C32-44EB2F761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709" y="3291737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335">
                  <a:extLst>
                    <a:ext uri="{FF2B5EF4-FFF2-40B4-BE49-F238E27FC236}">
                      <a16:creationId xmlns:a16="http://schemas.microsoft.com/office/drawing/2014/main" id="{C71589FF-9507-1E4E-A2B4-15C9E0CD7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709" y="3520998"/>
                  <a:ext cx="56337" cy="0"/>
                </a:xfrm>
                <a:prstGeom prst="line">
                  <a:avLst/>
                </a:prstGeom>
                <a:ln w="1905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TextBox 336">
                  <a:extLst>
                    <a:ext uri="{FF2B5EF4-FFF2-40B4-BE49-F238E27FC236}">
                      <a16:creationId xmlns:a16="http://schemas.microsoft.com/office/drawing/2014/main" id="{9CF02E4E-DDC6-B93C-EE70-2BCD81E185F7}"/>
                    </a:ext>
                  </a:extLst>
                </p:cNvPr>
                <p:cNvSpPr txBox="1"/>
                <p:nvPr/>
              </p:nvSpPr>
              <p:spPr>
                <a:xfrm>
                  <a:off x="967693" y="2952327"/>
                  <a:ext cx="524459" cy="1813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60</a:t>
                  </a:r>
                </a:p>
              </p:txBody>
            </p:sp>
          </p:grpSp>
          <p:cxnSp>
            <p:nvCxnSpPr>
              <p:cNvPr id="197" name="Straight Connector 330">
                <a:extLst>
                  <a:ext uri="{FF2B5EF4-FFF2-40B4-BE49-F238E27FC236}">
                    <a16:creationId xmlns:a16="http://schemas.microsoft.com/office/drawing/2014/main" id="{519D2FD6-800B-44FE-4E53-5E69C93741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9215" y="3307883"/>
                <a:ext cx="0" cy="694623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Rectangle 337">
              <a:extLst>
                <a:ext uri="{FF2B5EF4-FFF2-40B4-BE49-F238E27FC236}">
                  <a16:creationId xmlns:a16="http://schemas.microsoft.com/office/drawing/2014/main" id="{0AC3A037-1ED2-9B1F-387D-42C25099BC9E}"/>
                </a:ext>
              </a:extLst>
            </p:cNvPr>
            <p:cNvSpPr/>
            <p:nvPr/>
          </p:nvSpPr>
          <p:spPr>
            <a:xfrm>
              <a:off x="4306185" y="4672500"/>
              <a:ext cx="1824447" cy="21406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∆88.4 mL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(95% CrI 29.5, 154.2)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5" name="Rectangle 338">
              <a:extLst>
                <a:ext uri="{FF2B5EF4-FFF2-40B4-BE49-F238E27FC236}">
                  <a16:creationId xmlns:a16="http://schemas.microsoft.com/office/drawing/2014/main" id="{22D82754-511C-7808-0B98-21C27057E40C}"/>
                </a:ext>
              </a:extLst>
            </p:cNvPr>
            <p:cNvSpPr/>
            <p:nvPr/>
          </p:nvSpPr>
          <p:spPr>
            <a:xfrm>
              <a:off x="6768809" y="4557043"/>
              <a:ext cx="1989329" cy="44673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∆62.4 mL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(95% CrI 6.3, 125.5)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6" name="Rectangle 339">
              <a:extLst>
                <a:ext uri="{FF2B5EF4-FFF2-40B4-BE49-F238E27FC236}">
                  <a16:creationId xmlns:a16="http://schemas.microsoft.com/office/drawing/2014/main" id="{FAB8C896-5E0E-EAFE-F532-0C029972A05E}"/>
                </a:ext>
              </a:extLst>
            </p:cNvPr>
            <p:cNvSpPr/>
            <p:nvPr/>
          </p:nvSpPr>
          <p:spPr>
            <a:xfrm>
              <a:off x="4355752" y="5194293"/>
              <a:ext cx="1748620" cy="553998"/>
            </a:xfrm>
            <a:prstGeom prst="rect">
              <a:avLst/>
            </a:prstGeom>
            <a:noFill/>
            <a:ln w="12700" cap="flat" cmpd="sng" algn="ctr">
              <a:solidFill>
                <a:srgbClr val="001E55"/>
              </a:solidFill>
              <a:prstDash val="solid"/>
            </a:ln>
            <a:effectLst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99.8%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 probability that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BI 1015550 is superior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to placebo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7" name="Rectangle 340">
              <a:extLst>
                <a:ext uri="{FF2B5EF4-FFF2-40B4-BE49-F238E27FC236}">
                  <a16:creationId xmlns:a16="http://schemas.microsoft.com/office/drawing/2014/main" id="{9A75DA5E-A6D2-292A-4664-90DD997CE25B}"/>
                </a:ext>
              </a:extLst>
            </p:cNvPr>
            <p:cNvSpPr/>
            <p:nvPr/>
          </p:nvSpPr>
          <p:spPr>
            <a:xfrm>
              <a:off x="6877847" y="5199980"/>
              <a:ext cx="1748618" cy="553998"/>
            </a:xfrm>
            <a:prstGeom prst="rect">
              <a:avLst/>
            </a:prstGeom>
            <a:noFill/>
            <a:ln w="12700" cap="flat" cmpd="sng" algn="ctr">
              <a:solidFill>
                <a:srgbClr val="001E55"/>
              </a:solidFill>
              <a:prstDash val="solid"/>
            </a:ln>
            <a:effectLst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98.6%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probability that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BI 1015550 is superior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Calibri" panose="020F0502020204030204" pitchFamily="34" charset="0"/>
                </a:rPr>
                <a:t>to placebo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3" name="Rectangle 346">
              <a:extLst>
                <a:ext uri="{FF2B5EF4-FFF2-40B4-BE49-F238E27FC236}">
                  <a16:creationId xmlns:a16="http://schemas.microsoft.com/office/drawing/2014/main" id="{B395915D-0A5A-1727-9CA1-339FCF0E6CA9}"/>
                </a:ext>
              </a:extLst>
            </p:cNvPr>
            <p:cNvSpPr/>
            <p:nvPr/>
          </p:nvSpPr>
          <p:spPr>
            <a:xfrm rot="16200000">
              <a:off x="2209214" y="3337245"/>
              <a:ext cx="22326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Median (95% CrI) change from baseline in FVC (mL) at Week 12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B679A285-F336-4C77-A866-B0C11FFCB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9555"/>
            <a:ext cx="2981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364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02FC-97E2-4C53-A182-F48D568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4"/>
            <a:ext cx="11227904" cy="74900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Conclusions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34C09E6-32B8-3D57-9305-3D81ED87C849}"/>
              </a:ext>
            </a:extLst>
          </p:cNvPr>
          <p:cNvGrpSpPr/>
          <p:nvPr/>
        </p:nvGrpSpPr>
        <p:grpSpPr>
          <a:xfrm>
            <a:off x="559769" y="1589114"/>
            <a:ext cx="11072463" cy="1281600"/>
            <a:chOff x="603600" y="1589114"/>
            <a:chExt cx="11072463" cy="1281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F35C6A-4070-46F0-A5B3-85490FE6CE4A}"/>
                </a:ext>
              </a:extLst>
            </p:cNvPr>
            <p:cNvSpPr txBox="1"/>
            <p:nvPr/>
          </p:nvSpPr>
          <p:spPr>
            <a:xfrm>
              <a:off x="1550626" y="1664395"/>
              <a:ext cx="10125437" cy="1108491"/>
            </a:xfrm>
            <a:prstGeom prst="rect">
              <a:avLst/>
            </a:prstGeom>
            <a:solidFill>
              <a:srgbClr val="8C8F91">
                <a:lumMod val="20000"/>
                <a:lumOff val="80000"/>
              </a:srgbClr>
            </a:solidFill>
          </p:spPr>
          <p:txBody>
            <a:bodyPr wrap="square" lIns="612000" r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Treatment with BI 1015550, either alone or with background antifibrotics, </a:t>
              </a:r>
              <a:r>
                <a:rPr kumimoji="0" lang="en-GB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prevented a decline </a:t>
              </a: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in lung function in patients with IPF as measured by FVC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C1CC85-586C-4051-8407-4591CE0594FC}"/>
                </a:ext>
              </a:extLst>
            </p:cNvPr>
            <p:cNvSpPr/>
            <p:nvPr/>
          </p:nvSpPr>
          <p:spPr>
            <a:xfrm>
              <a:off x="603600" y="1589114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7" name="Graphic 6" descr="Medicine with solid fill">
              <a:extLst>
                <a:ext uri="{FF2B5EF4-FFF2-40B4-BE49-F238E27FC236}">
                  <a16:creationId xmlns:a16="http://schemas.microsoft.com/office/drawing/2014/main" id="{C7392B68-36CA-426F-A6D2-3E4B59A1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825" y="1772714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634B1F3-F9DA-1A7E-15A6-309C805A31D5}"/>
              </a:ext>
            </a:extLst>
          </p:cNvPr>
          <p:cNvGrpSpPr/>
          <p:nvPr/>
        </p:nvGrpSpPr>
        <p:grpSpPr>
          <a:xfrm>
            <a:off x="552967" y="4532202"/>
            <a:ext cx="11086066" cy="1281600"/>
            <a:chOff x="602698" y="4532202"/>
            <a:chExt cx="11086066" cy="1281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EB5E67-B9FA-4741-8B0E-7C86855D0E59}"/>
                </a:ext>
              </a:extLst>
            </p:cNvPr>
            <p:cNvSpPr txBox="1"/>
            <p:nvPr/>
          </p:nvSpPr>
          <p:spPr>
            <a:xfrm>
              <a:off x="1518318" y="4597567"/>
              <a:ext cx="10170446" cy="1059002"/>
            </a:xfrm>
            <a:prstGeom prst="rect">
              <a:avLst/>
            </a:prstGeom>
            <a:solidFill>
              <a:srgbClr val="8C8F91">
                <a:lumMod val="20000"/>
                <a:lumOff val="80000"/>
              </a:srgbClr>
            </a:solidFill>
          </p:spPr>
          <p:txBody>
            <a:bodyPr wrap="square" lIns="612000" r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S</a:t>
              </a:r>
              <a:r>
                <a:rPr kumimoji="0" lang="en-GB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afety</a:t>
              </a: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 and tolerability of BI 1015550 was acceptable, and alongside the beneficial effects on FVC, warrants </a:t>
              </a:r>
              <a:r>
                <a:rPr kumimoji="0" lang="en-GB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further clinical development </a:t>
              </a: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as a treatment for IPF and other forms of progressive pulmonary fibrosis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1381EF-9F4E-4B27-9D61-4E4D24E30F6F}"/>
                </a:ext>
              </a:extLst>
            </p:cNvPr>
            <p:cNvSpPr/>
            <p:nvPr/>
          </p:nvSpPr>
          <p:spPr>
            <a:xfrm>
              <a:off x="602698" y="4532202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10" name="Graphic 9" descr="Research with solid fill">
              <a:extLst>
                <a:ext uri="{FF2B5EF4-FFF2-40B4-BE49-F238E27FC236}">
                  <a16:creationId xmlns:a16="http://schemas.microsoft.com/office/drawing/2014/main" id="{35C2777D-C733-457D-B603-844BE173F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93" y="4715802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BCCF5AE-4BC4-60D1-078B-E2F589EEB92E}"/>
              </a:ext>
            </a:extLst>
          </p:cNvPr>
          <p:cNvGrpSpPr/>
          <p:nvPr/>
        </p:nvGrpSpPr>
        <p:grpSpPr>
          <a:xfrm>
            <a:off x="561945" y="3060658"/>
            <a:ext cx="11068111" cy="1281600"/>
            <a:chOff x="607952" y="3052191"/>
            <a:chExt cx="11068111" cy="1281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522C26-927F-478E-9164-FAC90F4ADBCE}"/>
                </a:ext>
              </a:extLst>
            </p:cNvPr>
            <p:cNvSpPr txBox="1"/>
            <p:nvPr/>
          </p:nvSpPr>
          <p:spPr>
            <a:xfrm>
              <a:off x="1445640" y="3160205"/>
              <a:ext cx="10230423" cy="1108491"/>
            </a:xfrm>
            <a:prstGeom prst="rect">
              <a:avLst/>
            </a:prstGeom>
            <a:solidFill>
              <a:srgbClr val="8C8F91">
                <a:lumMod val="20000"/>
                <a:lumOff val="80000"/>
              </a:srgbClr>
            </a:solidFill>
          </p:spPr>
          <p:txBody>
            <a:bodyPr wrap="square" lIns="612000" r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The Bayesian analysis led to more conservative estimates of the magnitude of treatment effect but 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supported the robustness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and increased confidence in results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EF2134-F970-4528-8B6E-782121F3E805}"/>
                </a:ext>
              </a:extLst>
            </p:cNvPr>
            <p:cNvSpPr/>
            <p:nvPr/>
          </p:nvSpPr>
          <p:spPr>
            <a:xfrm>
              <a:off x="607952" y="3052191"/>
              <a:ext cx="1281600" cy="1281600"/>
            </a:xfrm>
            <a:prstGeom prst="ellipse">
              <a:avLst/>
            </a:prstGeom>
            <a:solidFill>
              <a:srgbClr val="F2650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167F3108-E10D-4508-8DC0-A5D8A3EDF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825" y="3394541"/>
              <a:ext cx="887412" cy="596900"/>
            </a:xfrm>
            <a:custGeom>
              <a:avLst/>
              <a:gdLst>
                <a:gd name="T0" fmla="*/ 139 w 146"/>
                <a:gd name="T1" fmla="*/ 36 h 98"/>
                <a:gd name="T2" fmla="*/ 141 w 146"/>
                <a:gd name="T3" fmla="*/ 22 h 98"/>
                <a:gd name="T4" fmla="*/ 127 w 146"/>
                <a:gd name="T5" fmla="*/ 20 h 98"/>
                <a:gd name="T6" fmla="*/ 129 w 146"/>
                <a:gd name="T7" fmla="*/ 7 h 98"/>
                <a:gd name="T8" fmla="*/ 73 w 146"/>
                <a:gd name="T9" fmla="*/ 16 h 98"/>
                <a:gd name="T10" fmla="*/ 18 w 146"/>
                <a:gd name="T11" fmla="*/ 7 h 98"/>
                <a:gd name="T12" fmla="*/ 19 w 146"/>
                <a:gd name="T13" fmla="*/ 20 h 98"/>
                <a:gd name="T14" fmla="*/ 6 w 146"/>
                <a:gd name="T15" fmla="*/ 22 h 98"/>
                <a:gd name="T16" fmla="*/ 7 w 146"/>
                <a:gd name="T17" fmla="*/ 36 h 98"/>
                <a:gd name="T18" fmla="*/ 0 w 146"/>
                <a:gd name="T19" fmla="*/ 37 h 98"/>
                <a:gd name="T20" fmla="*/ 8 w 146"/>
                <a:gd name="T21" fmla="*/ 98 h 98"/>
                <a:gd name="T22" fmla="*/ 61 w 146"/>
                <a:gd name="T23" fmla="*/ 92 h 98"/>
                <a:gd name="T24" fmla="*/ 65 w 146"/>
                <a:gd name="T25" fmla="*/ 95 h 98"/>
                <a:gd name="T26" fmla="*/ 69 w 146"/>
                <a:gd name="T27" fmla="*/ 96 h 98"/>
                <a:gd name="T28" fmla="*/ 73 w 146"/>
                <a:gd name="T29" fmla="*/ 96 h 98"/>
                <a:gd name="T30" fmla="*/ 78 w 146"/>
                <a:gd name="T31" fmla="*/ 96 h 98"/>
                <a:gd name="T32" fmla="*/ 81 w 146"/>
                <a:gd name="T33" fmla="*/ 95 h 98"/>
                <a:gd name="T34" fmla="*/ 86 w 146"/>
                <a:gd name="T35" fmla="*/ 92 h 98"/>
                <a:gd name="T36" fmla="*/ 139 w 146"/>
                <a:gd name="T37" fmla="*/ 98 h 98"/>
                <a:gd name="T38" fmla="*/ 146 w 146"/>
                <a:gd name="T39" fmla="*/ 37 h 98"/>
                <a:gd name="T40" fmla="*/ 139 w 146"/>
                <a:gd name="T41" fmla="*/ 36 h 98"/>
                <a:gd name="T42" fmla="*/ 64 w 146"/>
                <a:gd name="T43" fmla="*/ 86 h 98"/>
                <a:gd name="T44" fmla="*/ 51 w 146"/>
                <a:gd name="T45" fmla="*/ 83 h 98"/>
                <a:gd name="T46" fmla="*/ 21 w 146"/>
                <a:gd name="T47" fmla="*/ 87 h 98"/>
                <a:gd name="T48" fmla="*/ 14 w 146"/>
                <a:gd name="T49" fmla="*/ 28 h 98"/>
                <a:gd name="T50" fmla="*/ 20 w 146"/>
                <a:gd name="T51" fmla="*/ 28 h 98"/>
                <a:gd name="T52" fmla="*/ 26 w 146"/>
                <a:gd name="T53" fmla="*/ 79 h 98"/>
                <a:gd name="T54" fmla="*/ 66 w 146"/>
                <a:gd name="T55" fmla="*/ 85 h 98"/>
                <a:gd name="T56" fmla="*/ 64 w 146"/>
                <a:gd name="T57" fmla="*/ 86 h 98"/>
                <a:gd name="T58" fmla="*/ 70 w 146"/>
                <a:gd name="T59" fmla="*/ 81 h 98"/>
                <a:gd name="T60" fmla="*/ 32 w 146"/>
                <a:gd name="T61" fmla="*/ 72 h 98"/>
                <a:gd name="T62" fmla="*/ 24 w 146"/>
                <a:gd name="T63" fmla="*/ 13 h 98"/>
                <a:gd name="T64" fmla="*/ 70 w 146"/>
                <a:gd name="T65" fmla="*/ 23 h 98"/>
                <a:gd name="T66" fmla="*/ 70 w 146"/>
                <a:gd name="T67" fmla="*/ 81 h 98"/>
                <a:gd name="T68" fmla="*/ 76 w 146"/>
                <a:gd name="T69" fmla="*/ 81 h 98"/>
                <a:gd name="T70" fmla="*/ 76 w 146"/>
                <a:gd name="T71" fmla="*/ 23 h 98"/>
                <a:gd name="T72" fmla="*/ 122 w 146"/>
                <a:gd name="T73" fmla="*/ 13 h 98"/>
                <a:gd name="T74" fmla="*/ 115 w 146"/>
                <a:gd name="T75" fmla="*/ 72 h 98"/>
                <a:gd name="T76" fmla="*/ 76 w 146"/>
                <a:gd name="T77" fmla="*/ 81 h 98"/>
                <a:gd name="T78" fmla="*/ 126 w 146"/>
                <a:gd name="T79" fmla="*/ 87 h 98"/>
                <a:gd name="T80" fmla="*/ 95 w 146"/>
                <a:gd name="T81" fmla="*/ 83 h 98"/>
                <a:gd name="T82" fmla="*/ 82 w 146"/>
                <a:gd name="T83" fmla="*/ 86 h 98"/>
                <a:gd name="T84" fmla="*/ 81 w 146"/>
                <a:gd name="T85" fmla="*/ 85 h 98"/>
                <a:gd name="T86" fmla="*/ 120 w 146"/>
                <a:gd name="T87" fmla="*/ 79 h 98"/>
                <a:gd name="T88" fmla="*/ 126 w 146"/>
                <a:gd name="T89" fmla="*/ 28 h 98"/>
                <a:gd name="T90" fmla="*/ 133 w 146"/>
                <a:gd name="T91" fmla="*/ 28 h 98"/>
                <a:gd name="T92" fmla="*/ 126 w 146"/>
                <a:gd name="T93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98">
                  <a:moveTo>
                    <a:pt x="139" y="36"/>
                  </a:moveTo>
                  <a:cubicBezTo>
                    <a:pt x="141" y="22"/>
                    <a:pt x="141" y="22"/>
                    <a:pt x="141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06" y="0"/>
                    <a:pt x="84" y="6"/>
                    <a:pt x="73" y="16"/>
                  </a:cubicBezTo>
                  <a:cubicBezTo>
                    <a:pt x="63" y="6"/>
                    <a:pt x="40" y="0"/>
                    <a:pt x="18" y="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9" y="96"/>
                    <a:pt x="80" y="96"/>
                    <a:pt x="81" y="95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46" y="37"/>
                    <a:pt x="146" y="37"/>
                    <a:pt x="146" y="37"/>
                  </a:cubicBezTo>
                  <a:lnTo>
                    <a:pt x="139" y="36"/>
                  </a:lnTo>
                  <a:close/>
                  <a:moveTo>
                    <a:pt x="64" y="86"/>
                  </a:moveTo>
                  <a:cubicBezTo>
                    <a:pt x="64" y="86"/>
                    <a:pt x="58" y="83"/>
                    <a:pt x="51" y="83"/>
                  </a:cubicBezTo>
                  <a:cubicBezTo>
                    <a:pt x="38" y="82"/>
                    <a:pt x="21" y="87"/>
                    <a:pt x="21" y="8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53" y="72"/>
                    <a:pt x="58" y="79"/>
                    <a:pt x="66" y="85"/>
                  </a:cubicBezTo>
                  <a:lnTo>
                    <a:pt x="64" y="86"/>
                  </a:lnTo>
                  <a:close/>
                  <a:moveTo>
                    <a:pt x="70" y="81"/>
                  </a:moveTo>
                  <a:cubicBezTo>
                    <a:pt x="58" y="68"/>
                    <a:pt x="43" y="70"/>
                    <a:pt x="32" y="7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41" y="6"/>
                    <a:pt x="64" y="13"/>
                    <a:pt x="70" y="23"/>
                  </a:cubicBezTo>
                  <a:lnTo>
                    <a:pt x="70" y="81"/>
                  </a:lnTo>
                  <a:close/>
                  <a:moveTo>
                    <a:pt x="76" y="81"/>
                  </a:moveTo>
                  <a:cubicBezTo>
                    <a:pt x="76" y="23"/>
                    <a:pt x="76" y="23"/>
                    <a:pt x="76" y="23"/>
                  </a:cubicBezTo>
                  <a:cubicBezTo>
                    <a:pt x="83" y="13"/>
                    <a:pt x="105" y="6"/>
                    <a:pt x="122" y="13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4" y="70"/>
                    <a:pt x="88" y="68"/>
                    <a:pt x="76" y="81"/>
                  </a:cubicBezTo>
                  <a:close/>
                  <a:moveTo>
                    <a:pt x="126" y="87"/>
                  </a:moveTo>
                  <a:cubicBezTo>
                    <a:pt x="126" y="87"/>
                    <a:pt x="108" y="82"/>
                    <a:pt x="95" y="83"/>
                  </a:cubicBezTo>
                  <a:cubicBezTo>
                    <a:pt x="89" y="83"/>
                    <a:pt x="82" y="86"/>
                    <a:pt x="82" y="86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8" y="79"/>
                    <a:pt x="93" y="72"/>
                    <a:pt x="120" y="7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33" y="28"/>
                    <a:pt x="133" y="28"/>
                    <a:pt x="133" y="28"/>
                  </a:cubicBezTo>
                  <a:lnTo>
                    <a:pt x="126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E55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3DA1C75-284C-4C57-9B2A-4AFACE490066}"/>
              </a:ext>
            </a:extLst>
          </p:cNvPr>
          <p:cNvSpPr txBox="1">
            <a:spLocks/>
          </p:cNvSpPr>
          <p:nvPr/>
        </p:nvSpPr>
        <p:spPr>
          <a:xfrm>
            <a:off x="3339828" y="6318218"/>
            <a:ext cx="8640762" cy="432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86B6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FVC, forced vital capacity; IPF, idiopathic pulmonary fibrosis.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Richeldi L, et al.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Engl J Med.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C8F91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2022.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36E443-4430-4A6A-8122-C77DC6AC8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9555"/>
            <a:ext cx="2981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51D09AE-8721-42C1-9840-C725A4CC0977}"/>
              </a:ext>
            </a:extLst>
          </p:cNvPr>
          <p:cNvSpPr txBox="1"/>
          <p:nvPr/>
        </p:nvSpPr>
        <p:spPr>
          <a:xfrm>
            <a:off x="508030" y="1880307"/>
            <a:ext cx="11163269" cy="34778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2: </a:t>
            </a: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Bayesian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dynamic borrowing of </a:t>
            </a:r>
            <a:r>
              <a:rPr lang="de-DE" sz="5400" b="1" dirty="0">
                <a:solidFill>
                  <a:prstClr val="black"/>
                </a:solidFill>
                <a:latin typeface="+mj-lt"/>
              </a:rPr>
              <a:t>external control data as a supportive OS analysis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Presenter: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Julia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Niewczas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(J&amp;J)</a:t>
            </a:r>
          </a:p>
        </p:txBody>
      </p:sp>
    </p:spTree>
    <p:extLst>
      <p:ext uri="{BB962C8B-B14F-4D97-AF65-F5344CB8AC3E}">
        <p14:creationId xmlns:p14="http://schemas.microsoft.com/office/powerpoint/2010/main" val="135487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B32F-1706-4BE1-B0FD-4411F803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Two Oncology Studies in the same indication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37C6-B1B1-4D21-A777-06D772AB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Consider a setting in which a sponsor plans two Phase 3 studies in the same indication in the same population </a:t>
            </a:r>
          </a:p>
          <a:p>
            <a:pPr lvl="1"/>
            <a:r>
              <a:rPr lang="sv-SE" dirty="0">
                <a:latin typeface="+mj-lt"/>
              </a:rPr>
              <a:t>Two studies in a highly similar population with the majority of patients receiving the same control treatment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Primary endpoint is Progression Free Survival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Key secondary endpoint is Overall Survival (OS)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Same Stratification Factors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>
                <a:solidFill>
                  <a:srgbClr val="212121"/>
                </a:solidFill>
                <a:latin typeface="+mj-lt"/>
              </a:rPr>
              <a:t>Same inclusion/exclusion criteria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defRPr/>
            </a:pPr>
            <a:endParaRPr lang="sv-SE" dirty="0">
              <a:latin typeface="+mj-lt"/>
            </a:endParaRP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909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EE14-EA23-4657-8FEC-52DA8BC5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50" y="306212"/>
            <a:ext cx="4519943" cy="63005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</a:rPr>
              <a:t>Study 1 Design</a:t>
            </a:r>
            <a:endParaRPr lang="en-US" sz="360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032397-BD2D-4537-9469-763403F30443}"/>
              </a:ext>
            </a:extLst>
          </p:cNvPr>
          <p:cNvSpPr txBox="1"/>
          <p:nvPr/>
        </p:nvSpPr>
        <p:spPr>
          <a:xfrm>
            <a:off x="1621916" y="1375005"/>
            <a:ext cx="4161992" cy="1169551"/>
          </a:xfrm>
          <a:prstGeom prst="rect">
            <a:avLst/>
          </a:prstGeom>
          <a:solidFill>
            <a:srgbClr val="31859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Arm A: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Drug A</a:t>
            </a: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(</a:t>
            </a:r>
            <a:r>
              <a:rPr lang="en-US" sz="1400" b="1" kern="0" dirty="0">
                <a:solidFill>
                  <a:schemeClr val="bg2"/>
                </a:solidFill>
                <a:latin typeface="Arial"/>
                <a:ea typeface="ヒラギノ角ゴ ProN W3"/>
              </a:rPr>
              <a:t>N = 250)</a:t>
            </a: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A1FEC-954E-4AAE-AED8-9ADE2CC5EDD8}"/>
              </a:ext>
            </a:extLst>
          </p:cNvPr>
          <p:cNvSpPr txBox="1"/>
          <p:nvPr/>
        </p:nvSpPr>
        <p:spPr>
          <a:xfrm rot="16200000">
            <a:off x="-493531" y="2533091"/>
            <a:ext cx="314398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273">
              <a:defRPr/>
            </a:pPr>
            <a:r>
              <a:rPr lang="en-US" sz="1400" kern="0">
                <a:solidFill>
                  <a:srgbClr val="212121"/>
                </a:solidFill>
                <a:latin typeface="Arial"/>
                <a:ea typeface="Arial" charset="0"/>
              </a:rPr>
              <a:t>N1 Subjects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Arial" charset="0"/>
              <a:cs typeface="+mn-cs"/>
            </a:endParaRPr>
          </a:p>
          <a:p>
            <a:pPr marL="0" marR="0" lvl="0" indent="0" algn="ctr" defTabSz="5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 charset="0"/>
                <a:cs typeface="+mn-cs"/>
              </a:rPr>
              <a:t>Randomization 1:1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7F16DE-30C5-47CD-A366-52BA98C9FFD5}"/>
              </a:ext>
            </a:extLst>
          </p:cNvPr>
          <p:cNvSpPr txBox="1"/>
          <p:nvPr/>
        </p:nvSpPr>
        <p:spPr>
          <a:xfrm>
            <a:off x="1623982" y="3244902"/>
            <a:ext cx="4161992" cy="800219"/>
          </a:xfrm>
          <a:prstGeom prst="rect">
            <a:avLst/>
          </a:prstGeom>
          <a:solidFill>
            <a:srgbClr val="31859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Arm B: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Drug C </a:t>
            </a:r>
            <a:endParaRPr lang="en-US" sz="1400" dirty="0">
              <a:solidFill>
                <a:schemeClr val="accent2"/>
              </a:solidFill>
              <a:highlight>
                <a:srgbClr val="FFFF00"/>
              </a:highlight>
              <a:latin typeface="Helvetica"/>
              <a:ea typeface="Verdana"/>
              <a:cs typeface="Helvetica"/>
            </a:endParaRPr>
          </a:p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(N = 250)</a:t>
            </a:r>
          </a:p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rgbClr val="212121"/>
              </a:solidFill>
              <a:latin typeface="Arial"/>
              <a:ea typeface="ヒラギノ角ゴ ProN W3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28B8162-BB1B-4DBF-8C69-FF485AE84A76}"/>
              </a:ext>
            </a:extLst>
          </p:cNvPr>
          <p:cNvSpPr/>
          <p:nvPr/>
        </p:nvSpPr>
        <p:spPr bwMode="auto">
          <a:xfrm rot="5400000">
            <a:off x="5863210" y="-562530"/>
            <a:ext cx="465580" cy="10685893"/>
          </a:xfrm>
          <a:prstGeom prst="rightBrace">
            <a:avLst>
              <a:gd name="adj1" fmla="val 8333"/>
              <a:gd name="adj2" fmla="val 56374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47B23A3-BC73-43E7-8D10-D85FFD076141}"/>
              </a:ext>
            </a:extLst>
          </p:cNvPr>
          <p:cNvSpPr txBox="1">
            <a:spLocks/>
          </p:cNvSpPr>
          <p:nvPr/>
        </p:nvSpPr>
        <p:spPr bwMode="auto">
          <a:xfrm>
            <a:off x="6612621" y="341800"/>
            <a:ext cx="5131506" cy="824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0972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6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65" charset="0"/>
              </a:defRPr>
            </a:lvl1pPr>
            <a:lvl2pPr marL="548640" algn="l" defTabSz="109728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65" charset="0"/>
              </a:defRPr>
            </a:lvl2pPr>
            <a:lvl3pPr marL="1097280" algn="l" defTabSz="109728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65" charset="0"/>
              </a:defRPr>
            </a:lvl3pPr>
            <a:lvl4pPr marL="1645920" algn="l" defTabSz="109728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65" charset="0"/>
              </a:defRPr>
            </a:lvl4pPr>
            <a:lvl5pPr marL="2194560" algn="l" defTabSz="109728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65" charset="0"/>
              </a:defRPr>
            </a:lvl5pPr>
            <a:lvl6pPr marL="2743200" algn="l" defTabSz="1097280" rtl="0" eaLnBrk="1" fontAlgn="base" latinLnBrk="0" hangingPunct="1">
              <a:spcBef>
                <a:spcPct val="0"/>
              </a:spcBef>
              <a:spcAft>
                <a:spcPct val="0"/>
              </a:spcAft>
              <a:defRPr sz="216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3291840" algn="l" defTabSz="1097280" rtl="0" eaLnBrk="1" fontAlgn="base" latinLnBrk="0" hangingPunct="1">
              <a:spcBef>
                <a:spcPct val="0"/>
              </a:spcBef>
              <a:spcAft>
                <a:spcPct val="0"/>
              </a:spcAft>
              <a:defRPr sz="216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3840480" algn="l" defTabSz="1097280" rtl="0" eaLnBrk="1" fontAlgn="base" latinLnBrk="0" hangingPunct="1">
              <a:spcBef>
                <a:spcPct val="0"/>
              </a:spcBef>
              <a:spcAft>
                <a:spcPct val="0"/>
              </a:spcAft>
              <a:defRPr sz="216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4389120" algn="l" defTabSz="1097280" rtl="0" eaLnBrk="1" fontAlgn="base" latinLnBrk="0" hangingPunct="1">
              <a:spcBef>
                <a:spcPct val="0"/>
              </a:spcBef>
              <a:spcAft>
                <a:spcPct val="0"/>
              </a:spcAft>
              <a:defRPr sz="216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r>
              <a:rPr lang="en-US" sz="3600" dirty="0">
                <a:latin typeface="+mj-lt"/>
                <a:ea typeface="+mj-ea"/>
              </a:rPr>
              <a:t>Study 2 Design</a:t>
            </a:r>
            <a:endParaRPr lang="en-US" sz="3600" dirty="0">
              <a:latin typeface="+mj-lt"/>
            </a:endParaRPr>
          </a:p>
        </p:txBody>
      </p:sp>
      <p:cxnSp>
        <p:nvCxnSpPr>
          <p:cNvPr id="44" name="Elbow Connector 86">
            <a:extLst>
              <a:ext uri="{FF2B5EF4-FFF2-40B4-BE49-F238E27FC236}">
                <a16:creationId xmlns:a16="http://schemas.microsoft.com/office/drawing/2014/main" id="{B701A6E6-5B88-4F79-95A5-0F856E1C407F}"/>
              </a:ext>
            </a:extLst>
          </p:cNvPr>
          <p:cNvCxnSpPr>
            <a:cxnSpLocks/>
          </p:cNvCxnSpPr>
          <p:nvPr/>
        </p:nvCxnSpPr>
        <p:spPr>
          <a:xfrm>
            <a:off x="1328596" y="2621500"/>
            <a:ext cx="301987" cy="814899"/>
          </a:xfrm>
          <a:prstGeom prst="bentConnector3">
            <a:avLst/>
          </a:prstGeom>
          <a:ln w="28575"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88">
            <a:extLst>
              <a:ext uri="{FF2B5EF4-FFF2-40B4-BE49-F238E27FC236}">
                <a16:creationId xmlns:a16="http://schemas.microsoft.com/office/drawing/2014/main" id="{357E87EF-1168-45AC-8652-ADF64A98F317}"/>
              </a:ext>
            </a:extLst>
          </p:cNvPr>
          <p:cNvCxnSpPr>
            <a:cxnSpLocks/>
          </p:cNvCxnSpPr>
          <p:nvPr/>
        </p:nvCxnSpPr>
        <p:spPr>
          <a:xfrm flipV="1">
            <a:off x="1328596" y="1811348"/>
            <a:ext cx="304433" cy="810152"/>
          </a:xfrm>
          <a:prstGeom prst="bentConnector3">
            <a:avLst/>
          </a:prstGeom>
          <a:ln w="28575"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9C27CD-AD80-437B-80A5-8F4E7D991337}"/>
              </a:ext>
            </a:extLst>
          </p:cNvPr>
          <p:cNvSpPr txBox="1"/>
          <p:nvPr/>
        </p:nvSpPr>
        <p:spPr>
          <a:xfrm rot="16200000">
            <a:off x="5361377" y="2532237"/>
            <a:ext cx="314398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 charset="0"/>
                <a:cs typeface="+mn-cs"/>
              </a:rPr>
              <a:t>N= 550</a:t>
            </a:r>
          </a:p>
          <a:p>
            <a:pPr marL="0" marR="0" lvl="0" indent="0" algn="ctr" defTabSz="5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 charset="0"/>
                <a:cs typeface="+mn-cs"/>
              </a:rPr>
              <a:t>Randomization 1:1 </a:t>
            </a:r>
          </a:p>
        </p:txBody>
      </p:sp>
      <p:cxnSp>
        <p:nvCxnSpPr>
          <p:cNvPr id="19" name="Elbow Connector 86">
            <a:extLst>
              <a:ext uri="{FF2B5EF4-FFF2-40B4-BE49-F238E27FC236}">
                <a16:creationId xmlns:a16="http://schemas.microsoft.com/office/drawing/2014/main" id="{28B749C3-DE25-416C-ADC5-ED0CCC3482BB}"/>
              </a:ext>
            </a:extLst>
          </p:cNvPr>
          <p:cNvCxnSpPr>
            <a:cxnSpLocks/>
          </p:cNvCxnSpPr>
          <p:nvPr/>
        </p:nvCxnSpPr>
        <p:spPr>
          <a:xfrm>
            <a:off x="7197425" y="2619356"/>
            <a:ext cx="301987" cy="814899"/>
          </a:xfrm>
          <a:prstGeom prst="bentConnector3">
            <a:avLst/>
          </a:prstGeom>
          <a:ln w="28575"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88">
            <a:extLst>
              <a:ext uri="{FF2B5EF4-FFF2-40B4-BE49-F238E27FC236}">
                <a16:creationId xmlns:a16="http://schemas.microsoft.com/office/drawing/2014/main" id="{C483F3C4-1046-4261-8B7F-02E5C4A54A4C}"/>
              </a:ext>
            </a:extLst>
          </p:cNvPr>
          <p:cNvCxnSpPr>
            <a:cxnSpLocks/>
          </p:cNvCxnSpPr>
          <p:nvPr/>
        </p:nvCxnSpPr>
        <p:spPr>
          <a:xfrm flipV="1">
            <a:off x="7197425" y="1809204"/>
            <a:ext cx="304433" cy="810152"/>
          </a:xfrm>
          <a:prstGeom prst="bentConnector3">
            <a:avLst/>
          </a:prstGeom>
          <a:ln w="28575"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E7664B1-06EE-4CEA-9E3E-865303805AC4}"/>
              </a:ext>
            </a:extLst>
          </p:cNvPr>
          <p:cNvSpPr txBox="1"/>
          <p:nvPr/>
        </p:nvSpPr>
        <p:spPr>
          <a:xfrm>
            <a:off x="7542284" y="1234581"/>
            <a:ext cx="3856838" cy="1384995"/>
          </a:xfrm>
          <a:prstGeom prst="rect">
            <a:avLst/>
          </a:prstGeom>
          <a:solidFill>
            <a:srgbClr val="31859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Arm A: </a:t>
            </a:r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Drug B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(N = 225)</a:t>
            </a: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8C066-7C14-4F77-9F8A-E3A3FBFF6E96}"/>
              </a:ext>
            </a:extLst>
          </p:cNvPr>
          <p:cNvSpPr txBox="1"/>
          <p:nvPr/>
        </p:nvSpPr>
        <p:spPr>
          <a:xfrm>
            <a:off x="7542284" y="2873123"/>
            <a:ext cx="3856838" cy="1600438"/>
          </a:xfrm>
          <a:prstGeom prst="rect">
            <a:avLst/>
          </a:prstGeom>
          <a:solidFill>
            <a:srgbClr val="31859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Arm B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: Investigator’s choice </a:t>
            </a:r>
            <a:b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</a:b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Drug C or Drug D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(N = 225)</a:t>
            </a: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 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5B4B8E-9ADA-44AF-A16B-8AC7EAEE3AC9}"/>
              </a:ext>
            </a:extLst>
          </p:cNvPr>
          <p:cNvSpPr/>
          <p:nvPr/>
        </p:nvSpPr>
        <p:spPr bwMode="auto">
          <a:xfrm>
            <a:off x="2784190" y="5316415"/>
            <a:ext cx="5105206" cy="1085196"/>
          </a:xfrm>
          <a:prstGeom prst="roundRect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Primary endpoint is Progression Free Survival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Key secondary endpoint is Overall Survival (OS)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Same Stratification Factors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srgbClr val="212121"/>
                </a:solidFill>
                <a:latin typeface="+mj-lt"/>
              </a:rPr>
              <a:t>Same inclusion/exclusion criteria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6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row: Right 53">
            <a:extLst>
              <a:ext uri="{FF2B5EF4-FFF2-40B4-BE49-F238E27FC236}">
                <a16:creationId xmlns:a16="http://schemas.microsoft.com/office/drawing/2014/main" id="{6D6C47A7-6DBE-46DF-A54B-BA206F041C4A}"/>
              </a:ext>
            </a:extLst>
          </p:cNvPr>
          <p:cNvSpPr/>
          <p:nvPr/>
        </p:nvSpPr>
        <p:spPr>
          <a:xfrm>
            <a:off x="356351" y="2680917"/>
            <a:ext cx="10601088" cy="1684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ヒラギノ角ゴ ProN W3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A7B863-D55E-4539-9274-FCE44A14DC06}"/>
              </a:ext>
            </a:extLst>
          </p:cNvPr>
          <p:cNvSpPr txBox="1"/>
          <p:nvPr/>
        </p:nvSpPr>
        <p:spPr>
          <a:xfrm>
            <a:off x="1051227" y="2812829"/>
            <a:ext cx="1764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LPI </a:t>
            </a:r>
            <a:r>
              <a:rPr lang="en-US" sz="1100" b="1" dirty="0">
                <a:solidFill>
                  <a:srgbClr val="212121"/>
                </a:solidFill>
                <a:latin typeface="Arial"/>
                <a:ea typeface="ヒラギノ角ゴ ProN W3"/>
              </a:rPr>
              <a:t>22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mo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ヒラギノ角ゴ ProN W3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F78AF-4266-4E54-92C5-AE4AECE131E3}"/>
              </a:ext>
            </a:extLst>
          </p:cNvPr>
          <p:cNvSpPr txBox="1"/>
          <p:nvPr/>
        </p:nvSpPr>
        <p:spPr>
          <a:xfrm>
            <a:off x="9766218" y="2849341"/>
            <a:ext cx="1191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~ 75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mo</a:t>
            </a:r>
            <a:endParaRPr lang="en-US" sz="1100" b="1" dirty="0">
              <a:solidFill>
                <a:srgbClr val="212121"/>
              </a:solidFill>
              <a:latin typeface="Arial"/>
              <a:ea typeface="Verdan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84AECD-EDE7-45E6-A2EC-26F612208AC8}"/>
              </a:ext>
            </a:extLst>
          </p:cNvPr>
          <p:cNvSpPr txBox="1"/>
          <p:nvPr/>
        </p:nvSpPr>
        <p:spPr>
          <a:xfrm>
            <a:off x="6246629" y="1874248"/>
            <a:ext cx="2368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OS IA2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# events=222, IF=70%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7CFF78-7F94-4094-925E-A0C87F653433}"/>
              </a:ext>
            </a:extLst>
          </p:cNvPr>
          <p:cNvSpPr txBox="1"/>
          <p:nvPr/>
        </p:nvSpPr>
        <p:spPr>
          <a:xfrm>
            <a:off x="3251068" y="1785364"/>
            <a:ext cx="2483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PFS FA </a:t>
            </a:r>
            <a:b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</a:b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OS </a:t>
            </a:r>
            <a:r>
              <a:rPr lang="en-US" sz="1100" b="1" u="sng" dirty="0">
                <a:solidFill>
                  <a:srgbClr val="212121"/>
                </a:solidFill>
                <a:latin typeface="Arial"/>
                <a:ea typeface="ヒラギノ角ゴ ProN W3"/>
              </a:rPr>
              <a:t>IA1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ヒラギノ角ゴ ProN W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# OS events=95 IF=30%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F45DD2-599B-4383-A59D-9B05BD85C954}"/>
              </a:ext>
            </a:extLst>
          </p:cNvPr>
          <p:cNvCxnSpPr>
            <a:cxnSpLocks/>
          </p:cNvCxnSpPr>
          <p:nvPr/>
        </p:nvCxnSpPr>
        <p:spPr>
          <a:xfrm>
            <a:off x="4503503" y="2375760"/>
            <a:ext cx="712" cy="369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642451A-1F45-424A-9FAA-45862BA301EE}"/>
              </a:ext>
            </a:extLst>
          </p:cNvPr>
          <p:cNvSpPr txBox="1"/>
          <p:nvPr/>
        </p:nvSpPr>
        <p:spPr>
          <a:xfrm>
            <a:off x="3700986" y="2855623"/>
            <a:ext cx="1764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~ 25mo 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7ABF769-1FEB-429E-BF97-A55C6A95D61C}"/>
              </a:ext>
            </a:extLst>
          </p:cNvPr>
          <p:cNvCxnSpPr>
            <a:cxnSpLocks/>
          </p:cNvCxnSpPr>
          <p:nvPr/>
        </p:nvCxnSpPr>
        <p:spPr>
          <a:xfrm>
            <a:off x="2001765" y="2450320"/>
            <a:ext cx="0" cy="264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C0AC3EE-0BF2-46A1-998E-98D0452E0481}"/>
              </a:ext>
            </a:extLst>
          </p:cNvPr>
          <p:cNvGrpSpPr/>
          <p:nvPr/>
        </p:nvGrpSpPr>
        <p:grpSpPr>
          <a:xfrm>
            <a:off x="356350" y="4359642"/>
            <a:ext cx="9602966" cy="1393805"/>
            <a:chOff x="736199" y="1316013"/>
            <a:chExt cx="9360282" cy="1393805"/>
          </a:xfrm>
        </p:grpSpPr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7E5C292C-5E56-48CB-936A-E56ABF590695}"/>
                </a:ext>
              </a:extLst>
            </p:cNvPr>
            <p:cNvSpPr/>
            <p:nvPr/>
          </p:nvSpPr>
          <p:spPr>
            <a:xfrm>
              <a:off x="736199" y="2270320"/>
              <a:ext cx="9360282" cy="1819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ヒラギノ角ゴ ProN W3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35B8EBA-DD07-47D4-B85A-739F6F49FB9B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66" y="2077544"/>
              <a:ext cx="0" cy="2391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CBDA0E-6991-4CF0-B27B-AC8E1B276BB7}"/>
                </a:ext>
              </a:extLst>
            </p:cNvPr>
            <p:cNvSpPr txBox="1"/>
            <p:nvPr/>
          </p:nvSpPr>
          <p:spPr>
            <a:xfrm>
              <a:off x="3273318" y="1316013"/>
              <a:ext cx="217572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ヒラギノ角ゴ ProN W3"/>
                </a:rPr>
                <a:t>PFS FA</a:t>
              </a:r>
              <a:b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ヒラギノ角ゴ ProN W3"/>
                </a:rPr>
              </a:b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ヒラギノ角ゴ ProN W3"/>
                </a:rPr>
                <a:t>OS IA1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ヒラギノ角ゴ ProN W3"/>
                </a:rPr>
                <a:t># OS events=82, IF=30%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8965546-A567-4281-BA2B-1385FAAB5116}"/>
                </a:ext>
              </a:extLst>
            </p:cNvPr>
            <p:cNvSpPr txBox="1"/>
            <p:nvPr/>
          </p:nvSpPr>
          <p:spPr>
            <a:xfrm>
              <a:off x="2999949" y="2448208"/>
              <a:ext cx="2682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ヒラギノ角ゴ ProN W3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Verdana"/>
                </a:rPr>
                <a:t>~ 22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Verdana"/>
                </a:rPr>
                <a:t>mo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C42F792-B890-4DDF-BF15-034279B3F4C4}"/>
              </a:ext>
            </a:extLst>
          </p:cNvPr>
          <p:cNvSpPr txBox="1"/>
          <p:nvPr/>
        </p:nvSpPr>
        <p:spPr>
          <a:xfrm>
            <a:off x="777892" y="5448947"/>
            <a:ext cx="1764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LPI 18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mo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ヒラギノ角ゴ ProN W3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78BB95C-1050-4F83-AB7F-6704C4776E97}"/>
              </a:ext>
            </a:extLst>
          </p:cNvPr>
          <p:cNvCxnSpPr>
            <a:cxnSpLocks/>
          </p:cNvCxnSpPr>
          <p:nvPr/>
        </p:nvCxnSpPr>
        <p:spPr>
          <a:xfrm>
            <a:off x="9660204" y="4984663"/>
            <a:ext cx="0" cy="367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FA10C2F-1656-4787-A8B5-A54ACA09F426}"/>
              </a:ext>
            </a:extLst>
          </p:cNvPr>
          <p:cNvSpPr txBox="1"/>
          <p:nvPr/>
        </p:nvSpPr>
        <p:spPr>
          <a:xfrm>
            <a:off x="9163643" y="5495851"/>
            <a:ext cx="955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~ 70mo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F9354B-5350-46D1-9290-288C9A16250B}"/>
              </a:ext>
            </a:extLst>
          </p:cNvPr>
          <p:cNvSpPr txBox="1"/>
          <p:nvPr/>
        </p:nvSpPr>
        <p:spPr>
          <a:xfrm>
            <a:off x="8677888" y="4519594"/>
            <a:ext cx="195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OS Final Analysis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# events=272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FC6D68-4951-497B-9200-46623E788C45}"/>
              </a:ext>
            </a:extLst>
          </p:cNvPr>
          <p:cNvSpPr txBox="1"/>
          <p:nvPr/>
        </p:nvSpPr>
        <p:spPr>
          <a:xfrm>
            <a:off x="5430574" y="4667569"/>
            <a:ext cx="2483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OS IA2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# OS events=190, IF=70%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000DFA7-ADA8-4390-B7AC-93CFE95B1D71}"/>
              </a:ext>
            </a:extLst>
          </p:cNvPr>
          <p:cNvSpPr txBox="1"/>
          <p:nvPr/>
        </p:nvSpPr>
        <p:spPr>
          <a:xfrm>
            <a:off x="5672771" y="5495950"/>
            <a:ext cx="1764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~ </a:t>
            </a:r>
            <a:r>
              <a:rPr lang="en-US" sz="1100" b="1" dirty="0">
                <a:solidFill>
                  <a:srgbClr val="212121"/>
                </a:solidFill>
                <a:latin typeface="Arial"/>
                <a:ea typeface="Verdana"/>
              </a:rPr>
              <a:t>45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mo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 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1B3335A-C2DA-498B-8052-385FA2D04498}"/>
              </a:ext>
            </a:extLst>
          </p:cNvPr>
          <p:cNvCxnSpPr>
            <a:cxnSpLocks/>
          </p:cNvCxnSpPr>
          <p:nvPr/>
        </p:nvCxnSpPr>
        <p:spPr>
          <a:xfrm>
            <a:off x="1650522" y="5048272"/>
            <a:ext cx="6437" cy="304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24C7462-73A9-48FD-AD42-281FC607FDD3}"/>
              </a:ext>
            </a:extLst>
          </p:cNvPr>
          <p:cNvSpPr txBox="1"/>
          <p:nvPr/>
        </p:nvSpPr>
        <p:spPr>
          <a:xfrm>
            <a:off x="356350" y="3735837"/>
            <a:ext cx="410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N W3"/>
              </a:rPr>
              <a:t>Study 2: Drug B vs Drug C/D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A96D1C-B6F1-4DE2-8E50-2D55848B262E}"/>
              </a:ext>
            </a:extLst>
          </p:cNvPr>
          <p:cNvSpPr txBox="1"/>
          <p:nvPr/>
        </p:nvSpPr>
        <p:spPr>
          <a:xfrm>
            <a:off x="9287835" y="1880026"/>
            <a:ext cx="195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OS Final Analysis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# events</a:t>
            </a:r>
            <a:r>
              <a:rPr lang="en-US" sz="1100" b="1" dirty="0">
                <a:solidFill>
                  <a:srgbClr val="212121"/>
                </a:solidFill>
                <a:latin typeface="Arial"/>
                <a:ea typeface="ヒラギノ角ゴ ProN W3"/>
              </a:rPr>
              <a:t>317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ヒラギノ角ゴ ProN W3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A235A1-0370-4CF3-93E3-C14B8DE24E55}"/>
              </a:ext>
            </a:extLst>
          </p:cNvPr>
          <p:cNvSpPr txBox="1"/>
          <p:nvPr/>
        </p:nvSpPr>
        <p:spPr>
          <a:xfrm>
            <a:off x="236483" y="1170813"/>
            <a:ext cx="399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  <a:latin typeface="Arial"/>
                <a:ea typeface="ヒラギノ角ゴ ProN W3"/>
              </a:rPr>
              <a:t>Study 1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N W3"/>
              </a:rPr>
              <a:t>: Drug A vs Drug 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9AD34AD-127A-4804-B88C-55FF6A1CBC65}"/>
              </a:ext>
            </a:extLst>
          </p:cNvPr>
          <p:cNvSpPr txBox="1"/>
          <p:nvPr/>
        </p:nvSpPr>
        <p:spPr>
          <a:xfrm>
            <a:off x="227743" y="1651826"/>
            <a:ext cx="2097507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N= 550 </a:t>
            </a:r>
          </a:p>
          <a:p>
            <a:pPr algn="ctr"/>
            <a:r>
              <a:rPr lang="en-GB" sz="1100" i="1" dirty="0" err="1"/>
              <a:t>mOS</a:t>
            </a:r>
            <a:r>
              <a:rPr lang="en-GB" sz="1100" i="1" dirty="0"/>
              <a:t>:</a:t>
            </a:r>
            <a:r>
              <a:rPr lang="en-GB" sz="1100" dirty="0"/>
              <a:t> 38 vs 50.5mo (HR=0.75)</a:t>
            </a:r>
          </a:p>
          <a:p>
            <a:pPr algn="ctr"/>
            <a:r>
              <a:rPr lang="en-GB" sz="1100" dirty="0"/>
              <a:t>Power 70%</a:t>
            </a:r>
          </a:p>
          <a:p>
            <a:pPr algn="ctr"/>
            <a:r>
              <a:rPr lang="en-GB" sz="1100" dirty="0"/>
              <a:t>2-sided alpha=5% KDM rho=2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06E1A8-C9D9-4A82-B261-7F578227C27D}"/>
              </a:ext>
            </a:extLst>
          </p:cNvPr>
          <p:cNvSpPr txBox="1"/>
          <p:nvPr/>
        </p:nvSpPr>
        <p:spPr>
          <a:xfrm>
            <a:off x="-427101" y="4235218"/>
            <a:ext cx="325700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b="1"/>
            </a:lvl1pPr>
          </a:lstStyle>
          <a:p>
            <a:r>
              <a:rPr lang="en-GB" sz="1400" dirty="0"/>
              <a:t>N= 450</a:t>
            </a:r>
          </a:p>
          <a:p>
            <a:r>
              <a:rPr lang="en-GB" b="0" dirty="0" err="1"/>
              <a:t>mOS</a:t>
            </a:r>
            <a:r>
              <a:rPr lang="en-GB" b="0" dirty="0"/>
              <a:t>: 38 vs 54mo (HR=0.7)</a:t>
            </a:r>
          </a:p>
          <a:p>
            <a:r>
              <a:rPr lang="en-GB" b="0" dirty="0"/>
              <a:t>Power &gt;80%</a:t>
            </a:r>
          </a:p>
          <a:p>
            <a:r>
              <a:rPr lang="en-GB" b="0" dirty="0"/>
              <a:t>2-sided alpha=5% KDM rho=2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BE7C3668-ED5F-4E9F-BC9C-B5F2D938DA9B}"/>
              </a:ext>
            </a:extLst>
          </p:cNvPr>
          <p:cNvSpPr txBox="1">
            <a:spLocks/>
          </p:cNvSpPr>
          <p:nvPr/>
        </p:nvSpPr>
        <p:spPr bwMode="auto">
          <a:xfrm>
            <a:off x="523196" y="285753"/>
            <a:ext cx="11413551" cy="498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  <a:lvl6pPr marL="28802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49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07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098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chemeClr val="tx1"/>
                </a:solidFill>
                <a:latin typeface="+mj-lt"/>
              </a:rPr>
              <a:t>Statistical design timelines for Overall Survival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charset="0"/>
              <a:sym typeface="Arial" pitchFamily="-65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1753B7-5CE8-479C-9161-3D7880C0E7F6}"/>
              </a:ext>
            </a:extLst>
          </p:cNvPr>
          <p:cNvCxnSpPr>
            <a:cxnSpLocks/>
          </p:cNvCxnSpPr>
          <p:nvPr/>
        </p:nvCxnSpPr>
        <p:spPr>
          <a:xfrm>
            <a:off x="7475890" y="2317661"/>
            <a:ext cx="712" cy="369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90C1A6-DA4B-46CA-86A3-1D0C89E41483}"/>
              </a:ext>
            </a:extLst>
          </p:cNvPr>
          <p:cNvCxnSpPr>
            <a:cxnSpLocks/>
          </p:cNvCxnSpPr>
          <p:nvPr/>
        </p:nvCxnSpPr>
        <p:spPr>
          <a:xfrm>
            <a:off x="10313602" y="2315632"/>
            <a:ext cx="712" cy="369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C9983D1-DEEC-45DC-85E8-27C36CE6CE29}"/>
              </a:ext>
            </a:extLst>
          </p:cNvPr>
          <p:cNvCxnSpPr>
            <a:cxnSpLocks/>
          </p:cNvCxnSpPr>
          <p:nvPr/>
        </p:nvCxnSpPr>
        <p:spPr>
          <a:xfrm>
            <a:off x="4119175" y="4964789"/>
            <a:ext cx="712" cy="369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6F9A316-4FAA-46B0-B8CC-B5C92AB7892F}"/>
              </a:ext>
            </a:extLst>
          </p:cNvPr>
          <p:cNvSpPr txBox="1"/>
          <p:nvPr/>
        </p:nvSpPr>
        <p:spPr>
          <a:xfrm>
            <a:off x="6615901" y="2864254"/>
            <a:ext cx="1764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ヒラギノ角ゴ ProN W3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~ 48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mo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12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E1020-6955-4ADB-BCEF-249EBE24A5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1589850"/>
            <a:ext cx="11231033" cy="48832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Part 1: Theory and Examples (now)</a:t>
            </a:r>
          </a:p>
          <a:p>
            <a:pPr>
              <a:lnSpc>
                <a:spcPct val="110000"/>
              </a:lnSpc>
            </a:pPr>
            <a:r>
              <a:rPr lang="en-GB" dirty="0"/>
              <a:t>Overview of Bayesian Dynamic Borrowing (BDB) methods, with focus on robust mixture priors (Nicky)</a:t>
            </a:r>
          </a:p>
          <a:p>
            <a:pPr>
              <a:lnSpc>
                <a:spcPct val="110000"/>
              </a:lnSpc>
            </a:pPr>
            <a:r>
              <a:rPr lang="en-GB" dirty="0"/>
              <a:t>Case studies (Oliver, Julia, Nicky)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dirty="0"/>
              <a:t>Designing a BDB study: A framework to engage with regulatory authorities (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Gaëlle)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Part 2: Workshop (after coffee break)</a:t>
            </a:r>
          </a:p>
          <a:p>
            <a:pPr>
              <a:lnSpc>
                <a:spcPct val="110000"/>
              </a:lnSpc>
            </a:pPr>
            <a:r>
              <a:rPr lang="en-GB" dirty="0"/>
              <a:t>In breakout groups, work through framework to help prepare for an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end-of-phase 2 regulatory advice meeting focusing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on leveraging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historical control data for a pivotal study (Leads: Simon &amp; Aaron)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041BAD-3C2C-422C-BB32-70CCC215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634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FD86-6155-4070-9682-F5CD2871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Proposal for OS analysis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65E39-E355-4274-8DD9-355DA8FAA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46">
              <a:spcBef>
                <a:spcPct val="0"/>
              </a:spcBef>
              <a:defRPr/>
            </a:pPr>
            <a:fld id="{7496FEC7-E751-42A2-86A0-6737C90AB877}" type="slidenum">
              <a:rPr lang="en-US" smtClean="0">
                <a:solidFill>
                  <a:srgbClr val="FFFFFF"/>
                </a:solidFill>
                <a:ea typeface="ＭＳ Ｐゴシック" pitchFamily="-105" charset="-128"/>
              </a:rPr>
              <a:pPr defTabSz="685746">
                <a:spcBef>
                  <a:spcPct val="0"/>
                </a:spcBef>
                <a:defRPr/>
              </a:pPr>
              <a:t>40</a:t>
            </a:fld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9BB98-8891-49DB-8FC3-7E53E3CDE60A}"/>
              </a:ext>
            </a:extLst>
          </p:cNvPr>
          <p:cNvSpPr txBox="1"/>
          <p:nvPr/>
        </p:nvSpPr>
        <p:spPr>
          <a:xfrm>
            <a:off x="523196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42DA-30DA-46E1-B14A-7DC4572CC88A}"/>
              </a:ext>
            </a:extLst>
          </p:cNvPr>
          <p:cNvSpPr txBox="1"/>
          <p:nvPr/>
        </p:nvSpPr>
        <p:spPr>
          <a:xfrm>
            <a:off x="523196" y="1690688"/>
            <a:ext cx="104931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We propose to combine OS data from Study 1 with control-arm survival information from Study 2 provided this pooling of survival data is statistically valid.</a:t>
            </a:r>
          </a:p>
          <a:p>
            <a:pPr marL="0" indent="0">
              <a:buNone/>
            </a:pPr>
            <a:endParaRPr lang="en-GB" sz="2000" b="1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Trend is important to support registration however there is slow accrual of events. Therefore, the additional Drug C data from </a:t>
            </a:r>
            <a:r>
              <a:rPr lang="en-US" sz="2000" dirty="0">
                <a:latin typeface="+mj-lt"/>
              </a:rPr>
              <a:t>Study 2</a:t>
            </a:r>
            <a:r>
              <a:rPr lang="en-GB" sz="2000" dirty="0">
                <a:latin typeface="+mj-lt"/>
              </a:rPr>
              <a:t> will enable earlier determination of the benefit/risk of Drug A on the OS endpoint. </a:t>
            </a:r>
          </a:p>
        </p:txBody>
      </p:sp>
    </p:spTree>
    <p:extLst>
      <p:ext uri="{BB962C8B-B14F-4D97-AF65-F5344CB8AC3E}">
        <p14:creationId xmlns:p14="http://schemas.microsoft.com/office/powerpoint/2010/main" val="37073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2BEB-CC04-42C2-9CAF-AA1FC5D6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ea typeface="Verdana" panose="020B0604030504040204" pitchFamily="34" charset="0"/>
              </a:rPr>
              <a:t>Simulations within our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EBED-1B00-4074-A849-6446E18DC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62" y="1528034"/>
            <a:ext cx="10990476" cy="4525963"/>
          </a:xfrm>
        </p:spPr>
        <p:txBody>
          <a:bodyPr>
            <a:normAutofit/>
          </a:bodyPr>
          <a:lstStyle/>
          <a:p>
            <a:pPr marL="233680" indent="-233680"/>
            <a:r>
              <a:rPr lang="sv-SE" dirty="0">
                <a:latin typeface="+mj-lt"/>
                <a:cs typeface="Arial" panose="020B0604020202020204" pitchFamily="34" charset="0"/>
              </a:rPr>
              <a:t>Study 1 assumptions</a:t>
            </a:r>
          </a:p>
          <a:p>
            <a:pPr marL="730885" lvl="2" indent="-200660"/>
            <a:r>
              <a:rPr lang="sv-SE" dirty="0">
                <a:latin typeface="+mj-lt"/>
                <a:cs typeface="Arial" panose="020B0604020202020204" pitchFamily="34" charset="0"/>
              </a:rPr>
              <a:t>mOS Drug C = 38mo vs mOS Drug A = 50.5mo</a:t>
            </a:r>
          </a:p>
          <a:p>
            <a:pPr marL="730885" lvl="2" indent="-200660"/>
            <a:r>
              <a:rPr lang="sv-SE" dirty="0">
                <a:latin typeface="+mj-lt"/>
                <a:cs typeface="Arial" panose="020B0604020202020204" pitchFamily="34" charset="0"/>
              </a:rPr>
              <a:t>Analysis at 75mo corresponding to 317 events</a:t>
            </a:r>
          </a:p>
          <a:p>
            <a:pPr marL="233680" indent="-233680"/>
            <a:r>
              <a:rPr lang="sv-SE" dirty="0">
                <a:latin typeface="+mj-lt"/>
                <a:cs typeface="Arial" panose="020B0604020202020204" pitchFamily="34" charset="0"/>
              </a:rPr>
              <a:t>Study 2 assumptions</a:t>
            </a:r>
          </a:p>
          <a:p>
            <a:pPr marL="730885" lvl="2" indent="-200660"/>
            <a:r>
              <a:rPr lang="sv-SE" dirty="0">
                <a:latin typeface="+mj-lt"/>
                <a:cs typeface="Arial" panose="020B0604020202020204" pitchFamily="34" charset="0"/>
              </a:rPr>
              <a:t>mOS Drug C = 38mo vs mOS Drug B = 54mo</a:t>
            </a:r>
          </a:p>
          <a:p>
            <a:pPr marL="730885" lvl="2" indent="-200660"/>
            <a:r>
              <a:rPr lang="sv-SE" dirty="0">
                <a:latin typeface="+mj-lt"/>
                <a:cs typeface="Arial" panose="020B0604020202020204" pitchFamily="34" charset="0"/>
              </a:rPr>
              <a:t>Analysis at 70mo corresponding to 272 events</a:t>
            </a:r>
          </a:p>
          <a:p>
            <a:r>
              <a:rPr lang="sv-SE" dirty="0">
                <a:latin typeface="+mj-lt"/>
                <a:cs typeface="Arial" panose="020B0604020202020204" pitchFamily="34" charset="0"/>
              </a:rPr>
              <a:t>Borrow from Study 2 to Study 1, 450pts total in Study 2</a:t>
            </a:r>
          </a:p>
          <a:p>
            <a:pPr marL="233541" indent="-200660"/>
            <a:r>
              <a:rPr lang="sv-SE" dirty="0">
                <a:latin typeface="+mj-lt"/>
                <a:cs typeface="Arial" panose="020B0604020202020204" pitchFamily="34" charset="0"/>
              </a:rPr>
              <a:t>Assuming 150 (66.7%) patients borrowed</a:t>
            </a:r>
          </a:p>
          <a:p>
            <a:pPr marL="1147941" lvl="2" indent="-200660"/>
            <a:r>
              <a:rPr lang="sv-SE" dirty="0">
                <a:latin typeface="+mj-lt"/>
                <a:cs typeface="Arial" panose="020B0604020202020204" pitchFamily="34" charset="0"/>
              </a:rPr>
              <a:t>Corresponding to 99 events at Final Analysis</a:t>
            </a:r>
          </a:p>
          <a:p>
            <a:pPr marL="530225" lvl="2" indent="0">
              <a:buNone/>
            </a:pPr>
            <a:endParaRPr lang="sv-SE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9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722E-FE48-4904-B4D1-4E97458F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3EA302-B0CB-41E5-8ABA-2C84851B87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2403" y="2049819"/>
          <a:ext cx="518782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173">
                  <a:extLst>
                    <a:ext uri="{9D8B030D-6E8A-4147-A177-3AD203B41FA5}">
                      <a16:colId xmlns:a16="http://schemas.microsoft.com/office/drawing/2014/main" val="2126074733"/>
                    </a:ext>
                  </a:extLst>
                </a:gridCol>
                <a:gridCol w="1131739">
                  <a:extLst>
                    <a:ext uri="{9D8B030D-6E8A-4147-A177-3AD203B41FA5}">
                      <a16:colId xmlns:a16="http://schemas.microsoft.com/office/drawing/2014/main" val="1360106141"/>
                    </a:ext>
                  </a:extLst>
                </a:gridCol>
                <a:gridCol w="1296956">
                  <a:extLst>
                    <a:ext uri="{9D8B030D-6E8A-4147-A177-3AD203B41FA5}">
                      <a16:colId xmlns:a16="http://schemas.microsoft.com/office/drawing/2014/main" val="3120133874"/>
                    </a:ext>
                  </a:extLst>
                </a:gridCol>
                <a:gridCol w="1296956">
                  <a:extLst>
                    <a:ext uri="{9D8B030D-6E8A-4147-A177-3AD203B41FA5}">
                      <a16:colId xmlns:a16="http://schemas.microsoft.com/office/drawing/2014/main" val="318748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Power (%) IA1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Power (%) IA2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Power (%) </a:t>
                      </a:r>
                    </a:p>
                    <a:p>
                      <a:pPr algn="ctr"/>
                      <a:r>
                        <a:rPr lang="sv-SE" sz="1600" dirty="0"/>
                        <a:t>FA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98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Bayesian Current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sv-SE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sv-SE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sv-SE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3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Bayesian Pooling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sv-SE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sv-SE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sv-SE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204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Robust mixture prior w=0.75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latin typeface="+mn-lt"/>
                        </a:rPr>
                        <a:t>52.7%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6501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2A9599-968B-4F56-9829-1F4C8F0F3E76}"/>
              </a:ext>
            </a:extLst>
          </p:cNvPr>
          <p:cNvSpPr txBox="1"/>
          <p:nvPr/>
        </p:nvSpPr>
        <p:spPr>
          <a:xfrm>
            <a:off x="220855" y="4660475"/>
            <a:ext cx="47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Power under alternative hypothesis assuming mOS on Drug C = 38mo in both studies and the Hazard Ratio of 0.75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F96A927-6BA0-43CA-91FB-822A9E838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81" y="1690688"/>
            <a:ext cx="5835889" cy="437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DD261B-C6D9-475A-927F-41A4AE3542B5}"/>
              </a:ext>
            </a:extLst>
          </p:cNvPr>
          <p:cNvSpPr txBox="1"/>
          <p:nvPr/>
        </p:nvSpPr>
        <p:spPr>
          <a:xfrm>
            <a:off x="7504874" y="1303998"/>
            <a:ext cx="3573710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Type 1 Error Depending on mOS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B4966C-2073-446B-BB10-EF9DE6B00F67}"/>
              </a:ext>
            </a:extLst>
          </p:cNvPr>
          <p:cNvSpPr/>
          <p:nvPr/>
        </p:nvSpPr>
        <p:spPr>
          <a:xfrm>
            <a:off x="8498048" y="365125"/>
            <a:ext cx="3045203" cy="700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HR of control arms of 0.75!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FB3B5F-E662-4D30-B0A6-8E160A17FE75}"/>
              </a:ext>
            </a:extLst>
          </p:cNvPr>
          <p:cNvCxnSpPr/>
          <p:nvPr/>
        </p:nvCxnSpPr>
        <p:spPr>
          <a:xfrm>
            <a:off x="11274804" y="1082180"/>
            <a:ext cx="234891" cy="8976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18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2466-AAE6-4442-8E36-634B044F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349B-39D0-4A24-A17B-B9DC9E0D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62" y="1593349"/>
            <a:ext cx="10990476" cy="4525963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Incorporation of external OS information on the control could provide additional information on benefit/risk assessment </a:t>
            </a:r>
          </a:p>
          <a:p>
            <a:r>
              <a:rPr lang="sv-SE" dirty="0">
                <a:latin typeface="+mj-lt"/>
              </a:rPr>
              <a:t>Could be used as a supplemental analysis</a:t>
            </a:r>
          </a:p>
          <a:p>
            <a:r>
              <a:rPr lang="sv-SE" dirty="0">
                <a:latin typeface="+mj-lt"/>
              </a:rPr>
              <a:t>Type 1 error inflation will exist</a:t>
            </a:r>
          </a:p>
          <a:p>
            <a:pPr lvl="1"/>
            <a:r>
              <a:rPr lang="en-US" dirty="0">
                <a:latin typeface="+mj-lt"/>
              </a:rPr>
              <a:t>... but we may need to care for the likelihood of scenarios with inflation.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Large external control -&gt; heavily influences the posterior even for small </a:t>
            </a:r>
            <a:r>
              <a:rPr lang="sv-SE" i="1" dirty="0">
                <a:latin typeface="+mj-lt"/>
              </a:rPr>
              <a:t>w</a:t>
            </a:r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442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51D09AE-8721-42C1-9840-C725A4CC0977}"/>
              </a:ext>
            </a:extLst>
          </p:cNvPr>
          <p:cNvSpPr txBox="1"/>
          <p:nvPr/>
        </p:nvSpPr>
        <p:spPr>
          <a:xfrm>
            <a:off x="769288" y="1152519"/>
            <a:ext cx="10914712" cy="34778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</a:t>
            </a:r>
            <a:r>
              <a:rPr lang="de-DE" sz="5400" b="1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GB" sz="5400" b="1" dirty="0">
                <a:solidFill>
                  <a:prstClr val="black"/>
                </a:solidFill>
                <a:latin typeface="+mj-lt"/>
              </a:rPr>
              <a:t>Benlysta for </a:t>
            </a:r>
            <a:r>
              <a:rPr lang="en-US" sz="5400" b="1" dirty="0">
                <a:solidFill>
                  <a:prstClr val="black"/>
                </a:solidFill>
                <a:latin typeface="+mj-lt"/>
              </a:rPr>
              <a:t>Systemic lupus erythematosus (</a:t>
            </a:r>
            <a:r>
              <a:rPr lang="en-GB" sz="5400" b="1" dirty="0">
                <a:solidFill>
                  <a:prstClr val="black"/>
                </a:solidFill>
                <a:latin typeface="+mj-lt"/>
              </a:rPr>
              <a:t>SLE) in paediatric patients</a:t>
            </a:r>
            <a:endParaRPr lang="de-DE" sz="5400" b="1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Presenter: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Nicky Best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(GSK)</a:t>
            </a:r>
          </a:p>
        </p:txBody>
      </p:sp>
    </p:spTree>
    <p:extLst>
      <p:ext uri="{BB962C8B-B14F-4D97-AF65-F5344CB8AC3E}">
        <p14:creationId xmlns:p14="http://schemas.microsoft.com/office/powerpoint/2010/main" val="2979394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E448-4D0B-4647-9CDF-8BBE7465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Example 3: Benlysta for SLE in paediatric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055C-6ED5-4272-8A1B-DFC543609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69" y="1421690"/>
            <a:ext cx="11232000" cy="48503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Benlysta is approved for treatment of </a:t>
            </a:r>
            <a:r>
              <a:rPr lang="en-GB" dirty="0">
                <a:solidFill>
                  <a:schemeClr val="accent1"/>
                </a:solidFill>
              </a:rPr>
              <a:t>adults</a:t>
            </a:r>
            <a:r>
              <a:rPr lang="en-GB" dirty="0"/>
              <a:t> with active, autoantibody-positive systemic lupus erythematosus (SLE), which was supported by two pivotal Phase 3 studies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PLUTO study was carried out in </a:t>
            </a:r>
            <a:r>
              <a:rPr lang="en-GB" dirty="0">
                <a:solidFill>
                  <a:schemeClr val="accent1"/>
                </a:solidFill>
              </a:rPr>
              <a:t>children aged 5-17</a:t>
            </a:r>
            <a:r>
              <a:rPr lang="en-GB" dirty="0"/>
              <a:t> with SLE as part of the paediatric post-marketing requirement.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Paediatric lupus is very rare, and shares the same pathophysiology and disease manifestations as adult SLE.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544F40"/>
              </a:buClr>
            </a:pPr>
            <a:r>
              <a:rPr lang="en-GB" dirty="0"/>
              <a:t>A fully powered study with a large sample size was </a:t>
            </a:r>
            <a:r>
              <a:rPr lang="en-GB" dirty="0">
                <a:solidFill>
                  <a:schemeClr val="accent1"/>
                </a:solidFill>
              </a:rPr>
              <a:t>not feasible</a:t>
            </a:r>
            <a:r>
              <a:rPr lang="en-GB" dirty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544F40"/>
              </a:buClr>
            </a:pPr>
            <a:r>
              <a:rPr lang="en-GB" dirty="0"/>
              <a:t>Consideration should be given to avoid exposing children to placebo-controlled trials unnecessarily.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Study was designed using a </a:t>
            </a:r>
            <a:r>
              <a:rPr lang="en-GB" dirty="0">
                <a:solidFill>
                  <a:schemeClr val="accent1"/>
                </a:solidFill>
              </a:rPr>
              <a:t>bridging strategy</a:t>
            </a:r>
            <a:r>
              <a:rPr lang="en-GB" dirty="0"/>
              <a:t> to show directional consistency in efficacy and safety with adults, and was not powered for any hypothesis testing.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It was agreed with regulators to collect data from ~90 subjects and summarise results descriptively.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2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77"/>
    </mc:Choice>
    <mc:Fallback xmlns="">
      <p:transition spd="slow" advTm="81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E448-4D0B-4647-9CDF-8BBE7465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FDA review of </a:t>
            </a:r>
            <a:r>
              <a:rPr lang="en-GB" b="1" dirty="0" err="1"/>
              <a:t>Benlysta</a:t>
            </a:r>
            <a:r>
              <a:rPr lang="en-GB" b="1" dirty="0"/>
              <a:t> paediatric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055C-6ED5-4272-8A1B-DFC543609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3162" y="1589850"/>
            <a:ext cx="11707257" cy="4883297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GB" dirty="0"/>
              <a:t>PLUTO study completed in 2018 and GSK submitted an application to FDA for a paediatric label expansion in October 2018, with approval received in April 2019</a:t>
            </a:r>
          </a:p>
          <a:p>
            <a:pPr>
              <a:spcAft>
                <a:spcPts val="1600"/>
              </a:spcAft>
            </a:pPr>
            <a:r>
              <a:rPr lang="en-GB" dirty="0"/>
              <a:t>During the pre-NDA meeting, FDA made some analysis requests:</a:t>
            </a:r>
          </a:p>
          <a:p>
            <a:pPr lvl="1">
              <a:spcAft>
                <a:spcPts val="1600"/>
              </a:spcAft>
            </a:pPr>
            <a:r>
              <a:rPr lang="en-GB" sz="2133" dirty="0"/>
              <a:t>FDA noted that the previous adult studies</a:t>
            </a:r>
            <a:r>
              <a:rPr lang="en-GB" sz="2133" dirty="0">
                <a:solidFill>
                  <a:schemeClr val="accent1"/>
                </a:solidFill>
              </a:rPr>
              <a:t> “may provide some useful information that is relevant to the paediatric population”</a:t>
            </a:r>
          </a:p>
          <a:p>
            <a:pPr lvl="1">
              <a:spcAft>
                <a:spcPts val="1600"/>
              </a:spcAft>
            </a:pPr>
            <a:r>
              <a:rPr lang="en-GB" sz="2133" dirty="0"/>
              <a:t>Recommended that sponsor conduct sensitivity analyses using </a:t>
            </a:r>
            <a:r>
              <a:rPr lang="en-GB" sz="2133" dirty="0">
                <a:solidFill>
                  <a:schemeClr val="accent1"/>
                </a:solidFill>
              </a:rPr>
              <a:t>Bayesian dynamic borrowing (Bayesian mixture prior) </a:t>
            </a:r>
            <a:r>
              <a:rPr lang="en-GB" sz="2133" dirty="0"/>
              <a:t>which utilizes efficacy information from the adult studies</a:t>
            </a:r>
          </a:p>
          <a:p>
            <a:pPr lvl="1"/>
            <a:r>
              <a:rPr lang="en-GB" sz="2133" dirty="0"/>
              <a:t>Specifically requested a</a:t>
            </a:r>
            <a:r>
              <a:rPr lang="en-GB" sz="2133" dirty="0">
                <a:solidFill>
                  <a:schemeClr val="accent1"/>
                </a:solidFill>
              </a:rPr>
              <a:t> “tipping point”</a:t>
            </a:r>
            <a:r>
              <a:rPr lang="en-GB" sz="2133" dirty="0"/>
              <a:t> style analysis to </a:t>
            </a:r>
            <a:r>
              <a:rPr lang="en-GB" sz="2133" b="1" dirty="0">
                <a:solidFill>
                  <a:srgbClr val="FF0000"/>
                </a:solidFill>
              </a:rPr>
              <a:t>quantify how much prior belief (range of prior weights)</a:t>
            </a:r>
            <a:r>
              <a:rPr lang="en-GB" sz="2133" b="1" dirty="0"/>
              <a:t> </a:t>
            </a:r>
            <a:r>
              <a:rPr lang="en-GB" sz="2133" dirty="0"/>
              <a:t>in the applicability of the Adult result it would take in order for the Paediatric study data to </a:t>
            </a:r>
            <a:r>
              <a:rPr lang="en-GB" sz="2133" b="1" dirty="0">
                <a:solidFill>
                  <a:srgbClr val="FF0000"/>
                </a:solidFill>
              </a:rPr>
              <a:t>look convincing </a:t>
            </a:r>
          </a:p>
          <a:p>
            <a:pPr marL="357542" lvl="1" indent="0">
              <a:buNone/>
            </a:pPr>
            <a:endParaRPr lang="en-GB" sz="2133" b="1" dirty="0">
              <a:solidFill>
                <a:srgbClr val="544F40"/>
              </a:solidFill>
            </a:endParaRPr>
          </a:p>
          <a:p>
            <a:pPr lvl="1">
              <a:spcAft>
                <a:spcPts val="1600"/>
              </a:spcAft>
            </a:pPr>
            <a:endParaRPr lang="en-GB" sz="2133" dirty="0"/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5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40"/>
    </mc:Choice>
    <mc:Fallback xmlns="">
      <p:transition spd="slow" advTm="71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73AC68-1EF3-418E-A3E4-03D2E3125F8B}"/>
              </a:ext>
            </a:extLst>
          </p:cNvPr>
          <p:cNvSpPr txBox="1">
            <a:spLocks/>
          </p:cNvSpPr>
          <p:nvPr/>
        </p:nvSpPr>
        <p:spPr>
          <a:xfrm>
            <a:off x="212037" y="161179"/>
            <a:ext cx="11913705" cy="55298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96769C-02DC-4B91-BEE1-7EE5DB630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07"/>
          <a:stretch/>
        </p:blipFill>
        <p:spPr>
          <a:xfrm>
            <a:off x="1825488" y="2614059"/>
            <a:ext cx="10287000" cy="30899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D2B1BA-51FA-4969-9134-0085F39F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1" y="384853"/>
            <a:ext cx="10102852" cy="1354217"/>
          </a:xfrm>
        </p:spPr>
        <p:txBody>
          <a:bodyPr>
            <a:noAutofit/>
          </a:bodyPr>
          <a:lstStyle/>
          <a:p>
            <a:r>
              <a:rPr lang="en-GB" sz="3600" b="1" dirty="0"/>
              <a:t>Tipping point Bayesian dynamic mixture prior analysis of Benlysta paediatric study: SRI Responder endpoint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E7D737-2806-49AA-874F-2DFE73E9E9D2}"/>
              </a:ext>
            </a:extLst>
          </p:cNvPr>
          <p:cNvCxnSpPr/>
          <p:nvPr/>
        </p:nvCxnSpPr>
        <p:spPr>
          <a:xfrm flipV="1">
            <a:off x="1410163" y="3179172"/>
            <a:ext cx="0" cy="92212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4DC613-974B-474F-88A7-A2EE1A7B36D7}"/>
              </a:ext>
            </a:extLst>
          </p:cNvPr>
          <p:cNvCxnSpPr>
            <a:cxnSpLocks/>
          </p:cNvCxnSpPr>
          <p:nvPr/>
        </p:nvCxnSpPr>
        <p:spPr>
          <a:xfrm>
            <a:off x="1412037" y="4298202"/>
            <a:ext cx="0" cy="6713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2AF760D-E482-43D1-BA26-C0D56297E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83" y="2617289"/>
            <a:ext cx="10287000" cy="3495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5A082C-F0EC-4854-9BE8-61E1E0F9D893}"/>
              </a:ext>
            </a:extLst>
          </p:cNvPr>
          <p:cNvSpPr txBox="1"/>
          <p:nvPr/>
        </p:nvSpPr>
        <p:spPr>
          <a:xfrm>
            <a:off x="2022640" y="1762741"/>
            <a:ext cx="406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Paediatric </a:t>
            </a:r>
          </a:p>
          <a:p>
            <a:pPr algn="ctr"/>
            <a:r>
              <a:rPr lang="en-GB" sz="2000" b="1" dirty="0">
                <a:solidFill>
                  <a:schemeClr val="accent2"/>
                </a:solidFill>
              </a:rPr>
              <a:t>Data</a:t>
            </a:r>
          </a:p>
          <a:p>
            <a:pPr algn="ctr"/>
            <a:r>
              <a:rPr lang="en-GB" sz="2000" b="1" dirty="0">
                <a:solidFill>
                  <a:schemeClr val="accent2"/>
                </a:solidFill>
              </a:rPr>
              <a:t>(N=92)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B8576-6394-4257-A1FD-384A1133B7A2}"/>
              </a:ext>
            </a:extLst>
          </p:cNvPr>
          <p:cNvSpPr txBox="1"/>
          <p:nvPr/>
        </p:nvSpPr>
        <p:spPr>
          <a:xfrm>
            <a:off x="9155126" y="1762741"/>
            <a:ext cx="406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Adult </a:t>
            </a:r>
          </a:p>
          <a:p>
            <a:pPr algn="ctr"/>
            <a:r>
              <a:rPr lang="en-GB" sz="2000" b="1" dirty="0"/>
              <a:t>Ph3 Data</a:t>
            </a:r>
          </a:p>
          <a:p>
            <a:pPr algn="ctr"/>
            <a:r>
              <a:rPr lang="en-GB" sz="2000" b="1" dirty="0"/>
              <a:t>(N=1125)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4D51E-DE4E-443F-BB4D-4501CE197F55}"/>
              </a:ext>
            </a:extLst>
          </p:cNvPr>
          <p:cNvSpPr txBox="1"/>
          <p:nvPr/>
        </p:nvSpPr>
        <p:spPr>
          <a:xfrm>
            <a:off x="480000" y="2770707"/>
            <a:ext cx="1572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accent6"/>
                </a:solidFill>
              </a:rPr>
              <a:t>Favours </a:t>
            </a:r>
            <a:r>
              <a:rPr lang="en-GB" sz="1600" dirty="0" err="1">
                <a:solidFill>
                  <a:schemeClr val="accent6"/>
                </a:solidFill>
              </a:rPr>
              <a:t>Benlysta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DC06B-EFD0-4602-A4D6-67313010AAAF}"/>
              </a:ext>
            </a:extLst>
          </p:cNvPr>
          <p:cNvSpPr txBox="1"/>
          <p:nvPr/>
        </p:nvSpPr>
        <p:spPr>
          <a:xfrm>
            <a:off x="480000" y="4902380"/>
            <a:ext cx="152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rgbClr val="C00000"/>
                </a:solidFill>
              </a:rPr>
              <a:t>Favours Placebo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950020-4DDE-4179-ABDE-A5A84A193CF5}"/>
              </a:ext>
            </a:extLst>
          </p:cNvPr>
          <p:cNvGrpSpPr/>
          <p:nvPr/>
        </p:nvGrpSpPr>
        <p:grpSpPr>
          <a:xfrm>
            <a:off x="6465958" y="1726429"/>
            <a:ext cx="3042199" cy="3429273"/>
            <a:chOff x="4849468" y="1294821"/>
            <a:chExt cx="2281649" cy="2571955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59A54E2B-A938-49D4-AE98-C684560DFC49}"/>
                </a:ext>
              </a:extLst>
            </p:cNvPr>
            <p:cNvSpPr/>
            <p:nvPr/>
          </p:nvSpPr>
          <p:spPr>
            <a:xfrm>
              <a:off x="5877957" y="1962966"/>
              <a:ext cx="224670" cy="1903810"/>
            </a:xfrm>
            <a:prstGeom prst="downArrow">
              <a:avLst>
                <a:gd name="adj1" fmla="val 41883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F4BC32-1219-41B2-B520-5E64DEF7A264}"/>
                </a:ext>
              </a:extLst>
            </p:cNvPr>
            <p:cNvSpPr txBox="1"/>
            <p:nvPr/>
          </p:nvSpPr>
          <p:spPr>
            <a:xfrm>
              <a:off x="4849468" y="1294821"/>
              <a:ext cx="2281649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900"/>
                  </a:solidFill>
                </a:rPr>
                <a:t>Tipping point:</a:t>
              </a:r>
            </a:p>
            <a:p>
              <a:pPr algn="ctr"/>
              <a:r>
                <a:rPr lang="en-GB" sz="2000" b="1" dirty="0">
                  <a:solidFill>
                    <a:srgbClr val="009900"/>
                  </a:solidFill>
                </a:rPr>
                <a:t>55% prior weight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46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12"/>
    </mc:Choice>
    <mc:Fallback xmlns="">
      <p:transition spd="slow" advTm="11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AB1C2-6C0F-4C8A-85F6-BFAF0F7CDA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en-GB" sz="2400" dirty="0"/>
              <a:t>Tipping point approach is a type of </a:t>
            </a:r>
            <a:r>
              <a:rPr lang="en-GB" sz="2400" dirty="0">
                <a:solidFill>
                  <a:schemeClr val="accent1"/>
                </a:solidFill>
              </a:rPr>
              <a:t>“analysis of credibility” </a:t>
            </a:r>
          </a:p>
          <a:p>
            <a:pPr lvl="1">
              <a:spcAft>
                <a:spcPts val="1600"/>
              </a:spcAft>
            </a:pPr>
            <a:r>
              <a:rPr lang="en-GB" dirty="0"/>
              <a:t>identify properties of the prior distribution needed to achieve a certain posterior statement for the data at hand</a:t>
            </a:r>
          </a:p>
          <a:p>
            <a:pPr lvl="1">
              <a:spcAft>
                <a:spcPts val="1600"/>
              </a:spcAft>
            </a:pPr>
            <a:r>
              <a:rPr lang="en-GB" dirty="0"/>
              <a:t>used to assess the </a:t>
            </a:r>
            <a:r>
              <a:rPr lang="en-GB" dirty="0">
                <a:solidFill>
                  <a:schemeClr val="accent1"/>
                </a:solidFill>
              </a:rPr>
              <a:t>plausibility</a:t>
            </a:r>
            <a:r>
              <a:rPr lang="en-GB" dirty="0"/>
              <a:t> of scientific claims and findings</a:t>
            </a:r>
          </a:p>
          <a:p>
            <a:pPr>
              <a:spcAft>
                <a:spcPts val="1600"/>
              </a:spcAft>
            </a:pPr>
            <a:r>
              <a:rPr lang="en-GB" sz="2400" dirty="0"/>
              <a:t>The weight corresponding to the tipping point = </a:t>
            </a:r>
            <a:r>
              <a:rPr lang="en-GB" sz="2400" dirty="0">
                <a:solidFill>
                  <a:schemeClr val="accent1"/>
                </a:solidFill>
              </a:rPr>
              <a:t>minimum prior belief </a:t>
            </a:r>
            <a:r>
              <a:rPr lang="en-GB" sz="2400" dirty="0"/>
              <a:t>in the relevance of the adult data needed to find the </a:t>
            </a:r>
            <a:r>
              <a:rPr lang="en-GB" sz="2400" dirty="0">
                <a:solidFill>
                  <a:schemeClr val="accent1"/>
                </a:solidFill>
              </a:rPr>
              <a:t>evidence from the paediatric study convincing</a:t>
            </a:r>
          </a:p>
          <a:p>
            <a:pPr>
              <a:spcAft>
                <a:spcPts val="1600"/>
              </a:spcAft>
            </a:pPr>
            <a:r>
              <a:rPr lang="en-GB" sz="2400" dirty="0"/>
              <a:t>Allows a range of decision-makers – who may hold different prior beliefs – to assess the credibility of the evidence in the paediatric population.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9E6934-F27C-4F42-A196-ECEF461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Analysis of Credibility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61976-DE14-4FFB-BEC0-656277674AEF}"/>
              </a:ext>
            </a:extLst>
          </p:cNvPr>
          <p:cNvSpPr txBox="1"/>
          <p:nvPr/>
        </p:nvSpPr>
        <p:spPr>
          <a:xfrm>
            <a:off x="308473" y="6154487"/>
            <a:ext cx="1098748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067" dirty="0"/>
              <a:t>Held, L. (2019). The assessment of intrinsic credibility and a new argument for </a:t>
            </a:r>
            <a:r>
              <a:rPr lang="en-GB" sz="1067" i="1" dirty="0"/>
              <a:t>p</a:t>
            </a:r>
            <a:r>
              <a:rPr lang="en-GB" sz="1067" dirty="0"/>
              <a:t> &lt; 0.005. </a:t>
            </a:r>
            <a:r>
              <a:rPr lang="en-GB" sz="1067" i="1" dirty="0"/>
              <a:t>R. Soc. open sci. </a:t>
            </a:r>
            <a:r>
              <a:rPr lang="en-GB" sz="1067" b="1" dirty="0"/>
              <a:t>6:</a:t>
            </a:r>
            <a:r>
              <a:rPr lang="en-GB" sz="1067" dirty="0"/>
              <a:t>181534</a:t>
            </a:r>
          </a:p>
          <a:p>
            <a:pPr>
              <a:buClr>
                <a:schemeClr val="tx1"/>
              </a:buClr>
            </a:pPr>
            <a:r>
              <a:rPr lang="en-GB" sz="1067" dirty="0"/>
              <a:t>Matthews R. (2018). Beyond ‘significance’: principles and practice of the analysis of credibility. </a:t>
            </a:r>
            <a:r>
              <a:rPr lang="en-GB" sz="1067" i="1" dirty="0"/>
              <a:t>R. Soc. open sci.</a:t>
            </a:r>
            <a:r>
              <a:rPr lang="en-GB" sz="1067" dirty="0"/>
              <a:t> 5, 171047</a:t>
            </a:r>
          </a:p>
          <a:p>
            <a:pPr>
              <a:buClr>
                <a:schemeClr val="tx1"/>
              </a:buClr>
            </a:pPr>
            <a:r>
              <a:rPr lang="en-GB" sz="1067" dirty="0"/>
              <a:t>Good, I.J. (1950). </a:t>
            </a:r>
            <a:r>
              <a:rPr lang="en-GB" sz="1067" dirty="0" err="1"/>
              <a:t>Pobability</a:t>
            </a:r>
            <a:r>
              <a:rPr lang="en-GB" sz="1067" dirty="0"/>
              <a:t> and the Weighing of Evidence. Griffin, London, 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7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26"/>
    </mc:Choice>
    <mc:Fallback xmlns="">
      <p:transition spd="slow" advTm="74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AB1C2-6C0F-4C8A-85F6-BFAF0F7CDA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22025" y="1766123"/>
            <a:ext cx="9885803" cy="40934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“Based on discussion and feedback obtained from the clinical team, it appears </a:t>
            </a:r>
            <a:r>
              <a:rPr lang="en-GB" sz="2400" dirty="0">
                <a:solidFill>
                  <a:srgbClr val="FF0000"/>
                </a:solidFill>
              </a:rPr>
              <a:t>reasonable to assume at least 55% weight </a:t>
            </a:r>
            <a:r>
              <a:rPr lang="en-GB" sz="2400" dirty="0"/>
              <a:t>on the relevance of the adult information to the </a:t>
            </a:r>
            <a:r>
              <a:rPr lang="en-GB" sz="2400" dirty="0" err="1"/>
              <a:t>pediatric</a:t>
            </a:r>
            <a:r>
              <a:rPr lang="en-GB" sz="2400" dirty="0"/>
              <a:t> population and we </a:t>
            </a:r>
            <a:r>
              <a:rPr lang="en-GB" sz="2400" dirty="0">
                <a:solidFill>
                  <a:srgbClr val="FF0000"/>
                </a:solidFill>
              </a:rPr>
              <a:t>can therefore conclude that there is at least 97.5% posterior probability that </a:t>
            </a:r>
            <a:r>
              <a:rPr lang="en-GB" sz="2400" dirty="0" err="1">
                <a:solidFill>
                  <a:srgbClr val="FF0000"/>
                </a:solidFill>
              </a:rPr>
              <a:t>Benlysta</a:t>
            </a:r>
            <a:r>
              <a:rPr lang="en-GB" sz="2400" dirty="0">
                <a:solidFill>
                  <a:srgbClr val="FF0000"/>
                </a:solidFill>
              </a:rPr>
              <a:t> has a positive treatment effect in </a:t>
            </a:r>
            <a:r>
              <a:rPr lang="en-GB" sz="2400" dirty="0" err="1">
                <a:solidFill>
                  <a:srgbClr val="FF0000"/>
                </a:solidFill>
              </a:rPr>
              <a:t>pediatric</a:t>
            </a:r>
            <a:r>
              <a:rPr lang="en-GB" sz="2400" dirty="0">
                <a:solidFill>
                  <a:srgbClr val="FF0000"/>
                </a:solidFill>
              </a:rPr>
              <a:t> subjects”</a:t>
            </a:r>
          </a:p>
          <a:p>
            <a:pPr>
              <a:buClr>
                <a:schemeClr val="tx1"/>
              </a:buClr>
            </a:pPr>
            <a:endParaRPr lang="en-GB" sz="24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4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https://www.fda.gov/media/127912/download</a:t>
            </a:r>
            <a:endParaRPr lang="en-GB" sz="2400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9E6934-F27C-4F42-A196-ECEF461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FDA conclusion</a:t>
            </a:r>
          </a:p>
        </p:txBody>
      </p:sp>
    </p:spTree>
    <p:extLst>
      <p:ext uri="{BB962C8B-B14F-4D97-AF65-F5344CB8AC3E}">
        <p14:creationId xmlns:p14="http://schemas.microsoft.com/office/powerpoint/2010/main" val="35146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9"/>
    </mc:Choice>
    <mc:Fallback xmlns="">
      <p:transition spd="slow" advTm="355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A64B-D4CF-4A2A-BAF9-1E0A03FA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Bayesian Dynamic Borrowing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1CC82-0F20-4929-9622-5D430445E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Nicky Best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(GSK)</a:t>
            </a:r>
          </a:p>
        </p:txBody>
      </p:sp>
    </p:spTree>
    <p:extLst>
      <p:ext uri="{BB962C8B-B14F-4D97-AF65-F5344CB8AC3E}">
        <p14:creationId xmlns:p14="http://schemas.microsoft.com/office/powerpoint/2010/main" val="180865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C585-FB2E-4B7B-A6E1-62D3B3A41F7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13.06.2022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51D09AE-8721-42C1-9840-C725A4CC0977}"/>
              </a:ext>
            </a:extLst>
          </p:cNvPr>
          <p:cNvSpPr txBox="1"/>
          <p:nvPr/>
        </p:nvSpPr>
        <p:spPr>
          <a:xfrm>
            <a:off x="511931" y="1274564"/>
            <a:ext cx="8762430" cy="47193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5400" b="1" dirty="0" err="1">
                <a:latin typeface="+mj-lt"/>
              </a:rPr>
              <a:t>Example</a:t>
            </a:r>
            <a:r>
              <a:rPr lang="de-DE" sz="5400" b="1" dirty="0">
                <a:latin typeface="+mj-lt"/>
              </a:rPr>
              <a:t> 4: B-SAFE App: </a:t>
            </a:r>
            <a:r>
              <a:rPr lang="en-US" sz="5400" b="1" dirty="0">
                <a:latin typeface="+mj-lt"/>
              </a:rPr>
              <a:t>integrating historical clinical trial safety data in the adverse event analysis of a new clinical 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Presenter: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Oliver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Sailer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(Boehringer Ingelheim)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9FAE9B-797D-4E75-8BB0-9768ACC7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482" y="5997297"/>
            <a:ext cx="1106636" cy="378586"/>
          </a:xfrm>
          <a:prstGeom prst="rect">
            <a:avLst/>
          </a:prstGeom>
        </p:spPr>
      </p:pic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3B9C340A-CD95-43B7-A3E5-E6C64DE8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03" y="76755"/>
            <a:ext cx="2855749" cy="1409146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114C1EF-4DC5-409B-B366-01E935F01337}"/>
              </a:ext>
            </a:extLst>
          </p:cNvPr>
          <p:cNvSpPr/>
          <p:nvPr/>
        </p:nvSpPr>
        <p:spPr>
          <a:xfrm>
            <a:off x="9396318" y="1485901"/>
            <a:ext cx="2743201" cy="123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solidFill>
                  <a:srgbClr val="194697"/>
                </a:solidFill>
                <a:latin typeface="Century Gothic" panose="020B0502020202020204" pitchFamily="34" charset="0"/>
                <a:cs typeface="Calibri"/>
              </a:rPr>
              <a:t>QUIC</a:t>
            </a:r>
            <a:endParaRPr lang="en-US" sz="3733" b="1" dirty="0">
              <a:solidFill>
                <a:srgbClr val="194697"/>
              </a:solidFill>
              <a:latin typeface="Century Gothic" panose="020B0502020202020204" pitchFamily="34" charset="0"/>
              <a:cs typeface="Calibri"/>
            </a:endParaRPr>
          </a:p>
          <a:p>
            <a:pPr algn="ctr"/>
            <a:r>
              <a:rPr lang="en-US" sz="1467" dirty="0">
                <a:latin typeface="Century Gothic" panose="020B0502020202020204" pitchFamily="34" charset="0"/>
                <a:cs typeface="Calibri"/>
              </a:rPr>
              <a:t>A Global BDS-TMCP Initiative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8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9559-C8F8-4E38-92B0-2D1B4F80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/>
              <a:t>B-SAFE App: </a:t>
            </a:r>
            <a:r>
              <a:rPr lang="en-US" sz="3600" b="1" dirty="0"/>
              <a:t>integrating historical clinical trial safety data in the adverse event analysis of a new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5AC2-3275-42E5-86FB-FEFB9A1D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B-SAFE is a cross-functional collaboration integrating historical clinical trial safety data in the adverse event analysis of a new clinical trial at Boehringer Ingelheim.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Pilot R Shiny App developed for a RCT comparing a </a:t>
            </a:r>
            <a:r>
              <a:rPr lang="en-US" dirty="0">
                <a:latin typeface="Calibri" panose="020F0502020204030204" pitchFamily="34" charset="0"/>
                <a:ea typeface="MS PGothic" panose="020B0600070205080204" pitchFamily="34" charset="-128"/>
              </a:rPr>
              <a:t>new respiratory compound to SOC.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Interactively guides users through a Bayesian safety analysis of adverse event (AE) incidence proportions and incidence rates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MS PGothic" panose="020B0600070205080204" pitchFamily="34" charset="-128"/>
              </a:rPr>
              <a:t>MAP prior models for binary data and exponential distribution (</a:t>
            </a:r>
            <a:r>
              <a:rPr lang="en-US" dirty="0" err="1">
                <a:latin typeface="Calibri" panose="020F0502020204030204" pitchFamily="34" charset="0"/>
                <a:ea typeface="MS PGothic" panose="020B0600070205080204" pitchFamily="34" charset="-128"/>
              </a:rPr>
              <a:t>Schmidli</a:t>
            </a:r>
            <a:r>
              <a:rPr lang="en-US" dirty="0">
                <a:latin typeface="Calibri" panose="020F0502020204030204" pitchFamily="34" charset="0"/>
                <a:ea typeface="MS PGothic" panose="020B0600070205080204" pitchFamily="34" charset="-128"/>
              </a:rPr>
              <a:t> 2014 Biometrics, Roychoudhury &amp; Neuenschwander 2020 </a:t>
            </a:r>
            <a:r>
              <a:rPr lang="en-US" dirty="0" err="1">
                <a:latin typeface="Calibri" panose="020F0502020204030204" pitchFamily="34" charset="0"/>
                <a:ea typeface="MS PGothic" panose="020B0600070205080204" pitchFamily="34" charset="-128"/>
              </a:rPr>
              <a:t>StatMed</a:t>
            </a:r>
            <a:r>
              <a:rPr lang="en-US" dirty="0"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r>
              <a:rPr lang="en-US" sz="2400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Summary tables are provided that correspond to traditional AE summary tables and that also allow probabilistic comparisons of safety between treatment arms. </a:t>
            </a:r>
          </a:p>
          <a:p>
            <a:endParaRPr lang="en-US" sz="22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DBB7-FDAB-490B-9524-CC0A572A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Conference Gothenburg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ED16-AA61-4317-884A-FA43F05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51</a:t>
            </a:fld>
            <a:endParaRPr lang="de-CH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8D1-1AD6-4619-929F-AABCAF03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2332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29BDE-AEEB-4DB2-BD5A-92D8A278A3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Robust MAP prior to borrow adult data on investigational treatment and adult &amp; paediatric data on active comparator for NI Ph3 trial in paediatric MS (Novartis)</a:t>
            </a:r>
          </a:p>
          <a:p>
            <a:r>
              <a:rPr lang="en-GB" dirty="0"/>
              <a:t>Robust mixture prior to borrow treatment effect of approved respiratory medicine from pivotal Ph3 trial in bridging study for China (GSK – presented at PSI 2021)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Robust mixture prior to borrow healthy volunteers data on receptor occupancy to design a PoC study in patients in immuno-inflammation 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see poster)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709B38-3B0D-4616-9016-CCF4E323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/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274546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A64B-D4CF-4A2A-BAF9-1E0A03FA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17852"/>
            <a:ext cx="10515600" cy="2852737"/>
          </a:xfrm>
        </p:spPr>
        <p:txBody>
          <a:bodyPr>
            <a:normAutofit/>
          </a:bodyPr>
          <a:lstStyle/>
          <a:p>
            <a:r>
              <a:rPr lang="en-GB" sz="5400" b="1" dirty="0"/>
              <a:t>Designing a BDB study: </a:t>
            </a:r>
            <a:br>
              <a:rPr lang="en-GB" sz="5400" b="1" dirty="0"/>
            </a:br>
            <a:r>
              <a:rPr lang="en-GB" sz="5400" b="1" dirty="0"/>
              <a:t>A framework to engage with regulatory authorities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1CC82-0F20-4929-9622-5D430445E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Presenter: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Gaëlle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Saint-Hilary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Saryga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Verdana"/>
                <a:sym typeface="Verdana"/>
              </a:rPr>
              <a:t>)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4911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3EBD-8255-4FE7-A4FA-2DC71174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A piece of cake...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3C8D-8AE9-4793-9BF5-DD7D75577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88" y="1690688"/>
            <a:ext cx="4757012" cy="3118803"/>
          </a:xfr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dirty="0"/>
              <a:t>Working assumption: scenario where both regulators and industry agree this is a reasonable case for using dynamic borrowing and that there are high quality external data, that covariates are similarly distributed </a:t>
            </a:r>
            <a:r>
              <a:rPr lang="en-US" sz="2000" dirty="0" err="1"/>
              <a:t>etc</a:t>
            </a:r>
            <a:endParaRPr lang="en-US" sz="2000" dirty="0"/>
          </a:p>
          <a:p>
            <a:pPr>
              <a:buClr>
                <a:schemeClr val="dk1"/>
              </a:buClr>
              <a:buSzPct val="100000"/>
            </a:pPr>
            <a:endParaRPr lang="en-US" sz="2000" dirty="0"/>
          </a:p>
          <a:p>
            <a:pPr>
              <a:buClr>
                <a:schemeClr val="dk1"/>
              </a:buClr>
              <a:buSzPct val="100000"/>
            </a:pPr>
            <a:r>
              <a:rPr lang="en-US" sz="2000" dirty="0"/>
              <a:t>The objective of this presentation is mainly to present a recipe for one </a:t>
            </a:r>
            <a:r>
              <a:rPr lang="en-US" sz="2000" dirty="0" err="1"/>
              <a:t>flavour</a:t>
            </a:r>
            <a:r>
              <a:rPr lang="en-US" sz="2000" dirty="0"/>
              <a:t> of icing (Bayesian dynamic borrowing)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6E38A-7FAA-4584-819A-7B524424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A092-67F5-4E98-B320-80C2E7E5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54</a:t>
            </a:fld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90101-48EC-4F4A-A83F-23E2D1C7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pic>
        <p:nvPicPr>
          <p:cNvPr id="2050" name="Picture 2" descr="How to Build a Layered Cake - Completely Delicious">
            <a:extLst>
              <a:ext uri="{FF2B5EF4-FFF2-40B4-BE49-F238E27FC236}">
                <a16:creationId xmlns:a16="http://schemas.microsoft.com/office/drawing/2014/main" id="{BC72F94A-F781-4589-A319-DA67242E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6" y="1499292"/>
            <a:ext cx="3263504" cy="45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EF2D28D6-26A1-4FA9-B66A-D62CB03B83E8}"/>
              </a:ext>
            </a:extLst>
          </p:cNvPr>
          <p:cNvSpPr/>
          <p:nvPr/>
        </p:nvSpPr>
        <p:spPr>
          <a:xfrm>
            <a:off x="4276616" y="2827090"/>
            <a:ext cx="206700" cy="173567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00C32-4F48-4B29-9B8D-39A4C0AFD327}"/>
              </a:ext>
            </a:extLst>
          </p:cNvPr>
          <p:cNvSpPr txBox="1"/>
          <p:nvPr/>
        </p:nvSpPr>
        <p:spPr>
          <a:xfrm>
            <a:off x="4752004" y="3479483"/>
            <a:ext cx="195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Reasonable case for external / historical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498CC-B34E-4A53-AD5F-A179B96F42EA}"/>
              </a:ext>
            </a:extLst>
          </p:cNvPr>
          <p:cNvSpPr txBox="1"/>
          <p:nvPr/>
        </p:nvSpPr>
        <p:spPr>
          <a:xfrm>
            <a:off x="4769033" y="1974958"/>
            <a:ext cx="1787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Bayesian dynamic borrowing, operating characteristics and sensitivity analyses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2C5747-425A-4DC2-B4A1-BC74D537809B}"/>
              </a:ext>
            </a:extLst>
          </p:cNvPr>
          <p:cNvCxnSpPr>
            <a:cxnSpLocks/>
          </p:cNvCxnSpPr>
          <p:nvPr/>
        </p:nvCxnSpPr>
        <p:spPr>
          <a:xfrm flipH="1">
            <a:off x="4097422" y="2444317"/>
            <a:ext cx="52076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32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A3D2-FCE3-4AED-B508-44B74A07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Focus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3947B-7F48-4E45-94EA-241DB8A48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Case-studies to illustrate a proposed framework 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to evaluate and present an augmented RCT for one ‘flavour’ of icing 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(Bayesian dynamic borrowing)</a:t>
            </a:r>
          </a:p>
          <a:p>
            <a:endParaRPr lang="en-GB" sz="2400" dirty="0"/>
          </a:p>
          <a:p>
            <a:r>
              <a:rPr lang="en-GB" sz="2400" dirty="0"/>
              <a:t>Recipe to evaluate and present design characteristics</a:t>
            </a:r>
          </a:p>
          <a:p>
            <a:endParaRPr lang="en-GB" sz="2400" dirty="0"/>
          </a:p>
          <a:p>
            <a:r>
              <a:rPr lang="en-GB" sz="2400" dirty="0"/>
              <a:t>Recipe to evaluate and present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D056-7E5E-4679-AAEF-3629EF07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506A-EA71-44DC-BC75-8112D17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3FA57-070B-4A87-AAA3-C2B0A26C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90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41C1-48EB-41B8-9B17-913092C5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6" y="430585"/>
            <a:ext cx="11379345" cy="711200"/>
          </a:xfrm>
        </p:spPr>
        <p:txBody>
          <a:bodyPr>
            <a:noAutofit/>
          </a:bodyPr>
          <a:lstStyle/>
          <a:p>
            <a:r>
              <a:rPr lang="de-CH" sz="3600" b="1" dirty="0"/>
              <a:t>Structured evaluation &amp; </a:t>
            </a:r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</a:t>
            </a:r>
            <a:r>
              <a:rPr lang="de-CH" sz="3600" b="1" u="sng" dirty="0"/>
              <a:t>design </a:t>
            </a:r>
            <a:r>
              <a:rPr lang="de-CH" sz="3600" b="1" u="sng" dirty="0" err="1"/>
              <a:t>characteristics</a:t>
            </a:r>
            <a:endParaRPr lang="de-CH" sz="3600" b="1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4D054-2090-4D58-8C84-E9DEA254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B1E1-0545-4D61-AB89-5DC340C0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56</a:t>
            </a:fld>
            <a:endParaRPr lang="de-CH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3AB032-C949-4261-888F-7CBB5B1A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94" y="4400408"/>
            <a:ext cx="10830560" cy="1179810"/>
          </a:xfrm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000" dirty="0"/>
              <a:t>Framework to be presented </a:t>
            </a:r>
            <a:r>
              <a:rPr lang="en-GB" sz="2000" b="1" dirty="0"/>
              <a:t>at the design stage</a:t>
            </a:r>
            <a:r>
              <a:rPr lang="en-GB" sz="2000" dirty="0"/>
              <a:t>, suitable </a:t>
            </a:r>
            <a:r>
              <a:rPr lang="en-GB" sz="2000" b="1" dirty="0"/>
              <a:t>for any method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000" b="1" dirty="0"/>
              <a:t>Pre-specification</a:t>
            </a:r>
            <a:r>
              <a:rPr lang="en-GB" sz="2000" dirty="0"/>
              <a:t> of design points that achieve ‘desirable’ frequentist operating characteristics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000" dirty="0"/>
              <a:t>Comparison with a classical frequentist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2AD5E-E389-46D8-BD17-19EBD707816E}"/>
              </a:ext>
            </a:extLst>
          </p:cNvPr>
          <p:cNvSpPr/>
          <p:nvPr/>
        </p:nvSpPr>
        <p:spPr>
          <a:xfrm>
            <a:off x="1854298" y="1664224"/>
            <a:ext cx="8616753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GB" sz="2200" b="1" dirty="0"/>
              <a:t>Proposed framework</a:t>
            </a:r>
          </a:p>
          <a:p>
            <a:pPr marL="971550" lvl="1" indent="-514350">
              <a:buFont typeface="+mj-lt"/>
              <a:buAutoNum type="alphaLcParenR"/>
            </a:pPr>
            <a:endParaRPr lang="en-GB" sz="2200" dirty="0"/>
          </a:p>
          <a:p>
            <a:pPr marL="447675" lvl="1" indent="-361950">
              <a:buFont typeface="+mj-lt"/>
              <a:buAutoNum type="alphaLcParenR"/>
            </a:pPr>
            <a:r>
              <a:rPr lang="en-GB" sz="2200" dirty="0"/>
              <a:t>Rationale for the chosen design</a:t>
            </a:r>
            <a:endParaRPr lang="en-US" sz="2200" dirty="0"/>
          </a:p>
          <a:p>
            <a:pPr marL="447675" lvl="1" indent="-361950">
              <a:buFont typeface="+mj-lt"/>
              <a:buAutoNum type="alphaLcParenR"/>
            </a:pPr>
            <a:r>
              <a:rPr lang="en-GB" sz="2200" dirty="0"/>
              <a:t>Operating characteristics of the chosen design</a:t>
            </a:r>
            <a:endParaRPr lang="en-US" sz="2200" dirty="0"/>
          </a:p>
          <a:p>
            <a:pPr marL="447675" lvl="1" indent="-361950">
              <a:buFont typeface="+mj-lt"/>
              <a:buAutoNum type="alphaLcParenR"/>
            </a:pPr>
            <a:r>
              <a:rPr lang="en-GB" sz="2200" dirty="0"/>
              <a:t>Operating characteristics to help select design parameters</a:t>
            </a:r>
            <a:endParaRPr lang="en-US" sz="2200" dirty="0"/>
          </a:p>
          <a:p>
            <a:pPr marL="447675" lvl="1" indent="-361950">
              <a:buFont typeface="+mj-lt"/>
              <a:buAutoNum type="alphaLcParenR"/>
            </a:pPr>
            <a:r>
              <a:rPr lang="en-GB" sz="2200" dirty="0"/>
              <a:t>Illustrative results of the chosen design under selected data scenarios </a:t>
            </a:r>
            <a:endParaRPr lang="en-US" sz="22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3B9827D-46F6-41C4-847D-9BE960F6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77115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67FC38-580A-4C72-92BD-66C8D930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1179985"/>
            <a:ext cx="10911561" cy="2713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Double-blind, </a:t>
            </a:r>
            <a:r>
              <a:rPr lang="en-US" dirty="0" err="1"/>
              <a:t>randomised</a:t>
            </a:r>
            <a:r>
              <a:rPr lang="en-US" dirty="0"/>
              <a:t> study, experimental vs placebo (2:1 ratio)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endpoint: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Improvement = negative values</a:t>
            </a:r>
          </a:p>
          <a:p>
            <a:pPr lvl="1"/>
            <a:r>
              <a:rPr lang="en-US" dirty="0"/>
              <a:t>Normally distributed</a:t>
            </a:r>
          </a:p>
          <a:p>
            <a:pPr>
              <a:spcBef>
                <a:spcPts val="1200"/>
              </a:spcBef>
            </a:pPr>
            <a:r>
              <a:rPr lang="en-US" dirty="0"/>
              <a:t>Historical placebo data: 6 studies with 671 patients in total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Objective of using a BDB design: take advantage of the available evidence to estimate the treatment effect with precision while reducing the number of patients exposed to placebo</a:t>
            </a:r>
          </a:p>
          <a:p>
            <a:pPr>
              <a:spcBef>
                <a:spcPts val="1200"/>
              </a:spcBef>
            </a:pPr>
            <a:r>
              <a:rPr lang="en-US" dirty="0"/>
              <a:t>Key elements of the proposed BDB design: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91B8-67E2-45A3-B73A-61AA9A3A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111678"/>
            <a:ext cx="11393615" cy="99445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Case-study 1:</a:t>
            </a:r>
            <a:r>
              <a:rPr lang="en-GB" sz="3600" b="1" dirty="0"/>
              <a:t> borrowing from historical control data</a:t>
            </a:r>
            <a:endParaRPr lang="de-CH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E127-EF1A-4540-AA28-F65C683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4ADE-1ED1-4B7B-B0C6-FD6C5EDE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57</a:t>
            </a:fld>
            <a:endParaRPr lang="de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19B2B-D035-4E18-8E88-27C12D86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01F4B92-05BB-4FBC-926F-BEA51BF71B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953096"/>
              <a:ext cx="8128000" cy="23581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4823">
                      <a:extLst>
                        <a:ext uri="{9D8B030D-6E8A-4147-A177-3AD203B41FA5}">
                          <a16:colId xmlns:a16="http://schemas.microsoft.com/office/drawing/2014/main" val="3954667927"/>
                        </a:ext>
                      </a:extLst>
                    </a:gridCol>
                    <a:gridCol w="3753177">
                      <a:extLst>
                        <a:ext uri="{9D8B030D-6E8A-4147-A177-3AD203B41FA5}">
                          <a16:colId xmlns:a16="http://schemas.microsoft.com/office/drawing/2014/main" val="3955645667"/>
                        </a:ext>
                      </a:extLst>
                    </a:gridCol>
                  </a:tblGrid>
                  <a:tr h="265987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Sample size in proposed study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40 patients on active; 20 patients on placebo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8613394"/>
                      </a:ext>
                    </a:extLst>
                  </a:tr>
                  <a:tr h="663736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Prior distribution on true placebo response 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Robust MAP prior</a:t>
                          </a:r>
                          <a:r>
                            <a:rPr lang="en-US" sz="1400" dirty="0">
                              <a:effectLst/>
                            </a:rPr>
                            <a:t>: weighted mixture of </a:t>
                          </a:r>
                          <a:r>
                            <a:rPr lang="en-US" sz="1400" b="1" dirty="0">
                              <a:effectLst/>
                            </a:rPr>
                            <a:t>MAP prior </a:t>
                          </a:r>
                          <a:r>
                            <a:rPr lang="en-US" sz="1400" dirty="0">
                              <a:effectLst/>
                            </a:rPr>
                            <a:t>and </a:t>
                          </a:r>
                          <a:r>
                            <a:rPr lang="en-US" sz="1400" b="1" dirty="0">
                              <a:solidFill>
                                <a:srgbClr val="0000FF"/>
                              </a:solidFill>
                              <a:effectLst/>
                            </a:rPr>
                            <a:t>vague distribution </a:t>
                          </a:r>
                          <a:r>
                            <a:rPr lang="en-US" sz="1400" dirty="0">
                              <a:effectLst/>
                            </a:rPr>
                            <a:t>centered at the mean of the MAP prior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1855130"/>
                      </a:ext>
                    </a:extLst>
                  </a:tr>
                  <a:tr h="265987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Weight on MAP component of the mixture prior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80%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5311541"/>
                      </a:ext>
                    </a:extLst>
                  </a:tr>
                  <a:tr h="945475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Success rule defining positive result 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127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7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FR" sz="1400" dirty="0"/>
                                <m:t>Pr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(</m:t>
                              </m:r>
                              <m:sSub>
                                <m:sSubPr>
                                  <m:ctrlPr>
                                    <a:rPr lang="fr-FR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1400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1400" b="0" i="1" dirty="0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1400" b="0" i="1" dirty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0)</m:t>
                              </m:r>
                              <m:r>
                                <m:rPr>
                                  <m:nor/>
                                </m:rPr>
                                <a:rPr lang="fr-FR" sz="1400" b="0" i="0" dirty="0" smtClean="0"/>
                                <m:t> &gt; 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0.9</m:t>
                              </m:r>
                              <m:r>
                                <m:rPr>
                                  <m:nor/>
                                </m:rPr>
                                <a:rPr lang="fr-FR" sz="1400" b="0" i="0" dirty="0" smtClean="0"/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fr-FR" sz="1400" dirty="0"/>
                                <m:t>5</m:t>
                              </m:r>
                            </m:oMath>
                          </a14:m>
                          <a:endParaRPr lang="fr-FR" sz="1400" dirty="0"/>
                        </a:p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At least 97.5% posterior probability that true treatment difference on the primary endpoint for active compared to placebo is less than 0     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93304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1F4B92-05BB-4FBC-926F-BEA51BF71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6480942"/>
                  </p:ext>
                </p:extLst>
              </p:nvPr>
            </p:nvGraphicFramePr>
            <p:xfrm>
              <a:off x="838200" y="3953096"/>
              <a:ext cx="8128000" cy="23581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48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54667927"/>
                        </a:ext>
                      </a:extLst>
                    </a:gridCol>
                    <a:gridCol w="37531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55645667"/>
                        </a:ext>
                      </a:extLst>
                    </a:gridCol>
                  </a:tblGrid>
                  <a:tr h="31584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Sample size in proposed study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40 patients on active; 20 patients on placebo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8613394"/>
                      </a:ext>
                    </a:extLst>
                  </a:tr>
                  <a:tr h="71208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Prior distribution on true placebo response 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Robust MAP prior</a:t>
                          </a:r>
                          <a:r>
                            <a:rPr lang="en-US" sz="1400" dirty="0">
                              <a:effectLst/>
                            </a:rPr>
                            <a:t>: weighted mixture of </a:t>
                          </a:r>
                          <a:r>
                            <a:rPr lang="en-US" sz="1400" b="1" dirty="0">
                              <a:effectLst/>
                            </a:rPr>
                            <a:t>MAP prior </a:t>
                          </a:r>
                          <a:r>
                            <a:rPr lang="en-US" sz="1400" dirty="0">
                              <a:effectLst/>
                            </a:rPr>
                            <a:t>and </a:t>
                          </a:r>
                          <a:r>
                            <a:rPr lang="en-US" sz="1400" b="1" dirty="0">
                              <a:solidFill>
                                <a:srgbClr val="0000FF"/>
                              </a:solidFill>
                              <a:effectLst/>
                            </a:rPr>
                            <a:t>vague distribution </a:t>
                          </a:r>
                          <a:r>
                            <a:rPr lang="en-US" sz="1400" dirty="0">
                              <a:effectLst/>
                            </a:rPr>
                            <a:t>centered at the mean of the MAP prior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71855130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Weight on MAP component of the mixture prior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80%</a:t>
                          </a:r>
                          <a:endParaRPr lang="en-US" sz="14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15311541"/>
                      </a:ext>
                    </a:extLst>
                  </a:tr>
                  <a:tr h="1014340">
                    <a:tc>
                      <a:txBody>
                        <a:bodyPr/>
                        <a:lstStyle/>
                        <a:p>
                          <a:pPr indent="-1270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Success rule defining positive result 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6558" t="-134940" b="-7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933043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9EB78B-2E64-4CE5-A3B7-9DAD5B904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07" y="3953095"/>
            <a:ext cx="2551121" cy="229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3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58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DF6C5-727B-4ED8-A50D-CC559E6D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91" y="1641197"/>
            <a:ext cx="6059814" cy="45662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772332"/>
                <a:ext cx="4684566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80% 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40 (active) : N = 20 (placebo)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40 (active): N = 20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(1-sided): Probability of false positive result given true treatment difference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true positive result given true treatment difference = -70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772332"/>
                <a:ext cx="4684566" cy="3539430"/>
              </a:xfrm>
              <a:prstGeom prst="rect">
                <a:avLst/>
              </a:prstGeom>
              <a:blipFill>
                <a:blip r:embed="rId3"/>
                <a:stretch>
                  <a:fillRect l="-1170" t="-1034" r="-2341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3" name="Rectangle 2"/>
          <p:cNvSpPr/>
          <p:nvPr/>
        </p:nvSpPr>
        <p:spPr>
          <a:xfrm>
            <a:off x="537882" y="5981668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Walley RJ, Grieve AP. </a:t>
            </a:r>
            <a:r>
              <a:rPr lang="en-US" sz="1000" dirty="0" err="1"/>
              <a:t>Optimising</a:t>
            </a:r>
            <a:r>
              <a:rPr lang="en-US" sz="1000" dirty="0"/>
              <a:t> the trade-off between type I and II error rates in the Bayesian context. </a:t>
            </a:r>
            <a:r>
              <a:rPr lang="en-US" sz="1000" i="1" dirty="0"/>
              <a:t>Pharm Stat. </a:t>
            </a:r>
            <a:r>
              <a:rPr lang="en-US" sz="1000" dirty="0"/>
              <a:t>2021 Jul;20(4):710-720.</a:t>
            </a:r>
          </a:p>
        </p:txBody>
      </p:sp>
    </p:spTree>
    <p:extLst>
      <p:ext uri="{BB962C8B-B14F-4D97-AF65-F5344CB8AC3E}">
        <p14:creationId xmlns:p14="http://schemas.microsoft.com/office/powerpoint/2010/main" val="2170249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772332"/>
                <a:ext cx="4684566" cy="430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80% 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40 (active) : N = 20 (placebo)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40 (active): N = 20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(1-sided): Probability of false positive result given true treatment difference = 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true positive result given true treatment difference = -70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Sweet spot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:  type I error &lt;2.5% and BDB power &gt; frequentist power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772332"/>
                <a:ext cx="4684566" cy="4308872"/>
              </a:xfrm>
              <a:prstGeom prst="rect">
                <a:avLst/>
              </a:prstGeom>
              <a:blipFill rotWithShape="1">
                <a:blip r:embed="rId2"/>
                <a:stretch>
                  <a:fillRect l="-1040" t="-707" r="-2341" b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59</a:t>
            </a:fld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DF6C5-727B-4ED8-A50D-CC559E6D5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91" y="1641197"/>
            <a:ext cx="6059814" cy="45662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6584989" y="4115811"/>
            <a:ext cx="13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Max type I error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7268831" y="4416139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06BC0C-AC77-44C7-AC8B-86A8A8279E37}"/>
              </a:ext>
            </a:extLst>
          </p:cNvPr>
          <p:cNvCxnSpPr>
            <a:cxnSpLocks/>
          </p:cNvCxnSpPr>
          <p:nvPr/>
        </p:nvCxnSpPr>
        <p:spPr>
          <a:xfrm>
            <a:off x="6640212" y="5590095"/>
            <a:ext cx="108408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A26DD4-D87D-4A8F-B94B-C6E4B02A4D6F}"/>
              </a:ext>
            </a:extLst>
          </p:cNvPr>
          <p:cNvSpPr txBox="1"/>
          <p:nvPr/>
        </p:nvSpPr>
        <p:spPr>
          <a:xfrm>
            <a:off x="6261500" y="5367373"/>
            <a:ext cx="1841505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pPr>
              <a:lnSpc>
                <a:spcPct val="75000"/>
              </a:lnSpc>
            </a:pPr>
            <a:r>
              <a:rPr lang="en-US" sz="1400" dirty="0"/>
              <a:t>Type I error &gt; 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D15398-C2BD-4D80-B651-A4141A4A15C1}"/>
              </a:ext>
            </a:extLst>
          </p:cNvPr>
          <p:cNvSpPr txBox="1"/>
          <p:nvPr/>
        </p:nvSpPr>
        <p:spPr>
          <a:xfrm>
            <a:off x="7795833" y="5320501"/>
            <a:ext cx="12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Sweet spot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6A050-030A-4DC2-9AD2-FE25D22996BA}"/>
              </a:ext>
            </a:extLst>
          </p:cNvPr>
          <p:cNvCxnSpPr>
            <a:cxnSpLocks/>
          </p:cNvCxnSpPr>
          <p:nvPr/>
        </p:nvCxnSpPr>
        <p:spPr>
          <a:xfrm flipV="1">
            <a:off x="8066161" y="5586413"/>
            <a:ext cx="774425" cy="3312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7591060" y="4507338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Type 1 error given no drift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8219443" y="5041285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7591060" y="1249112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Power given no drift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8219443" y="1717710"/>
            <a:ext cx="0" cy="405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343250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3C99FA0-1551-4849-B0BE-B2CCE96E0ACE}"/>
              </a:ext>
            </a:extLst>
          </p:cNvPr>
          <p:cNvSpPr/>
          <p:nvPr/>
        </p:nvSpPr>
        <p:spPr bwMode="auto">
          <a:xfrm>
            <a:off x="5506029" y="3994407"/>
            <a:ext cx="6203863" cy="20316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CC8B73E6-E8BF-49EB-82A3-0A9DEC02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Borrowing External Information in Clinical Trials</a:t>
            </a:r>
          </a:p>
        </p:txBody>
      </p:sp>
      <p:sp>
        <p:nvSpPr>
          <p:cNvPr id="84" name="Plus Sign 83">
            <a:extLst>
              <a:ext uri="{FF2B5EF4-FFF2-40B4-BE49-F238E27FC236}">
                <a16:creationId xmlns:a16="http://schemas.microsoft.com/office/drawing/2014/main" id="{536150E2-D5CB-4905-B24A-F371BB406AB1}"/>
              </a:ext>
            </a:extLst>
          </p:cNvPr>
          <p:cNvSpPr/>
          <p:nvPr/>
        </p:nvSpPr>
        <p:spPr bwMode="auto">
          <a:xfrm>
            <a:off x="9125887" y="2472900"/>
            <a:ext cx="166799" cy="182129"/>
          </a:xfrm>
          <a:prstGeom prst="mathPlus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0" indent="-180970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8458965-1E76-4875-967E-0203B44B876B}"/>
              </a:ext>
            </a:extLst>
          </p:cNvPr>
          <p:cNvGrpSpPr/>
          <p:nvPr/>
        </p:nvGrpSpPr>
        <p:grpSpPr>
          <a:xfrm>
            <a:off x="5686929" y="5699159"/>
            <a:ext cx="1182585" cy="276999"/>
            <a:chOff x="1754871" y="2364612"/>
            <a:chExt cx="940334" cy="20774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4863264-D574-4A0F-A8C1-A064B7D634C3}"/>
                </a:ext>
              </a:extLst>
            </p:cNvPr>
            <p:cNvSpPr txBox="1"/>
            <p:nvPr/>
          </p:nvSpPr>
          <p:spPr>
            <a:xfrm>
              <a:off x="1754871" y="2364612"/>
              <a:ext cx="94033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200"/>
                <a:t>Trial duration</a:t>
              </a:r>
              <a:endParaRPr lang="en-GB" sz="200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F36FFC1A-0980-4886-A76C-747BC3398B26}"/>
                </a:ext>
              </a:extLst>
            </p:cNvPr>
            <p:cNvCxnSpPr>
              <a:cxnSpLocks/>
            </p:cNvCxnSpPr>
            <p:nvPr/>
          </p:nvCxnSpPr>
          <p:spPr>
            <a:xfrm>
              <a:off x="1823377" y="2379610"/>
              <a:ext cx="78619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F857DFA-31AD-4C18-A165-1091012A1DC0}"/>
              </a:ext>
            </a:extLst>
          </p:cNvPr>
          <p:cNvSpPr>
            <a:spLocks noChangeAspect="1"/>
          </p:cNvSpPr>
          <p:nvPr/>
        </p:nvSpPr>
        <p:spPr>
          <a:xfrm flipH="1">
            <a:off x="7151481" y="5228138"/>
            <a:ext cx="5394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6"/>
                  </a:outerShdw>
                </a:effectLst>
              </a:rPr>
              <a:t>$$</a:t>
            </a:r>
            <a:endParaRPr lang="en-US" sz="20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6"/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FB4043F-011B-43AE-9A6F-07B3C85A7C74}"/>
              </a:ext>
            </a:extLst>
          </p:cNvPr>
          <p:cNvSpPr txBox="1">
            <a:spLocks noChangeAspect="1"/>
          </p:cNvSpPr>
          <p:nvPr/>
        </p:nvSpPr>
        <p:spPr>
          <a:xfrm>
            <a:off x="5662342" y="4825628"/>
            <a:ext cx="182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400" b="1">
                <a:solidFill>
                  <a:srgbClr val="000000"/>
                </a:solidFill>
              </a:rPr>
              <a:t>Traditional design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625D32F-B005-4B18-8D65-D528F569CC21}"/>
              </a:ext>
            </a:extLst>
          </p:cNvPr>
          <p:cNvSpPr txBox="1"/>
          <p:nvPr/>
        </p:nvSpPr>
        <p:spPr>
          <a:xfrm>
            <a:off x="9484792" y="5750337"/>
            <a:ext cx="1008000" cy="276999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200"/>
              <a:t>Trial duration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16667AA-EDF0-41D8-8FED-26AF0BEB87E8}"/>
              </a:ext>
            </a:extLst>
          </p:cNvPr>
          <p:cNvCxnSpPr/>
          <p:nvPr/>
        </p:nvCxnSpPr>
        <p:spPr>
          <a:xfrm flipV="1">
            <a:off x="9749843" y="5740225"/>
            <a:ext cx="446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Plus Sign 100">
            <a:extLst>
              <a:ext uri="{FF2B5EF4-FFF2-40B4-BE49-F238E27FC236}">
                <a16:creationId xmlns:a16="http://schemas.microsoft.com/office/drawing/2014/main" id="{665D4EA3-B454-4DE2-BD91-30B613A4EEE9}"/>
              </a:ext>
            </a:extLst>
          </p:cNvPr>
          <p:cNvSpPr/>
          <p:nvPr/>
        </p:nvSpPr>
        <p:spPr bwMode="auto">
          <a:xfrm>
            <a:off x="9411057" y="5388172"/>
            <a:ext cx="166799" cy="182129"/>
          </a:xfrm>
          <a:prstGeom prst="mathPlus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0" indent="-180970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7BD1AD8-1F9E-46B7-8C8F-257B84B2376B}"/>
              </a:ext>
            </a:extLst>
          </p:cNvPr>
          <p:cNvSpPr>
            <a:spLocks noChangeAspect="1"/>
          </p:cNvSpPr>
          <p:nvPr/>
        </p:nvSpPr>
        <p:spPr>
          <a:xfrm flipH="1">
            <a:off x="10501781" y="5264974"/>
            <a:ext cx="2436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6"/>
                  </a:outerShdw>
                </a:effectLst>
              </a:rPr>
              <a:t>$</a:t>
            </a:r>
            <a:endParaRPr lang="en-US" sz="20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082810D-C2FC-4076-86C9-9E674FD4D461}"/>
              </a:ext>
            </a:extLst>
          </p:cNvPr>
          <p:cNvSpPr txBox="1">
            <a:spLocks noChangeAspect="1"/>
          </p:cNvSpPr>
          <p:nvPr/>
        </p:nvSpPr>
        <p:spPr>
          <a:xfrm>
            <a:off x="8618950" y="4841796"/>
            <a:ext cx="201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400" b="1">
                <a:solidFill>
                  <a:srgbClr val="000000"/>
                </a:solidFill>
              </a:rPr>
              <a:t>Data re-use design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89916D-E4BA-43C6-AE16-F855C0B01DAC}"/>
              </a:ext>
            </a:extLst>
          </p:cNvPr>
          <p:cNvSpPr txBox="1"/>
          <p:nvPr/>
        </p:nvSpPr>
        <p:spPr>
          <a:xfrm>
            <a:off x="5519946" y="3742880"/>
            <a:ext cx="6363311" cy="106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endParaRPr lang="en-GB" sz="2133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1867" b="1" dirty="0">
                <a:solidFill>
                  <a:srgbClr val="000000"/>
                </a:solidFill>
              </a:rPr>
              <a:t>Replace </a:t>
            </a:r>
            <a:r>
              <a:rPr lang="en-GB" sz="1867" dirty="0">
                <a:solidFill>
                  <a:srgbClr val="000000"/>
                </a:solidFill>
              </a:rPr>
              <a:t>some planned subjects by external data    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1867" dirty="0">
                <a:solidFill>
                  <a:srgbClr val="000000"/>
                </a:solidFill>
              </a:rPr>
              <a:t>to reduce duration and cost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978C04-EAA7-4321-84BF-EE8172E5C091}"/>
              </a:ext>
            </a:extLst>
          </p:cNvPr>
          <p:cNvGrpSpPr/>
          <p:nvPr/>
        </p:nvGrpSpPr>
        <p:grpSpPr>
          <a:xfrm>
            <a:off x="799835" y="1530997"/>
            <a:ext cx="2518149" cy="1587784"/>
            <a:chOff x="6706042" y="951563"/>
            <a:chExt cx="1888612" cy="131135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F362F3E-F80F-44A0-851A-1BDD6E32C7F1}"/>
                </a:ext>
              </a:extLst>
            </p:cNvPr>
            <p:cNvGrpSpPr/>
            <p:nvPr/>
          </p:nvGrpSpPr>
          <p:grpSpPr>
            <a:xfrm>
              <a:off x="6706042" y="951563"/>
              <a:ext cx="1881349" cy="1311351"/>
              <a:chOff x="6806748" y="688620"/>
              <a:chExt cx="1881349" cy="1311351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B31BB61-C196-43A5-849C-9FA96EAF5846}"/>
                  </a:ext>
                </a:extLst>
              </p:cNvPr>
              <p:cNvSpPr/>
              <p:nvPr/>
            </p:nvSpPr>
            <p:spPr bwMode="auto">
              <a:xfrm>
                <a:off x="6806748" y="688620"/>
                <a:ext cx="1881349" cy="1311351"/>
              </a:xfrm>
              <a:prstGeom prst="roundRect">
                <a:avLst/>
              </a:prstGeom>
              <a:solidFill>
                <a:srgbClr val="CCFFFF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90" name="Graphic 89" descr="Medicine">
                <a:extLst>
                  <a:ext uri="{FF2B5EF4-FFF2-40B4-BE49-F238E27FC236}">
                    <a16:creationId xmlns:a16="http://schemas.microsoft.com/office/drawing/2014/main" id="{AAF99B12-201C-4C69-9B48-B0721F47D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7914" y="1201407"/>
                <a:ext cx="947750" cy="720150"/>
              </a:xfrm>
              <a:prstGeom prst="rect">
                <a:avLst/>
              </a:prstGeom>
            </p:spPr>
          </p:pic>
          <p:pic>
            <p:nvPicPr>
              <p:cNvPr id="124" name="Picture 2" descr="Population Clip Art - Population Clipart Png , Transparent Cartoon ">
                <a:extLst>
                  <a:ext uri="{FF2B5EF4-FFF2-40B4-BE49-F238E27FC236}">
                    <a16:creationId xmlns:a16="http://schemas.microsoft.com/office/drawing/2014/main" id="{DF030216-A5CE-4E34-8364-EB437F8C5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449" y="1254446"/>
                <a:ext cx="876300" cy="595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E606B17-DCE9-497D-8702-AACCD948B602}"/>
                  </a:ext>
                </a:extLst>
              </p:cNvPr>
              <p:cNvSpPr txBox="1"/>
              <p:nvPr/>
            </p:nvSpPr>
            <p:spPr>
              <a:xfrm>
                <a:off x="7163780" y="1494382"/>
                <a:ext cx="524207" cy="24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933" b="1">
                    <a:solidFill>
                      <a:schemeClr val="bg1"/>
                    </a:solidFill>
                  </a:rPr>
                  <a:t>Control</a:t>
                </a: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DC81D6C-5143-4502-93F5-CAEE85EA32A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727543" y="1025680"/>
              <a:ext cx="1867111" cy="32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buClr>
                  <a:schemeClr val="tx1"/>
                </a:buClr>
              </a:pPr>
              <a:r>
                <a:rPr lang="en-GB" sz="1867" b="1">
                  <a:solidFill>
                    <a:srgbClr val="000000"/>
                  </a:solidFill>
                </a:rPr>
                <a:t>External Controls</a:t>
              </a: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CB10212-EBAF-4F81-B68D-A9C2E0927B4C}"/>
              </a:ext>
            </a:extLst>
          </p:cNvPr>
          <p:cNvGrpSpPr/>
          <p:nvPr/>
        </p:nvGrpSpPr>
        <p:grpSpPr>
          <a:xfrm>
            <a:off x="429351" y="3217818"/>
            <a:ext cx="3218595" cy="2789110"/>
            <a:chOff x="6579215" y="2375295"/>
            <a:chExt cx="2413946" cy="209183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C924B9D-6BA1-47D4-B1F5-A4D762E68053}"/>
                </a:ext>
              </a:extLst>
            </p:cNvPr>
            <p:cNvGrpSpPr/>
            <p:nvPr/>
          </p:nvGrpSpPr>
          <p:grpSpPr>
            <a:xfrm>
              <a:off x="6579215" y="2375295"/>
              <a:ext cx="2413946" cy="2091833"/>
              <a:chOff x="6315004" y="484645"/>
              <a:chExt cx="2413946" cy="2091833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46935363-2CBD-4C94-8156-369B7975F61A}"/>
                  </a:ext>
                </a:extLst>
              </p:cNvPr>
              <p:cNvSpPr/>
              <p:nvPr/>
            </p:nvSpPr>
            <p:spPr bwMode="auto">
              <a:xfrm>
                <a:off x="6315004" y="484645"/>
                <a:ext cx="2340000" cy="2091833"/>
              </a:xfrm>
              <a:prstGeom prst="roundRect">
                <a:avLst/>
              </a:prstGeom>
              <a:solidFill>
                <a:srgbClr val="CCFFFF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41294" indent="-241294" algn="ctr" eaLnBrk="0" hangingPunct="0"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600" b="1" kern="0" err="1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28" name="Graphic 127" descr="Medicine">
                <a:extLst>
                  <a:ext uri="{FF2B5EF4-FFF2-40B4-BE49-F238E27FC236}">
                    <a16:creationId xmlns:a16="http://schemas.microsoft.com/office/drawing/2014/main" id="{DF98581D-72B3-4F84-BDFA-C378E85ED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15004" y="1110690"/>
                <a:ext cx="956509" cy="720150"/>
              </a:xfrm>
              <a:prstGeom prst="rect">
                <a:avLst/>
              </a:prstGeom>
            </p:spPr>
          </p:pic>
          <p:pic>
            <p:nvPicPr>
              <p:cNvPr id="129" name="Graphic 128" descr="Medicine">
                <a:extLst>
                  <a:ext uri="{FF2B5EF4-FFF2-40B4-BE49-F238E27FC236}">
                    <a16:creationId xmlns:a16="http://schemas.microsoft.com/office/drawing/2014/main" id="{AD72E1DE-37EB-495F-9F20-E68BEE885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13191" y="1110690"/>
                <a:ext cx="1015759" cy="720150"/>
              </a:xfrm>
              <a:prstGeom prst="rect">
                <a:avLst/>
              </a:prstGeom>
            </p:spPr>
          </p:pic>
          <p:pic>
            <p:nvPicPr>
              <p:cNvPr id="130" name="Picture 2" descr="Population Clip Art - Population Clipart Png , Transparent Cartoon ">
                <a:extLst>
                  <a:ext uri="{FF2B5EF4-FFF2-40B4-BE49-F238E27FC236}">
                    <a16:creationId xmlns:a16="http://schemas.microsoft.com/office/drawing/2014/main" id="{0FD66F23-28F4-4B40-BA9B-F3D0B1DFD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6724" y="1829929"/>
                <a:ext cx="876300" cy="595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Population Clip Art - Population Clipart Png , Transparent Cartoon ">
                <a:extLst>
                  <a:ext uri="{FF2B5EF4-FFF2-40B4-BE49-F238E27FC236}">
                    <a16:creationId xmlns:a16="http://schemas.microsoft.com/office/drawing/2014/main" id="{09A3EA4D-9EAC-41D4-81E3-D530F14FC1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0487" y="1831320"/>
                <a:ext cx="876300" cy="595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7783973-F2F8-47FF-BB13-8FA8347E5721}"/>
                  </a:ext>
                </a:extLst>
              </p:cNvPr>
              <p:cNvSpPr txBox="1"/>
              <p:nvPr/>
            </p:nvSpPr>
            <p:spPr>
              <a:xfrm>
                <a:off x="6660798" y="1404252"/>
                <a:ext cx="524207" cy="24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933" b="1">
                    <a:solidFill>
                      <a:schemeClr val="bg1"/>
                    </a:solidFill>
                  </a:rPr>
                  <a:t>Active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0F99A25-678A-41B5-8B3B-7A3C970159C4}"/>
                  </a:ext>
                </a:extLst>
              </p:cNvPr>
              <p:cNvSpPr txBox="1"/>
              <p:nvPr/>
            </p:nvSpPr>
            <p:spPr>
              <a:xfrm>
                <a:off x="8058601" y="1417728"/>
                <a:ext cx="524207" cy="24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933" b="1">
                    <a:solidFill>
                      <a:schemeClr val="bg1"/>
                    </a:solidFill>
                  </a:rPr>
                  <a:t>Control</a:t>
                </a:r>
                <a:endParaRPr lang="en-GB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B15430-D1F6-43DB-A899-FE1CE6792DA8}"/>
                </a:ext>
              </a:extLst>
            </p:cNvPr>
            <p:cNvSpPr/>
            <p:nvPr/>
          </p:nvSpPr>
          <p:spPr>
            <a:xfrm>
              <a:off x="7446436" y="3406502"/>
              <a:ext cx="609061" cy="92333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16312AD-90F8-44E7-B6AA-3612364C77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86812" y="2404566"/>
              <a:ext cx="2340001" cy="53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buClr>
                  <a:schemeClr val="tx1"/>
                </a:buClr>
              </a:pPr>
              <a:r>
                <a:rPr lang="en-GB" sz="1867" b="1">
                  <a:solidFill>
                    <a:srgbClr val="000000"/>
                  </a:solidFill>
                </a:rPr>
                <a:t>Efficacy (or safety) extrapolation / bridging</a:t>
              </a: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12282-6E9C-4C4D-A5E6-A0005FE5CD22}"/>
              </a:ext>
            </a:extLst>
          </p:cNvPr>
          <p:cNvGrpSpPr/>
          <p:nvPr/>
        </p:nvGrpSpPr>
        <p:grpSpPr>
          <a:xfrm>
            <a:off x="8519450" y="2327452"/>
            <a:ext cx="457900" cy="487709"/>
            <a:chOff x="2617565" y="1775452"/>
            <a:chExt cx="343425" cy="365782"/>
          </a:xfrm>
        </p:grpSpPr>
        <p:grpSp>
          <p:nvGrpSpPr>
            <p:cNvPr id="145" name="Group 54">
              <a:extLst>
                <a:ext uri="{FF2B5EF4-FFF2-40B4-BE49-F238E27FC236}">
                  <a16:creationId xmlns:a16="http://schemas.microsoft.com/office/drawing/2014/main" id="{C9A13789-3FF2-429C-97E3-1D3E54EFC6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17565" y="1775452"/>
              <a:ext cx="99189" cy="288000"/>
              <a:chOff x="1096" y="-56"/>
              <a:chExt cx="114" cy="331"/>
            </a:xfrm>
            <a:solidFill>
              <a:schemeClr val="accent5"/>
            </a:solidFill>
          </p:grpSpPr>
          <p:sp>
            <p:nvSpPr>
              <p:cNvPr id="146" name="Freeform 55">
                <a:extLst>
                  <a:ext uri="{FF2B5EF4-FFF2-40B4-BE49-F238E27FC236}">
                    <a16:creationId xmlns:a16="http://schemas.microsoft.com/office/drawing/2014/main" id="{21BFDFDE-EE44-484C-A199-347022E71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47" name="Freeform 56">
                <a:extLst>
                  <a:ext uri="{FF2B5EF4-FFF2-40B4-BE49-F238E27FC236}">
                    <a16:creationId xmlns:a16="http://schemas.microsoft.com/office/drawing/2014/main" id="{83FCEE95-5E0B-4BE8-869E-7D74C55D18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48" name="Group 54">
              <a:extLst>
                <a:ext uri="{FF2B5EF4-FFF2-40B4-BE49-F238E27FC236}">
                  <a16:creationId xmlns:a16="http://schemas.microsoft.com/office/drawing/2014/main" id="{AB0AFD79-4073-414D-ADE1-F027B779A3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39683" y="1853234"/>
              <a:ext cx="99189" cy="288000"/>
              <a:chOff x="1096" y="-56"/>
              <a:chExt cx="114" cy="331"/>
            </a:xfrm>
            <a:solidFill>
              <a:schemeClr val="accent5"/>
            </a:solidFill>
          </p:grpSpPr>
          <p:sp>
            <p:nvSpPr>
              <p:cNvPr id="149" name="Freeform 55">
                <a:extLst>
                  <a:ext uri="{FF2B5EF4-FFF2-40B4-BE49-F238E27FC236}">
                    <a16:creationId xmlns:a16="http://schemas.microsoft.com/office/drawing/2014/main" id="{E42DF2F2-0D37-4B2B-8E62-831DAD828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50" name="Freeform 56">
                <a:extLst>
                  <a:ext uri="{FF2B5EF4-FFF2-40B4-BE49-F238E27FC236}">
                    <a16:creationId xmlns:a16="http://schemas.microsoft.com/office/drawing/2014/main" id="{78F3D059-6671-4C26-98CB-F49A319FEC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51" name="Group 54">
              <a:extLst>
                <a:ext uri="{FF2B5EF4-FFF2-40B4-BE49-F238E27FC236}">
                  <a16:creationId xmlns:a16="http://schemas.microsoft.com/office/drawing/2014/main" id="{DD6DB974-4EA4-4F98-955A-358B153A35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61801" y="1775452"/>
              <a:ext cx="99189" cy="288000"/>
              <a:chOff x="1096" y="-56"/>
              <a:chExt cx="114" cy="331"/>
            </a:xfrm>
            <a:solidFill>
              <a:schemeClr val="accent5"/>
            </a:solidFill>
          </p:grpSpPr>
          <p:sp>
            <p:nvSpPr>
              <p:cNvPr id="152" name="Freeform 55">
                <a:extLst>
                  <a:ext uri="{FF2B5EF4-FFF2-40B4-BE49-F238E27FC236}">
                    <a16:creationId xmlns:a16="http://schemas.microsoft.com/office/drawing/2014/main" id="{33483419-0385-4A34-92B5-95ABE220CD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:a16="http://schemas.microsoft.com/office/drawing/2014/main" id="{4284AAA7-7983-45D9-BE2B-5A86260FB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8910AD-B60F-4EF1-9913-9D79A283C209}"/>
              </a:ext>
            </a:extLst>
          </p:cNvPr>
          <p:cNvGrpSpPr/>
          <p:nvPr/>
        </p:nvGrpSpPr>
        <p:grpSpPr>
          <a:xfrm>
            <a:off x="5519958" y="1573950"/>
            <a:ext cx="6396047" cy="2288087"/>
            <a:chOff x="410365" y="1180462"/>
            <a:chExt cx="4797035" cy="15542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083DB47-4E86-4DE7-A0E1-4991B6EE02C5}"/>
                </a:ext>
              </a:extLst>
            </p:cNvPr>
            <p:cNvSpPr/>
            <p:nvPr/>
          </p:nvSpPr>
          <p:spPr bwMode="auto">
            <a:xfrm>
              <a:off x="410365" y="1180462"/>
              <a:ext cx="4652897" cy="1554215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22F1DF9-446D-4C15-8A0F-28DF60F4B82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5992" y="1221820"/>
              <a:ext cx="4751408" cy="48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/>
                </a:buClr>
              </a:pPr>
              <a:r>
                <a:rPr lang="en-GB" sz="1867" b="1" dirty="0">
                  <a:solidFill>
                    <a:srgbClr val="000000"/>
                  </a:solidFill>
                </a:rPr>
                <a:t>Supplement </a:t>
              </a:r>
              <a:r>
                <a:rPr lang="en-GB" sz="1867" dirty="0">
                  <a:solidFill>
                    <a:srgbClr val="000000"/>
                  </a:solidFill>
                </a:rPr>
                <a:t>planned sample size with external data    </a:t>
              </a:r>
            </a:p>
            <a:p>
              <a:pPr>
                <a:lnSpc>
                  <a:spcPct val="110000"/>
                </a:lnSpc>
                <a:buClr>
                  <a:schemeClr val="tx1"/>
                </a:buClr>
              </a:pPr>
              <a:r>
                <a:rPr lang="en-GB" sz="1867" dirty="0">
                  <a:solidFill>
                    <a:srgbClr val="000000"/>
                  </a:solidFill>
                </a:rPr>
                <a:t>to increase efficiency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BD8C9-FCD8-455C-8552-E27096737835}"/>
              </a:ext>
            </a:extLst>
          </p:cNvPr>
          <p:cNvGrpSpPr/>
          <p:nvPr/>
        </p:nvGrpSpPr>
        <p:grpSpPr>
          <a:xfrm>
            <a:off x="5752075" y="2683052"/>
            <a:ext cx="988732" cy="384000"/>
            <a:chOff x="343914" y="1745589"/>
            <a:chExt cx="741549" cy="288000"/>
          </a:xfrm>
        </p:grpSpPr>
        <p:grpSp>
          <p:nvGrpSpPr>
            <p:cNvPr id="164" name="Group 54">
              <a:extLst>
                <a:ext uri="{FF2B5EF4-FFF2-40B4-BE49-F238E27FC236}">
                  <a16:creationId xmlns:a16="http://schemas.microsoft.com/office/drawing/2014/main" id="{B67D8014-16E6-44C4-949C-A0718F6659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2386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192" name="Freeform 55">
                <a:extLst>
                  <a:ext uri="{FF2B5EF4-FFF2-40B4-BE49-F238E27FC236}">
                    <a16:creationId xmlns:a16="http://schemas.microsoft.com/office/drawing/2014/main" id="{0F5896E1-BD9E-41AD-9DFF-A589D1E6EE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93" name="Freeform 56">
                <a:extLst>
                  <a:ext uri="{FF2B5EF4-FFF2-40B4-BE49-F238E27FC236}">
                    <a16:creationId xmlns:a16="http://schemas.microsoft.com/office/drawing/2014/main" id="{F1DCA2AB-3BD2-4C25-A6CD-40E4DD9BA2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65" name="Group 54">
              <a:extLst>
                <a:ext uri="{FF2B5EF4-FFF2-40B4-BE49-F238E27FC236}">
                  <a16:creationId xmlns:a16="http://schemas.microsoft.com/office/drawing/2014/main" id="{9D533831-A0C9-4761-9C40-247BDA18FD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9330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190" name="Freeform 55">
                <a:extLst>
                  <a:ext uri="{FF2B5EF4-FFF2-40B4-BE49-F238E27FC236}">
                    <a16:creationId xmlns:a16="http://schemas.microsoft.com/office/drawing/2014/main" id="{643140DA-63E0-469C-82B6-91008FB83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91" name="Freeform 56">
                <a:extLst>
                  <a:ext uri="{FF2B5EF4-FFF2-40B4-BE49-F238E27FC236}">
                    <a16:creationId xmlns:a16="http://schemas.microsoft.com/office/drawing/2014/main" id="{3FCC77DA-F753-4D1F-BC11-0D39AD7F7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66" name="Group 54">
              <a:extLst>
                <a:ext uri="{FF2B5EF4-FFF2-40B4-BE49-F238E27FC236}">
                  <a16:creationId xmlns:a16="http://schemas.microsoft.com/office/drawing/2014/main" id="{6FC88E4E-7E1D-4DB5-A175-D672265D20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7802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188" name="Freeform 55">
                <a:extLst>
                  <a:ext uri="{FF2B5EF4-FFF2-40B4-BE49-F238E27FC236}">
                    <a16:creationId xmlns:a16="http://schemas.microsoft.com/office/drawing/2014/main" id="{7415B489-9033-4582-870E-183A35E31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89" name="Freeform 56">
                <a:extLst>
                  <a:ext uri="{FF2B5EF4-FFF2-40B4-BE49-F238E27FC236}">
                    <a16:creationId xmlns:a16="http://schemas.microsoft.com/office/drawing/2014/main" id="{D8E704AB-43D3-421E-AA88-D250478985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69" name="Group 54">
              <a:extLst>
                <a:ext uri="{FF2B5EF4-FFF2-40B4-BE49-F238E27FC236}">
                  <a16:creationId xmlns:a16="http://schemas.microsoft.com/office/drawing/2014/main" id="{3F8D0852-59BA-413F-BDC6-A92B6B922C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0858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182" name="Freeform 55">
                <a:extLst>
                  <a:ext uri="{FF2B5EF4-FFF2-40B4-BE49-F238E27FC236}">
                    <a16:creationId xmlns:a16="http://schemas.microsoft.com/office/drawing/2014/main" id="{BB4ECB6F-624E-4F84-BA18-30596968A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83" name="Freeform 56">
                <a:extLst>
                  <a:ext uri="{FF2B5EF4-FFF2-40B4-BE49-F238E27FC236}">
                    <a16:creationId xmlns:a16="http://schemas.microsoft.com/office/drawing/2014/main" id="{A88B1524-0AD4-46F8-8E50-6B59867DC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70" name="Group 54">
              <a:extLst>
                <a:ext uri="{FF2B5EF4-FFF2-40B4-BE49-F238E27FC236}">
                  <a16:creationId xmlns:a16="http://schemas.microsoft.com/office/drawing/2014/main" id="{A0A6C505-3709-43F6-994B-4CDC66C809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6274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180" name="Freeform 55">
                <a:extLst>
                  <a:ext uri="{FF2B5EF4-FFF2-40B4-BE49-F238E27FC236}">
                    <a16:creationId xmlns:a16="http://schemas.microsoft.com/office/drawing/2014/main" id="{4FDC0A02-8769-4472-8903-6C174ADC8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81" name="Freeform 56">
                <a:extLst>
                  <a:ext uri="{FF2B5EF4-FFF2-40B4-BE49-F238E27FC236}">
                    <a16:creationId xmlns:a16="http://schemas.microsoft.com/office/drawing/2014/main" id="{4EFD3E1A-2E08-45AF-AAF5-5F8C3DE45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41" name="Group 54">
              <a:extLst>
                <a:ext uri="{FF2B5EF4-FFF2-40B4-BE49-F238E27FC236}">
                  <a16:creationId xmlns:a16="http://schemas.microsoft.com/office/drawing/2014/main" id="{72A71600-DF50-47FC-AA6A-8AA13FD5D1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3914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42" name="Freeform 55">
                <a:extLst>
                  <a:ext uri="{FF2B5EF4-FFF2-40B4-BE49-F238E27FC236}">
                    <a16:creationId xmlns:a16="http://schemas.microsoft.com/office/drawing/2014/main" id="{B9C044FC-C2D7-4043-8580-C97D8AD9F2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43" name="Freeform 56">
                <a:extLst>
                  <a:ext uri="{FF2B5EF4-FFF2-40B4-BE49-F238E27FC236}">
                    <a16:creationId xmlns:a16="http://schemas.microsoft.com/office/drawing/2014/main" id="{66EF60AD-424D-4E5A-842C-BB0232A93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3756F5A-22E4-4C6E-AAB9-D8E961E0AE4A}"/>
              </a:ext>
            </a:extLst>
          </p:cNvPr>
          <p:cNvGrpSpPr/>
          <p:nvPr/>
        </p:nvGrpSpPr>
        <p:grpSpPr>
          <a:xfrm>
            <a:off x="8801143" y="2710773"/>
            <a:ext cx="988732" cy="384000"/>
            <a:chOff x="343914" y="1745589"/>
            <a:chExt cx="741549" cy="288000"/>
          </a:xfrm>
        </p:grpSpPr>
        <p:grpSp>
          <p:nvGrpSpPr>
            <p:cNvPr id="253" name="Group 54">
              <a:extLst>
                <a:ext uri="{FF2B5EF4-FFF2-40B4-BE49-F238E27FC236}">
                  <a16:creationId xmlns:a16="http://schemas.microsoft.com/office/drawing/2014/main" id="{E8B8844D-9E0C-47F6-8D59-A6BD691B37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2386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69" name="Freeform 55">
                <a:extLst>
                  <a:ext uri="{FF2B5EF4-FFF2-40B4-BE49-F238E27FC236}">
                    <a16:creationId xmlns:a16="http://schemas.microsoft.com/office/drawing/2014/main" id="{44A96F4C-DC1D-480B-83C9-06D98746B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70" name="Freeform 56">
                <a:extLst>
                  <a:ext uri="{FF2B5EF4-FFF2-40B4-BE49-F238E27FC236}">
                    <a16:creationId xmlns:a16="http://schemas.microsoft.com/office/drawing/2014/main" id="{F3781A85-D531-48DC-88B1-012B7381C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54" name="Group 54">
              <a:extLst>
                <a:ext uri="{FF2B5EF4-FFF2-40B4-BE49-F238E27FC236}">
                  <a16:creationId xmlns:a16="http://schemas.microsoft.com/office/drawing/2014/main" id="{E3C4F76F-B8D1-4ADB-A4DE-007C4FB242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9330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67" name="Freeform 55">
                <a:extLst>
                  <a:ext uri="{FF2B5EF4-FFF2-40B4-BE49-F238E27FC236}">
                    <a16:creationId xmlns:a16="http://schemas.microsoft.com/office/drawing/2014/main" id="{940F0AF3-AF91-4D57-8820-D553D9D1E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68" name="Freeform 56">
                <a:extLst>
                  <a:ext uri="{FF2B5EF4-FFF2-40B4-BE49-F238E27FC236}">
                    <a16:creationId xmlns:a16="http://schemas.microsoft.com/office/drawing/2014/main" id="{5000385C-8BAA-4979-814A-2C8FD05CD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55" name="Group 54">
              <a:extLst>
                <a:ext uri="{FF2B5EF4-FFF2-40B4-BE49-F238E27FC236}">
                  <a16:creationId xmlns:a16="http://schemas.microsoft.com/office/drawing/2014/main" id="{A0F751A7-6583-4B56-8A42-D30DE00E3D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7802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65" name="Freeform 55">
                <a:extLst>
                  <a:ext uri="{FF2B5EF4-FFF2-40B4-BE49-F238E27FC236}">
                    <a16:creationId xmlns:a16="http://schemas.microsoft.com/office/drawing/2014/main" id="{8A1BF45F-B818-41C3-8D27-82EF6D103A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66" name="Freeform 56">
                <a:extLst>
                  <a:ext uri="{FF2B5EF4-FFF2-40B4-BE49-F238E27FC236}">
                    <a16:creationId xmlns:a16="http://schemas.microsoft.com/office/drawing/2014/main" id="{F66A7137-3F0F-4B0D-A997-2B77D4E44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56" name="Group 54">
              <a:extLst>
                <a:ext uri="{FF2B5EF4-FFF2-40B4-BE49-F238E27FC236}">
                  <a16:creationId xmlns:a16="http://schemas.microsoft.com/office/drawing/2014/main" id="{95352052-4135-4F4C-BD94-B1615F120C4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0858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63" name="Freeform 55">
                <a:extLst>
                  <a:ext uri="{FF2B5EF4-FFF2-40B4-BE49-F238E27FC236}">
                    <a16:creationId xmlns:a16="http://schemas.microsoft.com/office/drawing/2014/main" id="{C40B53A7-8818-4CA8-9CF2-958F351236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64" name="Freeform 56">
                <a:extLst>
                  <a:ext uri="{FF2B5EF4-FFF2-40B4-BE49-F238E27FC236}">
                    <a16:creationId xmlns:a16="http://schemas.microsoft.com/office/drawing/2014/main" id="{9F979C6C-94E0-46F3-888F-AF4104C016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57" name="Group 54">
              <a:extLst>
                <a:ext uri="{FF2B5EF4-FFF2-40B4-BE49-F238E27FC236}">
                  <a16:creationId xmlns:a16="http://schemas.microsoft.com/office/drawing/2014/main" id="{49CC9E35-4FA6-4F91-9269-ECEEF6F13B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6274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61" name="Freeform 55">
                <a:extLst>
                  <a:ext uri="{FF2B5EF4-FFF2-40B4-BE49-F238E27FC236}">
                    <a16:creationId xmlns:a16="http://schemas.microsoft.com/office/drawing/2014/main" id="{B5347F50-278A-4844-A7D1-99A9B7125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62" name="Freeform 56">
                <a:extLst>
                  <a:ext uri="{FF2B5EF4-FFF2-40B4-BE49-F238E27FC236}">
                    <a16:creationId xmlns:a16="http://schemas.microsoft.com/office/drawing/2014/main" id="{508122DB-3B9C-4BAC-AB79-41A998549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58" name="Group 54">
              <a:extLst>
                <a:ext uri="{FF2B5EF4-FFF2-40B4-BE49-F238E27FC236}">
                  <a16:creationId xmlns:a16="http://schemas.microsoft.com/office/drawing/2014/main" id="{D76787E0-35D8-419F-B10E-A92BC6471A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3914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59" name="Freeform 55">
                <a:extLst>
                  <a:ext uri="{FF2B5EF4-FFF2-40B4-BE49-F238E27FC236}">
                    <a16:creationId xmlns:a16="http://schemas.microsoft.com/office/drawing/2014/main" id="{A0BA7823-C196-492A-9BDB-9EF1963E3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60" name="Freeform 56">
                <a:extLst>
                  <a:ext uri="{FF2B5EF4-FFF2-40B4-BE49-F238E27FC236}">
                    <a16:creationId xmlns:a16="http://schemas.microsoft.com/office/drawing/2014/main" id="{9C91CADB-5116-4DE6-9023-82AC421DB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63EB94A-99AC-43B0-B4BD-7BBEB8E4671A}"/>
              </a:ext>
            </a:extLst>
          </p:cNvPr>
          <p:cNvGrpSpPr/>
          <p:nvPr/>
        </p:nvGrpSpPr>
        <p:grpSpPr>
          <a:xfrm>
            <a:off x="5773085" y="5228137"/>
            <a:ext cx="988732" cy="384000"/>
            <a:chOff x="343914" y="1745589"/>
            <a:chExt cx="741549" cy="288000"/>
          </a:xfrm>
        </p:grpSpPr>
        <p:grpSp>
          <p:nvGrpSpPr>
            <p:cNvPr id="272" name="Group 54">
              <a:extLst>
                <a:ext uri="{FF2B5EF4-FFF2-40B4-BE49-F238E27FC236}">
                  <a16:creationId xmlns:a16="http://schemas.microsoft.com/office/drawing/2014/main" id="{02C54230-60E2-425E-B664-55C2CC8E61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2386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88" name="Freeform 55">
                <a:extLst>
                  <a:ext uri="{FF2B5EF4-FFF2-40B4-BE49-F238E27FC236}">
                    <a16:creationId xmlns:a16="http://schemas.microsoft.com/office/drawing/2014/main" id="{0AFB3E60-D3DE-42A6-9545-401CF74352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89" name="Freeform 56">
                <a:extLst>
                  <a:ext uri="{FF2B5EF4-FFF2-40B4-BE49-F238E27FC236}">
                    <a16:creationId xmlns:a16="http://schemas.microsoft.com/office/drawing/2014/main" id="{B06BFFC6-4B7D-4476-AAF9-4655D9E48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73" name="Group 54">
              <a:extLst>
                <a:ext uri="{FF2B5EF4-FFF2-40B4-BE49-F238E27FC236}">
                  <a16:creationId xmlns:a16="http://schemas.microsoft.com/office/drawing/2014/main" id="{CEBEDBAD-9530-455B-B68D-CA319BA085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9330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86" name="Freeform 55">
                <a:extLst>
                  <a:ext uri="{FF2B5EF4-FFF2-40B4-BE49-F238E27FC236}">
                    <a16:creationId xmlns:a16="http://schemas.microsoft.com/office/drawing/2014/main" id="{C280C450-2BB3-4750-B854-C491D6B2A7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87" name="Freeform 56">
                <a:extLst>
                  <a:ext uri="{FF2B5EF4-FFF2-40B4-BE49-F238E27FC236}">
                    <a16:creationId xmlns:a16="http://schemas.microsoft.com/office/drawing/2014/main" id="{47C5CDFB-8D0B-43BE-8360-5CA2E94BE3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74" name="Group 54">
              <a:extLst>
                <a:ext uri="{FF2B5EF4-FFF2-40B4-BE49-F238E27FC236}">
                  <a16:creationId xmlns:a16="http://schemas.microsoft.com/office/drawing/2014/main" id="{A370293B-03E8-4BB3-A0C2-27E8E00FED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7802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84" name="Freeform 55">
                <a:extLst>
                  <a:ext uri="{FF2B5EF4-FFF2-40B4-BE49-F238E27FC236}">
                    <a16:creationId xmlns:a16="http://schemas.microsoft.com/office/drawing/2014/main" id="{5F0C39BE-15DB-4E97-852C-B627B4F753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85" name="Freeform 56">
                <a:extLst>
                  <a:ext uri="{FF2B5EF4-FFF2-40B4-BE49-F238E27FC236}">
                    <a16:creationId xmlns:a16="http://schemas.microsoft.com/office/drawing/2014/main" id="{B3EDDB22-3529-4F37-99D1-7B4ACBFA2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75" name="Group 54">
              <a:extLst>
                <a:ext uri="{FF2B5EF4-FFF2-40B4-BE49-F238E27FC236}">
                  <a16:creationId xmlns:a16="http://schemas.microsoft.com/office/drawing/2014/main" id="{425302C6-296A-42BD-AAC4-0BA64318BB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0858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82" name="Freeform 55">
                <a:extLst>
                  <a:ext uri="{FF2B5EF4-FFF2-40B4-BE49-F238E27FC236}">
                    <a16:creationId xmlns:a16="http://schemas.microsoft.com/office/drawing/2014/main" id="{4EFF38C3-10DD-4130-ABE1-D85F0A7D5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83" name="Freeform 56">
                <a:extLst>
                  <a:ext uri="{FF2B5EF4-FFF2-40B4-BE49-F238E27FC236}">
                    <a16:creationId xmlns:a16="http://schemas.microsoft.com/office/drawing/2014/main" id="{02740E09-25CC-4B47-B8CA-EC65EAEA92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76" name="Group 54">
              <a:extLst>
                <a:ext uri="{FF2B5EF4-FFF2-40B4-BE49-F238E27FC236}">
                  <a16:creationId xmlns:a16="http://schemas.microsoft.com/office/drawing/2014/main" id="{24D496E5-4B0D-4459-91F4-3F7DB8A8E3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6274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80" name="Freeform 55">
                <a:extLst>
                  <a:ext uri="{FF2B5EF4-FFF2-40B4-BE49-F238E27FC236}">
                    <a16:creationId xmlns:a16="http://schemas.microsoft.com/office/drawing/2014/main" id="{C4610076-06D4-4C39-AE8E-FC926E51A6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81" name="Freeform 56">
                <a:extLst>
                  <a:ext uri="{FF2B5EF4-FFF2-40B4-BE49-F238E27FC236}">
                    <a16:creationId xmlns:a16="http://schemas.microsoft.com/office/drawing/2014/main" id="{A41B4908-4D23-436A-AB77-FAFCA2B92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77" name="Group 54">
              <a:extLst>
                <a:ext uri="{FF2B5EF4-FFF2-40B4-BE49-F238E27FC236}">
                  <a16:creationId xmlns:a16="http://schemas.microsoft.com/office/drawing/2014/main" id="{FEF59B83-A9D7-462E-A401-8723A02318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3914" y="1745589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78" name="Freeform 55">
                <a:extLst>
                  <a:ext uri="{FF2B5EF4-FFF2-40B4-BE49-F238E27FC236}">
                    <a16:creationId xmlns:a16="http://schemas.microsoft.com/office/drawing/2014/main" id="{0AD5FA80-47C1-4CE2-9336-BED1F529E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79" name="Freeform 56">
                <a:extLst>
                  <a:ext uri="{FF2B5EF4-FFF2-40B4-BE49-F238E27FC236}">
                    <a16:creationId xmlns:a16="http://schemas.microsoft.com/office/drawing/2014/main" id="{62AFB356-62CF-4522-9448-57932ACDA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D5720-DC57-4135-934E-C0BB37AA96C1}"/>
              </a:ext>
            </a:extLst>
          </p:cNvPr>
          <p:cNvGrpSpPr/>
          <p:nvPr/>
        </p:nvGrpSpPr>
        <p:grpSpPr>
          <a:xfrm>
            <a:off x="9726393" y="5273343"/>
            <a:ext cx="474844" cy="384000"/>
            <a:chOff x="-1604403" y="3481910"/>
            <a:chExt cx="356133" cy="288000"/>
          </a:xfrm>
        </p:grpSpPr>
        <p:grpSp>
          <p:nvGrpSpPr>
            <p:cNvPr id="291" name="Group 54">
              <a:extLst>
                <a:ext uri="{FF2B5EF4-FFF2-40B4-BE49-F238E27FC236}">
                  <a16:creationId xmlns:a16="http://schemas.microsoft.com/office/drawing/2014/main" id="{05513D9F-1B2F-4A1F-8323-BDC847402E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475931" y="3481910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307" name="Freeform 55">
                <a:extLst>
                  <a:ext uri="{FF2B5EF4-FFF2-40B4-BE49-F238E27FC236}">
                    <a16:creationId xmlns:a16="http://schemas.microsoft.com/office/drawing/2014/main" id="{683AD70A-00E6-40FA-80E7-43B2B156F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308" name="Freeform 56">
                <a:extLst>
                  <a:ext uri="{FF2B5EF4-FFF2-40B4-BE49-F238E27FC236}">
                    <a16:creationId xmlns:a16="http://schemas.microsoft.com/office/drawing/2014/main" id="{A6A393CB-3F76-483A-BA0B-1F7547AD57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94" name="Group 54">
              <a:extLst>
                <a:ext uri="{FF2B5EF4-FFF2-40B4-BE49-F238E27FC236}">
                  <a16:creationId xmlns:a16="http://schemas.microsoft.com/office/drawing/2014/main" id="{BA5C2529-38D5-4FC2-8616-63808B0AAE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347459" y="3481910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301" name="Freeform 55">
                <a:extLst>
                  <a:ext uri="{FF2B5EF4-FFF2-40B4-BE49-F238E27FC236}">
                    <a16:creationId xmlns:a16="http://schemas.microsoft.com/office/drawing/2014/main" id="{7B13C643-EE14-4C61-B8D1-FAA318652E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302" name="Freeform 56">
                <a:extLst>
                  <a:ext uri="{FF2B5EF4-FFF2-40B4-BE49-F238E27FC236}">
                    <a16:creationId xmlns:a16="http://schemas.microsoft.com/office/drawing/2014/main" id="{ABB9DEDC-4AEB-4911-A7D6-B56269ABE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296" name="Group 54">
              <a:extLst>
                <a:ext uri="{FF2B5EF4-FFF2-40B4-BE49-F238E27FC236}">
                  <a16:creationId xmlns:a16="http://schemas.microsoft.com/office/drawing/2014/main" id="{18F3C346-5108-4088-A835-E5C1D1AB4B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604403" y="3481910"/>
              <a:ext cx="99189" cy="288000"/>
              <a:chOff x="1096" y="-56"/>
              <a:chExt cx="114" cy="331"/>
            </a:xfrm>
            <a:solidFill>
              <a:schemeClr val="accent1"/>
            </a:solidFill>
          </p:grpSpPr>
          <p:sp>
            <p:nvSpPr>
              <p:cNvPr id="297" name="Freeform 55">
                <a:extLst>
                  <a:ext uri="{FF2B5EF4-FFF2-40B4-BE49-F238E27FC236}">
                    <a16:creationId xmlns:a16="http://schemas.microsoft.com/office/drawing/2014/main" id="{9841B844-9760-46BA-B317-250CF21A42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298" name="Freeform 56">
                <a:extLst>
                  <a:ext uri="{FF2B5EF4-FFF2-40B4-BE49-F238E27FC236}">
                    <a16:creationId xmlns:a16="http://schemas.microsoft.com/office/drawing/2014/main" id="{BC50651F-DCF3-402E-8503-158C1F2669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0244BE8-8EDC-4022-B517-D012F7C205B0}"/>
              </a:ext>
            </a:extLst>
          </p:cNvPr>
          <p:cNvGrpSpPr/>
          <p:nvPr/>
        </p:nvGrpSpPr>
        <p:grpSpPr>
          <a:xfrm>
            <a:off x="8804619" y="5264974"/>
            <a:ext cx="457900" cy="487709"/>
            <a:chOff x="2617565" y="1775452"/>
            <a:chExt cx="343425" cy="365782"/>
          </a:xfrm>
          <a:solidFill>
            <a:srgbClr val="00B050"/>
          </a:solidFill>
        </p:grpSpPr>
        <p:grpSp>
          <p:nvGrpSpPr>
            <p:cNvPr id="310" name="Group 54">
              <a:extLst>
                <a:ext uri="{FF2B5EF4-FFF2-40B4-BE49-F238E27FC236}">
                  <a16:creationId xmlns:a16="http://schemas.microsoft.com/office/drawing/2014/main" id="{1BFA3170-F8B4-4061-A013-FAE1B8549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17565" y="1775452"/>
              <a:ext cx="99189" cy="288000"/>
              <a:chOff x="1096" y="-56"/>
              <a:chExt cx="114" cy="331"/>
            </a:xfrm>
            <a:grpFill/>
          </p:grpSpPr>
          <p:sp>
            <p:nvSpPr>
              <p:cNvPr id="317" name="Freeform 55">
                <a:extLst>
                  <a:ext uri="{FF2B5EF4-FFF2-40B4-BE49-F238E27FC236}">
                    <a16:creationId xmlns:a16="http://schemas.microsoft.com/office/drawing/2014/main" id="{5ADD782E-11AD-470C-AFE0-F1FA260F85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318" name="Freeform 56">
                <a:extLst>
                  <a:ext uri="{FF2B5EF4-FFF2-40B4-BE49-F238E27FC236}">
                    <a16:creationId xmlns:a16="http://schemas.microsoft.com/office/drawing/2014/main" id="{F707424F-2364-456E-9DF4-6E5B610466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311" name="Group 54">
              <a:extLst>
                <a:ext uri="{FF2B5EF4-FFF2-40B4-BE49-F238E27FC236}">
                  <a16:creationId xmlns:a16="http://schemas.microsoft.com/office/drawing/2014/main" id="{5AA63004-1767-47A8-9944-63DDC39524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39683" y="1853234"/>
              <a:ext cx="99189" cy="288000"/>
              <a:chOff x="1096" y="-56"/>
              <a:chExt cx="114" cy="331"/>
            </a:xfrm>
            <a:grpFill/>
          </p:grpSpPr>
          <p:sp>
            <p:nvSpPr>
              <p:cNvPr id="315" name="Freeform 55">
                <a:extLst>
                  <a:ext uri="{FF2B5EF4-FFF2-40B4-BE49-F238E27FC236}">
                    <a16:creationId xmlns:a16="http://schemas.microsoft.com/office/drawing/2014/main" id="{C5B5F55E-6FA6-4FE3-BA34-A32C72699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316" name="Freeform 56">
                <a:extLst>
                  <a:ext uri="{FF2B5EF4-FFF2-40B4-BE49-F238E27FC236}">
                    <a16:creationId xmlns:a16="http://schemas.microsoft.com/office/drawing/2014/main" id="{C8FD33D5-5BD7-421F-B04D-7221F8A63B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312" name="Group 54">
              <a:extLst>
                <a:ext uri="{FF2B5EF4-FFF2-40B4-BE49-F238E27FC236}">
                  <a16:creationId xmlns:a16="http://schemas.microsoft.com/office/drawing/2014/main" id="{6EC9B75C-1580-445A-B6EB-02775EE5F0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61801" y="1775452"/>
              <a:ext cx="99189" cy="288000"/>
              <a:chOff x="1096" y="-56"/>
              <a:chExt cx="114" cy="331"/>
            </a:xfrm>
            <a:grpFill/>
          </p:grpSpPr>
          <p:sp>
            <p:nvSpPr>
              <p:cNvPr id="313" name="Freeform 55">
                <a:extLst>
                  <a:ext uri="{FF2B5EF4-FFF2-40B4-BE49-F238E27FC236}">
                    <a16:creationId xmlns:a16="http://schemas.microsoft.com/office/drawing/2014/main" id="{8DABA7B6-5662-4387-8A14-6E38EEAE9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314" name="Freeform 56">
                <a:extLst>
                  <a:ext uri="{FF2B5EF4-FFF2-40B4-BE49-F238E27FC236}">
                    <a16:creationId xmlns:a16="http://schemas.microsoft.com/office/drawing/2014/main" id="{AFB8AF55-994F-4FE0-8D6E-6B4E13AF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grpSp>
        <p:nvGrpSpPr>
          <p:cNvPr id="319" name="Group 54">
            <a:extLst>
              <a:ext uri="{FF2B5EF4-FFF2-40B4-BE49-F238E27FC236}">
                <a16:creationId xmlns:a16="http://schemas.microsoft.com/office/drawing/2014/main" id="{3156E980-B885-4BE0-856C-61ADCD80DD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88346" y="4117813"/>
            <a:ext cx="132252" cy="384000"/>
            <a:chOff x="1096" y="-56"/>
            <a:chExt cx="114" cy="331"/>
          </a:xfrm>
          <a:solidFill>
            <a:srgbClr val="00B050"/>
          </a:solidFill>
        </p:grpSpPr>
        <p:sp>
          <p:nvSpPr>
            <p:cNvPr id="320" name="Freeform 55">
              <a:extLst>
                <a:ext uri="{FF2B5EF4-FFF2-40B4-BE49-F238E27FC236}">
                  <a16:creationId xmlns:a16="http://schemas.microsoft.com/office/drawing/2014/main" id="{A3D399C5-7462-404B-A35F-C7F1AA62E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" y="-56"/>
              <a:ext cx="56" cy="72"/>
            </a:xfrm>
            <a:custGeom>
              <a:avLst/>
              <a:gdLst>
                <a:gd name="T0" fmla="*/ 186 w 372"/>
                <a:gd name="T1" fmla="*/ 0 h 478"/>
                <a:gd name="T2" fmla="*/ 0 w 372"/>
                <a:gd name="T3" fmla="*/ 186 h 478"/>
                <a:gd name="T4" fmla="*/ 0 w 372"/>
                <a:gd name="T5" fmla="*/ 292 h 478"/>
                <a:gd name="T6" fmla="*/ 186 w 372"/>
                <a:gd name="T7" fmla="*/ 478 h 478"/>
                <a:gd name="T8" fmla="*/ 372 w 372"/>
                <a:gd name="T9" fmla="*/ 292 h 478"/>
                <a:gd name="T10" fmla="*/ 372 w 372"/>
                <a:gd name="T11" fmla="*/ 186 h 478"/>
                <a:gd name="T12" fmla="*/ 186 w 372"/>
                <a:gd name="T13" fmla="*/ 0 h 478"/>
                <a:gd name="T14" fmla="*/ 331 w 372"/>
                <a:gd name="T15" fmla="*/ 292 h 478"/>
                <a:gd name="T16" fmla="*/ 186 w 372"/>
                <a:gd name="T17" fmla="*/ 437 h 478"/>
                <a:gd name="T18" fmla="*/ 41 w 372"/>
                <a:gd name="T19" fmla="*/ 292 h 478"/>
                <a:gd name="T20" fmla="*/ 41 w 372"/>
                <a:gd name="T21" fmla="*/ 202 h 478"/>
                <a:gd name="T22" fmla="*/ 111 w 372"/>
                <a:gd name="T23" fmla="*/ 133 h 478"/>
                <a:gd name="T24" fmla="*/ 111 w 372"/>
                <a:gd name="T25" fmla="*/ 133 h 478"/>
                <a:gd name="T26" fmla="*/ 186 w 372"/>
                <a:gd name="T27" fmla="*/ 141 h 478"/>
                <a:gd name="T28" fmla="*/ 312 w 372"/>
                <a:gd name="T29" fmla="*/ 114 h 478"/>
                <a:gd name="T30" fmla="*/ 331 w 372"/>
                <a:gd name="T31" fmla="*/ 186 h 478"/>
                <a:gd name="T32" fmla="*/ 331 w 372"/>
                <a:gd name="T33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2" h="478">
                  <a:moveTo>
                    <a:pt x="186" y="0"/>
                  </a:moveTo>
                  <a:cubicBezTo>
                    <a:pt x="83" y="0"/>
                    <a:pt x="0" y="83"/>
                    <a:pt x="0" y="18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95"/>
                    <a:pt x="83" y="478"/>
                    <a:pt x="186" y="478"/>
                  </a:cubicBezTo>
                  <a:cubicBezTo>
                    <a:pt x="289" y="478"/>
                    <a:pt x="372" y="395"/>
                    <a:pt x="372" y="292"/>
                  </a:cubicBezTo>
                  <a:cubicBezTo>
                    <a:pt x="372" y="186"/>
                    <a:pt x="372" y="186"/>
                    <a:pt x="372" y="186"/>
                  </a:cubicBezTo>
                  <a:cubicBezTo>
                    <a:pt x="372" y="83"/>
                    <a:pt x="289" y="0"/>
                    <a:pt x="186" y="0"/>
                  </a:cubicBezTo>
                  <a:moveTo>
                    <a:pt x="331" y="292"/>
                  </a:moveTo>
                  <a:cubicBezTo>
                    <a:pt x="331" y="372"/>
                    <a:pt x="266" y="437"/>
                    <a:pt x="186" y="437"/>
                  </a:cubicBezTo>
                  <a:cubicBezTo>
                    <a:pt x="106" y="437"/>
                    <a:pt x="41" y="372"/>
                    <a:pt x="41" y="29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2" y="164"/>
                    <a:pt x="73" y="133"/>
                    <a:pt x="111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33" y="138"/>
                    <a:pt x="159" y="141"/>
                    <a:pt x="186" y="141"/>
                  </a:cubicBezTo>
                  <a:cubicBezTo>
                    <a:pt x="239" y="141"/>
                    <a:pt x="285" y="130"/>
                    <a:pt x="312" y="114"/>
                  </a:cubicBezTo>
                  <a:cubicBezTo>
                    <a:pt x="324" y="135"/>
                    <a:pt x="331" y="160"/>
                    <a:pt x="331" y="186"/>
                  </a:cubicBezTo>
                  <a:lnTo>
                    <a:pt x="331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1" name="Freeform 56">
              <a:extLst>
                <a:ext uri="{FF2B5EF4-FFF2-40B4-BE49-F238E27FC236}">
                  <a16:creationId xmlns:a16="http://schemas.microsoft.com/office/drawing/2014/main" id="{86109F59-1C5F-4703-9184-2F8AA4E95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" y="13"/>
              <a:ext cx="114" cy="262"/>
            </a:xfrm>
            <a:custGeom>
              <a:avLst/>
              <a:gdLst>
                <a:gd name="T0" fmla="*/ 753 w 756"/>
                <a:gd name="T1" fmla="*/ 730 h 1743"/>
                <a:gd name="T2" fmla="*/ 753 w 756"/>
                <a:gd name="T3" fmla="*/ 730 h 1743"/>
                <a:gd name="T4" fmla="*/ 717 w 756"/>
                <a:gd name="T5" fmla="*/ 138 h 1743"/>
                <a:gd name="T6" fmla="*/ 678 w 756"/>
                <a:gd name="T7" fmla="*/ 78 h 1743"/>
                <a:gd name="T8" fmla="*/ 520 w 756"/>
                <a:gd name="T9" fmla="*/ 0 h 1743"/>
                <a:gd name="T10" fmla="*/ 520 w 756"/>
                <a:gd name="T11" fmla="*/ 78 h 1743"/>
                <a:gd name="T12" fmla="*/ 511 w 756"/>
                <a:gd name="T13" fmla="*/ 95 h 1743"/>
                <a:gd name="T14" fmla="*/ 500 w 756"/>
                <a:gd name="T15" fmla="*/ 98 h 1743"/>
                <a:gd name="T16" fmla="*/ 492 w 756"/>
                <a:gd name="T17" fmla="*/ 97 h 1743"/>
                <a:gd name="T18" fmla="*/ 444 w 756"/>
                <a:gd name="T19" fmla="*/ 79 h 1743"/>
                <a:gd name="T20" fmla="*/ 398 w 756"/>
                <a:gd name="T21" fmla="*/ 227 h 1743"/>
                <a:gd name="T22" fmla="*/ 378 w 756"/>
                <a:gd name="T23" fmla="*/ 242 h 1743"/>
                <a:gd name="T24" fmla="*/ 378 w 756"/>
                <a:gd name="T25" fmla="*/ 242 h 1743"/>
                <a:gd name="T26" fmla="*/ 378 w 756"/>
                <a:gd name="T27" fmla="*/ 242 h 1743"/>
                <a:gd name="T28" fmla="*/ 378 w 756"/>
                <a:gd name="T29" fmla="*/ 242 h 1743"/>
                <a:gd name="T30" fmla="*/ 358 w 756"/>
                <a:gd name="T31" fmla="*/ 227 h 1743"/>
                <a:gd name="T32" fmla="*/ 312 w 756"/>
                <a:gd name="T33" fmla="*/ 79 h 1743"/>
                <a:gd name="T34" fmla="*/ 264 w 756"/>
                <a:gd name="T35" fmla="*/ 97 h 1743"/>
                <a:gd name="T36" fmla="*/ 257 w 756"/>
                <a:gd name="T37" fmla="*/ 98 h 1743"/>
                <a:gd name="T38" fmla="*/ 245 w 756"/>
                <a:gd name="T39" fmla="*/ 95 h 1743"/>
                <a:gd name="T40" fmla="*/ 236 w 756"/>
                <a:gd name="T41" fmla="*/ 78 h 1743"/>
                <a:gd name="T42" fmla="*/ 236 w 756"/>
                <a:gd name="T43" fmla="*/ 0 h 1743"/>
                <a:gd name="T44" fmla="*/ 79 w 756"/>
                <a:gd name="T45" fmla="*/ 78 h 1743"/>
                <a:gd name="T46" fmla="*/ 39 w 756"/>
                <a:gd name="T47" fmla="*/ 138 h 1743"/>
                <a:gd name="T48" fmla="*/ 3 w 756"/>
                <a:gd name="T49" fmla="*/ 730 h 1743"/>
                <a:gd name="T50" fmla="*/ 3 w 756"/>
                <a:gd name="T51" fmla="*/ 730 h 1743"/>
                <a:gd name="T52" fmla="*/ 0 w 756"/>
                <a:gd name="T53" fmla="*/ 771 h 1743"/>
                <a:gd name="T54" fmla="*/ 119 w 756"/>
                <a:gd name="T55" fmla="*/ 926 h 1743"/>
                <a:gd name="T56" fmla="*/ 119 w 756"/>
                <a:gd name="T57" fmla="*/ 1743 h 1743"/>
                <a:gd name="T58" fmla="*/ 218 w 756"/>
                <a:gd name="T59" fmla="*/ 1743 h 1743"/>
                <a:gd name="T60" fmla="*/ 264 w 756"/>
                <a:gd name="T61" fmla="*/ 1702 h 1743"/>
                <a:gd name="T62" fmla="*/ 355 w 756"/>
                <a:gd name="T63" fmla="*/ 931 h 1743"/>
                <a:gd name="T64" fmla="*/ 401 w 756"/>
                <a:gd name="T65" fmla="*/ 931 h 1743"/>
                <a:gd name="T66" fmla="*/ 492 w 756"/>
                <a:gd name="T67" fmla="*/ 1702 h 1743"/>
                <a:gd name="T68" fmla="*/ 538 w 756"/>
                <a:gd name="T69" fmla="*/ 1743 h 1743"/>
                <a:gd name="T70" fmla="*/ 637 w 756"/>
                <a:gd name="T71" fmla="*/ 1743 h 1743"/>
                <a:gd name="T72" fmla="*/ 637 w 756"/>
                <a:gd name="T73" fmla="*/ 926 h 1743"/>
                <a:gd name="T74" fmla="*/ 756 w 756"/>
                <a:gd name="T75" fmla="*/ 771 h 1743"/>
                <a:gd name="T76" fmla="*/ 753 w 756"/>
                <a:gd name="T77" fmla="*/ 730 h 1743"/>
                <a:gd name="T78" fmla="*/ 119 w 756"/>
                <a:gd name="T79" fmla="*/ 883 h 1743"/>
                <a:gd name="T80" fmla="*/ 42 w 756"/>
                <a:gd name="T81" fmla="*/ 772 h 1743"/>
                <a:gd name="T82" fmla="*/ 42 w 756"/>
                <a:gd name="T83" fmla="*/ 771 h 1743"/>
                <a:gd name="T84" fmla="*/ 119 w 756"/>
                <a:gd name="T85" fmla="*/ 771 h 1743"/>
                <a:gd name="T86" fmla="*/ 119 w 756"/>
                <a:gd name="T87" fmla="*/ 883 h 1743"/>
                <a:gd name="T88" fmla="*/ 637 w 756"/>
                <a:gd name="T89" fmla="*/ 883 h 1743"/>
                <a:gd name="T90" fmla="*/ 637 w 756"/>
                <a:gd name="T91" fmla="*/ 771 h 1743"/>
                <a:gd name="T92" fmla="*/ 715 w 756"/>
                <a:gd name="T93" fmla="*/ 771 h 1743"/>
                <a:gd name="T94" fmla="*/ 715 w 756"/>
                <a:gd name="T95" fmla="*/ 772 h 1743"/>
                <a:gd name="T96" fmla="*/ 637 w 756"/>
                <a:gd name="T97" fmla="*/ 88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6" h="1743">
                  <a:moveTo>
                    <a:pt x="753" y="730"/>
                  </a:moveTo>
                  <a:cubicBezTo>
                    <a:pt x="753" y="730"/>
                    <a:pt x="753" y="730"/>
                    <a:pt x="753" y="730"/>
                  </a:cubicBezTo>
                  <a:cubicBezTo>
                    <a:pt x="717" y="138"/>
                    <a:pt x="717" y="138"/>
                    <a:pt x="717" y="138"/>
                  </a:cubicBezTo>
                  <a:cubicBezTo>
                    <a:pt x="714" y="102"/>
                    <a:pt x="698" y="88"/>
                    <a:pt x="678" y="78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78"/>
                    <a:pt x="520" y="78"/>
                    <a:pt x="520" y="78"/>
                  </a:cubicBezTo>
                  <a:cubicBezTo>
                    <a:pt x="520" y="85"/>
                    <a:pt x="517" y="91"/>
                    <a:pt x="511" y="95"/>
                  </a:cubicBezTo>
                  <a:cubicBezTo>
                    <a:pt x="508" y="97"/>
                    <a:pt x="504" y="98"/>
                    <a:pt x="500" y="98"/>
                  </a:cubicBezTo>
                  <a:cubicBezTo>
                    <a:pt x="497" y="98"/>
                    <a:pt x="495" y="98"/>
                    <a:pt x="492" y="97"/>
                  </a:cubicBezTo>
                  <a:cubicBezTo>
                    <a:pt x="444" y="79"/>
                    <a:pt x="444" y="79"/>
                    <a:pt x="444" y="79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5" y="236"/>
                    <a:pt x="387" y="242"/>
                    <a:pt x="378" y="242"/>
                  </a:cubicBezTo>
                  <a:cubicBezTo>
                    <a:pt x="378" y="242"/>
                    <a:pt x="378" y="242"/>
                    <a:pt x="378" y="242"/>
                  </a:cubicBezTo>
                  <a:cubicBezTo>
                    <a:pt x="378" y="242"/>
                    <a:pt x="378" y="242"/>
                    <a:pt x="378" y="242"/>
                  </a:cubicBezTo>
                  <a:cubicBezTo>
                    <a:pt x="378" y="242"/>
                    <a:pt x="378" y="242"/>
                    <a:pt x="378" y="242"/>
                  </a:cubicBezTo>
                  <a:cubicBezTo>
                    <a:pt x="369" y="242"/>
                    <a:pt x="361" y="236"/>
                    <a:pt x="358" y="227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1" y="98"/>
                    <a:pt x="259" y="98"/>
                    <a:pt x="257" y="98"/>
                  </a:cubicBezTo>
                  <a:cubicBezTo>
                    <a:pt x="252" y="98"/>
                    <a:pt x="248" y="97"/>
                    <a:pt x="245" y="95"/>
                  </a:cubicBezTo>
                  <a:cubicBezTo>
                    <a:pt x="239" y="91"/>
                    <a:pt x="236" y="85"/>
                    <a:pt x="236" y="78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8" y="88"/>
                    <a:pt x="42" y="102"/>
                    <a:pt x="39" y="138"/>
                  </a:cubicBezTo>
                  <a:cubicBezTo>
                    <a:pt x="3" y="730"/>
                    <a:pt x="3" y="730"/>
                    <a:pt x="3" y="730"/>
                  </a:cubicBezTo>
                  <a:cubicBezTo>
                    <a:pt x="3" y="730"/>
                    <a:pt x="3" y="730"/>
                    <a:pt x="3" y="730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0" y="845"/>
                    <a:pt x="51" y="907"/>
                    <a:pt x="119" y="926"/>
                  </a:cubicBezTo>
                  <a:cubicBezTo>
                    <a:pt x="119" y="1743"/>
                    <a:pt x="119" y="1743"/>
                    <a:pt x="119" y="1743"/>
                  </a:cubicBezTo>
                  <a:cubicBezTo>
                    <a:pt x="218" y="1743"/>
                    <a:pt x="218" y="1743"/>
                    <a:pt x="218" y="1743"/>
                  </a:cubicBezTo>
                  <a:cubicBezTo>
                    <a:pt x="241" y="1743"/>
                    <a:pt x="262" y="1724"/>
                    <a:pt x="264" y="1702"/>
                  </a:cubicBezTo>
                  <a:cubicBezTo>
                    <a:pt x="355" y="931"/>
                    <a:pt x="355" y="931"/>
                    <a:pt x="355" y="931"/>
                  </a:cubicBezTo>
                  <a:cubicBezTo>
                    <a:pt x="401" y="931"/>
                    <a:pt x="401" y="931"/>
                    <a:pt x="401" y="931"/>
                  </a:cubicBezTo>
                  <a:cubicBezTo>
                    <a:pt x="492" y="1702"/>
                    <a:pt x="492" y="1702"/>
                    <a:pt x="492" y="1702"/>
                  </a:cubicBezTo>
                  <a:cubicBezTo>
                    <a:pt x="495" y="1724"/>
                    <a:pt x="515" y="1743"/>
                    <a:pt x="538" y="1743"/>
                  </a:cubicBezTo>
                  <a:cubicBezTo>
                    <a:pt x="637" y="1743"/>
                    <a:pt x="637" y="1743"/>
                    <a:pt x="637" y="1743"/>
                  </a:cubicBezTo>
                  <a:cubicBezTo>
                    <a:pt x="637" y="926"/>
                    <a:pt x="637" y="926"/>
                    <a:pt x="637" y="926"/>
                  </a:cubicBezTo>
                  <a:cubicBezTo>
                    <a:pt x="706" y="907"/>
                    <a:pt x="756" y="845"/>
                    <a:pt x="756" y="771"/>
                  </a:cubicBezTo>
                  <a:lnTo>
                    <a:pt x="753" y="730"/>
                  </a:lnTo>
                  <a:close/>
                  <a:moveTo>
                    <a:pt x="119" y="883"/>
                  </a:moveTo>
                  <a:cubicBezTo>
                    <a:pt x="74" y="866"/>
                    <a:pt x="42" y="823"/>
                    <a:pt x="42" y="772"/>
                  </a:cubicBezTo>
                  <a:cubicBezTo>
                    <a:pt x="42" y="771"/>
                    <a:pt x="42" y="771"/>
                    <a:pt x="42" y="771"/>
                  </a:cubicBezTo>
                  <a:cubicBezTo>
                    <a:pt x="119" y="771"/>
                    <a:pt x="119" y="771"/>
                    <a:pt x="119" y="771"/>
                  </a:cubicBezTo>
                  <a:lnTo>
                    <a:pt x="119" y="883"/>
                  </a:lnTo>
                  <a:close/>
                  <a:moveTo>
                    <a:pt x="637" y="883"/>
                  </a:moveTo>
                  <a:cubicBezTo>
                    <a:pt x="637" y="771"/>
                    <a:pt x="637" y="771"/>
                    <a:pt x="637" y="771"/>
                  </a:cubicBezTo>
                  <a:cubicBezTo>
                    <a:pt x="715" y="771"/>
                    <a:pt x="715" y="771"/>
                    <a:pt x="715" y="771"/>
                  </a:cubicBezTo>
                  <a:cubicBezTo>
                    <a:pt x="715" y="772"/>
                    <a:pt x="715" y="772"/>
                    <a:pt x="715" y="772"/>
                  </a:cubicBezTo>
                  <a:cubicBezTo>
                    <a:pt x="714" y="823"/>
                    <a:pt x="682" y="866"/>
                    <a:pt x="637" y="8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BBE090-7136-4D53-918F-A2185FFA3065}"/>
              </a:ext>
            </a:extLst>
          </p:cNvPr>
          <p:cNvGrpSpPr/>
          <p:nvPr/>
        </p:nvGrpSpPr>
        <p:grpSpPr>
          <a:xfrm>
            <a:off x="6799185" y="2798715"/>
            <a:ext cx="1096731" cy="966963"/>
            <a:chOff x="-594526" y="2145931"/>
            <a:chExt cx="822548" cy="72522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846E4B-592B-4896-A578-64571439BF65}"/>
                </a:ext>
              </a:extLst>
            </p:cNvPr>
            <p:cNvCxnSpPr>
              <a:cxnSpLocks/>
            </p:cNvCxnSpPr>
            <p:nvPr/>
          </p:nvCxnSpPr>
          <p:spPr>
            <a:xfrm>
              <a:off x="-548233" y="2349751"/>
              <a:ext cx="72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E0BB3A0-0006-4BFF-9036-A1E6E416C00F}"/>
                </a:ext>
              </a:extLst>
            </p:cNvPr>
            <p:cNvCxnSpPr>
              <a:cxnSpLocks/>
            </p:cNvCxnSpPr>
            <p:nvPr/>
          </p:nvCxnSpPr>
          <p:spPr>
            <a:xfrm>
              <a:off x="-54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7915E7C2-AF4E-41ED-991B-89A714BEFCBE}"/>
                </a:ext>
              </a:extLst>
            </p:cNvPr>
            <p:cNvCxnSpPr>
              <a:cxnSpLocks/>
            </p:cNvCxnSpPr>
            <p:nvPr/>
          </p:nvCxnSpPr>
          <p:spPr>
            <a:xfrm>
              <a:off x="-36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35ECF39-53F6-498F-939F-E7196557E770}"/>
                </a:ext>
              </a:extLst>
            </p:cNvPr>
            <p:cNvCxnSpPr>
              <a:cxnSpLocks/>
            </p:cNvCxnSpPr>
            <p:nvPr/>
          </p:nvCxnSpPr>
          <p:spPr>
            <a:xfrm>
              <a:off x="-18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DD118170-C38F-4943-BA8A-12958E8A5CED}"/>
                </a:ext>
              </a:extLst>
            </p:cNvPr>
            <p:cNvCxnSpPr>
              <a:cxnSpLocks/>
            </p:cNvCxnSpPr>
            <p:nvPr/>
          </p:nvCxnSpPr>
          <p:spPr>
            <a:xfrm>
              <a:off x="-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EDEE80F-7C01-4A94-AF5E-AEE30CCBFD45}"/>
                </a:ext>
              </a:extLst>
            </p:cNvPr>
            <p:cNvCxnSpPr>
              <a:cxnSpLocks/>
            </p:cNvCxnSpPr>
            <p:nvPr/>
          </p:nvCxnSpPr>
          <p:spPr>
            <a:xfrm>
              <a:off x="171767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8FFC95A-57AB-4127-A043-A221D2429679}"/>
                </a:ext>
              </a:extLst>
            </p:cNvPr>
            <p:cNvCxnSpPr/>
            <p:nvPr/>
          </p:nvCxnSpPr>
          <p:spPr>
            <a:xfrm>
              <a:off x="-530233" y="2181931"/>
              <a:ext cx="684000" cy="0"/>
            </a:xfrm>
            <a:prstGeom prst="straightConnector1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3C7BAB-BF7C-45C6-93CC-B21E31F6EC9A}"/>
                </a:ext>
              </a:extLst>
            </p:cNvPr>
            <p:cNvSpPr/>
            <p:nvPr/>
          </p:nvSpPr>
          <p:spPr bwMode="auto">
            <a:xfrm>
              <a:off x="-224233" y="2145931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E03A96-4E36-40B2-A7D8-F44B91C963C1}"/>
                </a:ext>
              </a:extLst>
            </p:cNvPr>
            <p:cNvSpPr txBox="1"/>
            <p:nvPr/>
          </p:nvSpPr>
          <p:spPr>
            <a:xfrm>
              <a:off x="-594526" y="2464367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-1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8F37C6C0-B4D2-43C0-A8A5-C39673DCACAB}"/>
                </a:ext>
              </a:extLst>
            </p:cNvPr>
            <p:cNvSpPr txBox="1"/>
            <p:nvPr/>
          </p:nvSpPr>
          <p:spPr>
            <a:xfrm>
              <a:off x="-398126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0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49E8D471-7C87-49B7-A94B-4634E4E784FD}"/>
                </a:ext>
              </a:extLst>
            </p:cNvPr>
            <p:cNvSpPr txBox="1"/>
            <p:nvPr/>
          </p:nvSpPr>
          <p:spPr>
            <a:xfrm>
              <a:off x="-220198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1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9E39D47-B9D4-4A91-BCD0-9F12AFF17DAC}"/>
                </a:ext>
              </a:extLst>
            </p:cNvPr>
            <p:cNvSpPr txBox="1"/>
            <p:nvPr/>
          </p:nvSpPr>
          <p:spPr>
            <a:xfrm>
              <a:off x="-42270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2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D556DC3A-B8FA-450F-8B33-8615DC39E9DA}"/>
                </a:ext>
              </a:extLst>
            </p:cNvPr>
            <p:cNvSpPr txBox="1"/>
            <p:nvPr/>
          </p:nvSpPr>
          <p:spPr>
            <a:xfrm>
              <a:off x="135657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3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2ACBE752-A087-497A-9673-DF7E70841641}"/>
                </a:ext>
              </a:extLst>
            </p:cNvPr>
            <p:cNvSpPr txBox="1"/>
            <p:nvPr/>
          </p:nvSpPr>
          <p:spPr>
            <a:xfrm>
              <a:off x="-583200" y="2604052"/>
              <a:ext cx="792000" cy="2671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1">
              <a:no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067"/>
                <a:t>Treatment Effect and 95% CI</a:t>
              </a: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DB6496B-D631-4617-AE0D-5AAB85FC4EE7}"/>
              </a:ext>
            </a:extLst>
          </p:cNvPr>
          <p:cNvGrpSpPr/>
          <p:nvPr/>
        </p:nvGrpSpPr>
        <p:grpSpPr>
          <a:xfrm>
            <a:off x="9864748" y="2838249"/>
            <a:ext cx="1096731" cy="966963"/>
            <a:chOff x="-594526" y="2145931"/>
            <a:chExt cx="822548" cy="725222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03B7B568-1F8D-4B52-9857-DD5FEA039AE4}"/>
                </a:ext>
              </a:extLst>
            </p:cNvPr>
            <p:cNvCxnSpPr>
              <a:cxnSpLocks/>
            </p:cNvCxnSpPr>
            <p:nvPr/>
          </p:nvCxnSpPr>
          <p:spPr>
            <a:xfrm>
              <a:off x="-548233" y="2349751"/>
              <a:ext cx="72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2E427B88-75B4-4BB7-BB90-1CEEAAD49E08}"/>
                </a:ext>
              </a:extLst>
            </p:cNvPr>
            <p:cNvCxnSpPr>
              <a:cxnSpLocks/>
            </p:cNvCxnSpPr>
            <p:nvPr/>
          </p:nvCxnSpPr>
          <p:spPr>
            <a:xfrm>
              <a:off x="-54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E826419-07C8-4A09-947E-3C40672C4AB6}"/>
                </a:ext>
              </a:extLst>
            </p:cNvPr>
            <p:cNvCxnSpPr>
              <a:cxnSpLocks/>
            </p:cNvCxnSpPr>
            <p:nvPr/>
          </p:nvCxnSpPr>
          <p:spPr>
            <a:xfrm>
              <a:off x="-36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0E531BE-0363-4BED-83C2-531DDCBCE213}"/>
                </a:ext>
              </a:extLst>
            </p:cNvPr>
            <p:cNvCxnSpPr>
              <a:cxnSpLocks/>
            </p:cNvCxnSpPr>
            <p:nvPr/>
          </p:nvCxnSpPr>
          <p:spPr>
            <a:xfrm>
              <a:off x="-18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1E78A359-60F8-4E4B-81E4-7E5945212B9F}"/>
                </a:ext>
              </a:extLst>
            </p:cNvPr>
            <p:cNvCxnSpPr>
              <a:cxnSpLocks/>
            </p:cNvCxnSpPr>
            <p:nvPr/>
          </p:nvCxnSpPr>
          <p:spPr>
            <a:xfrm>
              <a:off x="-8233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A1767BF-985D-4E06-A5FA-4ACD53991C28}"/>
                </a:ext>
              </a:extLst>
            </p:cNvPr>
            <p:cNvCxnSpPr>
              <a:cxnSpLocks/>
            </p:cNvCxnSpPr>
            <p:nvPr/>
          </p:nvCxnSpPr>
          <p:spPr>
            <a:xfrm>
              <a:off x="171767" y="2349751"/>
              <a:ext cx="0" cy="5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86205DC-4CF8-41FD-93F3-183664F6F7D7}"/>
                </a:ext>
              </a:extLst>
            </p:cNvPr>
            <p:cNvCxnSpPr/>
            <p:nvPr/>
          </p:nvCxnSpPr>
          <p:spPr>
            <a:xfrm>
              <a:off x="-421049" y="2181931"/>
              <a:ext cx="468000" cy="0"/>
            </a:xfrm>
            <a:prstGeom prst="straightConnector1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22715A1D-C3BE-4FC9-80F6-BE162B01A504}"/>
                </a:ext>
              </a:extLst>
            </p:cNvPr>
            <p:cNvSpPr/>
            <p:nvPr/>
          </p:nvSpPr>
          <p:spPr bwMode="auto">
            <a:xfrm>
              <a:off x="-224233" y="2145931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41294" indent="-241294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600" b="1" kern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18468896-8282-4AF2-ACC6-DE6EDD3F0608}"/>
                </a:ext>
              </a:extLst>
            </p:cNvPr>
            <p:cNvSpPr txBox="1"/>
            <p:nvPr/>
          </p:nvSpPr>
          <p:spPr>
            <a:xfrm>
              <a:off x="-594526" y="2464367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-1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41772792-F654-4B7C-A4ED-48E6BA3F3450}"/>
                </a:ext>
              </a:extLst>
            </p:cNvPr>
            <p:cNvSpPr txBox="1"/>
            <p:nvPr/>
          </p:nvSpPr>
          <p:spPr>
            <a:xfrm>
              <a:off x="-398126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0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82C8FDB0-696A-42EE-8DAB-EA9B70639C55}"/>
                </a:ext>
              </a:extLst>
            </p:cNvPr>
            <p:cNvSpPr txBox="1"/>
            <p:nvPr/>
          </p:nvSpPr>
          <p:spPr>
            <a:xfrm>
              <a:off x="-220198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1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A250767-193A-4143-B5E9-B4118A4EB4E9}"/>
                </a:ext>
              </a:extLst>
            </p:cNvPr>
            <p:cNvSpPr txBox="1"/>
            <p:nvPr/>
          </p:nvSpPr>
          <p:spPr>
            <a:xfrm>
              <a:off x="-42270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2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BAD14DE8-6A20-42F9-9D25-851AFF0FF80C}"/>
                </a:ext>
              </a:extLst>
            </p:cNvPr>
            <p:cNvSpPr txBox="1"/>
            <p:nvPr/>
          </p:nvSpPr>
          <p:spPr>
            <a:xfrm>
              <a:off x="135657" y="2462814"/>
              <a:ext cx="92365" cy="73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chemeClr val="tx1"/>
                </a:buClr>
              </a:pPr>
              <a:r>
                <a:rPr lang="en-GB" sz="1067"/>
                <a:t>3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F46D4F10-AF9B-4C58-BAE5-14D2FA0B66EC}"/>
                </a:ext>
              </a:extLst>
            </p:cNvPr>
            <p:cNvSpPr txBox="1"/>
            <p:nvPr/>
          </p:nvSpPr>
          <p:spPr>
            <a:xfrm>
              <a:off x="-583200" y="2604052"/>
              <a:ext cx="792000" cy="2671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1">
              <a:no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067"/>
                <a:t>Treatment Effect and 95% CI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ACF95-78EF-430A-8781-293802FCF2C5}"/>
              </a:ext>
            </a:extLst>
          </p:cNvPr>
          <p:cNvGrpSpPr/>
          <p:nvPr/>
        </p:nvGrpSpPr>
        <p:grpSpPr>
          <a:xfrm>
            <a:off x="8999574" y="3137785"/>
            <a:ext cx="505077" cy="391731"/>
            <a:chOff x="2925206" y="1566674"/>
            <a:chExt cx="378808" cy="293798"/>
          </a:xfrm>
          <a:solidFill>
            <a:srgbClr val="00B050"/>
          </a:solidFill>
        </p:grpSpPr>
        <p:grpSp>
          <p:nvGrpSpPr>
            <p:cNvPr id="168" name="Group 54">
              <a:extLst>
                <a:ext uri="{FF2B5EF4-FFF2-40B4-BE49-F238E27FC236}">
                  <a16:creationId xmlns:a16="http://schemas.microsoft.com/office/drawing/2014/main" id="{AE7BDDE3-B6E3-4AD0-BE88-64226220F17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68582" y="1566674"/>
              <a:ext cx="99189" cy="288000"/>
              <a:chOff x="1096" y="-56"/>
              <a:chExt cx="114" cy="331"/>
            </a:xfrm>
            <a:grpFill/>
          </p:grpSpPr>
          <p:sp>
            <p:nvSpPr>
              <p:cNvPr id="171" name="Freeform 55">
                <a:extLst>
                  <a:ext uri="{FF2B5EF4-FFF2-40B4-BE49-F238E27FC236}">
                    <a16:creationId xmlns:a16="http://schemas.microsoft.com/office/drawing/2014/main" id="{E42C5DEA-4476-4E36-94F3-A69D5E00EB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72" name="Freeform 56">
                <a:extLst>
                  <a:ext uri="{FF2B5EF4-FFF2-40B4-BE49-F238E27FC236}">
                    <a16:creationId xmlns:a16="http://schemas.microsoft.com/office/drawing/2014/main" id="{DF75AB0E-87E4-419C-B5B0-1459F91A3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73" name="Group 54">
              <a:extLst>
                <a:ext uri="{FF2B5EF4-FFF2-40B4-BE49-F238E27FC236}">
                  <a16:creationId xmlns:a16="http://schemas.microsoft.com/office/drawing/2014/main" id="{F30B4093-0DE4-45E5-AC98-C77A641B56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25206" y="1566674"/>
              <a:ext cx="99189" cy="288000"/>
              <a:chOff x="1096" y="-56"/>
              <a:chExt cx="114" cy="331"/>
            </a:xfrm>
            <a:grpFill/>
          </p:grpSpPr>
          <p:sp>
            <p:nvSpPr>
              <p:cNvPr id="174" name="Freeform 55">
                <a:extLst>
                  <a:ext uri="{FF2B5EF4-FFF2-40B4-BE49-F238E27FC236}">
                    <a16:creationId xmlns:a16="http://schemas.microsoft.com/office/drawing/2014/main" id="{D94BBF97-3B7F-4320-9E03-376E180DA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CCF1A4DB-ED9A-4FD9-971B-9DDFC43CE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grpSp>
          <p:nvGrpSpPr>
            <p:cNvPr id="176" name="Group 54">
              <a:extLst>
                <a:ext uri="{FF2B5EF4-FFF2-40B4-BE49-F238E27FC236}">
                  <a16:creationId xmlns:a16="http://schemas.microsoft.com/office/drawing/2014/main" id="{FE4E06CB-C0E6-457E-990B-B4B206CA9F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04825" y="1572472"/>
              <a:ext cx="99189" cy="288000"/>
              <a:chOff x="1096" y="-56"/>
              <a:chExt cx="114" cy="331"/>
            </a:xfrm>
            <a:grpFill/>
          </p:grpSpPr>
          <p:sp>
            <p:nvSpPr>
              <p:cNvPr id="177" name="Freeform 55">
                <a:extLst>
                  <a:ext uri="{FF2B5EF4-FFF2-40B4-BE49-F238E27FC236}">
                    <a16:creationId xmlns:a16="http://schemas.microsoft.com/office/drawing/2014/main" id="{3A89BC96-CA18-4208-8F03-95125C1759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5" y="-56"/>
                <a:ext cx="56" cy="72"/>
              </a:xfrm>
              <a:custGeom>
                <a:avLst/>
                <a:gdLst>
                  <a:gd name="T0" fmla="*/ 186 w 372"/>
                  <a:gd name="T1" fmla="*/ 0 h 478"/>
                  <a:gd name="T2" fmla="*/ 0 w 372"/>
                  <a:gd name="T3" fmla="*/ 186 h 478"/>
                  <a:gd name="T4" fmla="*/ 0 w 372"/>
                  <a:gd name="T5" fmla="*/ 292 h 478"/>
                  <a:gd name="T6" fmla="*/ 186 w 372"/>
                  <a:gd name="T7" fmla="*/ 478 h 478"/>
                  <a:gd name="T8" fmla="*/ 372 w 372"/>
                  <a:gd name="T9" fmla="*/ 292 h 478"/>
                  <a:gd name="T10" fmla="*/ 372 w 372"/>
                  <a:gd name="T11" fmla="*/ 186 h 478"/>
                  <a:gd name="T12" fmla="*/ 186 w 372"/>
                  <a:gd name="T13" fmla="*/ 0 h 478"/>
                  <a:gd name="T14" fmla="*/ 331 w 372"/>
                  <a:gd name="T15" fmla="*/ 292 h 478"/>
                  <a:gd name="T16" fmla="*/ 186 w 372"/>
                  <a:gd name="T17" fmla="*/ 437 h 478"/>
                  <a:gd name="T18" fmla="*/ 41 w 372"/>
                  <a:gd name="T19" fmla="*/ 292 h 478"/>
                  <a:gd name="T20" fmla="*/ 41 w 372"/>
                  <a:gd name="T21" fmla="*/ 202 h 478"/>
                  <a:gd name="T22" fmla="*/ 111 w 372"/>
                  <a:gd name="T23" fmla="*/ 133 h 478"/>
                  <a:gd name="T24" fmla="*/ 111 w 372"/>
                  <a:gd name="T25" fmla="*/ 133 h 478"/>
                  <a:gd name="T26" fmla="*/ 186 w 372"/>
                  <a:gd name="T27" fmla="*/ 141 h 478"/>
                  <a:gd name="T28" fmla="*/ 312 w 372"/>
                  <a:gd name="T29" fmla="*/ 114 h 478"/>
                  <a:gd name="T30" fmla="*/ 331 w 372"/>
                  <a:gd name="T31" fmla="*/ 186 h 478"/>
                  <a:gd name="T32" fmla="*/ 331 w 372"/>
                  <a:gd name="T33" fmla="*/ 29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2" h="478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95"/>
                      <a:pt x="83" y="478"/>
                      <a:pt x="186" y="478"/>
                    </a:cubicBezTo>
                    <a:cubicBezTo>
                      <a:pt x="289" y="478"/>
                      <a:pt x="372" y="395"/>
                      <a:pt x="372" y="292"/>
                    </a:cubicBezTo>
                    <a:cubicBezTo>
                      <a:pt x="372" y="186"/>
                      <a:pt x="372" y="186"/>
                      <a:pt x="372" y="186"/>
                    </a:cubicBezTo>
                    <a:cubicBezTo>
                      <a:pt x="372" y="83"/>
                      <a:pt x="289" y="0"/>
                      <a:pt x="186" y="0"/>
                    </a:cubicBezTo>
                    <a:moveTo>
                      <a:pt x="331" y="292"/>
                    </a:moveTo>
                    <a:cubicBezTo>
                      <a:pt x="331" y="372"/>
                      <a:pt x="266" y="437"/>
                      <a:pt x="186" y="437"/>
                    </a:cubicBezTo>
                    <a:cubicBezTo>
                      <a:pt x="106" y="437"/>
                      <a:pt x="41" y="372"/>
                      <a:pt x="41" y="29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2" y="164"/>
                      <a:pt x="73" y="133"/>
                      <a:pt x="111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33" y="138"/>
                      <a:pt x="159" y="141"/>
                      <a:pt x="186" y="141"/>
                    </a:cubicBezTo>
                    <a:cubicBezTo>
                      <a:pt x="239" y="141"/>
                      <a:pt x="285" y="130"/>
                      <a:pt x="312" y="114"/>
                    </a:cubicBezTo>
                    <a:cubicBezTo>
                      <a:pt x="324" y="135"/>
                      <a:pt x="331" y="160"/>
                      <a:pt x="331" y="186"/>
                    </a:cubicBezTo>
                    <a:lnTo>
                      <a:pt x="331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DD4E21B9-101E-4FD9-8FD7-941D4ED39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13"/>
                <a:ext cx="114" cy="262"/>
              </a:xfrm>
              <a:custGeom>
                <a:avLst/>
                <a:gdLst>
                  <a:gd name="T0" fmla="*/ 753 w 756"/>
                  <a:gd name="T1" fmla="*/ 730 h 1743"/>
                  <a:gd name="T2" fmla="*/ 753 w 756"/>
                  <a:gd name="T3" fmla="*/ 730 h 1743"/>
                  <a:gd name="T4" fmla="*/ 717 w 756"/>
                  <a:gd name="T5" fmla="*/ 138 h 1743"/>
                  <a:gd name="T6" fmla="*/ 678 w 756"/>
                  <a:gd name="T7" fmla="*/ 78 h 1743"/>
                  <a:gd name="T8" fmla="*/ 520 w 756"/>
                  <a:gd name="T9" fmla="*/ 0 h 1743"/>
                  <a:gd name="T10" fmla="*/ 520 w 756"/>
                  <a:gd name="T11" fmla="*/ 78 h 1743"/>
                  <a:gd name="T12" fmla="*/ 511 w 756"/>
                  <a:gd name="T13" fmla="*/ 95 h 1743"/>
                  <a:gd name="T14" fmla="*/ 500 w 756"/>
                  <a:gd name="T15" fmla="*/ 98 h 1743"/>
                  <a:gd name="T16" fmla="*/ 492 w 756"/>
                  <a:gd name="T17" fmla="*/ 97 h 1743"/>
                  <a:gd name="T18" fmla="*/ 444 w 756"/>
                  <a:gd name="T19" fmla="*/ 79 h 1743"/>
                  <a:gd name="T20" fmla="*/ 398 w 756"/>
                  <a:gd name="T21" fmla="*/ 227 h 1743"/>
                  <a:gd name="T22" fmla="*/ 378 w 756"/>
                  <a:gd name="T23" fmla="*/ 242 h 1743"/>
                  <a:gd name="T24" fmla="*/ 378 w 756"/>
                  <a:gd name="T25" fmla="*/ 242 h 1743"/>
                  <a:gd name="T26" fmla="*/ 378 w 756"/>
                  <a:gd name="T27" fmla="*/ 242 h 1743"/>
                  <a:gd name="T28" fmla="*/ 378 w 756"/>
                  <a:gd name="T29" fmla="*/ 242 h 1743"/>
                  <a:gd name="T30" fmla="*/ 358 w 756"/>
                  <a:gd name="T31" fmla="*/ 227 h 1743"/>
                  <a:gd name="T32" fmla="*/ 312 w 756"/>
                  <a:gd name="T33" fmla="*/ 79 h 1743"/>
                  <a:gd name="T34" fmla="*/ 264 w 756"/>
                  <a:gd name="T35" fmla="*/ 97 h 1743"/>
                  <a:gd name="T36" fmla="*/ 257 w 756"/>
                  <a:gd name="T37" fmla="*/ 98 h 1743"/>
                  <a:gd name="T38" fmla="*/ 245 w 756"/>
                  <a:gd name="T39" fmla="*/ 95 h 1743"/>
                  <a:gd name="T40" fmla="*/ 236 w 756"/>
                  <a:gd name="T41" fmla="*/ 78 h 1743"/>
                  <a:gd name="T42" fmla="*/ 236 w 756"/>
                  <a:gd name="T43" fmla="*/ 0 h 1743"/>
                  <a:gd name="T44" fmla="*/ 79 w 756"/>
                  <a:gd name="T45" fmla="*/ 78 h 1743"/>
                  <a:gd name="T46" fmla="*/ 39 w 756"/>
                  <a:gd name="T47" fmla="*/ 138 h 1743"/>
                  <a:gd name="T48" fmla="*/ 3 w 756"/>
                  <a:gd name="T49" fmla="*/ 730 h 1743"/>
                  <a:gd name="T50" fmla="*/ 3 w 756"/>
                  <a:gd name="T51" fmla="*/ 730 h 1743"/>
                  <a:gd name="T52" fmla="*/ 0 w 756"/>
                  <a:gd name="T53" fmla="*/ 771 h 1743"/>
                  <a:gd name="T54" fmla="*/ 119 w 756"/>
                  <a:gd name="T55" fmla="*/ 926 h 1743"/>
                  <a:gd name="T56" fmla="*/ 119 w 756"/>
                  <a:gd name="T57" fmla="*/ 1743 h 1743"/>
                  <a:gd name="T58" fmla="*/ 218 w 756"/>
                  <a:gd name="T59" fmla="*/ 1743 h 1743"/>
                  <a:gd name="T60" fmla="*/ 264 w 756"/>
                  <a:gd name="T61" fmla="*/ 1702 h 1743"/>
                  <a:gd name="T62" fmla="*/ 355 w 756"/>
                  <a:gd name="T63" fmla="*/ 931 h 1743"/>
                  <a:gd name="T64" fmla="*/ 401 w 756"/>
                  <a:gd name="T65" fmla="*/ 931 h 1743"/>
                  <a:gd name="T66" fmla="*/ 492 w 756"/>
                  <a:gd name="T67" fmla="*/ 1702 h 1743"/>
                  <a:gd name="T68" fmla="*/ 538 w 756"/>
                  <a:gd name="T69" fmla="*/ 1743 h 1743"/>
                  <a:gd name="T70" fmla="*/ 637 w 756"/>
                  <a:gd name="T71" fmla="*/ 1743 h 1743"/>
                  <a:gd name="T72" fmla="*/ 637 w 756"/>
                  <a:gd name="T73" fmla="*/ 926 h 1743"/>
                  <a:gd name="T74" fmla="*/ 756 w 756"/>
                  <a:gd name="T75" fmla="*/ 771 h 1743"/>
                  <a:gd name="T76" fmla="*/ 753 w 756"/>
                  <a:gd name="T77" fmla="*/ 730 h 1743"/>
                  <a:gd name="T78" fmla="*/ 119 w 756"/>
                  <a:gd name="T79" fmla="*/ 883 h 1743"/>
                  <a:gd name="T80" fmla="*/ 42 w 756"/>
                  <a:gd name="T81" fmla="*/ 772 h 1743"/>
                  <a:gd name="T82" fmla="*/ 42 w 756"/>
                  <a:gd name="T83" fmla="*/ 771 h 1743"/>
                  <a:gd name="T84" fmla="*/ 119 w 756"/>
                  <a:gd name="T85" fmla="*/ 771 h 1743"/>
                  <a:gd name="T86" fmla="*/ 119 w 756"/>
                  <a:gd name="T87" fmla="*/ 883 h 1743"/>
                  <a:gd name="T88" fmla="*/ 637 w 756"/>
                  <a:gd name="T89" fmla="*/ 883 h 1743"/>
                  <a:gd name="T90" fmla="*/ 637 w 756"/>
                  <a:gd name="T91" fmla="*/ 771 h 1743"/>
                  <a:gd name="T92" fmla="*/ 715 w 756"/>
                  <a:gd name="T93" fmla="*/ 771 h 1743"/>
                  <a:gd name="T94" fmla="*/ 715 w 756"/>
                  <a:gd name="T95" fmla="*/ 772 h 1743"/>
                  <a:gd name="T96" fmla="*/ 637 w 756"/>
                  <a:gd name="T97" fmla="*/ 883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6" h="1743">
                    <a:moveTo>
                      <a:pt x="753" y="730"/>
                    </a:moveTo>
                    <a:cubicBezTo>
                      <a:pt x="753" y="730"/>
                      <a:pt x="753" y="730"/>
                      <a:pt x="753" y="730"/>
                    </a:cubicBezTo>
                    <a:cubicBezTo>
                      <a:pt x="717" y="138"/>
                      <a:pt x="717" y="138"/>
                      <a:pt x="717" y="138"/>
                    </a:cubicBezTo>
                    <a:cubicBezTo>
                      <a:pt x="714" y="102"/>
                      <a:pt x="698" y="88"/>
                      <a:pt x="678" y="78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78"/>
                      <a:pt x="520" y="78"/>
                      <a:pt x="520" y="78"/>
                    </a:cubicBezTo>
                    <a:cubicBezTo>
                      <a:pt x="520" y="85"/>
                      <a:pt x="517" y="91"/>
                      <a:pt x="511" y="95"/>
                    </a:cubicBezTo>
                    <a:cubicBezTo>
                      <a:pt x="508" y="97"/>
                      <a:pt x="504" y="98"/>
                      <a:pt x="500" y="98"/>
                    </a:cubicBezTo>
                    <a:cubicBezTo>
                      <a:pt x="497" y="98"/>
                      <a:pt x="495" y="98"/>
                      <a:pt x="492" y="97"/>
                    </a:cubicBezTo>
                    <a:cubicBezTo>
                      <a:pt x="444" y="79"/>
                      <a:pt x="444" y="79"/>
                      <a:pt x="444" y="79"/>
                    </a:cubicBezTo>
                    <a:cubicBezTo>
                      <a:pt x="398" y="227"/>
                      <a:pt x="398" y="227"/>
                      <a:pt x="398" y="227"/>
                    </a:cubicBezTo>
                    <a:cubicBezTo>
                      <a:pt x="395" y="236"/>
                      <a:pt x="387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78" y="242"/>
                      <a:pt x="378" y="242"/>
                      <a:pt x="378" y="242"/>
                    </a:cubicBezTo>
                    <a:cubicBezTo>
                      <a:pt x="369" y="242"/>
                      <a:pt x="361" y="236"/>
                      <a:pt x="358" y="227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1" y="98"/>
                      <a:pt x="259" y="98"/>
                      <a:pt x="257" y="98"/>
                    </a:cubicBezTo>
                    <a:cubicBezTo>
                      <a:pt x="252" y="98"/>
                      <a:pt x="248" y="97"/>
                      <a:pt x="245" y="95"/>
                    </a:cubicBezTo>
                    <a:cubicBezTo>
                      <a:pt x="239" y="91"/>
                      <a:pt x="236" y="85"/>
                      <a:pt x="236" y="78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58" y="88"/>
                      <a:pt x="42" y="102"/>
                      <a:pt x="39" y="138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3" y="730"/>
                      <a:pt x="3" y="730"/>
                      <a:pt x="3" y="730"/>
                    </a:cubicBezTo>
                    <a:cubicBezTo>
                      <a:pt x="0" y="771"/>
                      <a:pt x="0" y="771"/>
                      <a:pt x="0" y="771"/>
                    </a:cubicBezTo>
                    <a:cubicBezTo>
                      <a:pt x="0" y="845"/>
                      <a:pt x="51" y="907"/>
                      <a:pt x="119" y="926"/>
                    </a:cubicBezTo>
                    <a:cubicBezTo>
                      <a:pt x="119" y="1743"/>
                      <a:pt x="119" y="1743"/>
                      <a:pt x="119" y="1743"/>
                    </a:cubicBezTo>
                    <a:cubicBezTo>
                      <a:pt x="218" y="1743"/>
                      <a:pt x="218" y="1743"/>
                      <a:pt x="218" y="1743"/>
                    </a:cubicBezTo>
                    <a:cubicBezTo>
                      <a:pt x="241" y="1743"/>
                      <a:pt x="262" y="1724"/>
                      <a:pt x="264" y="1702"/>
                    </a:cubicBezTo>
                    <a:cubicBezTo>
                      <a:pt x="355" y="931"/>
                      <a:pt x="355" y="931"/>
                      <a:pt x="355" y="931"/>
                    </a:cubicBezTo>
                    <a:cubicBezTo>
                      <a:pt x="401" y="931"/>
                      <a:pt x="401" y="931"/>
                      <a:pt x="401" y="931"/>
                    </a:cubicBezTo>
                    <a:cubicBezTo>
                      <a:pt x="492" y="1702"/>
                      <a:pt x="492" y="1702"/>
                      <a:pt x="492" y="1702"/>
                    </a:cubicBezTo>
                    <a:cubicBezTo>
                      <a:pt x="495" y="1724"/>
                      <a:pt x="515" y="1743"/>
                      <a:pt x="538" y="1743"/>
                    </a:cubicBezTo>
                    <a:cubicBezTo>
                      <a:pt x="637" y="1743"/>
                      <a:pt x="637" y="1743"/>
                      <a:pt x="637" y="1743"/>
                    </a:cubicBezTo>
                    <a:cubicBezTo>
                      <a:pt x="637" y="926"/>
                      <a:pt x="637" y="926"/>
                      <a:pt x="637" y="926"/>
                    </a:cubicBezTo>
                    <a:cubicBezTo>
                      <a:pt x="706" y="907"/>
                      <a:pt x="756" y="845"/>
                      <a:pt x="756" y="771"/>
                    </a:cubicBezTo>
                    <a:lnTo>
                      <a:pt x="753" y="730"/>
                    </a:lnTo>
                    <a:close/>
                    <a:moveTo>
                      <a:pt x="119" y="883"/>
                    </a:moveTo>
                    <a:cubicBezTo>
                      <a:pt x="74" y="866"/>
                      <a:pt x="42" y="823"/>
                      <a:pt x="42" y="772"/>
                    </a:cubicBezTo>
                    <a:cubicBezTo>
                      <a:pt x="42" y="771"/>
                      <a:pt x="42" y="771"/>
                      <a:pt x="42" y="771"/>
                    </a:cubicBezTo>
                    <a:cubicBezTo>
                      <a:pt x="119" y="771"/>
                      <a:pt x="119" y="771"/>
                      <a:pt x="119" y="771"/>
                    </a:cubicBezTo>
                    <a:lnTo>
                      <a:pt x="119" y="883"/>
                    </a:lnTo>
                    <a:close/>
                    <a:moveTo>
                      <a:pt x="637" y="883"/>
                    </a:moveTo>
                    <a:cubicBezTo>
                      <a:pt x="637" y="771"/>
                      <a:pt x="637" y="771"/>
                      <a:pt x="637" y="771"/>
                    </a:cubicBezTo>
                    <a:cubicBezTo>
                      <a:pt x="715" y="771"/>
                      <a:pt x="715" y="771"/>
                      <a:pt x="715" y="771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4" y="823"/>
                      <a:pt x="682" y="866"/>
                      <a:pt x="637" y="8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6804E78-0E34-45AC-AEAA-B0F7577E9FAF}"/>
              </a:ext>
            </a:extLst>
          </p:cNvPr>
          <p:cNvSpPr txBox="1">
            <a:spLocks noChangeAspect="1"/>
          </p:cNvSpPr>
          <p:nvPr/>
        </p:nvSpPr>
        <p:spPr>
          <a:xfrm>
            <a:off x="5641333" y="2334833"/>
            <a:ext cx="182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400" b="1">
                <a:solidFill>
                  <a:srgbClr val="000000"/>
                </a:solidFill>
              </a:rPr>
              <a:t>Traditional design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42DE4D-0BF1-46F0-A4E7-0A99D34D60B3}"/>
              </a:ext>
            </a:extLst>
          </p:cNvPr>
          <p:cNvSpPr txBox="1">
            <a:spLocks noChangeAspect="1"/>
          </p:cNvSpPr>
          <p:nvPr/>
        </p:nvSpPr>
        <p:spPr>
          <a:xfrm>
            <a:off x="8597941" y="2349264"/>
            <a:ext cx="201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400" b="1">
                <a:solidFill>
                  <a:srgbClr val="000000"/>
                </a:solidFill>
              </a:rPr>
              <a:t>Data re-use design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98" name="Slide Number Placeholder 3">
            <a:extLst>
              <a:ext uri="{FF2B5EF4-FFF2-40B4-BE49-F238E27FC236}">
                <a16:creationId xmlns:a16="http://schemas.microsoft.com/office/drawing/2014/main" id="{3421B509-9785-45D8-97A1-DBA2C36A88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604039" y="6272002"/>
            <a:ext cx="1106831" cy="365125"/>
          </a:xfrm>
        </p:spPr>
        <p:txBody>
          <a:bodyPr/>
          <a:lstStyle/>
          <a:p>
            <a:pPr defTabSz="914377"/>
            <a:fld id="{2FE18977-94FB-415F-B497-03350E8854FC}" type="slidenum">
              <a:rPr lang="en-GB">
                <a:solidFill>
                  <a:srgbClr val="544F40"/>
                </a:solidFill>
                <a:latin typeface="Arial"/>
              </a:rPr>
              <a:pPr defTabSz="914377"/>
              <a:t>6</a:t>
            </a:fld>
            <a:endParaRPr lang="en-GB">
              <a:solidFill>
                <a:srgbClr val="544F40"/>
              </a:solidFill>
              <a:latin typeface="Arial"/>
            </a:endParaRPr>
          </a:p>
        </p:txBody>
      </p:sp>
      <p:grpSp>
        <p:nvGrpSpPr>
          <p:cNvPr id="200" name="Group 54">
            <a:extLst>
              <a:ext uri="{FF2B5EF4-FFF2-40B4-BE49-F238E27FC236}">
                <a16:creationId xmlns:a16="http://schemas.microsoft.com/office/drawing/2014/main" id="{FDB75A16-7516-400A-94F6-9946FE56C1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54220" y="1652355"/>
            <a:ext cx="132252" cy="384000"/>
            <a:chOff x="1096" y="-56"/>
            <a:chExt cx="114" cy="331"/>
          </a:xfrm>
          <a:solidFill>
            <a:srgbClr val="00B050"/>
          </a:solidFill>
        </p:grpSpPr>
        <p:sp>
          <p:nvSpPr>
            <p:cNvPr id="201" name="Freeform 55">
              <a:extLst>
                <a:ext uri="{FF2B5EF4-FFF2-40B4-BE49-F238E27FC236}">
                  <a16:creationId xmlns:a16="http://schemas.microsoft.com/office/drawing/2014/main" id="{996DEB3F-302F-4DBF-9628-8A732389B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" y="-56"/>
              <a:ext cx="56" cy="72"/>
            </a:xfrm>
            <a:custGeom>
              <a:avLst/>
              <a:gdLst>
                <a:gd name="T0" fmla="*/ 186 w 372"/>
                <a:gd name="T1" fmla="*/ 0 h 478"/>
                <a:gd name="T2" fmla="*/ 0 w 372"/>
                <a:gd name="T3" fmla="*/ 186 h 478"/>
                <a:gd name="T4" fmla="*/ 0 w 372"/>
                <a:gd name="T5" fmla="*/ 292 h 478"/>
                <a:gd name="T6" fmla="*/ 186 w 372"/>
                <a:gd name="T7" fmla="*/ 478 h 478"/>
                <a:gd name="T8" fmla="*/ 372 w 372"/>
                <a:gd name="T9" fmla="*/ 292 h 478"/>
                <a:gd name="T10" fmla="*/ 372 w 372"/>
                <a:gd name="T11" fmla="*/ 186 h 478"/>
                <a:gd name="T12" fmla="*/ 186 w 372"/>
                <a:gd name="T13" fmla="*/ 0 h 478"/>
                <a:gd name="T14" fmla="*/ 331 w 372"/>
                <a:gd name="T15" fmla="*/ 292 h 478"/>
                <a:gd name="T16" fmla="*/ 186 w 372"/>
                <a:gd name="T17" fmla="*/ 437 h 478"/>
                <a:gd name="T18" fmla="*/ 41 w 372"/>
                <a:gd name="T19" fmla="*/ 292 h 478"/>
                <a:gd name="T20" fmla="*/ 41 w 372"/>
                <a:gd name="T21" fmla="*/ 202 h 478"/>
                <a:gd name="T22" fmla="*/ 111 w 372"/>
                <a:gd name="T23" fmla="*/ 133 h 478"/>
                <a:gd name="T24" fmla="*/ 111 w 372"/>
                <a:gd name="T25" fmla="*/ 133 h 478"/>
                <a:gd name="T26" fmla="*/ 186 w 372"/>
                <a:gd name="T27" fmla="*/ 141 h 478"/>
                <a:gd name="T28" fmla="*/ 312 w 372"/>
                <a:gd name="T29" fmla="*/ 114 h 478"/>
                <a:gd name="T30" fmla="*/ 331 w 372"/>
                <a:gd name="T31" fmla="*/ 186 h 478"/>
                <a:gd name="T32" fmla="*/ 331 w 372"/>
                <a:gd name="T33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2" h="478">
                  <a:moveTo>
                    <a:pt x="186" y="0"/>
                  </a:moveTo>
                  <a:cubicBezTo>
                    <a:pt x="83" y="0"/>
                    <a:pt x="0" y="83"/>
                    <a:pt x="0" y="18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95"/>
                    <a:pt x="83" y="478"/>
                    <a:pt x="186" y="478"/>
                  </a:cubicBezTo>
                  <a:cubicBezTo>
                    <a:pt x="289" y="478"/>
                    <a:pt x="372" y="395"/>
                    <a:pt x="372" y="292"/>
                  </a:cubicBezTo>
                  <a:cubicBezTo>
                    <a:pt x="372" y="186"/>
                    <a:pt x="372" y="186"/>
                    <a:pt x="372" y="186"/>
                  </a:cubicBezTo>
                  <a:cubicBezTo>
                    <a:pt x="372" y="83"/>
                    <a:pt x="289" y="0"/>
                    <a:pt x="186" y="0"/>
                  </a:cubicBezTo>
                  <a:moveTo>
                    <a:pt x="331" y="292"/>
                  </a:moveTo>
                  <a:cubicBezTo>
                    <a:pt x="331" y="372"/>
                    <a:pt x="266" y="437"/>
                    <a:pt x="186" y="437"/>
                  </a:cubicBezTo>
                  <a:cubicBezTo>
                    <a:pt x="106" y="437"/>
                    <a:pt x="41" y="372"/>
                    <a:pt x="41" y="29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2" y="164"/>
                    <a:pt x="73" y="133"/>
                    <a:pt x="111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33" y="138"/>
                    <a:pt x="159" y="141"/>
                    <a:pt x="186" y="141"/>
                  </a:cubicBezTo>
                  <a:cubicBezTo>
                    <a:pt x="239" y="141"/>
                    <a:pt x="285" y="130"/>
                    <a:pt x="312" y="114"/>
                  </a:cubicBezTo>
                  <a:cubicBezTo>
                    <a:pt x="324" y="135"/>
                    <a:pt x="331" y="160"/>
                    <a:pt x="331" y="186"/>
                  </a:cubicBezTo>
                  <a:lnTo>
                    <a:pt x="331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4" name="Freeform 56">
              <a:extLst>
                <a:ext uri="{FF2B5EF4-FFF2-40B4-BE49-F238E27FC236}">
                  <a16:creationId xmlns:a16="http://schemas.microsoft.com/office/drawing/2014/main" id="{FE66ADCA-0326-42FB-9A44-F83C10F04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" y="13"/>
              <a:ext cx="114" cy="262"/>
            </a:xfrm>
            <a:custGeom>
              <a:avLst/>
              <a:gdLst>
                <a:gd name="T0" fmla="*/ 753 w 756"/>
                <a:gd name="T1" fmla="*/ 730 h 1743"/>
                <a:gd name="T2" fmla="*/ 753 w 756"/>
                <a:gd name="T3" fmla="*/ 730 h 1743"/>
                <a:gd name="T4" fmla="*/ 717 w 756"/>
                <a:gd name="T5" fmla="*/ 138 h 1743"/>
                <a:gd name="T6" fmla="*/ 678 w 756"/>
                <a:gd name="T7" fmla="*/ 78 h 1743"/>
                <a:gd name="T8" fmla="*/ 520 w 756"/>
                <a:gd name="T9" fmla="*/ 0 h 1743"/>
                <a:gd name="T10" fmla="*/ 520 w 756"/>
                <a:gd name="T11" fmla="*/ 78 h 1743"/>
                <a:gd name="T12" fmla="*/ 511 w 756"/>
                <a:gd name="T13" fmla="*/ 95 h 1743"/>
                <a:gd name="T14" fmla="*/ 500 w 756"/>
                <a:gd name="T15" fmla="*/ 98 h 1743"/>
                <a:gd name="T16" fmla="*/ 492 w 756"/>
                <a:gd name="T17" fmla="*/ 97 h 1743"/>
                <a:gd name="T18" fmla="*/ 444 w 756"/>
                <a:gd name="T19" fmla="*/ 79 h 1743"/>
                <a:gd name="T20" fmla="*/ 398 w 756"/>
                <a:gd name="T21" fmla="*/ 227 h 1743"/>
                <a:gd name="T22" fmla="*/ 378 w 756"/>
                <a:gd name="T23" fmla="*/ 242 h 1743"/>
                <a:gd name="T24" fmla="*/ 378 w 756"/>
                <a:gd name="T25" fmla="*/ 242 h 1743"/>
                <a:gd name="T26" fmla="*/ 378 w 756"/>
                <a:gd name="T27" fmla="*/ 242 h 1743"/>
                <a:gd name="T28" fmla="*/ 378 w 756"/>
                <a:gd name="T29" fmla="*/ 242 h 1743"/>
                <a:gd name="T30" fmla="*/ 358 w 756"/>
                <a:gd name="T31" fmla="*/ 227 h 1743"/>
                <a:gd name="T32" fmla="*/ 312 w 756"/>
                <a:gd name="T33" fmla="*/ 79 h 1743"/>
                <a:gd name="T34" fmla="*/ 264 w 756"/>
                <a:gd name="T35" fmla="*/ 97 h 1743"/>
                <a:gd name="T36" fmla="*/ 257 w 756"/>
                <a:gd name="T37" fmla="*/ 98 h 1743"/>
                <a:gd name="T38" fmla="*/ 245 w 756"/>
                <a:gd name="T39" fmla="*/ 95 h 1743"/>
                <a:gd name="T40" fmla="*/ 236 w 756"/>
                <a:gd name="T41" fmla="*/ 78 h 1743"/>
                <a:gd name="T42" fmla="*/ 236 w 756"/>
                <a:gd name="T43" fmla="*/ 0 h 1743"/>
                <a:gd name="T44" fmla="*/ 79 w 756"/>
                <a:gd name="T45" fmla="*/ 78 h 1743"/>
                <a:gd name="T46" fmla="*/ 39 w 756"/>
                <a:gd name="T47" fmla="*/ 138 h 1743"/>
                <a:gd name="T48" fmla="*/ 3 w 756"/>
                <a:gd name="T49" fmla="*/ 730 h 1743"/>
                <a:gd name="T50" fmla="*/ 3 w 756"/>
                <a:gd name="T51" fmla="*/ 730 h 1743"/>
                <a:gd name="T52" fmla="*/ 0 w 756"/>
                <a:gd name="T53" fmla="*/ 771 h 1743"/>
                <a:gd name="T54" fmla="*/ 119 w 756"/>
                <a:gd name="T55" fmla="*/ 926 h 1743"/>
                <a:gd name="T56" fmla="*/ 119 w 756"/>
                <a:gd name="T57" fmla="*/ 1743 h 1743"/>
                <a:gd name="T58" fmla="*/ 218 w 756"/>
                <a:gd name="T59" fmla="*/ 1743 h 1743"/>
                <a:gd name="T60" fmla="*/ 264 w 756"/>
                <a:gd name="T61" fmla="*/ 1702 h 1743"/>
                <a:gd name="T62" fmla="*/ 355 w 756"/>
                <a:gd name="T63" fmla="*/ 931 h 1743"/>
                <a:gd name="T64" fmla="*/ 401 w 756"/>
                <a:gd name="T65" fmla="*/ 931 h 1743"/>
                <a:gd name="T66" fmla="*/ 492 w 756"/>
                <a:gd name="T67" fmla="*/ 1702 h 1743"/>
                <a:gd name="T68" fmla="*/ 538 w 756"/>
                <a:gd name="T69" fmla="*/ 1743 h 1743"/>
                <a:gd name="T70" fmla="*/ 637 w 756"/>
                <a:gd name="T71" fmla="*/ 1743 h 1743"/>
                <a:gd name="T72" fmla="*/ 637 w 756"/>
                <a:gd name="T73" fmla="*/ 926 h 1743"/>
                <a:gd name="T74" fmla="*/ 756 w 756"/>
                <a:gd name="T75" fmla="*/ 771 h 1743"/>
                <a:gd name="T76" fmla="*/ 753 w 756"/>
                <a:gd name="T77" fmla="*/ 730 h 1743"/>
                <a:gd name="T78" fmla="*/ 119 w 756"/>
                <a:gd name="T79" fmla="*/ 883 h 1743"/>
                <a:gd name="T80" fmla="*/ 42 w 756"/>
                <a:gd name="T81" fmla="*/ 772 h 1743"/>
                <a:gd name="T82" fmla="*/ 42 w 756"/>
                <a:gd name="T83" fmla="*/ 771 h 1743"/>
                <a:gd name="T84" fmla="*/ 119 w 756"/>
                <a:gd name="T85" fmla="*/ 771 h 1743"/>
                <a:gd name="T86" fmla="*/ 119 w 756"/>
                <a:gd name="T87" fmla="*/ 883 h 1743"/>
                <a:gd name="T88" fmla="*/ 637 w 756"/>
                <a:gd name="T89" fmla="*/ 883 h 1743"/>
                <a:gd name="T90" fmla="*/ 637 w 756"/>
                <a:gd name="T91" fmla="*/ 771 h 1743"/>
                <a:gd name="T92" fmla="*/ 715 w 756"/>
                <a:gd name="T93" fmla="*/ 771 h 1743"/>
                <a:gd name="T94" fmla="*/ 715 w 756"/>
                <a:gd name="T95" fmla="*/ 772 h 1743"/>
                <a:gd name="T96" fmla="*/ 637 w 756"/>
                <a:gd name="T97" fmla="*/ 88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6" h="1743">
                  <a:moveTo>
                    <a:pt x="753" y="730"/>
                  </a:moveTo>
                  <a:cubicBezTo>
                    <a:pt x="753" y="730"/>
                    <a:pt x="753" y="730"/>
                    <a:pt x="753" y="730"/>
                  </a:cubicBezTo>
                  <a:cubicBezTo>
                    <a:pt x="717" y="138"/>
                    <a:pt x="717" y="138"/>
                    <a:pt x="717" y="138"/>
                  </a:cubicBezTo>
                  <a:cubicBezTo>
                    <a:pt x="714" y="102"/>
                    <a:pt x="698" y="88"/>
                    <a:pt x="678" y="78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78"/>
                    <a:pt x="520" y="78"/>
                    <a:pt x="520" y="78"/>
                  </a:cubicBezTo>
                  <a:cubicBezTo>
                    <a:pt x="520" y="85"/>
                    <a:pt x="517" y="91"/>
                    <a:pt x="511" y="95"/>
                  </a:cubicBezTo>
                  <a:cubicBezTo>
                    <a:pt x="508" y="97"/>
                    <a:pt x="504" y="98"/>
                    <a:pt x="500" y="98"/>
                  </a:cubicBezTo>
                  <a:cubicBezTo>
                    <a:pt x="497" y="98"/>
                    <a:pt x="495" y="98"/>
                    <a:pt x="492" y="97"/>
                  </a:cubicBezTo>
                  <a:cubicBezTo>
                    <a:pt x="444" y="79"/>
                    <a:pt x="444" y="79"/>
                    <a:pt x="444" y="79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5" y="236"/>
                    <a:pt x="387" y="242"/>
                    <a:pt x="378" y="242"/>
                  </a:cubicBezTo>
                  <a:cubicBezTo>
                    <a:pt x="378" y="242"/>
                    <a:pt x="378" y="242"/>
                    <a:pt x="378" y="242"/>
                  </a:cubicBezTo>
                  <a:cubicBezTo>
                    <a:pt x="378" y="242"/>
                    <a:pt x="378" y="242"/>
                    <a:pt x="378" y="242"/>
                  </a:cubicBezTo>
                  <a:cubicBezTo>
                    <a:pt x="378" y="242"/>
                    <a:pt x="378" y="242"/>
                    <a:pt x="378" y="242"/>
                  </a:cubicBezTo>
                  <a:cubicBezTo>
                    <a:pt x="369" y="242"/>
                    <a:pt x="361" y="236"/>
                    <a:pt x="358" y="227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1" y="98"/>
                    <a:pt x="259" y="98"/>
                    <a:pt x="257" y="98"/>
                  </a:cubicBezTo>
                  <a:cubicBezTo>
                    <a:pt x="252" y="98"/>
                    <a:pt x="248" y="97"/>
                    <a:pt x="245" y="95"/>
                  </a:cubicBezTo>
                  <a:cubicBezTo>
                    <a:pt x="239" y="91"/>
                    <a:pt x="236" y="85"/>
                    <a:pt x="236" y="78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8" y="88"/>
                    <a:pt x="42" y="102"/>
                    <a:pt x="39" y="138"/>
                  </a:cubicBezTo>
                  <a:cubicBezTo>
                    <a:pt x="3" y="730"/>
                    <a:pt x="3" y="730"/>
                    <a:pt x="3" y="730"/>
                  </a:cubicBezTo>
                  <a:cubicBezTo>
                    <a:pt x="3" y="730"/>
                    <a:pt x="3" y="730"/>
                    <a:pt x="3" y="730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0" y="845"/>
                    <a:pt x="51" y="907"/>
                    <a:pt x="119" y="926"/>
                  </a:cubicBezTo>
                  <a:cubicBezTo>
                    <a:pt x="119" y="1743"/>
                    <a:pt x="119" y="1743"/>
                    <a:pt x="119" y="1743"/>
                  </a:cubicBezTo>
                  <a:cubicBezTo>
                    <a:pt x="218" y="1743"/>
                    <a:pt x="218" y="1743"/>
                    <a:pt x="218" y="1743"/>
                  </a:cubicBezTo>
                  <a:cubicBezTo>
                    <a:pt x="241" y="1743"/>
                    <a:pt x="262" y="1724"/>
                    <a:pt x="264" y="1702"/>
                  </a:cubicBezTo>
                  <a:cubicBezTo>
                    <a:pt x="355" y="931"/>
                    <a:pt x="355" y="931"/>
                    <a:pt x="355" y="931"/>
                  </a:cubicBezTo>
                  <a:cubicBezTo>
                    <a:pt x="401" y="931"/>
                    <a:pt x="401" y="931"/>
                    <a:pt x="401" y="931"/>
                  </a:cubicBezTo>
                  <a:cubicBezTo>
                    <a:pt x="492" y="1702"/>
                    <a:pt x="492" y="1702"/>
                    <a:pt x="492" y="1702"/>
                  </a:cubicBezTo>
                  <a:cubicBezTo>
                    <a:pt x="495" y="1724"/>
                    <a:pt x="515" y="1743"/>
                    <a:pt x="538" y="1743"/>
                  </a:cubicBezTo>
                  <a:cubicBezTo>
                    <a:pt x="637" y="1743"/>
                    <a:pt x="637" y="1743"/>
                    <a:pt x="637" y="1743"/>
                  </a:cubicBezTo>
                  <a:cubicBezTo>
                    <a:pt x="637" y="926"/>
                    <a:pt x="637" y="926"/>
                    <a:pt x="637" y="926"/>
                  </a:cubicBezTo>
                  <a:cubicBezTo>
                    <a:pt x="706" y="907"/>
                    <a:pt x="756" y="845"/>
                    <a:pt x="756" y="771"/>
                  </a:cubicBezTo>
                  <a:lnTo>
                    <a:pt x="753" y="730"/>
                  </a:lnTo>
                  <a:close/>
                  <a:moveTo>
                    <a:pt x="119" y="883"/>
                  </a:moveTo>
                  <a:cubicBezTo>
                    <a:pt x="74" y="866"/>
                    <a:pt x="42" y="823"/>
                    <a:pt x="42" y="772"/>
                  </a:cubicBezTo>
                  <a:cubicBezTo>
                    <a:pt x="42" y="771"/>
                    <a:pt x="42" y="771"/>
                    <a:pt x="42" y="771"/>
                  </a:cubicBezTo>
                  <a:cubicBezTo>
                    <a:pt x="119" y="771"/>
                    <a:pt x="119" y="771"/>
                    <a:pt x="119" y="771"/>
                  </a:cubicBezTo>
                  <a:lnTo>
                    <a:pt x="119" y="883"/>
                  </a:lnTo>
                  <a:close/>
                  <a:moveTo>
                    <a:pt x="637" y="883"/>
                  </a:moveTo>
                  <a:cubicBezTo>
                    <a:pt x="637" y="771"/>
                    <a:pt x="637" y="771"/>
                    <a:pt x="637" y="771"/>
                  </a:cubicBezTo>
                  <a:cubicBezTo>
                    <a:pt x="715" y="771"/>
                    <a:pt x="715" y="771"/>
                    <a:pt x="715" y="771"/>
                  </a:cubicBezTo>
                  <a:cubicBezTo>
                    <a:pt x="715" y="772"/>
                    <a:pt x="715" y="772"/>
                    <a:pt x="715" y="772"/>
                  </a:cubicBezTo>
                  <a:cubicBezTo>
                    <a:pt x="714" y="823"/>
                    <a:pt x="682" y="866"/>
                    <a:pt x="637" y="8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184" name="Title 6">
            <a:extLst>
              <a:ext uri="{FF2B5EF4-FFF2-40B4-BE49-F238E27FC236}">
                <a16:creationId xmlns:a16="http://schemas.microsoft.com/office/drawing/2014/main" id="{434EBB10-E2B1-416B-ACBA-20D55F0E7041}"/>
              </a:ext>
            </a:extLst>
          </p:cNvPr>
          <p:cNvSpPr txBox="1">
            <a:spLocks/>
          </p:cNvSpPr>
          <p:nvPr/>
        </p:nvSpPr>
        <p:spPr>
          <a:xfrm>
            <a:off x="478870" y="938113"/>
            <a:ext cx="10102852" cy="45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Different ways to use external data to augment a new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7B9E4-F57A-49DB-885C-DDF656211228}"/>
              </a:ext>
            </a:extLst>
          </p:cNvPr>
          <p:cNvSpPr txBox="1"/>
          <p:nvPr/>
        </p:nvSpPr>
        <p:spPr>
          <a:xfrm>
            <a:off x="429352" y="6272002"/>
            <a:ext cx="1097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We do not consider single arm trials with fully external control arm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563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4" grpId="0" animBg="1"/>
      <p:bldP spid="119" grpId="0"/>
      <p:bldP spid="121" grpId="0"/>
      <p:bldP spid="93" grpId="0"/>
      <p:bldP spid="101" grpId="0" animBg="1"/>
      <p:bldP spid="105" grpId="0"/>
      <p:bldP spid="122" grpId="0"/>
      <p:bldP spid="88" grpId="0"/>
      <p:bldP spid="87" grpId="0"/>
      <p:bldP spid="89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60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DF6C5-727B-4ED8-A50D-CC559E6D5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691" y="1650941"/>
            <a:ext cx="6059814" cy="45467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7AA61-154E-41BA-BAE3-839A59D67A36}"/>
              </a:ext>
            </a:extLst>
          </p:cNvPr>
          <p:cNvSpPr/>
          <p:nvPr/>
        </p:nvSpPr>
        <p:spPr>
          <a:xfrm>
            <a:off x="838199" y="1664756"/>
            <a:ext cx="4911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Based on the MAP prior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1.3% risk of true </a:t>
            </a:r>
            <a:r>
              <a:rPr lang="en-US" sz="1600" dirty="0" err="1"/>
              <a:t>pbo</a:t>
            </a:r>
            <a:r>
              <a:rPr lang="en-US" sz="1600" dirty="0"/>
              <a:t> effect ≤ -100 (</a:t>
            </a:r>
            <a:r>
              <a:rPr lang="en-US" sz="1600" b="1" dirty="0">
                <a:solidFill>
                  <a:schemeClr val="accent6"/>
                </a:solidFill>
              </a:rPr>
              <a:t>max type I error</a:t>
            </a:r>
            <a:r>
              <a:rPr lang="en-US" sz="1600" dirty="0"/>
              <a:t>)</a:t>
            </a:r>
          </a:p>
          <a:p>
            <a:pPr marL="28448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10.4% risk of </a:t>
            </a:r>
            <a:r>
              <a:rPr lang="en-US" sz="1600" b="1" dirty="0">
                <a:solidFill>
                  <a:schemeClr val="accent6"/>
                </a:solidFill>
              </a:rPr>
              <a:t>type 1 error &gt;5% </a:t>
            </a:r>
          </a:p>
          <a:p>
            <a:pPr marL="28448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71.1% probability for the </a:t>
            </a:r>
            <a:r>
              <a:rPr lang="en-US" sz="1600" b="1" dirty="0">
                <a:solidFill>
                  <a:schemeClr val="accent6"/>
                </a:solidFill>
              </a:rPr>
              <a:t>sweet spot</a:t>
            </a:r>
            <a:endParaRPr lang="en-US" sz="1600" b="1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15398-C2BD-4D80-B651-A4141A4A15C1}"/>
              </a:ext>
            </a:extLst>
          </p:cNvPr>
          <p:cNvSpPr txBox="1"/>
          <p:nvPr/>
        </p:nvSpPr>
        <p:spPr>
          <a:xfrm>
            <a:off x="7795833" y="5320501"/>
            <a:ext cx="12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Sweet spot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26DD4-D87D-4A8F-B94B-C6E4B02A4D6F}"/>
              </a:ext>
            </a:extLst>
          </p:cNvPr>
          <p:cNvSpPr txBox="1"/>
          <p:nvPr/>
        </p:nvSpPr>
        <p:spPr>
          <a:xfrm>
            <a:off x="6261500" y="5367373"/>
            <a:ext cx="1841505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pPr>
              <a:lnSpc>
                <a:spcPct val="75000"/>
              </a:lnSpc>
            </a:pPr>
            <a:r>
              <a:rPr lang="en-US" sz="1400" dirty="0"/>
              <a:t>Type I error &gt; 5%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6A050-030A-4DC2-9AD2-FE25D22996BA}"/>
              </a:ext>
            </a:extLst>
          </p:cNvPr>
          <p:cNvCxnSpPr>
            <a:cxnSpLocks/>
          </p:cNvCxnSpPr>
          <p:nvPr/>
        </p:nvCxnSpPr>
        <p:spPr>
          <a:xfrm flipV="1">
            <a:off x="8066161" y="5586413"/>
            <a:ext cx="774425" cy="3312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06BC0C-AC77-44C7-AC8B-86A8A8279E37}"/>
              </a:ext>
            </a:extLst>
          </p:cNvPr>
          <p:cNvCxnSpPr>
            <a:cxnSpLocks/>
          </p:cNvCxnSpPr>
          <p:nvPr/>
        </p:nvCxnSpPr>
        <p:spPr>
          <a:xfrm>
            <a:off x="6640212" y="5590095"/>
            <a:ext cx="108408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3AC6B44-CF4F-489D-8B10-9ED2E26A3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86" y="3243266"/>
            <a:ext cx="2952000" cy="19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C85787-0CF6-4E6E-9B4C-038A534A2534}"/>
              </a:ext>
            </a:extLst>
          </p:cNvPr>
          <p:cNvSpPr txBox="1"/>
          <p:nvPr/>
        </p:nvSpPr>
        <p:spPr>
          <a:xfrm>
            <a:off x="1465686" y="2955096"/>
            <a:ext cx="2952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What we know on the placebo effect: </a:t>
            </a:r>
          </a:p>
          <a:p>
            <a:pPr algn="ctr"/>
            <a:r>
              <a:rPr lang="en-GB" sz="1400" b="1" dirty="0"/>
              <a:t>MAP prior density histogram </a:t>
            </a:r>
            <a:endParaRPr lang="en-US" sz="1400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221E81-F90B-4C4A-A45D-7435717FABC3}"/>
              </a:ext>
            </a:extLst>
          </p:cNvPr>
          <p:cNvSpPr txBox="1">
            <a:spLocks/>
          </p:cNvSpPr>
          <p:nvPr/>
        </p:nvSpPr>
        <p:spPr>
          <a:xfrm>
            <a:off x="292615" y="5477449"/>
            <a:ext cx="5298141" cy="7325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ym typeface="Wingdings"/>
              </a:rPr>
              <a:t> </a:t>
            </a:r>
            <a:r>
              <a:rPr lang="en-GB" sz="2000" b="1" dirty="0"/>
              <a:t>Basis for discussion with health authorities </a:t>
            </a:r>
          </a:p>
          <a:p>
            <a:pPr marL="0" indent="0" algn="ctr">
              <a:buNone/>
            </a:pPr>
            <a:r>
              <a:rPr lang="en-GB" sz="1800" b="1" dirty="0"/>
              <a:t>(“</a:t>
            </a:r>
            <a:r>
              <a:rPr lang="en-GB" sz="1800" b="1" i="1" dirty="0"/>
              <a:t>Are these probabilities acceptable in this case?</a:t>
            </a:r>
            <a:r>
              <a:rPr lang="en-GB" sz="1800" b="1" dirty="0"/>
              <a:t>”)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7268831" y="4416139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6584989" y="4115811"/>
            <a:ext cx="13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Max type I error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841072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34AB-4A96-46E3-B847-B137D10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771977"/>
          </a:xfrm>
        </p:spPr>
        <p:txBody>
          <a:bodyPr>
            <a:normAutofit/>
          </a:bodyPr>
          <a:lstStyle/>
          <a:p>
            <a:r>
              <a:rPr lang="de-CH" sz="3600" b="1" dirty="0"/>
              <a:t>Focus on </a:t>
            </a:r>
            <a:r>
              <a:rPr lang="en-US" sz="3600" b="1" dirty="0"/>
              <a:t>Type I error metrics </a:t>
            </a:r>
            <a:r>
              <a:rPr lang="en-US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61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DF6C5-727B-4ED8-A50D-CC559E6D5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1119" y="1650941"/>
            <a:ext cx="6059814" cy="45467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7814259" y="4416139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8124340" y="4507585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Type 1 error given no drift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8752723" y="504153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7146459" y="4059664"/>
            <a:ext cx="138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Max type I error</a:t>
            </a: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211" y="985689"/>
          <a:ext cx="5257801" cy="19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484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882317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Pointwise type 1 error and Average type 1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BDB design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Pointwise type 1 error | no drift </a:t>
                      </a: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Max pointwise type 1 error 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type 1 error, over MAP prior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type 1 error, over robust MAP prior</a:t>
                      </a:r>
                      <a:endParaRPr lang="en-US" sz="1400" dirty="0"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Frequentist design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 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1.3%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10.0%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2.0%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2.3%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F86869D-BB13-4FA4-9F2D-56AE867330ED}"/>
              </a:ext>
            </a:extLst>
          </p:cNvPr>
          <p:cNvSpPr/>
          <p:nvPr/>
        </p:nvSpPr>
        <p:spPr>
          <a:xfrm>
            <a:off x="464335" y="5030805"/>
            <a:ext cx="5246653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sym typeface="Wingdings"/>
              </a:rPr>
              <a:t>Discussion with </a:t>
            </a:r>
            <a:r>
              <a:rPr lang="en-GB" b="1" dirty="0"/>
              <a:t>health authorities to agree what scenarios are possible</a:t>
            </a:r>
            <a:endParaRPr lang="en-GB" b="1" dirty="0">
              <a:sym typeface="Wingding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Summarises the risk of making an incorrect decision </a:t>
            </a:r>
            <a:r>
              <a:rPr lang="en-GB" dirty="0"/>
              <a:t>in favour of treatment benefit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EC5717-2EA1-4E02-AC6F-72D21E122BEF}"/>
              </a:ext>
            </a:extLst>
          </p:cNvPr>
          <p:cNvCxnSpPr>
            <a:cxnSpLocks/>
          </p:cNvCxnSpPr>
          <p:nvPr/>
        </p:nvCxnSpPr>
        <p:spPr>
          <a:xfrm flipH="1" flipV="1">
            <a:off x="2189304" y="2478938"/>
            <a:ext cx="594001" cy="50489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C371F3-1125-4B26-98AB-D1AD9AEEA673}"/>
              </a:ext>
            </a:extLst>
          </p:cNvPr>
          <p:cNvSpPr txBox="1"/>
          <p:nvPr/>
        </p:nvSpPr>
        <p:spPr>
          <a:xfrm>
            <a:off x="2290244" y="2894966"/>
            <a:ext cx="337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Averaged over plausible distributions</a:t>
            </a: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/>
          </p:cNvGraphicFramePr>
          <p:nvPr/>
        </p:nvGraphicFramePr>
        <p:xfrm>
          <a:off x="464336" y="3334878"/>
          <a:ext cx="5257801" cy="15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484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882317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Analogy with Power and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Assurance = average power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BDB design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</a:t>
                      </a:r>
                    </a:p>
                    <a:p>
                      <a:pPr marL="266700" lvl="1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Max power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MAP prior</a:t>
                      </a:r>
                    </a:p>
                    <a:p>
                      <a:pPr marL="266700" lvl="1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robust MAP prior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Frequentist design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95%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95%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93%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91%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83%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8144509" y="1249112"/>
            <a:ext cx="125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Power given no drift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5ECC6A3-922C-42EE-9432-83FE168B69D4}"/>
              </a:ext>
            </a:extLst>
          </p:cNvPr>
          <p:cNvCxnSpPr/>
          <p:nvPr/>
        </p:nvCxnSpPr>
        <p:spPr>
          <a:xfrm>
            <a:off x="8772892" y="1717710"/>
            <a:ext cx="0" cy="405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467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F65985-4E23-4968-A720-B1237964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3264"/>
            <a:ext cx="4866431" cy="3240000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938D-C218-4240-9F2D-3510D7C0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056C-AFED-4F1B-8206-21EDBB0E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EF3D-CD10-438B-8659-EBBD9A98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62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C75B9-506B-45BB-96C2-E0F569F41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r="3091"/>
          <a:stretch/>
        </p:blipFill>
        <p:spPr bwMode="auto">
          <a:xfrm>
            <a:off x="6314258" y="2222757"/>
            <a:ext cx="4568802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1843A8-0AD5-470A-AFE1-1F1CB247A97A}"/>
              </a:ext>
            </a:extLst>
          </p:cNvPr>
          <p:cNvSpPr/>
          <p:nvPr/>
        </p:nvSpPr>
        <p:spPr>
          <a:xfrm>
            <a:off x="838200" y="1587794"/>
            <a:ext cx="5254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Maximal type I error</a:t>
            </a:r>
          </a:p>
          <a:p>
            <a:pPr algn="ctr"/>
            <a:r>
              <a:rPr lang="en-US" dirty="0"/>
              <a:t>Varying the true placebo effect between -150 and 50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AA292-75F4-48A3-AD8D-4070B15A9506}"/>
              </a:ext>
            </a:extLst>
          </p:cNvPr>
          <p:cNvSpPr/>
          <p:nvPr/>
        </p:nvSpPr>
        <p:spPr>
          <a:xfrm>
            <a:off x="5877742" y="1587794"/>
            <a:ext cx="547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Power</a:t>
            </a:r>
          </a:p>
          <a:p>
            <a:pPr algn="ctr"/>
            <a:r>
              <a:rPr lang="en-US" dirty="0"/>
              <a:t>Assuming a true placebo effect = -50 (consistent with historical data) and a true treatment difference = -70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4C32D4-B822-4A8D-BFC4-8B7C8110E45B}"/>
              </a:ext>
            </a:extLst>
          </p:cNvPr>
          <p:cNvSpPr/>
          <p:nvPr/>
        </p:nvSpPr>
        <p:spPr>
          <a:xfrm>
            <a:off x="3790097" y="3700580"/>
            <a:ext cx="314325" cy="2882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60B51-191C-45D3-9E04-5B915242EFF2}"/>
              </a:ext>
            </a:extLst>
          </p:cNvPr>
          <p:cNvSpPr/>
          <p:nvPr/>
        </p:nvSpPr>
        <p:spPr>
          <a:xfrm>
            <a:off x="9085287" y="3661707"/>
            <a:ext cx="360000" cy="32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EA42E0-A559-430A-BD5C-C7419119E5F1}"/>
              </a:ext>
            </a:extLst>
          </p:cNvPr>
          <p:cNvSpPr/>
          <p:nvPr/>
        </p:nvSpPr>
        <p:spPr>
          <a:xfrm>
            <a:off x="4023460" y="5295682"/>
            <a:ext cx="360000" cy="32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CCBF1-9221-4AF2-AD0D-60A2B36B7056}"/>
                  </a:ext>
                </a:extLst>
              </p:cNvPr>
              <p:cNvSpPr txBox="1"/>
              <p:nvPr/>
            </p:nvSpPr>
            <p:spPr>
              <a:xfrm>
                <a:off x="4367807" y="5314733"/>
                <a:ext cx="5414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= chosen BDB design,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𝑤</m:t>
                    </m:r>
                  </m:oMath>
                </a14:m>
                <a:r>
                  <a:rPr lang="en-US" sz="1600" dirty="0"/>
                  <a:t> =80%; N=40 (active): N = 20 (placebo)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8CCBF1-9221-4AF2-AD0D-60A2B36B7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7" y="5314733"/>
                <a:ext cx="5414368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67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4C34062-EDCC-4C63-A5F2-D69B81E163DD}"/>
              </a:ext>
            </a:extLst>
          </p:cNvPr>
          <p:cNvSpPr/>
          <p:nvPr/>
        </p:nvSpPr>
        <p:spPr>
          <a:xfrm>
            <a:off x="838200" y="5748081"/>
            <a:ext cx="105155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ym typeface="Wingdings"/>
              </a:rPr>
              <a:t> U</a:t>
            </a:r>
            <a:r>
              <a:rPr lang="en-GB" b="1" dirty="0"/>
              <a:t>nderstand the impact of different assumptions on the risk of false positive and false negative conclusions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3601C-06C6-455B-B4B8-535967F85822}"/>
              </a:ext>
            </a:extLst>
          </p:cNvPr>
          <p:cNvSpPr txBox="1"/>
          <p:nvPr/>
        </p:nvSpPr>
        <p:spPr>
          <a:xfrm>
            <a:off x="3643825" y="3669547"/>
            <a:ext cx="70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</a:rPr>
              <a:t>0.10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B3E9D-7807-4539-BF40-7F6DF9D98E54}"/>
              </a:ext>
            </a:extLst>
          </p:cNvPr>
          <p:cNvSpPr txBox="1"/>
          <p:nvPr/>
        </p:nvSpPr>
        <p:spPr>
          <a:xfrm>
            <a:off x="8930200" y="3647153"/>
            <a:ext cx="70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</a:rPr>
              <a:t>0.946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31FE1-DF5B-8136-34B0-5E5B1A8BCB8C}"/>
              </a:ext>
            </a:extLst>
          </p:cNvPr>
          <p:cNvSpPr txBox="1"/>
          <p:nvPr/>
        </p:nvSpPr>
        <p:spPr>
          <a:xfrm>
            <a:off x="2832488" y="115682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Operating characteristics to help select the design parameters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080E8-7FCA-E0A8-AE62-3E672907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238353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25358932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67FC38-580A-4C72-92BD-66C8D930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1179985"/>
            <a:ext cx="10911561" cy="271358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Bridging study with partial extrapolation of efficacy from adults to children</a:t>
            </a:r>
          </a:p>
          <a:p>
            <a:r>
              <a:rPr lang="en-US" dirty="0"/>
              <a:t>Disease is very rare in children, challenging recruitment setting</a:t>
            </a:r>
          </a:p>
          <a:p>
            <a:r>
              <a:rPr lang="en-US" dirty="0" err="1"/>
              <a:t>Paediatric</a:t>
            </a:r>
            <a:r>
              <a:rPr lang="en-US" dirty="0"/>
              <a:t> study: Double-blind, </a:t>
            </a:r>
            <a:r>
              <a:rPr lang="en-US" dirty="0" err="1"/>
              <a:t>randomised</a:t>
            </a:r>
            <a:r>
              <a:rPr lang="en-US" dirty="0"/>
              <a:t> trial, experimental vs placebo   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endpoint: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Disease activity responder index, summarized by Odds Ratio for active v placebo (assumed Normally distributed on log scale)</a:t>
            </a:r>
          </a:p>
          <a:p>
            <a:pPr>
              <a:spcBef>
                <a:spcPts val="1200"/>
              </a:spcBef>
            </a:pPr>
            <a:r>
              <a:rPr lang="en-US" dirty="0"/>
              <a:t>Historical adult data from same sponsor: Pooled results on primary endpoint from 2 pivotal Ph3 studies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Objective of using a BDB design: supplement </a:t>
            </a:r>
            <a:r>
              <a:rPr lang="en-US" b="1" dirty="0" err="1"/>
              <a:t>paediatric</a:t>
            </a:r>
            <a:r>
              <a:rPr lang="en-US" b="1" dirty="0"/>
              <a:t> data with data from adult population to improve power and precision of </a:t>
            </a:r>
            <a:r>
              <a:rPr lang="en-US" b="1" dirty="0" err="1"/>
              <a:t>paediatric</a:t>
            </a:r>
            <a:r>
              <a:rPr lang="en-US" b="1" dirty="0"/>
              <a:t> efficacy estimates in setting where </a:t>
            </a:r>
            <a:r>
              <a:rPr lang="en-US" b="1" dirty="0" err="1"/>
              <a:t>paediatric</a:t>
            </a:r>
            <a:r>
              <a:rPr lang="en-US" b="1" dirty="0"/>
              <a:t> and adult treatment effects are expected to be similar</a:t>
            </a:r>
          </a:p>
          <a:p>
            <a:pPr>
              <a:spcBef>
                <a:spcPts val="1200"/>
              </a:spcBef>
            </a:pPr>
            <a:r>
              <a:rPr lang="en-US" dirty="0"/>
              <a:t>Key elements of the proposed BDB design: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91B8-67E2-45A3-B73A-61AA9A3A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86" y="126009"/>
            <a:ext cx="10959842" cy="99445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Case-study 2: </a:t>
            </a:r>
            <a:r>
              <a:rPr lang="en-GB" sz="3600" b="1" dirty="0"/>
              <a:t>borrowing historical data on a treatment difference</a:t>
            </a:r>
            <a:endParaRPr lang="de-CH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E127-EF1A-4540-AA28-F65C683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4ADE-1ED1-4B7B-B0C6-FD6C5EDE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63</a:t>
            </a:fld>
            <a:endParaRPr lang="de-C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19B2B-D035-4E18-8E88-27C12D86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1F4B92-05BB-4FBC-926F-BEA51BF71B3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953096"/>
          <a:ext cx="8128000" cy="228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823">
                  <a:extLst>
                    <a:ext uri="{9D8B030D-6E8A-4147-A177-3AD203B41FA5}">
                      <a16:colId xmlns:a16="http://schemas.microsoft.com/office/drawing/2014/main" val="3954667927"/>
                    </a:ext>
                  </a:extLst>
                </a:gridCol>
                <a:gridCol w="3753177">
                  <a:extLst>
                    <a:ext uri="{9D8B030D-6E8A-4147-A177-3AD203B41FA5}">
                      <a16:colId xmlns:a16="http://schemas.microsoft.com/office/drawing/2014/main" val="3955645667"/>
                    </a:ext>
                  </a:extLst>
                </a:gridCol>
              </a:tblGrid>
              <a:tr h="265987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Sample size in proposed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paediatric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study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50 patients on active; 50 patients on placebo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13394"/>
                  </a:ext>
                </a:extLst>
              </a:tr>
              <a:tr h="663736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Prior distribution on true placebo response 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Robust MAP prior</a:t>
                      </a:r>
                      <a:r>
                        <a:rPr lang="en-US" sz="1400" dirty="0">
                          <a:effectLst/>
                        </a:rPr>
                        <a:t>: weighted mixture of posterior distribution of treatment effect from </a:t>
                      </a:r>
                      <a:r>
                        <a:rPr lang="en-US" sz="1400" b="1" dirty="0">
                          <a:effectLst/>
                        </a:rPr>
                        <a:t>adult study </a:t>
                      </a:r>
                      <a:r>
                        <a:rPr lang="en-US" sz="1400" dirty="0">
                          <a:effectLst/>
                        </a:rPr>
                        <a:t>and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vague distribution </a:t>
                      </a:r>
                      <a:r>
                        <a:rPr lang="en-US" sz="1400" dirty="0">
                          <a:effectLst/>
                        </a:rPr>
                        <a:t>centered on 0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855130"/>
                  </a:ext>
                </a:extLst>
              </a:tr>
              <a:tr h="265987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Weight on MAP component of the mixture prior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effectLst/>
                        </a:rPr>
                        <a:t>70%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311541"/>
                  </a:ext>
                </a:extLst>
              </a:tr>
              <a:tr h="945475"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effectLst/>
                        </a:rPr>
                        <a:t>Success rule defining positive result </a:t>
                      </a:r>
                      <a:endParaRPr lang="en-US" sz="1600" b="1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700"/>
                        </a:spcAft>
                      </a:pPr>
                      <a:r>
                        <a:rPr lang="en-US" sz="1400" dirty="0">
                          <a:effectLst/>
                        </a:rPr>
                        <a:t>At least 97.5% posterior probability that true odds ratio of response on the primary endpoint for active compared to placebo is greater than 1</a:t>
                      </a:r>
                      <a:endParaRPr lang="en-US" sz="14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3043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4BB0C34-E863-46F1-B374-F2C2CC942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27" y="3568907"/>
            <a:ext cx="2743200" cy="2713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286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A59BA2-6E90-4292-923D-EF539686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63" y="1159704"/>
            <a:ext cx="6358437" cy="50724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64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/>
              <p:nvPr/>
            </p:nvSpPr>
            <p:spPr>
              <a:xfrm>
                <a:off x="537882" y="1363769"/>
                <a:ext cx="4684566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48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BDB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= 70% 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50 (active) : N = 50 (placebo)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Frequentist design</a:t>
                </a:r>
              </a:p>
              <a:p>
                <a:pPr marL="74168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 = 50 (active): N = 50 (placebo)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C3300"/>
                    </a:solidFill>
                  </a:rPr>
                  <a:t>Type 1 error </a:t>
                </a:r>
                <a:r>
                  <a:rPr lang="en-US" sz="2000" dirty="0"/>
                  <a:t>(1-sided): Probability of false positive result given true treatment effect, OR = 1</a:t>
                </a:r>
              </a:p>
              <a:p>
                <a:pPr marL="28448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r>
                  <a:rPr lang="en-US" sz="2000" dirty="0"/>
                  <a:t>: Probability of positive result given specified value for true treatment effect (OR)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47AA61-154E-41BA-BAE3-839A59D6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1363769"/>
                <a:ext cx="4684566" cy="3847207"/>
              </a:xfrm>
              <a:prstGeom prst="rect">
                <a:avLst/>
              </a:prstGeom>
              <a:blipFill>
                <a:blip r:embed="rId4"/>
                <a:stretch>
                  <a:fillRect l="-1170" t="-951" r="-2341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DBA4C-7239-4341-9546-89CA5C8434C3}"/>
              </a:ext>
            </a:extLst>
          </p:cNvPr>
          <p:cNvSpPr/>
          <p:nvPr/>
        </p:nvSpPr>
        <p:spPr>
          <a:xfrm rot="16200000">
            <a:off x="8229052" y="3207404"/>
            <a:ext cx="1641764" cy="19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Adult data 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8F73E-34FC-46F9-8450-D01F86B048A3}"/>
              </a:ext>
            </a:extLst>
          </p:cNvPr>
          <p:cNvSpPr txBox="1"/>
          <p:nvPr/>
        </p:nvSpPr>
        <p:spPr>
          <a:xfrm>
            <a:off x="7145323" y="5008669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2.5%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B13A3-FD13-4849-AB13-8031E4FE4370}"/>
              </a:ext>
            </a:extLst>
          </p:cNvPr>
          <p:cNvSpPr txBox="1"/>
          <p:nvPr/>
        </p:nvSpPr>
        <p:spPr>
          <a:xfrm>
            <a:off x="7171449" y="3837425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33%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C7A0D-E72A-4311-9A06-BEE8F1505298}"/>
              </a:ext>
            </a:extLst>
          </p:cNvPr>
          <p:cNvSpPr txBox="1"/>
          <p:nvPr/>
        </p:nvSpPr>
        <p:spPr>
          <a:xfrm>
            <a:off x="8742920" y="2194410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77%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BC415-CB14-448D-BE6F-036FBA15D08A}"/>
              </a:ext>
            </a:extLst>
          </p:cNvPr>
          <p:cNvSpPr txBox="1"/>
          <p:nvPr/>
        </p:nvSpPr>
        <p:spPr>
          <a:xfrm>
            <a:off x="8736454" y="4311294"/>
            <a:ext cx="6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21%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14B57-C5CD-4DB4-8B0D-1C10A3ECDC2E}"/>
              </a:ext>
            </a:extLst>
          </p:cNvPr>
          <p:cNvSpPr/>
          <p:nvPr/>
        </p:nvSpPr>
        <p:spPr>
          <a:xfrm rot="16200000">
            <a:off x="6664046" y="2362816"/>
            <a:ext cx="1641764" cy="19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Null OR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2DB0A3-34C2-406B-2530-568C647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2)</a:t>
            </a:r>
            <a:endParaRPr lang="de-CH" sz="36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2DBA1-71EC-65B7-EACE-9802E100908D}"/>
              </a:ext>
            </a:extLst>
          </p:cNvPr>
          <p:cNvSpPr/>
          <p:nvPr/>
        </p:nvSpPr>
        <p:spPr>
          <a:xfrm>
            <a:off x="380161" y="5269402"/>
            <a:ext cx="58301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1EC8"/>
                </a:solidFill>
                <a:sym typeface="Wingdings"/>
              </a:rPr>
              <a:t>Note: </a:t>
            </a:r>
            <a:r>
              <a:rPr lang="en-US" b="1" dirty="0">
                <a:solidFill>
                  <a:srgbClr val="121EC8"/>
                </a:solidFill>
              </a:rPr>
              <a:t>borrowing information on the treatment effect inevitably increases the type 1 error (no sweet spot)</a:t>
            </a:r>
          </a:p>
        </p:txBody>
      </p:sp>
    </p:spTree>
    <p:extLst>
      <p:ext uri="{BB962C8B-B14F-4D97-AF65-F5344CB8AC3E}">
        <p14:creationId xmlns:p14="http://schemas.microsoft.com/office/powerpoint/2010/main" val="4082926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2E70-792C-4AA5-9107-3E050FD8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>
            <a:normAutofit fontScale="90000"/>
          </a:bodyPr>
          <a:lstStyle/>
          <a:p>
            <a:r>
              <a:rPr lang="de-CH" sz="4400" b="1" dirty="0" err="1"/>
              <a:t>Presentation</a:t>
            </a:r>
            <a:r>
              <a:rPr lang="de-CH" sz="4400" b="1" dirty="0"/>
              <a:t> </a:t>
            </a:r>
            <a:r>
              <a:rPr lang="de-CH" sz="4400" b="1" dirty="0" err="1"/>
              <a:t>of</a:t>
            </a:r>
            <a:r>
              <a:rPr lang="de-CH" sz="4400" b="1" dirty="0"/>
              <a:t> </a:t>
            </a:r>
            <a:r>
              <a:rPr lang="de-CH" sz="4400" b="1" u="sng" dirty="0"/>
              <a:t>design </a:t>
            </a:r>
            <a:r>
              <a:rPr lang="de-CH" sz="4400" b="1" u="sng" dirty="0" err="1"/>
              <a:t>characteristics</a:t>
            </a:r>
            <a:r>
              <a:rPr lang="de-CH" sz="4400" b="1" dirty="0"/>
              <a:t>: </a:t>
            </a:r>
            <a:r>
              <a:rPr lang="de-CH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92AC-D2D1-4B40-AA68-4095F19F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37"/>
            <a:ext cx="10739284" cy="4885440"/>
          </a:xfr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‘Calibrated Bayes’ approach</a:t>
            </a:r>
            <a:r>
              <a:rPr lang="en-GB" sz="2000" dirty="0"/>
              <a:t>: select design points that achieve ‘desirable’ frequentist operating characteristics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Design points to be specified in a BDB design with an informative prior may include:</a:t>
            </a:r>
            <a:endParaRPr lang="en-US" sz="1600" dirty="0"/>
          </a:p>
          <a:p>
            <a:pPr lvl="1"/>
            <a:r>
              <a:rPr lang="en-GB" sz="1800" dirty="0"/>
              <a:t>Informative and vague components of the robust mixture prior</a:t>
            </a:r>
          </a:p>
          <a:p>
            <a:pPr lvl="1"/>
            <a:r>
              <a:rPr lang="en-GB" sz="1800" dirty="0"/>
              <a:t>Initial weight on the historical data (informative prior component)</a:t>
            </a:r>
            <a:endParaRPr lang="en-US" sz="1800" dirty="0"/>
          </a:p>
          <a:p>
            <a:pPr lvl="1"/>
            <a:r>
              <a:rPr lang="en-GB" sz="1800" dirty="0"/>
              <a:t>Decision rule</a:t>
            </a:r>
            <a:endParaRPr lang="en-US" sz="1800" dirty="0"/>
          </a:p>
          <a:p>
            <a:pPr lvl="1"/>
            <a:r>
              <a:rPr lang="en-GB" sz="1800" dirty="0"/>
              <a:t>Sample size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In general, there are </a:t>
            </a:r>
            <a:r>
              <a:rPr lang="en-GB" sz="2000" b="1" dirty="0">
                <a:solidFill>
                  <a:schemeClr val="accent6"/>
                </a:solidFill>
              </a:rPr>
              <a:t>several combinations </a:t>
            </a:r>
            <a:r>
              <a:rPr lang="en-GB" sz="2000" dirty="0"/>
              <a:t>of these design points that will achieve ‘desirable’ frequentist operating characteristics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The </a:t>
            </a:r>
            <a:r>
              <a:rPr lang="en-GB" sz="2000" b="1" dirty="0"/>
              <a:t>proposed framework </a:t>
            </a:r>
            <a:r>
              <a:rPr lang="en-GB" sz="2000" dirty="0"/>
              <a:t>supports the </a:t>
            </a:r>
            <a:r>
              <a:rPr lang="en-GB" sz="2000" b="1" dirty="0">
                <a:solidFill>
                  <a:schemeClr val="accent6"/>
                </a:solidFill>
              </a:rPr>
              <a:t>pre-specification</a:t>
            </a:r>
            <a:r>
              <a:rPr lang="en-GB" sz="2000" dirty="0"/>
              <a:t> of these design points, with scientific and technical rationales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We recommend that sponsors present this framework to </a:t>
            </a:r>
            <a:r>
              <a:rPr lang="en-GB" sz="2000" b="1" dirty="0">
                <a:solidFill>
                  <a:schemeClr val="accent6"/>
                </a:solidFill>
              </a:rPr>
              <a:t>enable a robust discussion with health authorities</a:t>
            </a:r>
            <a:r>
              <a:rPr lang="en-GB" sz="2000" dirty="0"/>
              <a:t> to evaluate the risk-benefit of a BDB design</a:t>
            </a:r>
          </a:p>
          <a:p>
            <a:pPr>
              <a:spcBef>
                <a:spcPts val="12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4ADD-D8B5-4F88-A8C8-0DC2FF05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290EC-6885-4D4A-99FC-FE2DD886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907A-0788-40A6-A235-EA274984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122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41C1-48EB-41B8-9B17-913092C5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Structured </a:t>
            </a:r>
            <a:r>
              <a:rPr lang="de-CH" sz="3600" b="1" dirty="0" err="1"/>
              <a:t>evaluation</a:t>
            </a:r>
            <a:r>
              <a:rPr lang="de-CH" sz="3600" b="1" dirty="0"/>
              <a:t> &amp; </a:t>
            </a:r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</a:t>
            </a:r>
            <a:r>
              <a:rPr lang="de-CH" sz="3600" b="1" u="sng" dirty="0" err="1"/>
              <a:t>results</a:t>
            </a:r>
            <a:endParaRPr lang="de-CH" sz="3600" b="1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4D054-2090-4D58-8C84-E9DEA254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B1E1-0545-4D61-AB89-5DC340C0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66</a:t>
            </a:fld>
            <a:endParaRPr lang="de-CH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3B9827D-46F6-41C4-847D-9BE960F6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6150E-BBC3-45B0-844D-D58C8DF53027}"/>
              </a:ext>
            </a:extLst>
          </p:cNvPr>
          <p:cNvSpPr/>
          <p:nvPr/>
        </p:nvSpPr>
        <p:spPr>
          <a:xfrm>
            <a:off x="670560" y="2264737"/>
            <a:ext cx="5224402" cy="30173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b="1" dirty="0"/>
              <a:t>Results of primary analysis</a:t>
            </a:r>
            <a:endParaRPr lang="en-US" b="1" dirty="0"/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Tabular/graphical summaries of data, prior and posterior, with and without borrowing on historical data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Prior &amp; posterior probability of efficacy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Prior &amp; posterior weight on evidence informed by the historical data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Assessment of concordance between historical and current data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0E296-EE83-4210-9FFF-BF1291736825}"/>
              </a:ext>
            </a:extLst>
          </p:cNvPr>
          <p:cNvSpPr/>
          <p:nvPr/>
        </p:nvSpPr>
        <p:spPr>
          <a:xfrm>
            <a:off x="4683052" y="1836022"/>
            <a:ext cx="280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Proposed framework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CD311-5538-4E3C-8528-B346A0032937}"/>
              </a:ext>
            </a:extLst>
          </p:cNvPr>
          <p:cNvSpPr/>
          <p:nvPr/>
        </p:nvSpPr>
        <p:spPr>
          <a:xfrm>
            <a:off x="5992238" y="2264737"/>
            <a:ext cx="5623112" cy="30173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b="1" dirty="0"/>
              <a:t>Sensitivity analyses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Designed to assess robustness to </a:t>
            </a:r>
            <a:r>
              <a:rPr lang="en-GB" sz="1600" u="sng" dirty="0"/>
              <a:t>key</a:t>
            </a:r>
            <a:r>
              <a:rPr lang="en-GB" sz="1600" dirty="0"/>
              <a:t> assumptions:</a:t>
            </a:r>
          </a:p>
          <a:p>
            <a:pPr marL="5760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Tipping point analysis varying prior weight allocated to historical data</a:t>
            </a:r>
            <a:endParaRPr lang="en-US" sz="1600" dirty="0"/>
          </a:p>
          <a:p>
            <a:pPr marL="5760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Discussion of main potential sources of bias (drift) and sensitivity analysis to reasonable assumptions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Additional supportive analyses as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4677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335B17-5C83-4793-8D64-6FE42B42C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31" y="2839821"/>
            <a:ext cx="1133035" cy="849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AECE7-5123-4FF6-8C40-D94EDFE1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7" y="153993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Reporting of primary analysis: Summaries of data, prior &amp; posterior </a:t>
            </a:r>
            <a:r>
              <a:rPr lang="en-US" sz="3600" b="1" dirty="0">
                <a:solidFill>
                  <a:schemeClr val="accent1"/>
                </a:solidFill>
              </a:rPr>
              <a:t>(case-study 1)</a:t>
            </a:r>
            <a:endParaRPr lang="de-CH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44AE5EE-6C57-4E9E-9113-EE1726E7F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479296"/>
              </p:ext>
            </p:extLst>
          </p:nvPr>
        </p:nvGraphicFramePr>
        <p:xfrm>
          <a:off x="838201" y="1825625"/>
          <a:ext cx="9180000" cy="262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171198163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2443005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94355007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48597682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5084557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5691682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425597351"/>
                    </a:ext>
                  </a:extLst>
                </a:gridCol>
              </a:tblGrid>
              <a:tr h="60402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Evidence source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Treatment difference: </a:t>
                      </a:r>
                    </a:p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Active-Placebo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602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analysis - </a:t>
                      </a:r>
                      <a:r>
                        <a:rPr lang="en-US" sz="1600" b="1" i="1" dirty="0">
                          <a:effectLst/>
                        </a:rPr>
                        <a:t>posterior</a:t>
                      </a:r>
                      <a:endParaRPr lang="en-GB" sz="1600" b="1" i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-46.3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(-81.7, -6.6)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-98.8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(-126.0, -71.5)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-51.4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(-82.3, -30.1)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8681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study only </a:t>
                      </a:r>
                    </a:p>
                    <a:p>
                      <a:pPr indent="-635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-40.0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(-88.3,  8.3)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(-127.6, -72.4)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-60.0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(-99.6, -20.4)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39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Historical MAP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for 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-48.5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(-92.8, -10.9)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721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Robust MAP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for 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-48.2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(-153.6, 52.9)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571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070B-6E72-4FB4-A457-3C696949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69C7-E99C-4651-BDFA-B29A6392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9034-BD6C-4387-802C-221EEC5E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67</a:t>
            </a:fld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7A36F-8DC5-43D0-95DA-E505DEE48716}"/>
              </a:ext>
            </a:extLst>
          </p:cNvPr>
          <p:cNvSpPr/>
          <p:nvPr/>
        </p:nvSpPr>
        <p:spPr>
          <a:xfrm>
            <a:off x="838200" y="4457042"/>
            <a:ext cx="9868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Posterior median and equal-tailed Bayesian posterior 95% credible interval (</a:t>
            </a:r>
            <a:r>
              <a:rPr lang="en-GB" sz="1200" dirty="0" err="1"/>
              <a:t>CrI</a:t>
            </a:r>
            <a:r>
              <a:rPr lang="en-GB" sz="1200" dirty="0"/>
              <a:t>) are reported for the primary analysis and the historical placebo response, and maximum likelihood estimate and Wald 95% confidence intervals (CI) are reported for the separate analysis based on the current study data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7A2A7-089B-46BF-87BE-3919C6B8D49E}"/>
              </a:ext>
            </a:extLst>
          </p:cNvPr>
          <p:cNvSpPr/>
          <p:nvPr/>
        </p:nvSpPr>
        <p:spPr>
          <a:xfrm>
            <a:off x="838200" y="5093687"/>
            <a:ext cx="103018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b="1" dirty="0"/>
              <a:t>Permits comparison of primary Bayesian analysis (row 1) with: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of a classical frequentist analysis of current study data alone (row 2)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based on the prior information alone (rows 3 &amp; 4)</a:t>
            </a:r>
          </a:p>
          <a:p>
            <a:pPr marL="0" lvl="2"/>
            <a:r>
              <a:rPr lang="en-GB" b="1" dirty="0"/>
              <a:t>to enable transparent assessment of contribution of each source of evidence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296AFC-1F1C-4C65-987F-4141E38D17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72" y="3764905"/>
            <a:ext cx="1134000" cy="84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D0779-7081-434A-85DA-47B15C4F335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67" y="2338740"/>
            <a:ext cx="1134000" cy="84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F07902-A28C-4833-B628-7AAF7C4D8399}"/>
              </a:ext>
            </a:extLst>
          </p:cNvPr>
          <p:cNvSpPr/>
          <p:nvPr/>
        </p:nvSpPr>
        <p:spPr>
          <a:xfrm>
            <a:off x="804237" y="1535447"/>
            <a:ext cx="9868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Key elements to be included when reporting results of primary analysis in each MAA:</a:t>
            </a:r>
          </a:p>
        </p:txBody>
      </p:sp>
    </p:spTree>
    <p:extLst>
      <p:ext uri="{BB962C8B-B14F-4D97-AF65-F5344CB8AC3E}">
        <p14:creationId xmlns:p14="http://schemas.microsoft.com/office/powerpoint/2010/main" val="16979197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B073-35CF-4858-A0B5-0D85921B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5532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Reporting of primary analysis: Concordance of data and prior </a:t>
            </a:r>
            <a:r>
              <a:rPr lang="en-US" sz="3600" b="1" dirty="0">
                <a:solidFill>
                  <a:schemeClr val="accent1"/>
                </a:solidFill>
              </a:rPr>
              <a:t>(case-study 1)</a:t>
            </a:r>
            <a:endParaRPr lang="de-CH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D291-D472-4CF7-9963-193C3655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BF2B-BBB8-4FC9-954B-BC98A49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B447C-F957-4188-BF8E-8A729703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68</a:t>
            </a:fld>
            <a:endParaRPr lang="de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FB2BA-6E04-410D-98B8-8B165C578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16050"/>
            <a:ext cx="5228706" cy="41813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DC642-9D62-4A5A-8543-AFDDDCA4BD2A}"/>
              </a:ext>
            </a:extLst>
          </p:cNvPr>
          <p:cNvSpPr txBox="1"/>
          <p:nvPr/>
        </p:nvSpPr>
        <p:spPr>
          <a:xfrm>
            <a:off x="873971" y="1427429"/>
            <a:ext cx="1047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Prior predictive distribution (pre-specified)</a:t>
            </a:r>
            <a:r>
              <a:rPr lang="en-GB" sz="2000" dirty="0"/>
              <a:t>: predicted distribution of </a:t>
            </a:r>
            <a:r>
              <a:rPr lang="en-GB" sz="2000" b="1" dirty="0"/>
              <a:t>observed</a:t>
            </a:r>
            <a:r>
              <a:rPr lang="en-GB" sz="2000" dirty="0"/>
              <a:t> placebo effect in new study, assuming true effect is consistent with historical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4DD5A4-45C6-4635-BAD9-2F51BF871E96}"/>
                  </a:ext>
                </a:extLst>
              </p:cNvPr>
              <p:cNvSpPr/>
              <p:nvPr/>
            </p:nvSpPr>
            <p:spPr>
              <a:xfrm>
                <a:off x="7281745" y="2951945"/>
                <a:ext cx="4348021" cy="20702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noAutofit/>
              </a:bodyPr>
              <a:lstStyle/>
              <a:p>
                <a:pPr marL="342900" lvl="2" indent="-342900">
                  <a:buFont typeface="Wingdings"/>
                  <a:buChar char="ü"/>
                </a:pPr>
                <a:r>
                  <a:rPr lang="en-GB" b="1" dirty="0"/>
                  <a:t>Visual assessment of consistency between historical and new study data</a:t>
                </a:r>
              </a:p>
              <a:p>
                <a:pPr marL="0" lvl="2"/>
                <a:endParaRPr lang="en-GB" b="1" dirty="0"/>
              </a:p>
              <a:p>
                <a:pPr marL="0" lvl="2"/>
                <a:r>
                  <a:rPr lang="en-GB" dirty="0"/>
                  <a:t>Reflected by prior and posterior weights for informative component:</a:t>
                </a:r>
              </a:p>
              <a:p>
                <a:pPr marL="0" lvl="2"/>
                <a:r>
                  <a:rPr lang="en-GB" dirty="0"/>
                  <a:t>Prior weight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𝑤</m:t>
                    </m:r>
                    <m:r>
                      <a:rPr lang="de-CH" b="0" i="0" smtClean="0">
                        <a:latin typeface="Cambria Math" panose="02040503050406030204" pitchFamily="18" charset="0"/>
                      </a:rPr>
                      <m:t>=0.80</m:t>
                    </m:r>
                  </m:oMath>
                </a14:m>
                <a:endParaRPr lang="en-GB" dirty="0"/>
              </a:p>
              <a:p>
                <a:pPr marL="0" lvl="2"/>
                <a:r>
                  <a:rPr lang="en-GB" dirty="0"/>
                  <a:t>Posterior weight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de-CH" b="0" i="0" smtClean="0">
                        <a:latin typeface="Cambria Math" panose="02040503050406030204" pitchFamily="18" charset="0"/>
                      </a:rPr>
                      <m:t>=0.93</m:t>
                    </m:r>
                  </m:oMath>
                </a14:m>
                <a:endParaRPr lang="en-GB" dirty="0"/>
              </a:p>
              <a:p>
                <a:pPr marL="0" lvl="2"/>
                <a:endParaRPr lang="en-GB" dirty="0"/>
              </a:p>
              <a:p>
                <a:pPr marL="342900" lvl="2" indent="-342900">
                  <a:buFont typeface="Wingdings"/>
                  <a:buChar char="ü"/>
                </a:pPr>
                <a:endParaRPr lang="en-GB" b="1" dirty="0"/>
              </a:p>
              <a:p>
                <a:pPr marL="342900" lvl="2" indent="-342900">
                  <a:buFont typeface="Wingdings"/>
                  <a:buChar char="ü"/>
                </a:pPr>
                <a:endParaRPr lang="en-GB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4DD5A4-45C6-4635-BAD9-2F51BF871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45" y="2951945"/>
                <a:ext cx="4348021" cy="2070265"/>
              </a:xfrm>
              <a:prstGeom prst="rect">
                <a:avLst/>
              </a:prstGeom>
              <a:blipFill>
                <a:blip r:embed="rId3"/>
                <a:stretch>
                  <a:fillRect l="-1262" t="-1471" b="-176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8846C40-29BE-4394-9017-22F85D1D0F90}"/>
              </a:ext>
            </a:extLst>
          </p:cNvPr>
          <p:cNvSpPr txBox="1"/>
          <p:nvPr/>
        </p:nvSpPr>
        <p:spPr>
          <a:xfrm>
            <a:off x="4029173" y="2440052"/>
            <a:ext cx="17726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Observed placebo effect in new study</a:t>
            </a:r>
          </a:p>
        </p:txBody>
      </p:sp>
    </p:spTree>
    <p:extLst>
      <p:ext uri="{BB962C8B-B14F-4D97-AF65-F5344CB8AC3E}">
        <p14:creationId xmlns:p14="http://schemas.microsoft.com/office/powerpoint/2010/main" val="37315732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D1F5-0F81-4F7C-8D37-5FAC16BF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113DC-604A-4CFF-B94C-736AFEAF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602D-A248-4902-8D8E-6504594A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69</a:t>
            </a:fld>
            <a:endParaRPr lang="de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62EBCD-0130-49C0-B477-59FB07B5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Sensitivity analysis: Tipping point analysis to varying prior weight </a:t>
            </a:r>
            <a:r>
              <a:rPr lang="en-US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>
              <a:solidFill>
                <a:schemeClr val="accent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480559-BEBB-43B1-9DB6-44DE54C8238D}"/>
              </a:ext>
            </a:extLst>
          </p:cNvPr>
          <p:cNvGrpSpPr/>
          <p:nvPr/>
        </p:nvGrpSpPr>
        <p:grpSpPr>
          <a:xfrm>
            <a:off x="625032" y="2097217"/>
            <a:ext cx="4692165" cy="3168351"/>
            <a:chOff x="1979900" y="1196754"/>
            <a:chExt cx="4692165" cy="31683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30661-7E6C-4EE5-91BA-A39B2C169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67" b="3238"/>
            <a:stretch/>
          </p:blipFill>
          <p:spPr bwMode="auto">
            <a:xfrm>
              <a:off x="1979900" y="1196754"/>
              <a:ext cx="4692165" cy="31683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9F4BB80-7C84-4538-A218-035082FBE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1784" y="1615274"/>
              <a:ext cx="0" cy="2317782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0A0604-31C3-4E19-A8A8-5FE61C3A22C6}"/>
              </a:ext>
            </a:extLst>
          </p:cNvPr>
          <p:cNvSpPr txBox="1"/>
          <p:nvPr/>
        </p:nvSpPr>
        <p:spPr>
          <a:xfrm>
            <a:off x="359828" y="5154549"/>
            <a:ext cx="1669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Tipping point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072A5A-F69E-4FB1-9D27-7C90A97D62E5}"/>
              </a:ext>
            </a:extLst>
          </p:cNvPr>
          <p:cNvCxnSpPr>
            <a:cxnSpLocks/>
          </p:cNvCxnSpPr>
          <p:nvPr/>
        </p:nvCxnSpPr>
        <p:spPr>
          <a:xfrm flipV="1">
            <a:off x="1468228" y="4638364"/>
            <a:ext cx="1279501" cy="6272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6EE7417-0C2D-4F69-A60C-591E05214B47}"/>
              </a:ext>
            </a:extLst>
          </p:cNvPr>
          <p:cNvSpPr/>
          <p:nvPr/>
        </p:nvSpPr>
        <p:spPr>
          <a:xfrm>
            <a:off x="6031814" y="2962014"/>
            <a:ext cx="5863848" cy="132343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2" indent="-342900">
              <a:buFont typeface="Wingdings"/>
              <a:buChar char="ü"/>
            </a:pPr>
            <a:r>
              <a:rPr lang="en-GB" sz="1600" b="1" dirty="0"/>
              <a:t>Visual comparison of prior, new study data and posterior under full range of assumptions about relevance of prior information</a:t>
            </a:r>
          </a:p>
          <a:p>
            <a:pPr marL="0" lvl="2"/>
            <a:endParaRPr lang="en-GB" sz="1600" b="1" dirty="0"/>
          </a:p>
          <a:p>
            <a:pPr marL="342900" lvl="2" indent="-342900">
              <a:buFont typeface="Wingdings"/>
              <a:buChar char="ü"/>
            </a:pPr>
            <a:r>
              <a:rPr lang="en-GB" sz="1600" b="1" dirty="0"/>
              <a:t>How sceptical must we be about the relevance of the historical data in order to change the study conclusion?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B07F37-5584-4B08-98EC-A5CED625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144" y="1908950"/>
            <a:ext cx="1008000" cy="75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452D34-AF27-45C5-902E-9A28D485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28" y="1927005"/>
            <a:ext cx="1008000" cy="75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A5E085-6FA8-4FE3-A12C-45E84214DC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89" y="1823172"/>
            <a:ext cx="833867" cy="833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2E0D1-7D16-46F8-9C2E-2C508C7699C3}"/>
              </a:ext>
            </a:extLst>
          </p:cNvPr>
          <p:cNvSpPr txBox="1"/>
          <p:nvPr/>
        </p:nvSpPr>
        <p:spPr>
          <a:xfrm>
            <a:off x="1194546" y="5656799"/>
            <a:ext cx="453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Range of prior weights for which the study conclusion (met primary success rule) is robust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81A1B50-B8C5-48F6-A677-900AD94B8858}"/>
              </a:ext>
            </a:extLst>
          </p:cNvPr>
          <p:cNvSpPr/>
          <p:nvPr/>
        </p:nvSpPr>
        <p:spPr>
          <a:xfrm rot="16200000">
            <a:off x="3452421" y="4624440"/>
            <a:ext cx="317584" cy="1599840"/>
          </a:xfrm>
          <a:prstGeom prst="leftBrace">
            <a:avLst>
              <a:gd name="adj1" fmla="val 6931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5DA047-B84F-4021-8E1D-80B227CD26AB}"/>
              </a:ext>
            </a:extLst>
          </p:cNvPr>
          <p:cNvSpPr/>
          <p:nvPr/>
        </p:nvSpPr>
        <p:spPr>
          <a:xfrm>
            <a:off x="3782296" y="4833206"/>
            <a:ext cx="284006" cy="3175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1A6E60-FEBA-4F71-A612-9DF2D18FF0E3}"/>
              </a:ext>
            </a:extLst>
          </p:cNvPr>
          <p:cNvSpPr txBox="1"/>
          <p:nvPr/>
        </p:nvSpPr>
        <p:spPr>
          <a:xfrm>
            <a:off x="5367388" y="5072024"/>
            <a:ext cx="24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Pre-specified prior weight for primary analysis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2C7E24-B2DA-4BC9-9496-583682729103}"/>
              </a:ext>
            </a:extLst>
          </p:cNvPr>
          <p:cNvCxnSpPr>
            <a:cxnSpLocks/>
          </p:cNvCxnSpPr>
          <p:nvPr/>
        </p:nvCxnSpPr>
        <p:spPr>
          <a:xfrm flipH="1" flipV="1">
            <a:off x="4066302" y="5072024"/>
            <a:ext cx="1420554" cy="19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>
            <a:extLst>
              <a:ext uri="{FF2B5EF4-FFF2-40B4-BE49-F238E27FC236}">
                <a16:creationId xmlns:a16="http://schemas.microsoft.com/office/drawing/2014/main" id="{107FFDEC-B38E-4EB6-986E-38FEA2F20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6761"/>
          <a:stretch/>
        </p:blipFill>
        <p:spPr>
          <a:xfrm>
            <a:off x="9805372" y="2015769"/>
            <a:ext cx="1910080" cy="1995867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807F940-2097-4AD1-9145-6F102FB0B8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/>
          <a:stretch/>
        </p:blipFill>
        <p:spPr>
          <a:xfrm>
            <a:off x="439310" y="3375432"/>
            <a:ext cx="1910079" cy="2021173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5182496-9991-49EE-873C-E7EFC1A6C410}"/>
              </a:ext>
            </a:extLst>
          </p:cNvPr>
          <p:cNvCxnSpPr>
            <a:cxnSpLocks/>
          </p:cNvCxnSpPr>
          <p:nvPr/>
        </p:nvCxnSpPr>
        <p:spPr>
          <a:xfrm>
            <a:off x="5407852" y="1540958"/>
            <a:ext cx="0" cy="4439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9C4634AD-0F8D-4BB4-91C9-7E2B68ED1230}"/>
              </a:ext>
            </a:extLst>
          </p:cNvPr>
          <p:cNvSpPr/>
          <p:nvPr/>
        </p:nvSpPr>
        <p:spPr bwMode="auto">
          <a:xfrm>
            <a:off x="4252513" y="1540958"/>
            <a:ext cx="2699291" cy="2541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0" indent="-180970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Freeform 1440">
            <a:extLst>
              <a:ext uri="{FF2B5EF4-FFF2-40B4-BE49-F238E27FC236}">
                <a16:creationId xmlns:a16="http://schemas.microsoft.com/office/drawing/2014/main" id="{3D0FFE84-8E18-41B3-9837-9A64818EEE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1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33" name="Freeform 1440">
            <a:extLst>
              <a:ext uri="{FF2B5EF4-FFF2-40B4-BE49-F238E27FC236}">
                <a16:creationId xmlns:a16="http://schemas.microsoft.com/office/drawing/2014/main" id="{ACFD9708-6349-45CF-B149-CA81EF068F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34" name="Freeform 1440">
            <a:extLst>
              <a:ext uri="{FF2B5EF4-FFF2-40B4-BE49-F238E27FC236}">
                <a16:creationId xmlns:a16="http://schemas.microsoft.com/office/drawing/2014/main" id="{77A647B3-AE54-47F1-BD4F-C3BDFE6ADC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32" name="Freeform 1440">
            <a:extLst>
              <a:ext uri="{FF2B5EF4-FFF2-40B4-BE49-F238E27FC236}">
                <a16:creationId xmlns:a16="http://schemas.microsoft.com/office/drawing/2014/main" id="{75A8D135-F264-4208-BA4E-A2FBACE15C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31" name="Freeform 1440">
            <a:extLst>
              <a:ext uri="{FF2B5EF4-FFF2-40B4-BE49-F238E27FC236}">
                <a16:creationId xmlns:a16="http://schemas.microsoft.com/office/drawing/2014/main" id="{A86CC230-46FF-4C74-B03A-D4AC348EB0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29" name="Freeform 1440">
            <a:extLst>
              <a:ext uri="{FF2B5EF4-FFF2-40B4-BE49-F238E27FC236}">
                <a16:creationId xmlns:a16="http://schemas.microsoft.com/office/drawing/2014/main" id="{2C006C3A-F534-49E8-B429-64B2341E9E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28" name="Freeform 1440">
            <a:extLst>
              <a:ext uri="{FF2B5EF4-FFF2-40B4-BE49-F238E27FC236}">
                <a16:creationId xmlns:a16="http://schemas.microsoft.com/office/drawing/2014/main" id="{2D00BD56-BE71-4CB7-9784-09407F9D65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27" name="Freeform 1440">
            <a:extLst>
              <a:ext uri="{FF2B5EF4-FFF2-40B4-BE49-F238E27FC236}">
                <a16:creationId xmlns:a16="http://schemas.microsoft.com/office/drawing/2014/main" id="{EFBA1A59-7D1A-4C72-B955-652AE0894C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26" name="Freeform 1440">
            <a:extLst>
              <a:ext uri="{FF2B5EF4-FFF2-40B4-BE49-F238E27FC236}">
                <a16:creationId xmlns:a16="http://schemas.microsoft.com/office/drawing/2014/main" id="{70B6A5D9-21EC-477C-AFB6-5001E22C72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25" name="Freeform 1440">
            <a:extLst>
              <a:ext uri="{FF2B5EF4-FFF2-40B4-BE49-F238E27FC236}">
                <a16:creationId xmlns:a16="http://schemas.microsoft.com/office/drawing/2014/main" id="{0C485C6E-1110-496C-84F7-1DBD028D12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1F6CA989-5B87-4161-9BC9-FA785AEA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69" y="384852"/>
            <a:ext cx="11069281" cy="451405"/>
          </a:xfrm>
        </p:spPr>
        <p:txBody>
          <a:bodyPr>
            <a:noAutofit/>
          </a:bodyPr>
          <a:lstStyle/>
          <a:p>
            <a:r>
              <a:rPr lang="en-GB" sz="2800" b="1" dirty="0"/>
              <a:t>Evidence synthesis: “Borrowing” data (virtual patients) from another source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A805-7C07-4504-A0B7-82AA77DE5CA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5E63A35-3A6C-40BF-B0D9-6DB37D6185A7}"/>
              </a:ext>
            </a:extLst>
          </p:cNvPr>
          <p:cNvSpPr txBox="1"/>
          <p:nvPr/>
        </p:nvSpPr>
        <p:spPr>
          <a:xfrm>
            <a:off x="7834510" y="2163813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endParaRPr lang="en-GB" sz="16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3B177A-469B-4164-AE00-B608623D95D5}"/>
              </a:ext>
            </a:extLst>
          </p:cNvPr>
          <p:cNvSpPr txBox="1"/>
          <p:nvPr/>
        </p:nvSpPr>
        <p:spPr>
          <a:xfrm>
            <a:off x="4529368" y="1619992"/>
            <a:ext cx="2262593" cy="2337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400" b="1"/>
              <a:t>Target patient population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DCA7482-D974-4974-A516-40697C65E6BB}"/>
              </a:ext>
            </a:extLst>
          </p:cNvPr>
          <p:cNvSpPr txBox="1"/>
          <p:nvPr/>
        </p:nvSpPr>
        <p:spPr>
          <a:xfrm>
            <a:off x="758300" y="2425428"/>
            <a:ext cx="2061323" cy="472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1600" b="1" u="sng" dirty="0"/>
              <a:t>External study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77FC2E0-1B5D-4893-90F9-2D357FFC6CFF}"/>
              </a:ext>
            </a:extLst>
          </p:cNvPr>
          <p:cNvCxnSpPr>
            <a:cxnSpLocks/>
          </p:cNvCxnSpPr>
          <p:nvPr/>
        </p:nvCxnSpPr>
        <p:spPr>
          <a:xfrm flipH="1">
            <a:off x="3073852" y="2677610"/>
            <a:ext cx="1178661" cy="10544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3A12171-B54C-44BE-95C1-A99B1E635A9D}"/>
              </a:ext>
            </a:extLst>
          </p:cNvPr>
          <p:cNvSpPr/>
          <p:nvPr/>
        </p:nvSpPr>
        <p:spPr bwMode="auto">
          <a:xfrm>
            <a:off x="758301" y="3086706"/>
            <a:ext cx="1476900" cy="18384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8490597-8164-4009-B600-9E839F39106A}"/>
              </a:ext>
            </a:extLst>
          </p:cNvPr>
          <p:cNvSpPr txBox="1"/>
          <p:nvPr/>
        </p:nvSpPr>
        <p:spPr>
          <a:xfrm>
            <a:off x="646938" y="3106795"/>
            <a:ext cx="197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200" b="1" dirty="0"/>
              <a:t>10 External Patients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77F52BE-CE64-4CE2-A937-48BD6B80EC4E}"/>
              </a:ext>
            </a:extLst>
          </p:cNvPr>
          <p:cNvSpPr txBox="1"/>
          <p:nvPr/>
        </p:nvSpPr>
        <p:spPr>
          <a:xfrm>
            <a:off x="7768765" y="1543111"/>
            <a:ext cx="1818555" cy="472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600" b="1" u="sng"/>
              <a:t>New Study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20DC761-C9EC-49B2-B17E-09DB5CB3AB18}"/>
              </a:ext>
            </a:extLst>
          </p:cNvPr>
          <p:cNvCxnSpPr>
            <a:cxnSpLocks/>
          </p:cNvCxnSpPr>
          <p:nvPr/>
        </p:nvCxnSpPr>
        <p:spPr>
          <a:xfrm>
            <a:off x="6985357" y="2724079"/>
            <a:ext cx="1529691" cy="1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113F8D-9F33-4BFA-951A-9BEA2FB972C8}"/>
              </a:ext>
            </a:extLst>
          </p:cNvPr>
          <p:cNvSpPr/>
          <p:nvPr/>
        </p:nvSpPr>
        <p:spPr bwMode="auto">
          <a:xfrm>
            <a:off x="10029601" y="1779441"/>
            <a:ext cx="1903903" cy="23632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171CAB-EF4B-4041-8C1A-74C1639B1849}"/>
              </a:ext>
            </a:extLst>
          </p:cNvPr>
          <p:cNvSpPr txBox="1"/>
          <p:nvPr/>
        </p:nvSpPr>
        <p:spPr>
          <a:xfrm>
            <a:off x="10139411" y="1779309"/>
            <a:ext cx="16632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200" b="1"/>
              <a:t>5 New Patients</a:t>
            </a:r>
          </a:p>
        </p:txBody>
      </p:sp>
      <p:sp>
        <p:nvSpPr>
          <p:cNvPr id="145" name="Plus Sign 144">
            <a:extLst>
              <a:ext uri="{FF2B5EF4-FFF2-40B4-BE49-F238E27FC236}">
                <a16:creationId xmlns:a16="http://schemas.microsoft.com/office/drawing/2014/main" id="{DE03A8E0-CB4F-49E4-B8DE-30719A718977}"/>
              </a:ext>
            </a:extLst>
          </p:cNvPr>
          <p:cNvSpPr/>
          <p:nvPr/>
        </p:nvSpPr>
        <p:spPr bwMode="auto">
          <a:xfrm>
            <a:off x="8365713" y="4837201"/>
            <a:ext cx="419012" cy="448148"/>
          </a:xfrm>
          <a:prstGeom prst="mathPlus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0" indent="-180970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1280A1E-2D37-4177-8A8D-2ACD4BCFB78C}"/>
              </a:ext>
            </a:extLst>
          </p:cNvPr>
          <p:cNvSpPr txBox="1"/>
          <p:nvPr/>
        </p:nvSpPr>
        <p:spPr>
          <a:xfrm>
            <a:off x="3300250" y="4765950"/>
            <a:ext cx="2223409" cy="8097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sz="2000" b="1">
                <a:solidFill>
                  <a:srgbClr val="0070C0"/>
                </a:solidFill>
              </a:rPr>
              <a:t>“Borrowing”  </a:t>
            </a:r>
          </a:p>
          <a:p>
            <a:pPr algn="ctr">
              <a:buClr>
                <a:schemeClr val="tx1"/>
              </a:buClr>
            </a:pPr>
            <a:r>
              <a:rPr lang="en-GB" sz="16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65CEE481-19A4-4F43-9FF7-960469A1EE2E}"/>
              </a:ext>
            </a:extLst>
          </p:cNvPr>
          <p:cNvSpPr/>
          <p:nvPr/>
        </p:nvSpPr>
        <p:spPr bwMode="auto">
          <a:xfrm rot="437101">
            <a:off x="3426442" y="4405159"/>
            <a:ext cx="3756037" cy="499435"/>
          </a:xfrm>
          <a:prstGeom prst="rightArrow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Equals 158">
            <a:extLst>
              <a:ext uri="{FF2B5EF4-FFF2-40B4-BE49-F238E27FC236}">
                <a16:creationId xmlns:a16="http://schemas.microsoft.com/office/drawing/2014/main" id="{6C02815E-625F-4F3F-9CC4-7D55223C3798}"/>
              </a:ext>
            </a:extLst>
          </p:cNvPr>
          <p:cNvSpPr/>
          <p:nvPr/>
        </p:nvSpPr>
        <p:spPr bwMode="auto">
          <a:xfrm>
            <a:off x="9456929" y="4785127"/>
            <a:ext cx="385684" cy="489079"/>
          </a:xfrm>
          <a:prstGeom prst="mathEqual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671C8CEE-72EE-448E-B3F4-9F9ECD12F5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52" b="10771"/>
          <a:stretch/>
        </p:blipFill>
        <p:spPr>
          <a:xfrm>
            <a:off x="9805372" y="4352044"/>
            <a:ext cx="1910080" cy="1759389"/>
          </a:xfrm>
          <a:prstGeom prst="rect">
            <a:avLst/>
          </a:prstGeom>
        </p:spPr>
      </p:pic>
      <p:sp>
        <p:nvSpPr>
          <p:cNvPr id="150" name="Freeform 1440">
            <a:extLst>
              <a:ext uri="{FF2B5EF4-FFF2-40B4-BE49-F238E27FC236}">
                <a16:creationId xmlns:a16="http://schemas.microsoft.com/office/drawing/2014/main" id="{5BDA2726-F1A0-4AC7-8020-C952E10992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5519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53" name="Freeform 1440">
            <a:extLst>
              <a:ext uri="{FF2B5EF4-FFF2-40B4-BE49-F238E27FC236}">
                <a16:creationId xmlns:a16="http://schemas.microsoft.com/office/drawing/2014/main" id="{6D4E36A0-1B84-4D94-B4F2-AE34142454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2443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54" name="Freeform 1440">
            <a:extLst>
              <a:ext uri="{FF2B5EF4-FFF2-40B4-BE49-F238E27FC236}">
                <a16:creationId xmlns:a16="http://schemas.microsoft.com/office/drawing/2014/main" id="{634FF1ED-A617-4674-B5AB-F97DDC37D8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37059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56" name="Freeform 1440">
            <a:extLst>
              <a:ext uri="{FF2B5EF4-FFF2-40B4-BE49-F238E27FC236}">
                <a16:creationId xmlns:a16="http://schemas.microsoft.com/office/drawing/2014/main" id="{1DF26C68-D4A7-461D-89DD-D37C3ECFF6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01675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0" name="Freeform 1440">
            <a:extLst>
              <a:ext uri="{FF2B5EF4-FFF2-40B4-BE49-F238E27FC236}">
                <a16:creationId xmlns:a16="http://schemas.microsoft.com/office/drawing/2014/main" id="{9BE9547D-3551-487D-8B2C-147838C59C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1" name="Freeform 1440">
            <a:extLst>
              <a:ext uri="{FF2B5EF4-FFF2-40B4-BE49-F238E27FC236}">
                <a16:creationId xmlns:a16="http://schemas.microsoft.com/office/drawing/2014/main" id="{732BADF5-5258-4907-9C29-FCCB96C1C2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5" name="Freeform 1440">
            <a:extLst>
              <a:ext uri="{FF2B5EF4-FFF2-40B4-BE49-F238E27FC236}">
                <a16:creationId xmlns:a16="http://schemas.microsoft.com/office/drawing/2014/main" id="{5020179E-C2BA-4412-8165-174D89C8B2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7" name="Freeform 1440">
            <a:extLst>
              <a:ext uri="{FF2B5EF4-FFF2-40B4-BE49-F238E27FC236}">
                <a16:creationId xmlns:a16="http://schemas.microsoft.com/office/drawing/2014/main" id="{20A50FCC-2B55-4D65-B094-F3D44C45FE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83983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8" name="Freeform 1440">
            <a:extLst>
              <a:ext uri="{FF2B5EF4-FFF2-40B4-BE49-F238E27FC236}">
                <a16:creationId xmlns:a16="http://schemas.microsoft.com/office/drawing/2014/main" id="{C026DA6F-959A-4AA2-A327-2EAD4D8E5F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8599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1" name="Freeform 1440">
            <a:extLst>
              <a:ext uri="{FF2B5EF4-FFF2-40B4-BE49-F238E27FC236}">
                <a16:creationId xmlns:a16="http://schemas.microsoft.com/office/drawing/2014/main" id="{B2F78042-D054-4974-AFD8-1C3A161E58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5519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2" name="Freeform 1440">
            <a:extLst>
              <a:ext uri="{FF2B5EF4-FFF2-40B4-BE49-F238E27FC236}">
                <a16:creationId xmlns:a16="http://schemas.microsoft.com/office/drawing/2014/main" id="{4A87120B-8E2D-456A-B75B-763416A2054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3" name="Freeform 1440">
            <a:extLst>
              <a:ext uri="{FF2B5EF4-FFF2-40B4-BE49-F238E27FC236}">
                <a16:creationId xmlns:a16="http://schemas.microsoft.com/office/drawing/2014/main" id="{55D7F2D0-AF51-452A-BDB2-253538C456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2443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4" name="Freeform 1440">
            <a:extLst>
              <a:ext uri="{FF2B5EF4-FFF2-40B4-BE49-F238E27FC236}">
                <a16:creationId xmlns:a16="http://schemas.microsoft.com/office/drawing/2014/main" id="{1832B198-18E5-489D-924B-A7E5554150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37059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5" name="Freeform 1440">
            <a:extLst>
              <a:ext uri="{FF2B5EF4-FFF2-40B4-BE49-F238E27FC236}">
                <a16:creationId xmlns:a16="http://schemas.microsoft.com/office/drawing/2014/main" id="{D8AA492D-396C-4814-9FF3-1D66801A75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01675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6" name="Freeform 1440">
            <a:extLst>
              <a:ext uri="{FF2B5EF4-FFF2-40B4-BE49-F238E27FC236}">
                <a16:creationId xmlns:a16="http://schemas.microsoft.com/office/drawing/2014/main" id="{ECBDFA2F-1B65-4A79-86FE-29E7D79A92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1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8" name="Freeform 1440">
            <a:extLst>
              <a:ext uri="{FF2B5EF4-FFF2-40B4-BE49-F238E27FC236}">
                <a16:creationId xmlns:a16="http://schemas.microsoft.com/office/drawing/2014/main" id="{62E08079-59F3-48FA-AF51-C97BC6D346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3" name="Freeform 1440">
            <a:extLst>
              <a:ext uri="{FF2B5EF4-FFF2-40B4-BE49-F238E27FC236}">
                <a16:creationId xmlns:a16="http://schemas.microsoft.com/office/drawing/2014/main" id="{9F69348D-5AA3-4956-919A-828E8F7066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83983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4" name="Freeform 1440">
            <a:extLst>
              <a:ext uri="{FF2B5EF4-FFF2-40B4-BE49-F238E27FC236}">
                <a16:creationId xmlns:a16="http://schemas.microsoft.com/office/drawing/2014/main" id="{9A962F22-056C-4C07-9D8B-8A27712000C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8599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5" name="Freeform 1440">
            <a:extLst>
              <a:ext uri="{FF2B5EF4-FFF2-40B4-BE49-F238E27FC236}">
                <a16:creationId xmlns:a16="http://schemas.microsoft.com/office/drawing/2014/main" id="{72381C60-4D0F-4870-9228-D94DA5CE65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5519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6" name="Freeform 1440">
            <a:extLst>
              <a:ext uri="{FF2B5EF4-FFF2-40B4-BE49-F238E27FC236}">
                <a16:creationId xmlns:a16="http://schemas.microsoft.com/office/drawing/2014/main" id="{288A1FEF-06CD-45A9-95E6-24B7D61FBB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8" name="Freeform 1440">
            <a:extLst>
              <a:ext uri="{FF2B5EF4-FFF2-40B4-BE49-F238E27FC236}">
                <a16:creationId xmlns:a16="http://schemas.microsoft.com/office/drawing/2014/main" id="{717074E8-74B8-40BA-A993-36504F77D7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37059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9" name="Freeform 1440">
            <a:extLst>
              <a:ext uri="{FF2B5EF4-FFF2-40B4-BE49-F238E27FC236}">
                <a16:creationId xmlns:a16="http://schemas.microsoft.com/office/drawing/2014/main" id="{1B0D3B9D-5FD8-4164-99F1-C5603D0498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01675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1" name="Freeform 1440">
            <a:extLst>
              <a:ext uri="{FF2B5EF4-FFF2-40B4-BE49-F238E27FC236}">
                <a16:creationId xmlns:a16="http://schemas.microsoft.com/office/drawing/2014/main" id="{207CA5A5-EDF4-4302-B395-1D2AB5042B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2" name="Freeform 1440">
            <a:extLst>
              <a:ext uri="{FF2B5EF4-FFF2-40B4-BE49-F238E27FC236}">
                <a16:creationId xmlns:a16="http://schemas.microsoft.com/office/drawing/2014/main" id="{5755ACE3-DAA1-40B6-9A3E-D02CD8AE44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5" name="Freeform 1440">
            <a:extLst>
              <a:ext uri="{FF2B5EF4-FFF2-40B4-BE49-F238E27FC236}">
                <a16:creationId xmlns:a16="http://schemas.microsoft.com/office/drawing/2014/main" id="{46700481-04D2-4D8F-871B-6E945149C3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7" name="Freeform 1440">
            <a:extLst>
              <a:ext uri="{FF2B5EF4-FFF2-40B4-BE49-F238E27FC236}">
                <a16:creationId xmlns:a16="http://schemas.microsoft.com/office/drawing/2014/main" id="{32B5C347-5786-497A-986B-6558A9F108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83983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8" name="Freeform 1440">
            <a:extLst>
              <a:ext uri="{FF2B5EF4-FFF2-40B4-BE49-F238E27FC236}">
                <a16:creationId xmlns:a16="http://schemas.microsoft.com/office/drawing/2014/main" id="{821B1B1B-46A2-4856-932A-32FDDD4F1B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8599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9" name="Freeform 1440">
            <a:extLst>
              <a:ext uri="{FF2B5EF4-FFF2-40B4-BE49-F238E27FC236}">
                <a16:creationId xmlns:a16="http://schemas.microsoft.com/office/drawing/2014/main" id="{3019C1C8-08C7-48A4-A18D-8CDD2BCAF2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551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0" name="Freeform 1440">
            <a:extLst>
              <a:ext uri="{FF2B5EF4-FFF2-40B4-BE49-F238E27FC236}">
                <a16:creationId xmlns:a16="http://schemas.microsoft.com/office/drawing/2014/main" id="{67268DCA-CA10-4752-B0F6-72AA9DBE25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1" name="Freeform 1440">
            <a:extLst>
              <a:ext uri="{FF2B5EF4-FFF2-40B4-BE49-F238E27FC236}">
                <a16:creationId xmlns:a16="http://schemas.microsoft.com/office/drawing/2014/main" id="{53EEB2F0-03AA-4FC3-B4B7-ADF7008A2C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2443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2" name="Freeform 1440">
            <a:extLst>
              <a:ext uri="{FF2B5EF4-FFF2-40B4-BE49-F238E27FC236}">
                <a16:creationId xmlns:a16="http://schemas.microsoft.com/office/drawing/2014/main" id="{17328DBE-C60A-4761-A306-D8FC92FEC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3705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3" name="Freeform 1440">
            <a:extLst>
              <a:ext uri="{FF2B5EF4-FFF2-40B4-BE49-F238E27FC236}">
                <a16:creationId xmlns:a16="http://schemas.microsoft.com/office/drawing/2014/main" id="{706CA15A-7695-4B06-8CFB-97C7334E9D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01675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5" name="Freeform 1440">
            <a:extLst>
              <a:ext uri="{FF2B5EF4-FFF2-40B4-BE49-F238E27FC236}">
                <a16:creationId xmlns:a16="http://schemas.microsoft.com/office/drawing/2014/main" id="{7E8E5044-ED71-4009-8E46-7C32366D62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8" name="Freeform 1440">
            <a:extLst>
              <a:ext uri="{FF2B5EF4-FFF2-40B4-BE49-F238E27FC236}">
                <a16:creationId xmlns:a16="http://schemas.microsoft.com/office/drawing/2014/main" id="{3F295D71-6CB3-4283-B26A-972C6462CA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52" name="Freeform 1440">
            <a:extLst>
              <a:ext uri="{FF2B5EF4-FFF2-40B4-BE49-F238E27FC236}">
                <a16:creationId xmlns:a16="http://schemas.microsoft.com/office/drawing/2014/main" id="{DF15CFA0-2EA6-48B1-AD0F-08DF6CDBCF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6" name="Freeform 1440">
            <a:extLst>
              <a:ext uri="{FF2B5EF4-FFF2-40B4-BE49-F238E27FC236}">
                <a16:creationId xmlns:a16="http://schemas.microsoft.com/office/drawing/2014/main" id="{5B6575D8-F4BF-42C9-9399-8C376412F9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7" name="Freeform 1440">
            <a:extLst>
              <a:ext uri="{FF2B5EF4-FFF2-40B4-BE49-F238E27FC236}">
                <a16:creationId xmlns:a16="http://schemas.microsoft.com/office/drawing/2014/main" id="{36FC262D-701D-4D2B-A8FF-B9AF9FB615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0" name="Freeform 1440">
            <a:extLst>
              <a:ext uri="{FF2B5EF4-FFF2-40B4-BE49-F238E27FC236}">
                <a16:creationId xmlns:a16="http://schemas.microsoft.com/office/drawing/2014/main" id="{1AAF5D77-0DC1-4851-9A81-F69AB720A2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1" name="Freeform 1440">
            <a:extLst>
              <a:ext uri="{FF2B5EF4-FFF2-40B4-BE49-F238E27FC236}">
                <a16:creationId xmlns:a16="http://schemas.microsoft.com/office/drawing/2014/main" id="{5E6DE17A-E531-4779-B3F1-101F61B94B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0" name="Freeform 1440">
            <a:extLst>
              <a:ext uri="{FF2B5EF4-FFF2-40B4-BE49-F238E27FC236}">
                <a16:creationId xmlns:a16="http://schemas.microsoft.com/office/drawing/2014/main" id="{A7D01E93-3C51-4860-A8F7-9FC1F640AF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1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4" name="Freeform 1440">
            <a:extLst>
              <a:ext uri="{FF2B5EF4-FFF2-40B4-BE49-F238E27FC236}">
                <a16:creationId xmlns:a16="http://schemas.microsoft.com/office/drawing/2014/main" id="{13ED5852-B64E-401D-B656-F7973A35E9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6" name="Freeform 1440">
            <a:extLst>
              <a:ext uri="{FF2B5EF4-FFF2-40B4-BE49-F238E27FC236}">
                <a16:creationId xmlns:a16="http://schemas.microsoft.com/office/drawing/2014/main" id="{3C940B60-1FAA-405B-BCFA-2C1522E338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6" name="Freeform 1440">
            <a:extLst>
              <a:ext uri="{FF2B5EF4-FFF2-40B4-BE49-F238E27FC236}">
                <a16:creationId xmlns:a16="http://schemas.microsoft.com/office/drawing/2014/main" id="{8A38AE48-114F-4EA7-817A-664AB5EF81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9" name="Freeform 1440">
            <a:extLst>
              <a:ext uri="{FF2B5EF4-FFF2-40B4-BE49-F238E27FC236}">
                <a16:creationId xmlns:a16="http://schemas.microsoft.com/office/drawing/2014/main" id="{F4250E5B-D0CB-469C-AA25-309529BC2F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11" name="Freeform 1440">
            <a:extLst>
              <a:ext uri="{FF2B5EF4-FFF2-40B4-BE49-F238E27FC236}">
                <a16:creationId xmlns:a16="http://schemas.microsoft.com/office/drawing/2014/main" id="{38C4F0D0-DD0C-4078-8D61-468586699D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12" name="Freeform 1440">
            <a:extLst>
              <a:ext uri="{FF2B5EF4-FFF2-40B4-BE49-F238E27FC236}">
                <a16:creationId xmlns:a16="http://schemas.microsoft.com/office/drawing/2014/main" id="{C371DD5C-7CED-46A5-A0A4-39C12A9314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83983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13" name="Freeform 1440">
            <a:extLst>
              <a:ext uri="{FF2B5EF4-FFF2-40B4-BE49-F238E27FC236}">
                <a16:creationId xmlns:a16="http://schemas.microsoft.com/office/drawing/2014/main" id="{8A2EC5F7-9BC2-4D7A-A903-1032823257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859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96" name="Freeform 1440">
            <a:extLst>
              <a:ext uri="{FF2B5EF4-FFF2-40B4-BE49-F238E27FC236}">
                <a16:creationId xmlns:a16="http://schemas.microsoft.com/office/drawing/2014/main" id="{BCFBF653-6178-4914-8A54-1B5CBD02B0C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97" name="Freeform 1440">
            <a:extLst>
              <a:ext uri="{FF2B5EF4-FFF2-40B4-BE49-F238E27FC236}">
                <a16:creationId xmlns:a16="http://schemas.microsoft.com/office/drawing/2014/main" id="{3E39E48A-1C60-4429-845F-4EF0644195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98" name="Freeform 1440">
            <a:extLst>
              <a:ext uri="{FF2B5EF4-FFF2-40B4-BE49-F238E27FC236}">
                <a16:creationId xmlns:a16="http://schemas.microsoft.com/office/drawing/2014/main" id="{5D60F46D-F687-425B-920B-9371C3EBAA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99" name="Freeform 1440">
            <a:extLst>
              <a:ext uri="{FF2B5EF4-FFF2-40B4-BE49-F238E27FC236}">
                <a16:creationId xmlns:a16="http://schemas.microsoft.com/office/drawing/2014/main" id="{77FFA223-5DAD-4DFC-8B4E-19E7D49E90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00" name="Freeform 1440">
            <a:extLst>
              <a:ext uri="{FF2B5EF4-FFF2-40B4-BE49-F238E27FC236}">
                <a16:creationId xmlns:a16="http://schemas.microsoft.com/office/drawing/2014/main" id="{50F37160-93D6-45AD-B357-BDE38F8D31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01" name="Freeform 1440">
            <a:extLst>
              <a:ext uri="{FF2B5EF4-FFF2-40B4-BE49-F238E27FC236}">
                <a16:creationId xmlns:a16="http://schemas.microsoft.com/office/drawing/2014/main" id="{D54B5BB0-D129-4B34-ACE1-F178BD0DDE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1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02" name="Freeform 1440">
            <a:extLst>
              <a:ext uri="{FF2B5EF4-FFF2-40B4-BE49-F238E27FC236}">
                <a16:creationId xmlns:a16="http://schemas.microsoft.com/office/drawing/2014/main" id="{120DC3C0-6B53-4E5B-AA75-CB88CE1B75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03" name="Freeform 1440">
            <a:extLst>
              <a:ext uri="{FF2B5EF4-FFF2-40B4-BE49-F238E27FC236}">
                <a16:creationId xmlns:a16="http://schemas.microsoft.com/office/drawing/2014/main" id="{D37E6E27-5995-4101-B590-7A9A26CC16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04" name="Freeform 1440">
            <a:extLst>
              <a:ext uri="{FF2B5EF4-FFF2-40B4-BE49-F238E27FC236}">
                <a16:creationId xmlns:a16="http://schemas.microsoft.com/office/drawing/2014/main" id="{ED504A67-EFC7-45A4-A097-47671B4CAD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05" name="Freeform 1440">
            <a:extLst>
              <a:ext uri="{FF2B5EF4-FFF2-40B4-BE49-F238E27FC236}">
                <a16:creationId xmlns:a16="http://schemas.microsoft.com/office/drawing/2014/main" id="{D0BF2C83-53AC-4EB4-BBF0-928A75C7AC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16" name="Freeform 1440">
            <a:extLst>
              <a:ext uri="{FF2B5EF4-FFF2-40B4-BE49-F238E27FC236}">
                <a16:creationId xmlns:a16="http://schemas.microsoft.com/office/drawing/2014/main" id="{25C63485-0937-4BA7-A092-C6A770F6B4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782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17" name="Freeform 1440">
            <a:extLst>
              <a:ext uri="{FF2B5EF4-FFF2-40B4-BE49-F238E27FC236}">
                <a16:creationId xmlns:a16="http://schemas.microsoft.com/office/drawing/2014/main" id="{415160BF-1027-4AB6-8AEC-95478426FD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18" name="Freeform 1440">
            <a:extLst>
              <a:ext uri="{FF2B5EF4-FFF2-40B4-BE49-F238E27FC236}">
                <a16:creationId xmlns:a16="http://schemas.microsoft.com/office/drawing/2014/main" id="{85F4D948-198D-4CA5-B6B5-3EC1F43074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0907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19" name="Freeform 1440">
            <a:extLst>
              <a:ext uri="{FF2B5EF4-FFF2-40B4-BE49-F238E27FC236}">
                <a16:creationId xmlns:a16="http://schemas.microsoft.com/office/drawing/2014/main" id="{8E224150-60BF-4485-AF69-324D37B8AD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0" name="Freeform 1440">
            <a:extLst>
              <a:ext uri="{FF2B5EF4-FFF2-40B4-BE49-F238E27FC236}">
                <a16:creationId xmlns:a16="http://schemas.microsoft.com/office/drawing/2014/main" id="{3347C220-4A59-4A76-898D-16E5C26DB4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1" name="Freeform 1440">
            <a:extLst>
              <a:ext uri="{FF2B5EF4-FFF2-40B4-BE49-F238E27FC236}">
                <a16:creationId xmlns:a16="http://schemas.microsoft.com/office/drawing/2014/main" id="{479FA6D7-5540-4E29-838C-994E05454A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1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2" name="Freeform 1440">
            <a:extLst>
              <a:ext uri="{FF2B5EF4-FFF2-40B4-BE49-F238E27FC236}">
                <a16:creationId xmlns:a16="http://schemas.microsoft.com/office/drawing/2014/main" id="{445680F3-08D0-4F51-9A36-43E66E70BF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3" name="Freeform 1440">
            <a:extLst>
              <a:ext uri="{FF2B5EF4-FFF2-40B4-BE49-F238E27FC236}">
                <a16:creationId xmlns:a16="http://schemas.microsoft.com/office/drawing/2014/main" id="{DCE1204E-956A-4ED9-A27C-9CB9204BC39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4" name="Freeform 1440">
            <a:extLst>
              <a:ext uri="{FF2B5EF4-FFF2-40B4-BE49-F238E27FC236}">
                <a16:creationId xmlns:a16="http://schemas.microsoft.com/office/drawing/2014/main" id="{B44B26DD-B564-413B-9FE0-088B9806E8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13219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5" name="Freeform 1440">
            <a:extLst>
              <a:ext uri="{FF2B5EF4-FFF2-40B4-BE49-F238E27FC236}">
                <a16:creationId xmlns:a16="http://schemas.microsoft.com/office/drawing/2014/main" id="{68A3F207-35E4-45BD-9684-A6B710F845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4751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36" name="Freeform 1440">
            <a:extLst>
              <a:ext uri="{FF2B5EF4-FFF2-40B4-BE49-F238E27FC236}">
                <a16:creationId xmlns:a16="http://schemas.microsoft.com/office/drawing/2014/main" id="{798DABA9-5906-41F1-87FE-A300D89F4A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4897" y="3395052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37" name="Freeform 1440">
            <a:extLst>
              <a:ext uri="{FF2B5EF4-FFF2-40B4-BE49-F238E27FC236}">
                <a16:creationId xmlns:a16="http://schemas.microsoft.com/office/drawing/2014/main" id="{A457D04D-1E29-4938-B68F-EF5F8A93ED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47795" y="3395052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38" name="Freeform 1440">
            <a:extLst>
              <a:ext uri="{FF2B5EF4-FFF2-40B4-BE49-F238E27FC236}">
                <a16:creationId xmlns:a16="http://schemas.microsoft.com/office/drawing/2014/main" id="{9DE3952A-DAFF-46FB-97C9-7DA3E5F66B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99243" y="3826279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39" name="Freeform 1440">
            <a:extLst>
              <a:ext uri="{FF2B5EF4-FFF2-40B4-BE49-F238E27FC236}">
                <a16:creationId xmlns:a16="http://schemas.microsoft.com/office/drawing/2014/main" id="{921BF8AA-FE5C-4A65-AC6B-5DA253DC3A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93449" y="3826279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0" name="Freeform 1440">
            <a:extLst>
              <a:ext uri="{FF2B5EF4-FFF2-40B4-BE49-F238E27FC236}">
                <a16:creationId xmlns:a16="http://schemas.microsoft.com/office/drawing/2014/main" id="{C4D84DD5-AE8A-43FC-86D5-E0C352002F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96346" y="3826279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1" name="Freeform 1440">
            <a:extLst>
              <a:ext uri="{FF2B5EF4-FFF2-40B4-BE49-F238E27FC236}">
                <a16:creationId xmlns:a16="http://schemas.microsoft.com/office/drawing/2014/main" id="{3508055F-1D29-4ED0-9E52-9370065B04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99243" y="4352044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2" name="Freeform 1440">
            <a:extLst>
              <a:ext uri="{FF2B5EF4-FFF2-40B4-BE49-F238E27FC236}">
                <a16:creationId xmlns:a16="http://schemas.microsoft.com/office/drawing/2014/main" id="{B9444D94-305D-4457-B4F6-D54EFDF82B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93449" y="4352044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3" name="Freeform 1440">
            <a:extLst>
              <a:ext uri="{FF2B5EF4-FFF2-40B4-BE49-F238E27FC236}">
                <a16:creationId xmlns:a16="http://schemas.microsoft.com/office/drawing/2014/main" id="{B0AA6985-0AC8-4456-A6AD-C0A67BF094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96346" y="4352044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4" name="Freeform 1440">
            <a:extLst>
              <a:ext uri="{FF2B5EF4-FFF2-40B4-BE49-F238E27FC236}">
                <a16:creationId xmlns:a16="http://schemas.microsoft.com/office/drawing/2014/main" id="{253E70BE-892B-42CD-AEC9-95F8A94E64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47795" y="478397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5" name="Freeform 1440">
            <a:extLst>
              <a:ext uri="{FF2B5EF4-FFF2-40B4-BE49-F238E27FC236}">
                <a16:creationId xmlns:a16="http://schemas.microsoft.com/office/drawing/2014/main" id="{C75671C4-C073-4D74-9481-21EF20234A5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4897" y="478397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6" name="Freeform 1440">
            <a:extLst>
              <a:ext uri="{FF2B5EF4-FFF2-40B4-BE49-F238E27FC236}">
                <a16:creationId xmlns:a16="http://schemas.microsoft.com/office/drawing/2014/main" id="{AC3799C3-C1F3-4D90-B2E9-C56FC7F5E2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68170" y="419772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7" name="Freeform 1440">
            <a:extLst>
              <a:ext uri="{FF2B5EF4-FFF2-40B4-BE49-F238E27FC236}">
                <a16:creationId xmlns:a16="http://schemas.microsoft.com/office/drawing/2014/main" id="{90822F6F-8BF8-4503-8664-255E6DB17A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1069" y="419772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8" name="Freeform 1440">
            <a:extLst>
              <a:ext uri="{FF2B5EF4-FFF2-40B4-BE49-F238E27FC236}">
                <a16:creationId xmlns:a16="http://schemas.microsoft.com/office/drawing/2014/main" id="{3F3D86CD-3BD3-4B0D-80AE-59D111B608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22517" y="4628952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49" name="Freeform 1440">
            <a:extLst>
              <a:ext uri="{FF2B5EF4-FFF2-40B4-BE49-F238E27FC236}">
                <a16:creationId xmlns:a16="http://schemas.microsoft.com/office/drawing/2014/main" id="{FAB4A00D-4E2D-4120-9BDF-E7ED91BD96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16722" y="4628952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50" name="Freeform 1440">
            <a:extLst>
              <a:ext uri="{FF2B5EF4-FFF2-40B4-BE49-F238E27FC236}">
                <a16:creationId xmlns:a16="http://schemas.microsoft.com/office/drawing/2014/main" id="{6700D5AA-40C1-4351-974C-D14FB93FFD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19619" y="4628952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51" name="Freeform 1440">
            <a:extLst>
              <a:ext uri="{FF2B5EF4-FFF2-40B4-BE49-F238E27FC236}">
                <a16:creationId xmlns:a16="http://schemas.microsoft.com/office/drawing/2014/main" id="{BF5DF72B-BA81-4871-946F-8D525B158A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22517" y="515471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52" name="Freeform 1440">
            <a:extLst>
              <a:ext uri="{FF2B5EF4-FFF2-40B4-BE49-F238E27FC236}">
                <a16:creationId xmlns:a16="http://schemas.microsoft.com/office/drawing/2014/main" id="{747CFD85-ED1E-42C6-AD6F-D001F641D9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16722" y="515471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53" name="Freeform 1440">
            <a:extLst>
              <a:ext uri="{FF2B5EF4-FFF2-40B4-BE49-F238E27FC236}">
                <a16:creationId xmlns:a16="http://schemas.microsoft.com/office/drawing/2014/main" id="{C66BDB61-5466-4AB2-93A2-9B69EA6E27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19619" y="515471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54" name="Freeform 1440">
            <a:extLst>
              <a:ext uri="{FF2B5EF4-FFF2-40B4-BE49-F238E27FC236}">
                <a16:creationId xmlns:a16="http://schemas.microsoft.com/office/drawing/2014/main" id="{E81EFA6A-F1A6-48BC-847F-EB832E40F8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1069" y="558664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55" name="Freeform 1440">
            <a:extLst>
              <a:ext uri="{FF2B5EF4-FFF2-40B4-BE49-F238E27FC236}">
                <a16:creationId xmlns:a16="http://schemas.microsoft.com/office/drawing/2014/main" id="{4A95AF87-DD52-4938-BB9B-A4027B5BF9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68170" y="558664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87B8DA-C6C4-4262-B72D-37D7D91906BB}"/>
              </a:ext>
            </a:extLst>
          </p:cNvPr>
          <p:cNvGrpSpPr/>
          <p:nvPr/>
        </p:nvGrpSpPr>
        <p:grpSpPr>
          <a:xfrm>
            <a:off x="4790134" y="1896089"/>
            <a:ext cx="1441737" cy="2057439"/>
            <a:chOff x="3745001" y="1574466"/>
            <a:chExt cx="1081303" cy="1543079"/>
          </a:xfrm>
        </p:grpSpPr>
        <p:sp>
          <p:nvSpPr>
            <p:cNvPr id="356" name="Freeform 1440">
              <a:extLst>
                <a:ext uri="{FF2B5EF4-FFF2-40B4-BE49-F238E27FC236}">
                  <a16:creationId xmlns:a16="http://schemas.microsoft.com/office/drawing/2014/main" id="{AF045A50-AABD-4581-9C98-31D06152BA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02119" y="1574466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7" name="Freeform 1440">
              <a:extLst>
                <a:ext uri="{FF2B5EF4-FFF2-40B4-BE49-F238E27FC236}">
                  <a16:creationId xmlns:a16="http://schemas.microsoft.com/office/drawing/2014/main" id="{E347AF26-0189-4FFF-AD14-619D9E19E2A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45001" y="1574466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8" name="Freeform 1440">
              <a:extLst>
                <a:ext uri="{FF2B5EF4-FFF2-40B4-BE49-F238E27FC236}">
                  <a16:creationId xmlns:a16="http://schemas.microsoft.com/office/drawing/2014/main" id="{2035372A-7428-46DC-9E3D-4288EC6F8B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91925" y="1968826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9" name="Freeform 1440">
              <a:extLst>
                <a:ext uri="{FF2B5EF4-FFF2-40B4-BE49-F238E27FC236}">
                  <a16:creationId xmlns:a16="http://schemas.microsoft.com/office/drawing/2014/main" id="{D82F115B-1988-4C7F-B122-C473E9A873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81732" y="2363186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0" name="Freeform 1440">
              <a:extLst>
                <a:ext uri="{FF2B5EF4-FFF2-40B4-BE49-F238E27FC236}">
                  <a16:creationId xmlns:a16="http://schemas.microsoft.com/office/drawing/2014/main" id="{693D46D0-D83A-4FFC-8ADF-A0519EA255D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02118" y="2757545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362" name="Freeform 1440">
            <a:extLst>
              <a:ext uri="{FF2B5EF4-FFF2-40B4-BE49-F238E27FC236}">
                <a16:creationId xmlns:a16="http://schemas.microsoft.com/office/drawing/2014/main" id="{23BAC783-ADBF-419F-9349-612C609738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71971" y="1893556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63" name="Freeform 1440">
            <a:extLst>
              <a:ext uri="{FF2B5EF4-FFF2-40B4-BE49-F238E27FC236}">
                <a16:creationId xmlns:a16="http://schemas.microsoft.com/office/drawing/2014/main" id="{39CF9BD9-15BC-49AF-B413-E13CE3F0CB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1896084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64" name="Freeform 1440">
            <a:extLst>
              <a:ext uri="{FF2B5EF4-FFF2-40B4-BE49-F238E27FC236}">
                <a16:creationId xmlns:a16="http://schemas.microsoft.com/office/drawing/2014/main" id="{4FB7BEA7-BC71-4BFE-BDD6-03F0518743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7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65" name="Freeform 1440">
            <a:extLst>
              <a:ext uri="{FF2B5EF4-FFF2-40B4-BE49-F238E27FC236}">
                <a16:creationId xmlns:a16="http://schemas.microsoft.com/office/drawing/2014/main" id="{4AA59245-D49E-44CD-8320-5259A4F1FC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2443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66" name="Freeform 1440">
            <a:extLst>
              <a:ext uri="{FF2B5EF4-FFF2-40B4-BE49-F238E27FC236}">
                <a16:creationId xmlns:a16="http://schemas.microsoft.com/office/drawing/2014/main" id="{646E143C-520F-4BC2-AC6E-F50BAA9C58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1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3E4C20-4166-487A-A61D-360CFF663842}"/>
              </a:ext>
            </a:extLst>
          </p:cNvPr>
          <p:cNvGrpSpPr/>
          <p:nvPr/>
        </p:nvGrpSpPr>
        <p:grpSpPr>
          <a:xfrm>
            <a:off x="8739256" y="1879220"/>
            <a:ext cx="552736" cy="1083537"/>
            <a:chOff x="8739256" y="1879220"/>
            <a:chExt cx="552736" cy="1083537"/>
          </a:xfrm>
        </p:grpSpPr>
        <p:sp>
          <p:nvSpPr>
            <p:cNvPr id="380" name="Freeform 1440">
              <a:extLst>
                <a:ext uri="{FF2B5EF4-FFF2-40B4-BE49-F238E27FC236}">
                  <a16:creationId xmlns:a16="http://schemas.microsoft.com/office/drawing/2014/main" id="{CDCB06DB-3660-4395-AA4F-DA1B15C3F3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126412" y="1887687"/>
              <a:ext cx="165580" cy="48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1" name="Freeform 1440">
              <a:extLst>
                <a:ext uri="{FF2B5EF4-FFF2-40B4-BE49-F238E27FC236}">
                  <a16:creationId xmlns:a16="http://schemas.microsoft.com/office/drawing/2014/main" id="{12A66457-CBDA-4102-940E-D30B0279EB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39256" y="1879220"/>
              <a:ext cx="165580" cy="48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2" name="Freeform 1440">
              <a:extLst>
                <a:ext uri="{FF2B5EF4-FFF2-40B4-BE49-F238E27FC236}">
                  <a16:creationId xmlns:a16="http://schemas.microsoft.com/office/drawing/2014/main" id="{A3C8BDA9-9D61-44DA-8CA8-BEC17DA3A7E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932833" y="2180988"/>
              <a:ext cx="165580" cy="48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3" name="Freeform 1440">
              <a:extLst>
                <a:ext uri="{FF2B5EF4-FFF2-40B4-BE49-F238E27FC236}">
                  <a16:creationId xmlns:a16="http://schemas.microsoft.com/office/drawing/2014/main" id="{414D1A80-984A-455C-AD67-CAA21DA888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39256" y="2482757"/>
              <a:ext cx="165580" cy="48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4" name="Freeform 1440">
              <a:extLst>
                <a:ext uri="{FF2B5EF4-FFF2-40B4-BE49-F238E27FC236}">
                  <a16:creationId xmlns:a16="http://schemas.microsoft.com/office/drawing/2014/main" id="{2F53B8C0-044A-4903-9FE5-FF3FA8B5FE1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126412" y="2482757"/>
              <a:ext cx="165580" cy="48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157" name="Freeform 1440">
            <a:extLst>
              <a:ext uri="{FF2B5EF4-FFF2-40B4-BE49-F238E27FC236}">
                <a16:creationId xmlns:a16="http://schemas.microsoft.com/office/drawing/2014/main" id="{1F36D9F6-CEDA-416F-B828-04DE724B62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72802" y="1892450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2" name="Freeform 1440">
            <a:extLst>
              <a:ext uri="{FF2B5EF4-FFF2-40B4-BE49-F238E27FC236}">
                <a16:creationId xmlns:a16="http://schemas.microsoft.com/office/drawing/2014/main" id="{476AA42E-A861-446A-9FCC-70A06321A7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8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4" name="Freeform 1440">
            <a:extLst>
              <a:ext uri="{FF2B5EF4-FFF2-40B4-BE49-F238E27FC236}">
                <a16:creationId xmlns:a16="http://schemas.microsoft.com/office/drawing/2014/main" id="{5A8EE046-FDC7-4B3E-AD60-7B8E2A790B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4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87" name="Freeform 1440">
            <a:extLst>
              <a:ext uri="{FF2B5EF4-FFF2-40B4-BE49-F238E27FC236}">
                <a16:creationId xmlns:a16="http://schemas.microsoft.com/office/drawing/2014/main" id="{0C9FFF62-4EAE-4521-B14B-D6E0279D77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2447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63" name="Freeform 1440">
            <a:extLst>
              <a:ext uri="{FF2B5EF4-FFF2-40B4-BE49-F238E27FC236}">
                <a16:creationId xmlns:a16="http://schemas.microsoft.com/office/drawing/2014/main" id="{DE2C1C2C-DFD0-44C7-A938-0BD110ECD9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8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4" name="Freeform 1440">
            <a:extLst>
              <a:ext uri="{FF2B5EF4-FFF2-40B4-BE49-F238E27FC236}">
                <a16:creationId xmlns:a16="http://schemas.microsoft.com/office/drawing/2014/main" id="{54648FFE-9110-46E9-A6BD-60E1930F5F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72795" y="1891324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5" name="Freeform 1440">
            <a:extLst>
              <a:ext uri="{FF2B5EF4-FFF2-40B4-BE49-F238E27FC236}">
                <a16:creationId xmlns:a16="http://schemas.microsoft.com/office/drawing/2014/main" id="{1633440E-F30F-44A8-98BD-3B968C9777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0135" y="1896088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6" name="Freeform 1440">
            <a:extLst>
              <a:ext uri="{FF2B5EF4-FFF2-40B4-BE49-F238E27FC236}">
                <a16:creationId xmlns:a16="http://schemas.microsoft.com/office/drawing/2014/main" id="{DA3AA07E-B2CF-4E7A-87A3-5B37D88F16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9362" y="2421901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7" name="Freeform 1440">
            <a:extLst>
              <a:ext uri="{FF2B5EF4-FFF2-40B4-BE49-F238E27FC236}">
                <a16:creationId xmlns:a16="http://schemas.microsoft.com/office/drawing/2014/main" id="{B865E9B8-90B0-4329-B150-FD3138BCBD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2441" y="2947715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8" name="Freeform 1440">
            <a:extLst>
              <a:ext uri="{FF2B5EF4-FFF2-40B4-BE49-F238E27FC236}">
                <a16:creationId xmlns:a16="http://schemas.microsoft.com/office/drawing/2014/main" id="{71C7EABC-6576-4DD9-8669-68DDF19A15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66293" y="3473527"/>
            <a:ext cx="165580" cy="480000"/>
          </a:xfrm>
          <a:custGeom>
            <a:avLst/>
            <a:gdLst>
              <a:gd name="T0" fmla="*/ 753 w 755"/>
              <a:gd name="T1" fmla="*/ 1188 h 2200"/>
              <a:gd name="T2" fmla="*/ 753 w 755"/>
              <a:gd name="T3" fmla="*/ 1187 h 2200"/>
              <a:gd name="T4" fmla="*/ 716 w 755"/>
              <a:gd name="T5" fmla="*/ 595 h 2200"/>
              <a:gd name="T6" fmla="*/ 677 w 755"/>
              <a:gd name="T7" fmla="*/ 536 h 2200"/>
              <a:gd name="T8" fmla="*/ 520 w 755"/>
              <a:gd name="T9" fmla="*/ 457 h 2200"/>
              <a:gd name="T10" fmla="*/ 488 w 755"/>
              <a:gd name="T11" fmla="*/ 442 h 2200"/>
              <a:gd name="T12" fmla="*/ 564 w 755"/>
              <a:gd name="T13" fmla="*/ 293 h 2200"/>
              <a:gd name="T14" fmla="*/ 564 w 755"/>
              <a:gd name="T15" fmla="*/ 186 h 2200"/>
              <a:gd name="T16" fmla="*/ 377 w 755"/>
              <a:gd name="T17" fmla="*/ 0 h 2200"/>
              <a:gd name="T18" fmla="*/ 191 w 755"/>
              <a:gd name="T19" fmla="*/ 186 h 2200"/>
              <a:gd name="T20" fmla="*/ 191 w 755"/>
              <a:gd name="T21" fmla="*/ 293 h 2200"/>
              <a:gd name="T22" fmla="*/ 267 w 755"/>
              <a:gd name="T23" fmla="*/ 442 h 2200"/>
              <a:gd name="T24" fmla="*/ 235 w 755"/>
              <a:gd name="T25" fmla="*/ 457 h 2200"/>
              <a:gd name="T26" fmla="*/ 78 w 755"/>
              <a:gd name="T27" fmla="*/ 536 h 2200"/>
              <a:gd name="T28" fmla="*/ 38 w 755"/>
              <a:gd name="T29" fmla="*/ 595 h 2200"/>
              <a:gd name="T30" fmla="*/ 2 w 755"/>
              <a:gd name="T31" fmla="*/ 1187 h 2200"/>
              <a:gd name="T32" fmla="*/ 2 w 755"/>
              <a:gd name="T33" fmla="*/ 1188 h 2200"/>
              <a:gd name="T34" fmla="*/ 0 w 755"/>
              <a:gd name="T35" fmla="*/ 1229 h 2200"/>
              <a:gd name="T36" fmla="*/ 118 w 755"/>
              <a:gd name="T37" fmla="*/ 1383 h 2200"/>
              <a:gd name="T38" fmla="*/ 118 w 755"/>
              <a:gd name="T39" fmla="*/ 2200 h 2200"/>
              <a:gd name="T40" fmla="*/ 218 w 755"/>
              <a:gd name="T41" fmla="*/ 2200 h 2200"/>
              <a:gd name="T42" fmla="*/ 264 w 755"/>
              <a:gd name="T43" fmla="*/ 2159 h 2200"/>
              <a:gd name="T44" fmla="*/ 354 w 755"/>
              <a:gd name="T45" fmla="*/ 1389 h 2200"/>
              <a:gd name="T46" fmla="*/ 400 w 755"/>
              <a:gd name="T47" fmla="*/ 1389 h 2200"/>
              <a:gd name="T48" fmla="*/ 491 w 755"/>
              <a:gd name="T49" fmla="*/ 2159 h 2200"/>
              <a:gd name="T50" fmla="*/ 537 w 755"/>
              <a:gd name="T51" fmla="*/ 2200 h 2200"/>
              <a:gd name="T52" fmla="*/ 637 w 755"/>
              <a:gd name="T53" fmla="*/ 2200 h 2200"/>
              <a:gd name="T54" fmla="*/ 637 w 755"/>
              <a:gd name="T55" fmla="*/ 1383 h 2200"/>
              <a:gd name="T56" fmla="*/ 755 w 755"/>
              <a:gd name="T57" fmla="*/ 1229 h 2200"/>
              <a:gd name="T58" fmla="*/ 753 w 755"/>
              <a:gd name="T59" fmla="*/ 1188 h 2200"/>
              <a:gd name="T60" fmla="*/ 118 w 755"/>
              <a:gd name="T61" fmla="*/ 1340 h 2200"/>
              <a:gd name="T62" fmla="*/ 41 w 755"/>
              <a:gd name="T63" fmla="*/ 1230 h 2200"/>
              <a:gd name="T64" fmla="*/ 41 w 755"/>
              <a:gd name="T65" fmla="*/ 1229 h 2200"/>
              <a:gd name="T66" fmla="*/ 118 w 755"/>
              <a:gd name="T67" fmla="*/ 1229 h 2200"/>
              <a:gd name="T68" fmla="*/ 118 w 755"/>
              <a:gd name="T69" fmla="*/ 1340 h 2200"/>
              <a:gd name="T70" fmla="*/ 377 w 755"/>
              <a:gd name="T71" fmla="*/ 438 h 2200"/>
              <a:gd name="T72" fmla="*/ 233 w 755"/>
              <a:gd name="T73" fmla="*/ 293 h 2200"/>
              <a:gd name="T74" fmla="*/ 233 w 755"/>
              <a:gd name="T75" fmla="*/ 202 h 2200"/>
              <a:gd name="T76" fmla="*/ 302 w 755"/>
              <a:gd name="T77" fmla="*/ 133 h 2200"/>
              <a:gd name="T78" fmla="*/ 302 w 755"/>
              <a:gd name="T79" fmla="*/ 133 h 2200"/>
              <a:gd name="T80" fmla="*/ 377 w 755"/>
              <a:gd name="T81" fmla="*/ 141 h 2200"/>
              <a:gd name="T82" fmla="*/ 503 w 755"/>
              <a:gd name="T83" fmla="*/ 114 h 2200"/>
              <a:gd name="T84" fmla="*/ 522 w 755"/>
              <a:gd name="T85" fmla="*/ 186 h 2200"/>
              <a:gd name="T86" fmla="*/ 522 w 755"/>
              <a:gd name="T87" fmla="*/ 293 h 2200"/>
              <a:gd name="T88" fmla="*/ 377 w 755"/>
              <a:gd name="T89" fmla="*/ 438 h 2200"/>
              <a:gd name="T90" fmla="*/ 637 w 755"/>
              <a:gd name="T91" fmla="*/ 1340 h 2200"/>
              <a:gd name="T92" fmla="*/ 637 w 755"/>
              <a:gd name="T93" fmla="*/ 1229 h 2200"/>
              <a:gd name="T94" fmla="*/ 714 w 755"/>
              <a:gd name="T95" fmla="*/ 1229 h 2200"/>
              <a:gd name="T96" fmla="*/ 714 w 755"/>
              <a:gd name="T97" fmla="*/ 1230 h 2200"/>
              <a:gd name="T98" fmla="*/ 637 w 755"/>
              <a:gd name="T99" fmla="*/ 134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5" h="2200">
                <a:moveTo>
                  <a:pt x="753" y="1188"/>
                </a:moveTo>
                <a:cubicBezTo>
                  <a:pt x="753" y="1188"/>
                  <a:pt x="753" y="1188"/>
                  <a:pt x="753" y="1187"/>
                </a:cubicBezTo>
                <a:cubicBezTo>
                  <a:pt x="716" y="595"/>
                  <a:pt x="716" y="595"/>
                  <a:pt x="716" y="595"/>
                </a:cubicBezTo>
                <a:cubicBezTo>
                  <a:pt x="713" y="562"/>
                  <a:pt x="697" y="546"/>
                  <a:pt x="677" y="536"/>
                </a:cubicBezTo>
                <a:cubicBezTo>
                  <a:pt x="520" y="457"/>
                  <a:pt x="520" y="457"/>
                  <a:pt x="520" y="457"/>
                </a:cubicBezTo>
                <a:cubicBezTo>
                  <a:pt x="488" y="442"/>
                  <a:pt x="488" y="442"/>
                  <a:pt x="488" y="442"/>
                </a:cubicBezTo>
                <a:cubicBezTo>
                  <a:pt x="534" y="408"/>
                  <a:pt x="564" y="354"/>
                  <a:pt x="564" y="293"/>
                </a:cubicBezTo>
                <a:cubicBezTo>
                  <a:pt x="564" y="186"/>
                  <a:pt x="564" y="186"/>
                  <a:pt x="564" y="186"/>
                </a:cubicBezTo>
                <a:cubicBezTo>
                  <a:pt x="564" y="83"/>
                  <a:pt x="480" y="0"/>
                  <a:pt x="377" y="0"/>
                </a:cubicBezTo>
                <a:cubicBezTo>
                  <a:pt x="275" y="0"/>
                  <a:pt x="191" y="83"/>
                  <a:pt x="191" y="186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91" y="354"/>
                  <a:pt x="221" y="408"/>
                  <a:pt x="267" y="442"/>
                </a:cubicBezTo>
                <a:cubicBezTo>
                  <a:pt x="235" y="457"/>
                  <a:pt x="235" y="457"/>
                  <a:pt x="235" y="457"/>
                </a:cubicBezTo>
                <a:cubicBezTo>
                  <a:pt x="78" y="536"/>
                  <a:pt x="78" y="536"/>
                  <a:pt x="78" y="536"/>
                </a:cubicBezTo>
                <a:cubicBezTo>
                  <a:pt x="57" y="546"/>
                  <a:pt x="41" y="561"/>
                  <a:pt x="38" y="595"/>
                </a:cubicBezTo>
                <a:cubicBezTo>
                  <a:pt x="2" y="1187"/>
                  <a:pt x="2" y="1187"/>
                  <a:pt x="2" y="1187"/>
                </a:cubicBezTo>
                <a:cubicBezTo>
                  <a:pt x="2" y="1188"/>
                  <a:pt x="2" y="1188"/>
                  <a:pt x="2" y="1188"/>
                </a:cubicBezTo>
                <a:cubicBezTo>
                  <a:pt x="0" y="1229"/>
                  <a:pt x="0" y="1229"/>
                  <a:pt x="0" y="1229"/>
                </a:cubicBezTo>
                <a:cubicBezTo>
                  <a:pt x="0" y="1303"/>
                  <a:pt x="50" y="1365"/>
                  <a:pt x="118" y="1383"/>
                </a:cubicBezTo>
                <a:cubicBezTo>
                  <a:pt x="118" y="2200"/>
                  <a:pt x="118" y="2200"/>
                  <a:pt x="118" y="2200"/>
                </a:cubicBezTo>
                <a:cubicBezTo>
                  <a:pt x="218" y="2200"/>
                  <a:pt x="218" y="2200"/>
                  <a:pt x="218" y="2200"/>
                </a:cubicBezTo>
                <a:cubicBezTo>
                  <a:pt x="240" y="2200"/>
                  <a:pt x="261" y="2182"/>
                  <a:pt x="264" y="2159"/>
                </a:cubicBezTo>
                <a:cubicBezTo>
                  <a:pt x="354" y="1389"/>
                  <a:pt x="354" y="1389"/>
                  <a:pt x="354" y="1389"/>
                </a:cubicBezTo>
                <a:cubicBezTo>
                  <a:pt x="400" y="1389"/>
                  <a:pt x="400" y="1389"/>
                  <a:pt x="400" y="1389"/>
                </a:cubicBezTo>
                <a:cubicBezTo>
                  <a:pt x="491" y="2159"/>
                  <a:pt x="491" y="2159"/>
                  <a:pt x="491" y="2159"/>
                </a:cubicBezTo>
                <a:cubicBezTo>
                  <a:pt x="494" y="2182"/>
                  <a:pt x="515" y="2200"/>
                  <a:pt x="537" y="2200"/>
                </a:cubicBezTo>
                <a:cubicBezTo>
                  <a:pt x="637" y="2200"/>
                  <a:pt x="637" y="2200"/>
                  <a:pt x="637" y="2200"/>
                </a:cubicBezTo>
                <a:cubicBezTo>
                  <a:pt x="637" y="1383"/>
                  <a:pt x="637" y="1383"/>
                  <a:pt x="637" y="1383"/>
                </a:cubicBezTo>
                <a:cubicBezTo>
                  <a:pt x="705" y="1365"/>
                  <a:pt x="755" y="1303"/>
                  <a:pt x="755" y="1229"/>
                </a:cubicBezTo>
                <a:lnTo>
                  <a:pt x="753" y="1188"/>
                </a:lnTo>
                <a:close/>
                <a:moveTo>
                  <a:pt x="118" y="1340"/>
                </a:moveTo>
                <a:cubicBezTo>
                  <a:pt x="73" y="1323"/>
                  <a:pt x="41" y="1280"/>
                  <a:pt x="41" y="1230"/>
                </a:cubicBezTo>
                <a:cubicBezTo>
                  <a:pt x="41" y="1229"/>
                  <a:pt x="41" y="1229"/>
                  <a:pt x="41" y="1229"/>
                </a:cubicBezTo>
                <a:cubicBezTo>
                  <a:pt x="118" y="1229"/>
                  <a:pt x="118" y="1229"/>
                  <a:pt x="118" y="1229"/>
                </a:cubicBezTo>
                <a:lnTo>
                  <a:pt x="118" y="1340"/>
                </a:lnTo>
                <a:close/>
                <a:moveTo>
                  <a:pt x="377" y="438"/>
                </a:moveTo>
                <a:cubicBezTo>
                  <a:pt x="298" y="438"/>
                  <a:pt x="233" y="373"/>
                  <a:pt x="233" y="293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164"/>
                  <a:pt x="264" y="133"/>
                  <a:pt x="302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24" y="138"/>
                  <a:pt x="350" y="141"/>
                  <a:pt x="377" y="141"/>
                </a:cubicBezTo>
                <a:cubicBezTo>
                  <a:pt x="430" y="141"/>
                  <a:pt x="477" y="131"/>
                  <a:pt x="503" y="114"/>
                </a:cubicBezTo>
                <a:cubicBezTo>
                  <a:pt x="515" y="136"/>
                  <a:pt x="522" y="160"/>
                  <a:pt x="522" y="186"/>
                </a:cubicBezTo>
                <a:cubicBezTo>
                  <a:pt x="522" y="293"/>
                  <a:pt x="522" y="293"/>
                  <a:pt x="522" y="293"/>
                </a:cubicBezTo>
                <a:cubicBezTo>
                  <a:pt x="522" y="373"/>
                  <a:pt x="457" y="438"/>
                  <a:pt x="377" y="438"/>
                </a:cubicBezTo>
                <a:moveTo>
                  <a:pt x="637" y="1340"/>
                </a:moveTo>
                <a:cubicBezTo>
                  <a:pt x="637" y="1229"/>
                  <a:pt x="637" y="1229"/>
                  <a:pt x="637" y="1229"/>
                </a:cubicBezTo>
                <a:cubicBezTo>
                  <a:pt x="714" y="1229"/>
                  <a:pt x="714" y="1229"/>
                  <a:pt x="714" y="1229"/>
                </a:cubicBezTo>
                <a:cubicBezTo>
                  <a:pt x="714" y="1230"/>
                  <a:pt x="714" y="1230"/>
                  <a:pt x="714" y="1230"/>
                </a:cubicBezTo>
                <a:cubicBezTo>
                  <a:pt x="713" y="1280"/>
                  <a:pt x="681" y="1323"/>
                  <a:pt x="637" y="13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5798360A-0041-4A51-84A3-169ABE875172}"/>
              </a:ext>
            </a:extLst>
          </p:cNvPr>
          <p:cNvGrpSpPr/>
          <p:nvPr/>
        </p:nvGrpSpPr>
        <p:grpSpPr>
          <a:xfrm>
            <a:off x="8832092" y="4604664"/>
            <a:ext cx="552736" cy="1083537"/>
            <a:chOff x="6554442" y="1409414"/>
            <a:chExt cx="414552" cy="812653"/>
          </a:xfrm>
          <a:solidFill>
            <a:schemeClr val="accent2"/>
          </a:solidFill>
        </p:grpSpPr>
        <p:sp>
          <p:nvSpPr>
            <p:cNvPr id="386" name="Freeform 1440">
              <a:extLst>
                <a:ext uri="{FF2B5EF4-FFF2-40B4-BE49-F238E27FC236}">
                  <a16:creationId xmlns:a16="http://schemas.microsoft.com/office/drawing/2014/main" id="{29D5000A-129E-4708-AECC-71500F5F66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844809" y="1415764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7" name="Freeform 1440">
              <a:extLst>
                <a:ext uri="{FF2B5EF4-FFF2-40B4-BE49-F238E27FC236}">
                  <a16:creationId xmlns:a16="http://schemas.microsoft.com/office/drawing/2014/main" id="{87EDFBA8-2D16-43B4-BDCC-915161D31CA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554442" y="1409414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8" name="Freeform 1440">
              <a:extLst>
                <a:ext uri="{FF2B5EF4-FFF2-40B4-BE49-F238E27FC236}">
                  <a16:creationId xmlns:a16="http://schemas.microsoft.com/office/drawing/2014/main" id="{6F1C634D-7B77-44CE-95A1-D611E57F51B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99625" y="1635740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9" name="Freeform 1440">
              <a:extLst>
                <a:ext uri="{FF2B5EF4-FFF2-40B4-BE49-F238E27FC236}">
                  <a16:creationId xmlns:a16="http://schemas.microsoft.com/office/drawing/2014/main" id="{956127B7-E4AB-445F-B83F-E8DCB4FCFAF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554442" y="1862067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0" name="Freeform 1440">
              <a:extLst>
                <a:ext uri="{FF2B5EF4-FFF2-40B4-BE49-F238E27FC236}">
                  <a16:creationId xmlns:a16="http://schemas.microsoft.com/office/drawing/2014/main" id="{E74E7B08-DAFC-4724-B131-8375F01EB4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844809" y="1862067"/>
              <a:ext cx="124185" cy="360000"/>
            </a:xfrm>
            <a:custGeom>
              <a:avLst/>
              <a:gdLst>
                <a:gd name="T0" fmla="*/ 753 w 755"/>
                <a:gd name="T1" fmla="*/ 1188 h 2200"/>
                <a:gd name="T2" fmla="*/ 753 w 755"/>
                <a:gd name="T3" fmla="*/ 1187 h 2200"/>
                <a:gd name="T4" fmla="*/ 716 w 755"/>
                <a:gd name="T5" fmla="*/ 595 h 2200"/>
                <a:gd name="T6" fmla="*/ 677 w 755"/>
                <a:gd name="T7" fmla="*/ 536 h 2200"/>
                <a:gd name="T8" fmla="*/ 520 w 755"/>
                <a:gd name="T9" fmla="*/ 457 h 2200"/>
                <a:gd name="T10" fmla="*/ 488 w 755"/>
                <a:gd name="T11" fmla="*/ 442 h 2200"/>
                <a:gd name="T12" fmla="*/ 564 w 755"/>
                <a:gd name="T13" fmla="*/ 293 h 2200"/>
                <a:gd name="T14" fmla="*/ 564 w 755"/>
                <a:gd name="T15" fmla="*/ 186 h 2200"/>
                <a:gd name="T16" fmla="*/ 377 w 755"/>
                <a:gd name="T17" fmla="*/ 0 h 2200"/>
                <a:gd name="T18" fmla="*/ 191 w 755"/>
                <a:gd name="T19" fmla="*/ 186 h 2200"/>
                <a:gd name="T20" fmla="*/ 191 w 755"/>
                <a:gd name="T21" fmla="*/ 293 h 2200"/>
                <a:gd name="T22" fmla="*/ 267 w 755"/>
                <a:gd name="T23" fmla="*/ 442 h 2200"/>
                <a:gd name="T24" fmla="*/ 235 w 755"/>
                <a:gd name="T25" fmla="*/ 457 h 2200"/>
                <a:gd name="T26" fmla="*/ 78 w 755"/>
                <a:gd name="T27" fmla="*/ 536 h 2200"/>
                <a:gd name="T28" fmla="*/ 38 w 755"/>
                <a:gd name="T29" fmla="*/ 595 h 2200"/>
                <a:gd name="T30" fmla="*/ 2 w 755"/>
                <a:gd name="T31" fmla="*/ 1187 h 2200"/>
                <a:gd name="T32" fmla="*/ 2 w 755"/>
                <a:gd name="T33" fmla="*/ 1188 h 2200"/>
                <a:gd name="T34" fmla="*/ 0 w 755"/>
                <a:gd name="T35" fmla="*/ 1229 h 2200"/>
                <a:gd name="T36" fmla="*/ 118 w 755"/>
                <a:gd name="T37" fmla="*/ 1383 h 2200"/>
                <a:gd name="T38" fmla="*/ 118 w 755"/>
                <a:gd name="T39" fmla="*/ 2200 h 2200"/>
                <a:gd name="T40" fmla="*/ 218 w 755"/>
                <a:gd name="T41" fmla="*/ 2200 h 2200"/>
                <a:gd name="T42" fmla="*/ 264 w 755"/>
                <a:gd name="T43" fmla="*/ 2159 h 2200"/>
                <a:gd name="T44" fmla="*/ 354 w 755"/>
                <a:gd name="T45" fmla="*/ 1389 h 2200"/>
                <a:gd name="T46" fmla="*/ 400 w 755"/>
                <a:gd name="T47" fmla="*/ 1389 h 2200"/>
                <a:gd name="T48" fmla="*/ 491 w 755"/>
                <a:gd name="T49" fmla="*/ 2159 h 2200"/>
                <a:gd name="T50" fmla="*/ 537 w 755"/>
                <a:gd name="T51" fmla="*/ 2200 h 2200"/>
                <a:gd name="T52" fmla="*/ 637 w 755"/>
                <a:gd name="T53" fmla="*/ 2200 h 2200"/>
                <a:gd name="T54" fmla="*/ 637 w 755"/>
                <a:gd name="T55" fmla="*/ 1383 h 2200"/>
                <a:gd name="T56" fmla="*/ 755 w 755"/>
                <a:gd name="T57" fmla="*/ 1229 h 2200"/>
                <a:gd name="T58" fmla="*/ 753 w 755"/>
                <a:gd name="T59" fmla="*/ 1188 h 2200"/>
                <a:gd name="T60" fmla="*/ 118 w 755"/>
                <a:gd name="T61" fmla="*/ 1340 h 2200"/>
                <a:gd name="T62" fmla="*/ 41 w 755"/>
                <a:gd name="T63" fmla="*/ 1230 h 2200"/>
                <a:gd name="T64" fmla="*/ 41 w 755"/>
                <a:gd name="T65" fmla="*/ 1229 h 2200"/>
                <a:gd name="T66" fmla="*/ 118 w 755"/>
                <a:gd name="T67" fmla="*/ 1229 h 2200"/>
                <a:gd name="T68" fmla="*/ 118 w 755"/>
                <a:gd name="T69" fmla="*/ 1340 h 2200"/>
                <a:gd name="T70" fmla="*/ 377 w 755"/>
                <a:gd name="T71" fmla="*/ 438 h 2200"/>
                <a:gd name="T72" fmla="*/ 233 w 755"/>
                <a:gd name="T73" fmla="*/ 293 h 2200"/>
                <a:gd name="T74" fmla="*/ 233 w 755"/>
                <a:gd name="T75" fmla="*/ 202 h 2200"/>
                <a:gd name="T76" fmla="*/ 302 w 755"/>
                <a:gd name="T77" fmla="*/ 133 h 2200"/>
                <a:gd name="T78" fmla="*/ 302 w 755"/>
                <a:gd name="T79" fmla="*/ 133 h 2200"/>
                <a:gd name="T80" fmla="*/ 377 w 755"/>
                <a:gd name="T81" fmla="*/ 141 h 2200"/>
                <a:gd name="T82" fmla="*/ 503 w 755"/>
                <a:gd name="T83" fmla="*/ 114 h 2200"/>
                <a:gd name="T84" fmla="*/ 522 w 755"/>
                <a:gd name="T85" fmla="*/ 186 h 2200"/>
                <a:gd name="T86" fmla="*/ 522 w 755"/>
                <a:gd name="T87" fmla="*/ 293 h 2200"/>
                <a:gd name="T88" fmla="*/ 377 w 755"/>
                <a:gd name="T89" fmla="*/ 438 h 2200"/>
                <a:gd name="T90" fmla="*/ 637 w 755"/>
                <a:gd name="T91" fmla="*/ 1340 h 2200"/>
                <a:gd name="T92" fmla="*/ 637 w 755"/>
                <a:gd name="T93" fmla="*/ 1229 h 2200"/>
                <a:gd name="T94" fmla="*/ 714 w 755"/>
                <a:gd name="T95" fmla="*/ 1229 h 2200"/>
                <a:gd name="T96" fmla="*/ 714 w 755"/>
                <a:gd name="T97" fmla="*/ 1230 h 2200"/>
                <a:gd name="T98" fmla="*/ 637 w 755"/>
                <a:gd name="T99" fmla="*/ 134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2200">
                  <a:moveTo>
                    <a:pt x="753" y="1188"/>
                  </a:moveTo>
                  <a:cubicBezTo>
                    <a:pt x="753" y="1188"/>
                    <a:pt x="753" y="1188"/>
                    <a:pt x="753" y="1187"/>
                  </a:cubicBezTo>
                  <a:cubicBezTo>
                    <a:pt x="716" y="595"/>
                    <a:pt x="716" y="595"/>
                    <a:pt x="716" y="595"/>
                  </a:cubicBezTo>
                  <a:cubicBezTo>
                    <a:pt x="713" y="562"/>
                    <a:pt x="697" y="546"/>
                    <a:pt x="677" y="536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488" y="442"/>
                    <a:pt x="488" y="442"/>
                    <a:pt x="488" y="442"/>
                  </a:cubicBezTo>
                  <a:cubicBezTo>
                    <a:pt x="534" y="408"/>
                    <a:pt x="564" y="354"/>
                    <a:pt x="564" y="293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4" y="83"/>
                    <a:pt x="480" y="0"/>
                    <a:pt x="377" y="0"/>
                  </a:cubicBezTo>
                  <a:cubicBezTo>
                    <a:pt x="275" y="0"/>
                    <a:pt x="191" y="83"/>
                    <a:pt x="191" y="186"/>
                  </a:cubicBezTo>
                  <a:cubicBezTo>
                    <a:pt x="191" y="293"/>
                    <a:pt x="191" y="293"/>
                    <a:pt x="191" y="293"/>
                  </a:cubicBezTo>
                  <a:cubicBezTo>
                    <a:pt x="191" y="354"/>
                    <a:pt x="221" y="408"/>
                    <a:pt x="267" y="442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78" y="536"/>
                    <a:pt x="78" y="536"/>
                    <a:pt x="78" y="536"/>
                  </a:cubicBezTo>
                  <a:cubicBezTo>
                    <a:pt x="57" y="546"/>
                    <a:pt x="41" y="561"/>
                    <a:pt x="38" y="595"/>
                  </a:cubicBezTo>
                  <a:cubicBezTo>
                    <a:pt x="2" y="1187"/>
                    <a:pt x="2" y="1187"/>
                    <a:pt x="2" y="1187"/>
                  </a:cubicBezTo>
                  <a:cubicBezTo>
                    <a:pt x="2" y="1188"/>
                    <a:pt x="2" y="1188"/>
                    <a:pt x="2" y="1188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03"/>
                    <a:pt x="50" y="1365"/>
                    <a:pt x="118" y="1383"/>
                  </a:cubicBezTo>
                  <a:cubicBezTo>
                    <a:pt x="118" y="2200"/>
                    <a:pt x="118" y="2200"/>
                    <a:pt x="118" y="2200"/>
                  </a:cubicBezTo>
                  <a:cubicBezTo>
                    <a:pt x="218" y="2200"/>
                    <a:pt x="218" y="2200"/>
                    <a:pt x="218" y="2200"/>
                  </a:cubicBezTo>
                  <a:cubicBezTo>
                    <a:pt x="240" y="2200"/>
                    <a:pt x="261" y="2182"/>
                    <a:pt x="264" y="2159"/>
                  </a:cubicBezTo>
                  <a:cubicBezTo>
                    <a:pt x="354" y="1389"/>
                    <a:pt x="354" y="1389"/>
                    <a:pt x="354" y="1389"/>
                  </a:cubicBezTo>
                  <a:cubicBezTo>
                    <a:pt x="400" y="1389"/>
                    <a:pt x="400" y="1389"/>
                    <a:pt x="400" y="1389"/>
                  </a:cubicBezTo>
                  <a:cubicBezTo>
                    <a:pt x="491" y="2159"/>
                    <a:pt x="491" y="2159"/>
                    <a:pt x="491" y="2159"/>
                  </a:cubicBezTo>
                  <a:cubicBezTo>
                    <a:pt x="494" y="2182"/>
                    <a:pt x="515" y="2200"/>
                    <a:pt x="537" y="2200"/>
                  </a:cubicBezTo>
                  <a:cubicBezTo>
                    <a:pt x="637" y="2200"/>
                    <a:pt x="637" y="2200"/>
                    <a:pt x="637" y="2200"/>
                  </a:cubicBezTo>
                  <a:cubicBezTo>
                    <a:pt x="637" y="1383"/>
                    <a:pt x="637" y="1383"/>
                    <a:pt x="637" y="1383"/>
                  </a:cubicBezTo>
                  <a:cubicBezTo>
                    <a:pt x="705" y="1365"/>
                    <a:pt x="755" y="1303"/>
                    <a:pt x="755" y="1229"/>
                  </a:cubicBezTo>
                  <a:lnTo>
                    <a:pt x="753" y="1188"/>
                  </a:lnTo>
                  <a:close/>
                  <a:moveTo>
                    <a:pt x="118" y="1340"/>
                  </a:moveTo>
                  <a:cubicBezTo>
                    <a:pt x="73" y="1323"/>
                    <a:pt x="41" y="1280"/>
                    <a:pt x="41" y="1230"/>
                  </a:cubicBezTo>
                  <a:cubicBezTo>
                    <a:pt x="41" y="1229"/>
                    <a:pt x="41" y="1229"/>
                    <a:pt x="41" y="1229"/>
                  </a:cubicBezTo>
                  <a:cubicBezTo>
                    <a:pt x="118" y="1229"/>
                    <a:pt x="118" y="1229"/>
                    <a:pt x="118" y="1229"/>
                  </a:cubicBezTo>
                  <a:lnTo>
                    <a:pt x="118" y="1340"/>
                  </a:lnTo>
                  <a:close/>
                  <a:moveTo>
                    <a:pt x="377" y="438"/>
                  </a:moveTo>
                  <a:cubicBezTo>
                    <a:pt x="298" y="438"/>
                    <a:pt x="233" y="373"/>
                    <a:pt x="233" y="29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164"/>
                    <a:pt x="264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24" y="138"/>
                    <a:pt x="350" y="141"/>
                    <a:pt x="377" y="141"/>
                  </a:cubicBezTo>
                  <a:cubicBezTo>
                    <a:pt x="430" y="141"/>
                    <a:pt x="477" y="131"/>
                    <a:pt x="503" y="114"/>
                  </a:cubicBezTo>
                  <a:cubicBezTo>
                    <a:pt x="515" y="136"/>
                    <a:pt x="522" y="160"/>
                    <a:pt x="522" y="186"/>
                  </a:cubicBezTo>
                  <a:cubicBezTo>
                    <a:pt x="522" y="293"/>
                    <a:pt x="522" y="293"/>
                    <a:pt x="522" y="293"/>
                  </a:cubicBezTo>
                  <a:cubicBezTo>
                    <a:pt x="522" y="373"/>
                    <a:pt x="457" y="438"/>
                    <a:pt x="377" y="438"/>
                  </a:cubicBezTo>
                  <a:moveTo>
                    <a:pt x="637" y="1340"/>
                  </a:moveTo>
                  <a:cubicBezTo>
                    <a:pt x="637" y="1229"/>
                    <a:pt x="637" y="1229"/>
                    <a:pt x="637" y="1229"/>
                  </a:cubicBezTo>
                  <a:cubicBezTo>
                    <a:pt x="714" y="1229"/>
                    <a:pt x="714" y="1229"/>
                    <a:pt x="714" y="1229"/>
                  </a:cubicBezTo>
                  <a:cubicBezTo>
                    <a:pt x="714" y="1230"/>
                    <a:pt x="714" y="1230"/>
                    <a:pt x="714" y="1230"/>
                  </a:cubicBezTo>
                  <a:cubicBezTo>
                    <a:pt x="713" y="1280"/>
                    <a:pt x="681" y="1323"/>
                    <a:pt x="637" y="1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391" name="TextBox 390">
            <a:extLst>
              <a:ext uri="{FF2B5EF4-FFF2-40B4-BE49-F238E27FC236}">
                <a16:creationId xmlns:a16="http://schemas.microsoft.com/office/drawing/2014/main" id="{3EA33FD0-748F-42C0-9E1D-3A4425E11EB1}"/>
              </a:ext>
            </a:extLst>
          </p:cNvPr>
          <p:cNvSpPr txBox="1"/>
          <p:nvPr/>
        </p:nvSpPr>
        <p:spPr>
          <a:xfrm>
            <a:off x="9384829" y="4106809"/>
            <a:ext cx="26177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200" b="1" dirty="0"/>
              <a:t>10 External + 5 New Patients</a:t>
            </a: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2F3B3830-C08B-4FEA-B5CC-8FABC467A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61" r="68645"/>
          <a:stretch/>
        </p:blipFill>
        <p:spPr>
          <a:xfrm>
            <a:off x="9805372" y="2015769"/>
            <a:ext cx="598909" cy="1995867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226CC4FD-13AC-4324-84A1-2D1D53EB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75" b="-1"/>
          <a:stretch/>
        </p:blipFill>
        <p:spPr>
          <a:xfrm>
            <a:off x="9805372" y="3289300"/>
            <a:ext cx="1910080" cy="72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5 0.21852 L -0.17725 0.10895 C -0.17725 0.06018 -0.12864 2.46914E-7 -0.08871 2.46914E-7 L -2.22222E-6 2.46914E-7 " pathEditMode="fixed" rAng="0" ptsTypes="AAAA">
                                      <p:cBhvr>
                                        <p:cTn id="154" dur="2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092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87 0.2216 L -0.22587 0.10988 C -0.22587 0.06018 -0.16406 2.46914E-7 -0.1132 2.46914E-7 L 1.38889E-6 2.46914E-7 " pathEditMode="fixed" rAng="0" ptsTypes="AAAA">
                                      <p:cBhvr>
                                        <p:cTn id="156" dur="2000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1108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0.20741 L -0.28958 0.1034 C -0.28958 0.05679 -0.20989 -2.96296E-6 -0.14479 -2.96296E-6 L -1.38889E-6 -2.96296E-6 " pathEditMode="fixed" rAng="0" ptsTypes="AAAA">
                                      <p:cBhvr>
                                        <p:cTn id="158" dur="2000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037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34 0.20741 L -0.17934 0.10463 C -0.17934 0.05864 -0.12135 0.00247 -0.07413 0.00247 L 0.03125 0.00247 " pathEditMode="fixed" rAng="0" ptsTypes="AAAA">
                                      <p:cBhvr>
                                        <p:cTn id="160" dur="2000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1024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93 0.20741 L -0.23593 0.10371 C -0.23593 0.0571 -0.17934 -2.96296E-6 -0.13298 -2.96296E-6 L -0.02986 -2.96296E-6 " pathEditMode="fixed" rAng="0" ptsTypes="AAAA">
                                      <p:cBhvr>
                                        <p:cTn id="162" dur="2000" spd="-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037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55 0.20525 L -0.25955 0.10247 C -0.25955 0.05649 -0.18819 -4.81481E-6 -0.12986 -4.81481E-6 L -2.77778E-7 -4.81481E-6 " pathEditMode="fixed" rAng="0" ptsTypes="AAAA">
                                      <p:cBhvr>
                                        <p:cTn id="164" dur="20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1027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0.20525 L -0.18003 0.1034 C -0.18003 0.05772 -0.11406 0.00155 -0.06024 0.00155 L 0.05973 0.00155 " pathEditMode="fixed" rAng="0" ptsTypes="AAAA">
                                      <p:cBhvr>
                                        <p:cTn id="166" dur="20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018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24 0.20649 L -0.26424 0.10278 C -0.26424 0.05679 -0.20816 -4.81481E-6 -0.16215 -4.81481E-6 L -0.0599 -4.81481E-6 " pathEditMode="fixed" rAng="0" ptsTypes="AAAA">
                                      <p:cBhvr>
                                        <p:cTn id="168" dur="200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34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84 0.18796 L -0.31684 0.09352 C -0.31684 0.05154 -0.22969 1.97531E-6 -0.1585 1.97531E-6 L -1.94444E-6 1.97531E-6 " pathEditMode="fixed" rAng="0" ptsTypes="AAAA">
                                      <p:cBhvr>
                                        <p:cTn id="170" dur="2000" spd="-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941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39 0.18796 L -0.22239 0.09352 C -0.22239 0.05154 -0.16128 1.97531E-6 -0.11128 1.97531E-6 L -3.88889E-6 1.97531E-6 " pathEditMode="fixed" rAng="0" ptsTypes="AAAA">
                                      <p:cBhvr>
                                        <p:cTn id="172" dur="2000" spd="-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941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5 -1.11111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2695 -2.59259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28072 -0.0326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-164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099 -0.06643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33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25195 -0.14329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7176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39 0.21821 L -0.17639 0.27623 C -0.17639 0.30247 -0.05903 0.33488 0.03716 0.33488 L 0.2507 0.33488 " pathEditMode="fixed" rAng="0" ptsTypes="AAAA">
                                      <p:cBhvr>
                                        <p:cTn id="264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5833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 0.21944 L -0.2342 0.27593 C -0.2342 0.30123 -0.11511 0.33302 -0.01754 0.33302 L 0.20035 0.33302 " pathEditMode="fixed" rAng="0" ptsTypes="AAAA">
                                      <p:cBhvr>
                                        <p:cTn id="266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567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1 0.20402 L -0.20521 0.2642 C -0.20521 0.29136 -0.08767 0.325 0.00851 0.325 L 0.22292 0.325 " pathEditMode="fixed" rAng="0" ptsTypes="AAAA">
                                      <p:cBhvr>
                                        <p:cTn id="26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604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72 0.20587 L -0.20972 0.26389 C -0.20972 0.29013 -0.09253 0.32253 0.00348 0.32253 L 0.21737 0.32253 " pathEditMode="fixed" rAng="0" ptsTypes="AAAA">
                                      <p:cBhvr>
                                        <p:cTn id="270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5833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41 0.20587 L -0.28941 0.26513 C -0.28941 0.29167 -0.17187 0.32469 -0.07569 0.32469 L 0.1382 0.32469 " pathEditMode="fixed" rAng="0" ptsTypes="AAAA">
                                      <p:cBhvr>
                                        <p:cTn id="272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592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1 0.20556 L -0.20521 0.26297 C -0.20521 0.28828 -0.0875 0.32038 0.00903 0.32038 L 0.22379 0.32038 " pathEditMode="fixed" rAng="0" ptsTypes="AAAA">
                                      <p:cBhvr>
                                        <p:cTn id="27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574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76 0.20556 L -0.23976 0.26204 C -0.23976 0.28735 -0.12205 0.31883 -0.02552 0.31883 L 0.18889 0.31883 " pathEditMode="fixed" rAng="0" ptsTypes="AAAA">
                                      <p:cBhvr>
                                        <p:cTn id="27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5648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55 0.20556 L -0.25955 0.26297 C -0.25955 0.28828 -0.14219 0.32038 -0.04601 0.32038 L 0.16806 0.32038 " pathEditMode="fixed" rAng="0" ptsTypes="AAAA">
                                      <p:cBhvr>
                                        <p:cTn id="278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5741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18981 L -0.22083 0.25062 C -0.22083 0.27778 -0.10364 0.31204 -0.00729 0.31204 L 0.20625 0.31204 " pathEditMode="fixed" rAng="0" ptsTypes="AAAA">
                                      <p:cBhvr>
                                        <p:cTn id="28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6111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84 0.19321 L -0.31684 0.25216 C -0.31684 0.27839 -0.19965 0.31142 -0.10312 0.31142 L 0.11077 0.31142 " pathEditMode="fixed" rAng="0" ptsTypes="AAAA">
                                      <p:cBhvr>
                                        <p:cTn id="28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2.46914E-7 L 0.33073 0.38889 " pathEditMode="fixed" rAng="0" ptsTypes="AA">
                                      <p:cBhvr>
                                        <p:cTn id="289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9444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8 0.00069 L 0.25833 0.39699 " pathEditMode="fixed" rAng="0" ptsTypes="AA">
                                      <p:cBhvr>
                                        <p:cTn id="291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9815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5 -0.03495 L 0.28789 0.36366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9931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-0.06635 L 0.31667 0.32809 " pathEditMode="fixed" rAng="0" ptsTypes="AA">
                                      <p:cBhvr>
                                        <p:cTn id="295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9722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-0.14352 L 0.25868 0.25617 " pathEditMode="fixed" rAng="0" ptsTypes="AA">
                                      <p:cBhvr>
                                        <p:cTn id="297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3" grpId="0" animBg="1"/>
      <p:bldP spid="234" grpId="0" animBg="1"/>
      <p:bldP spid="232" grpId="0" animBg="1"/>
      <p:bldP spid="231" grpId="0" animBg="1"/>
      <p:bldP spid="229" grpId="0" animBg="1"/>
      <p:bldP spid="228" grpId="0" animBg="1"/>
      <p:bldP spid="227" grpId="0" animBg="1"/>
      <p:bldP spid="226" grpId="0" animBg="1"/>
      <p:bldP spid="225" grpId="0" animBg="1"/>
      <p:bldP spid="111" grpId="0"/>
      <p:bldP spid="101" grpId="0" animBg="1"/>
      <p:bldP spid="124" grpId="0"/>
      <p:bldP spid="123" grpId="0" animBg="1"/>
      <p:bldP spid="145" grpId="0" animBg="1"/>
      <p:bldP spid="148" grpId="0"/>
      <p:bldP spid="155" grpId="0" animBg="1"/>
      <p:bldP spid="159" grpId="0" animBg="1"/>
      <p:bldP spid="152" grpId="0" animBg="1"/>
      <p:bldP spid="152" grpId="1" animBg="1"/>
      <p:bldP spid="166" grpId="0" animBg="1"/>
      <p:bldP spid="166" grpId="1" animBg="1"/>
      <p:bldP spid="177" grpId="0" animBg="1"/>
      <p:bldP spid="177" grpId="1" animBg="1"/>
      <p:bldP spid="180" grpId="0" animBg="1"/>
      <p:bldP spid="180" grpId="1" animBg="1"/>
      <p:bldP spid="181" grpId="0" animBg="1"/>
      <p:bldP spid="181" grpId="1" animBg="1"/>
      <p:bldP spid="190" grpId="0" animBg="1"/>
      <p:bldP spid="190" grpId="1" animBg="1"/>
      <p:bldP spid="194" grpId="0" animBg="1"/>
      <p:bldP spid="194" grpId="1" animBg="1"/>
      <p:bldP spid="196" grpId="0" animBg="1"/>
      <p:bldP spid="196" grpId="1" animBg="1"/>
      <p:bldP spid="206" grpId="0" animBg="1"/>
      <p:bldP spid="206" grpId="1" animBg="1"/>
      <p:bldP spid="209" grpId="0" animBg="1"/>
      <p:bldP spid="209" grpId="1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157" grpId="0" animBg="1"/>
      <p:bldP spid="182" grpId="0" animBg="1"/>
      <p:bldP spid="204" grpId="0" animBg="1"/>
      <p:bldP spid="187" grpId="0" animBg="1"/>
      <p:bldP spid="163" grpId="0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9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2E70-792C-4AA5-9107-3E050FD8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</a:t>
            </a:r>
            <a:r>
              <a:rPr lang="de-CH" sz="3600" b="1" u="sng" dirty="0" err="1"/>
              <a:t>results</a:t>
            </a:r>
            <a:r>
              <a:rPr lang="de-CH" sz="3600" b="1" dirty="0"/>
              <a:t>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92AC-D2D1-4B40-AA68-4095F19F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819"/>
            <a:ext cx="10739284" cy="361945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6"/>
                </a:solidFill>
              </a:rPr>
              <a:t>Results of primary analysis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228600" lvl="1">
              <a:spcBef>
                <a:spcPts val="1200"/>
              </a:spcBef>
            </a:pPr>
            <a:r>
              <a:rPr lang="en-GB" sz="2000" dirty="0"/>
              <a:t>Summaries of the results </a:t>
            </a:r>
            <a:r>
              <a:rPr lang="en-GB" sz="2000" b="1" dirty="0">
                <a:solidFill>
                  <a:schemeClr val="accent6"/>
                </a:solidFill>
              </a:rPr>
              <a:t>with and without borrowing </a:t>
            </a:r>
            <a:r>
              <a:rPr lang="en-GB" sz="2000" dirty="0"/>
              <a:t>on historical data to enable transparent assessment of contribution of each source of evidence</a:t>
            </a:r>
          </a:p>
          <a:p>
            <a:pPr marL="228600" lvl="1">
              <a:spcBef>
                <a:spcPts val="1200"/>
              </a:spcBef>
            </a:pPr>
            <a:endParaRPr lang="en-GB" sz="2000" dirty="0"/>
          </a:p>
          <a:p>
            <a:pPr marL="0" lvl="1" indent="0">
              <a:spcBef>
                <a:spcPts val="1200"/>
              </a:spcBef>
              <a:buNone/>
            </a:pPr>
            <a:r>
              <a:rPr lang="en-GB" b="1" dirty="0">
                <a:solidFill>
                  <a:schemeClr val="accent6"/>
                </a:solidFill>
              </a:rPr>
              <a:t>Sensitivity analyses</a:t>
            </a:r>
          </a:p>
          <a:p>
            <a:pPr marL="228600" lvl="1">
              <a:spcBef>
                <a:spcPts val="1200"/>
              </a:spcBef>
            </a:pPr>
            <a:r>
              <a:rPr lang="en-GB" sz="2000" dirty="0"/>
              <a:t>Should be </a:t>
            </a:r>
            <a:r>
              <a:rPr lang="en-GB" sz="2000" b="1" dirty="0">
                <a:solidFill>
                  <a:schemeClr val="accent6"/>
                </a:solidFill>
              </a:rPr>
              <a:t>pre-specified</a:t>
            </a:r>
            <a:r>
              <a:rPr lang="en-GB" sz="2000" dirty="0"/>
              <a:t> to avoid ‘cherry picking’ results based on post-hoc assumptions </a:t>
            </a:r>
          </a:p>
          <a:p>
            <a:pPr marL="228600" lvl="1">
              <a:spcBef>
                <a:spcPts val="1200"/>
              </a:spcBef>
            </a:pPr>
            <a:r>
              <a:rPr lang="en-GB" sz="2000" dirty="0"/>
              <a:t>Designed to assess robustness to key assumptions</a:t>
            </a:r>
          </a:p>
          <a:p>
            <a:pPr marL="228600" lvl="1">
              <a:spcBef>
                <a:spcPts val="1200"/>
              </a:spcBef>
            </a:pPr>
            <a:r>
              <a:rPr lang="en-GB" sz="2000" dirty="0"/>
              <a:t>Additional supportive analyses as needed to characterise e.g. time trends, differences in background therapy, assessment procedures etc. between historical and current setting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4ADD-D8B5-4F88-A8C8-0DC2FF05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290EC-6885-4D4A-99FC-FE2DD886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907A-0788-40A6-A235-EA274984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1596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E1020-6955-4ADB-BCEF-249EBE24A5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870" y="1589850"/>
            <a:ext cx="11231033" cy="48832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 1: Theory and Examples (now)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chemeClr val="accent3"/>
                </a:solidFill>
              </a:rPr>
              <a:t>Overview of Bayesian Dynamic Borrowing (BDB) methods, with focus on robust mixture priors (Nicky)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chemeClr val="accent3"/>
                </a:solidFill>
              </a:rPr>
              <a:t>Case studies (Oliver, Julia, Nicky)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dirty="0">
                <a:solidFill>
                  <a:schemeClr val="accent3"/>
                </a:solidFill>
              </a:rPr>
              <a:t>Designing a BDB study: A framework to engage with regulatory authorities (</a:t>
            </a:r>
            <a:r>
              <a:rPr lang="en-US" i="0" u="none" strike="noStrike" dirty="0">
                <a:solidFill>
                  <a:schemeClr val="accent3"/>
                </a:solidFill>
                <a:effectLst/>
              </a:rPr>
              <a:t>Gaëlle)</a:t>
            </a:r>
            <a:endParaRPr lang="en-GB" dirty="0">
              <a:solidFill>
                <a:schemeClr val="accent3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Part 2: Workshop (after coffee break)</a:t>
            </a:r>
          </a:p>
          <a:p>
            <a:pPr>
              <a:lnSpc>
                <a:spcPct val="110000"/>
              </a:lnSpc>
            </a:pPr>
            <a:r>
              <a:rPr lang="en-GB" dirty="0"/>
              <a:t>In breakout groups, work through framework to help prepare for an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end-of-phase 2 regulatory advice meeting focusing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on leveraging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historical control data for a pivotal study (Leads: Simon &amp; Aaron)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041BAD-3C2C-422C-BB32-70CCC215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Agenda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503D27-578D-44ED-EF89-18495E57121A}"/>
              </a:ext>
            </a:extLst>
          </p:cNvPr>
          <p:cNvSpPr/>
          <p:nvPr/>
        </p:nvSpPr>
        <p:spPr>
          <a:xfrm>
            <a:off x="304800" y="4597400"/>
            <a:ext cx="11231033" cy="20447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8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BD1C-D1E2-43F1-87C2-22F140F5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9B5-05E0-4BF8-A99F-BCA68E460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04998-02B0-4A0F-BE19-72CC94A5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DEF1-25A2-4D6E-9CB9-956DC444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FA8-8A88-40FA-BD54-CEA6DC80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88530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950F7-772A-4068-8BBE-47197804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0" y="384852"/>
            <a:ext cx="10102852" cy="902811"/>
          </a:xfrm>
        </p:spPr>
        <p:txBody>
          <a:bodyPr>
            <a:noAutofit/>
          </a:bodyPr>
          <a:lstStyle/>
          <a:p>
            <a:r>
              <a:rPr lang="en-GB" sz="3600" b="1" dirty="0"/>
              <a:t>Tipping point Bayesian dynamic mixture prior analysis of </a:t>
            </a:r>
            <a:r>
              <a:rPr lang="en-GB" sz="3600" b="1" dirty="0" err="1"/>
              <a:t>Benlysta</a:t>
            </a:r>
            <a:r>
              <a:rPr lang="en-GB" sz="3600" b="1" dirty="0"/>
              <a:t> paediatric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9A09ED-6FAE-439D-8820-AEBCB4BAC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" b="4292"/>
          <a:stretch/>
        </p:blipFill>
        <p:spPr>
          <a:xfrm>
            <a:off x="1042929" y="1817783"/>
            <a:ext cx="10276840" cy="45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09"/>
    </mc:Choice>
    <mc:Fallback xmlns="">
      <p:transition spd="slow" advTm="42909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14F9-9C88-4AB6-A695-D8DBFD0C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0776857" cy="1325563"/>
          </a:xfrm>
        </p:spPr>
        <p:txBody>
          <a:bodyPr/>
          <a:lstStyle/>
          <a:p>
            <a:r>
              <a:rPr lang="en-GB" b="1" dirty="0"/>
              <a:t>Explain why improper vague prior doesn’t work</a:t>
            </a:r>
            <a:endParaRPr lang="de-CH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B0813-5D4E-4483-9CD7-030D6377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PSI/EFSPI SIG - EMA ITF: Framework for historical data for Bayesian Dynamic Borrowing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895D-1F12-42C4-B7E6-2E3F18E4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74</a:t>
            </a:fld>
            <a:endParaRPr lang="de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763B8E-270A-406A-A81C-6F983846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24.11.2021</a:t>
            </a:r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8E21F67B-14A7-493D-B805-32BD6C78C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Computations for mixture priors are straightforward</a:t>
                </a:r>
              </a:p>
              <a:p>
                <a:pPr lvl="1"/>
                <a:r>
                  <a:rPr lang="de-CH" dirty="0"/>
                  <a:t>mixture weights change according to the following </a:t>
                </a:r>
                <a:r>
                  <a:rPr lang="de-CH" dirty="0" err="1"/>
                  <a:t>rule</a:t>
                </a:r>
                <a:r>
                  <a:rPr lang="de-CH" dirty="0"/>
                  <a:t>:</a:t>
                </a:r>
              </a:p>
              <a:p>
                <a:pPr lvl="1"/>
                <a:endParaRPr lang="de-CH" dirty="0"/>
              </a:p>
              <a:p>
                <a:pPr lvl="1"/>
                <a:endParaRPr lang="de-CH" dirty="0"/>
              </a:p>
              <a:p>
                <a:pPr marL="0" indent="0" algn="ctr">
                  <a:buNone/>
                </a:pPr>
                <a:r>
                  <a:rPr lang="de-C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de-CH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CH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/>
                          </a:rPr>
                          <m:t>𝑤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CH" b="0" i="1" smtClean="0">
                                    <a:latin typeface="Cambria Math"/>
                                    <a:ea typeface="Cambria Math"/>
                                  </a:rPr>
                                  <m:t>𝐷𝑎𝑡𝑎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nary>
                      </m:num>
                      <m:den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/>
                                    <a:ea typeface="Cambria Math"/>
                                  </a:rPr>
                                  <m:t>𝐷𝑎𝑡𝑎</m:t>
                                </m:r>
                              </m:e>
                              <m:e>
                                <m:r>
                                  <a:rPr lang="de-CH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nary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+(1−</m:t>
                        </m:r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/>
                                    <a:ea typeface="Cambria Math"/>
                                  </a:rPr>
                                  <m:t>𝐷𝑎𝑡𝑎</m:t>
                                </m:r>
                              </m:e>
                              <m:e>
                                <m:r>
                                  <a:rPr lang="de-CH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nary>
                      </m:den>
                    </m:f>
                  </m:oMath>
                </a14:m>
                <a:endParaRPr lang="de-CH" dirty="0"/>
              </a:p>
              <a:p>
                <a:endParaRPr lang="de-CH" dirty="0"/>
              </a:p>
              <a:p>
                <a:pPr lvl="1"/>
                <a:endParaRPr lang="de-CH" dirty="0"/>
              </a:p>
              <a:p>
                <a:pPr lvl="1"/>
                <a:r>
                  <a:rPr lang="de-CH" dirty="0" err="1"/>
                  <a:t>if</a:t>
                </a:r>
                <a:r>
                  <a:rPr lang="de-CH" dirty="0"/>
                  <a:t> the robust component would be entirely flat: P(data) → 0</a:t>
                </a:r>
              </a:p>
              <a:p>
                <a:pPr lvl="1"/>
                <a:r>
                  <a:rPr lang="de-CH" dirty="0" err="1"/>
                  <a:t>therefore</a:t>
                </a:r>
                <a:r>
                  <a:rPr lang="de-CH" dirty="0"/>
                  <a:t>, </a:t>
                </a:r>
                <a:r>
                  <a:rPr lang="de-CH" dirty="0" err="1"/>
                  <a:t>need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use</a:t>
                </a:r>
                <a:r>
                  <a:rPr lang="de-CH" dirty="0"/>
                  <a:t> a </a:t>
                </a:r>
                <a:r>
                  <a:rPr lang="de-CH" dirty="0" err="1"/>
                  <a:t>vague</a:t>
                </a:r>
                <a:r>
                  <a:rPr lang="de-CH" dirty="0"/>
                  <a:t> robust component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8E21F67B-14A7-493D-B805-32BD6C78C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710A433-FFFF-45F5-99C2-CB5C6F64AC74}"/>
              </a:ext>
            </a:extLst>
          </p:cNvPr>
          <p:cNvSpPr txBox="1"/>
          <p:nvPr/>
        </p:nvSpPr>
        <p:spPr>
          <a:xfrm>
            <a:off x="1927789" y="3237300"/>
            <a:ext cx="2960914" cy="338554"/>
          </a:xfrm>
          <a:prstGeom prst="rect">
            <a:avLst/>
          </a:prstGeom>
          <a:solidFill>
            <a:srgbClr val="00CC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weight before data observed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D1B709-CF6A-466D-BFBA-E65862006AE6}"/>
              </a:ext>
            </a:extLst>
          </p:cNvPr>
          <p:cNvCxnSpPr>
            <a:stCxn id="9" idx="3"/>
          </p:cNvCxnSpPr>
          <p:nvPr/>
        </p:nvCxnSpPr>
        <p:spPr>
          <a:xfrm>
            <a:off x="4888703" y="3406577"/>
            <a:ext cx="269965" cy="172269"/>
          </a:xfrm>
          <a:prstGeom prst="straightConnector1">
            <a:avLst/>
          </a:prstGeom>
          <a:ln w="25400">
            <a:solidFill>
              <a:srgbClr val="00CC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EA268C3E-4DC8-4B00-83B1-2F41D609E3AA}"/>
              </a:ext>
            </a:extLst>
          </p:cNvPr>
          <p:cNvSpPr/>
          <p:nvPr/>
        </p:nvSpPr>
        <p:spPr>
          <a:xfrm rot="5400000">
            <a:off x="6714682" y="2117293"/>
            <a:ext cx="156011" cy="2645224"/>
          </a:xfrm>
          <a:prstGeom prst="leftBrac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558EA-8777-4EAC-B4F1-539A98435C93}"/>
              </a:ext>
            </a:extLst>
          </p:cNvPr>
          <p:cNvSpPr txBox="1"/>
          <p:nvPr/>
        </p:nvSpPr>
        <p:spPr>
          <a:xfrm>
            <a:off x="5264335" y="2812120"/>
            <a:ext cx="3056704" cy="33855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probability of data given prior p</a:t>
            </a:r>
            <a:r>
              <a:rPr lang="de-CH" sz="1600" baseline="-25000" dirty="0"/>
              <a:t>I</a:t>
            </a:r>
            <a:r>
              <a:rPr lang="de-CH" sz="1600" dirty="0"/>
              <a:t> </a:t>
            </a:r>
            <a:endParaRPr lang="en-US" sz="1600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C6622A4-94C0-4682-B989-637DBF88396A}"/>
              </a:ext>
            </a:extLst>
          </p:cNvPr>
          <p:cNvSpPr/>
          <p:nvPr/>
        </p:nvSpPr>
        <p:spPr>
          <a:xfrm rot="16200000">
            <a:off x="6505608" y="1163947"/>
            <a:ext cx="145463" cy="6579127"/>
          </a:xfrm>
          <a:prstGeom prst="leftBrace">
            <a:avLst/>
          </a:prstGeom>
          <a:ln w="25400">
            <a:solidFill>
              <a:srgbClr val="FFC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C9212-E0A9-42DB-81C6-7424BFA0B305}"/>
              </a:ext>
            </a:extLst>
          </p:cNvPr>
          <p:cNvSpPr txBox="1"/>
          <p:nvPr/>
        </p:nvSpPr>
        <p:spPr>
          <a:xfrm>
            <a:off x="5049987" y="4705629"/>
            <a:ext cx="3056704" cy="33855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normalizing factor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03882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7F74-5C2F-49F0-9B64-90829E69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Can the prior weight be treated as a parameter?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56A30-AC99-424B-AA36-3F273E1AB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345" y="1825625"/>
                <a:ext cx="11333019" cy="4351338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So far the prior weight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/>
                  <a:t> is fixed. Would if be possible to consider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/>
                  <a:t> as a parameter? </a:t>
                </a:r>
                <a:r>
                  <a:rPr lang="en-GB" sz="2000" dirty="0"/>
                  <a:t>YES</a:t>
                </a:r>
              </a:p>
              <a:p>
                <a:r>
                  <a:rPr lang="en-GB" sz="2400" dirty="0"/>
                  <a:t>Any advantage in doing so? </a:t>
                </a:r>
                <a:r>
                  <a:rPr lang="en-GB" sz="2000" dirty="0"/>
                  <a:t>NO</a:t>
                </a:r>
              </a:p>
              <a:p>
                <a:r>
                  <a:rPr lang="en-GB" sz="2400" dirty="0"/>
                  <a:t>Why?</a:t>
                </a:r>
              </a:p>
              <a:p>
                <a:pPr lvl="1"/>
                <a:r>
                  <a:rPr lang="en-GB" sz="2000" dirty="0"/>
                  <a:t>Suppose we assume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sz="2000" dirty="0"/>
              </a:p>
              <a:p>
                <a:pPr lvl="1"/>
                <a:r>
                  <a:rPr lang="en-GB" sz="2000" dirty="0"/>
                  <a:t>Then, the posterior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000" dirty="0"/>
              </a:p>
              <a:p>
                <a:pPr lvl="1"/>
                <a:r>
                  <a:rPr lang="en-GB" sz="2000" dirty="0"/>
                  <a:t>And the marginal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lvl="1"/>
                <a:r>
                  <a:rPr lang="en-GB" sz="2000" dirty="0"/>
                  <a:t>Therefore,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/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en-GB" sz="2000" dirty="0"/>
              </a:p>
              <a:p>
                <a:pPr lvl="1"/>
                <a:r>
                  <a:rPr lang="en-GB" sz="2000" dirty="0"/>
                  <a:t>In other words, the inference 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/>
                  <a:t> is only affected by the mean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 of the prior distribution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sz="2000" dirty="0"/>
              </a:p>
              <a:p>
                <a:pPr lvl="1"/>
                <a:r>
                  <a:rPr lang="en-GB" sz="2000" dirty="0"/>
                  <a:t>So, fixing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000" dirty="0"/>
                  <a:t> to a value and using a prior with mean equal to that value lead to same inference for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2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56A30-AC99-424B-AA36-3F273E1AB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345" y="1825625"/>
                <a:ext cx="11333019" cy="4351338"/>
              </a:xfrm>
              <a:blipFill>
                <a:blip r:embed="rId2"/>
                <a:stretch>
                  <a:fillRect l="-753" t="-1961" r="-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1603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2A8CA8D-172A-4423-9705-CF57EA7C91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9" y="2938335"/>
            <a:ext cx="2880000" cy="21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609134-D04A-4905-AD81-2E08222D80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09" y="2938335"/>
            <a:ext cx="2880000" cy="21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979D99-5766-480D-955D-370149883B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67" y="2938335"/>
            <a:ext cx="2880000" cy="21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A2287-28F0-471C-9CAE-4DC65E02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91"/>
            <a:ext cx="10515600" cy="1325563"/>
          </a:xfrm>
        </p:spPr>
        <p:txBody>
          <a:bodyPr>
            <a:normAutofit/>
          </a:bodyPr>
          <a:lstStyle/>
          <a:p>
            <a:r>
              <a:rPr lang="de-CH" sz="3200" b="1" dirty="0"/>
              <a:t>Structured evaluation &amp; presentation of </a:t>
            </a:r>
            <a:r>
              <a:rPr lang="de-CH" sz="3200" b="1" u="sng" dirty="0"/>
              <a:t>design characteristics:</a:t>
            </a:r>
            <a:r>
              <a:rPr lang="de-CH" sz="3200" b="1" dirty="0"/>
              <a:t> Rationale for the chosen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AB7AB-2B6F-4209-8A45-851D7BD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7670-294F-434E-91DD-E32B159E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76</a:t>
            </a:fld>
            <a:endParaRPr lang="de-CH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42CC12-6618-41E6-89A1-658489B6A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371" y="5813176"/>
            <a:ext cx="7255257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ym typeface="Wingdings"/>
              </a:rPr>
              <a:t> </a:t>
            </a:r>
            <a:r>
              <a:rPr lang="en-GB" sz="2000" b="1" dirty="0"/>
              <a:t>Scientific rationale for all components of the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24102-A3B7-444D-8E4B-3EDACE53C8EC}"/>
              </a:ext>
            </a:extLst>
          </p:cNvPr>
          <p:cNvSpPr txBox="1"/>
          <p:nvPr/>
        </p:nvSpPr>
        <p:spPr>
          <a:xfrm>
            <a:off x="2242507" y="4604550"/>
            <a:ext cx="1759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Prior</a:t>
            </a:r>
          </a:p>
          <a:p>
            <a:pPr algn="ctr"/>
            <a:r>
              <a:rPr lang="de-CH" sz="1600" i="1" dirty="0" err="1"/>
              <a:t>Evidence</a:t>
            </a:r>
            <a:r>
              <a:rPr lang="de-CH" sz="1600" i="1" dirty="0"/>
              <a:t> </a:t>
            </a:r>
            <a:r>
              <a:rPr lang="de-CH" sz="1600" i="1" dirty="0" err="1"/>
              <a:t>before</a:t>
            </a:r>
            <a:r>
              <a:rPr lang="de-CH" sz="1600" i="1" dirty="0"/>
              <a:t> </a:t>
            </a:r>
            <a:r>
              <a:rPr lang="de-CH" sz="1600" i="1" dirty="0" err="1"/>
              <a:t>actual</a:t>
            </a:r>
            <a:r>
              <a:rPr lang="de-CH" sz="1600" i="1" dirty="0"/>
              <a:t> </a:t>
            </a:r>
            <a:r>
              <a:rPr lang="de-CH" sz="1600" i="1" dirty="0" err="1"/>
              <a:t>trial</a:t>
            </a:r>
            <a:endParaRPr lang="de-CH" sz="1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7E233-F927-4FDE-B90B-AFBA5491170C}"/>
              </a:ext>
            </a:extLst>
          </p:cNvPr>
          <p:cNvSpPr txBox="1"/>
          <p:nvPr/>
        </p:nvSpPr>
        <p:spPr>
          <a:xfrm>
            <a:off x="5541769" y="4604552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/>
              <a:t>Likelihood</a:t>
            </a:r>
            <a:endParaRPr lang="de-CH" b="1" dirty="0"/>
          </a:p>
          <a:p>
            <a:pPr algn="ctr"/>
            <a:r>
              <a:rPr lang="de-CH" sz="1600" i="1" dirty="0" err="1"/>
              <a:t>Evidence</a:t>
            </a:r>
            <a:r>
              <a:rPr lang="de-CH" sz="1600" i="1" dirty="0"/>
              <a:t> </a:t>
            </a:r>
            <a:r>
              <a:rPr lang="de-CH" sz="1600" i="1" dirty="0" err="1"/>
              <a:t>from</a:t>
            </a:r>
            <a:r>
              <a:rPr lang="de-CH" sz="1600" i="1" dirty="0"/>
              <a:t> </a:t>
            </a:r>
            <a:r>
              <a:rPr lang="de-CH" sz="1600" i="1" dirty="0" err="1"/>
              <a:t>actual</a:t>
            </a:r>
            <a:r>
              <a:rPr lang="de-CH" sz="1600" i="1" dirty="0"/>
              <a:t> </a:t>
            </a:r>
            <a:r>
              <a:rPr lang="de-CH" sz="1600" i="1" dirty="0" err="1"/>
              <a:t>trial</a:t>
            </a:r>
            <a:endParaRPr lang="de-CH" sz="16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4A3A4-474A-46C6-96CC-A98C47CFDF62}"/>
              </a:ext>
            </a:extLst>
          </p:cNvPr>
          <p:cNvSpPr txBox="1"/>
          <p:nvPr/>
        </p:nvSpPr>
        <p:spPr>
          <a:xfrm>
            <a:off x="8210328" y="4654394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/>
              <a:t>Posterior</a:t>
            </a:r>
            <a:endParaRPr lang="de-CH" b="1" dirty="0"/>
          </a:p>
          <a:p>
            <a:pPr algn="ctr"/>
            <a:r>
              <a:rPr lang="de-CH" sz="1600" i="1" dirty="0" err="1"/>
              <a:t>Combined</a:t>
            </a:r>
            <a:r>
              <a:rPr lang="de-CH" sz="1600" i="1" dirty="0">
                <a:solidFill>
                  <a:schemeClr val="tx1"/>
                </a:solidFill>
              </a:rPr>
              <a:t> </a:t>
            </a:r>
            <a:r>
              <a:rPr lang="de-CH" sz="1600" i="1" dirty="0" err="1">
                <a:solidFill>
                  <a:schemeClr val="tx1"/>
                </a:solidFill>
              </a:rPr>
              <a:t>evidence</a:t>
            </a:r>
            <a:endParaRPr lang="de-CH" sz="1600" i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020FD-4BF1-400A-B700-79AA4B83FF1D}"/>
              </a:ext>
            </a:extLst>
          </p:cNvPr>
          <p:cNvSpPr txBox="1"/>
          <p:nvPr/>
        </p:nvSpPr>
        <p:spPr>
          <a:xfrm>
            <a:off x="4341814" y="4850773"/>
            <a:ext cx="84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«+»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5364B-A1EF-4318-89B3-9D5DC9AA3D9E}"/>
              </a:ext>
            </a:extLst>
          </p:cNvPr>
          <p:cNvSpPr txBox="1"/>
          <p:nvPr/>
        </p:nvSpPr>
        <p:spPr>
          <a:xfrm>
            <a:off x="7248130" y="5055532"/>
            <a:ext cx="84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096A6-59AF-4537-946B-1864B9B2DD30}"/>
              </a:ext>
            </a:extLst>
          </p:cNvPr>
          <p:cNvSpPr/>
          <p:nvPr/>
        </p:nvSpPr>
        <p:spPr>
          <a:xfrm>
            <a:off x="1628299" y="1369646"/>
            <a:ext cx="1692000" cy="15840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GB" sz="1600" dirty="0"/>
              <a:t>Provide </a:t>
            </a:r>
            <a:r>
              <a:rPr lang="en-GB" sz="1600" b="1" dirty="0"/>
              <a:t>scientific rationale</a:t>
            </a:r>
            <a:r>
              <a:rPr lang="en-GB" sz="1600" dirty="0"/>
              <a:t> to support </a:t>
            </a:r>
            <a:r>
              <a:rPr lang="en-GB" sz="1600" b="1" dirty="0">
                <a:solidFill>
                  <a:schemeClr val="accent6"/>
                </a:solidFill>
              </a:rPr>
              <a:t>relevance of historical data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/>
              <a:t>to target study population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C8E7FE-ACF6-4820-8156-6CA7C64A44DD}"/>
              </a:ext>
            </a:extLst>
          </p:cNvPr>
          <p:cNvSpPr/>
          <p:nvPr/>
        </p:nvSpPr>
        <p:spPr>
          <a:xfrm>
            <a:off x="3454445" y="1369646"/>
            <a:ext cx="1692000" cy="15840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GB" sz="1600" b="1" dirty="0"/>
              <a:t>Pre-specify</a:t>
            </a:r>
            <a:r>
              <a:rPr lang="en-GB" sz="1600" dirty="0"/>
              <a:t> and justify </a:t>
            </a:r>
            <a:r>
              <a:rPr lang="en-GB" sz="1600" b="1" dirty="0">
                <a:solidFill>
                  <a:schemeClr val="accent6"/>
                </a:solidFill>
              </a:rPr>
              <a:t>initial weight </a:t>
            </a:r>
            <a:r>
              <a:rPr lang="en-GB" sz="1600" dirty="0"/>
              <a:t>to place on historical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BAF43-09C5-4A87-975F-A1E78D660928}"/>
              </a:ext>
            </a:extLst>
          </p:cNvPr>
          <p:cNvSpPr/>
          <p:nvPr/>
        </p:nvSpPr>
        <p:spPr>
          <a:xfrm>
            <a:off x="8053985" y="1369646"/>
            <a:ext cx="3133968" cy="15840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GB" sz="1600" b="1" dirty="0"/>
              <a:t>Pre-specify</a:t>
            </a:r>
            <a:r>
              <a:rPr lang="en-GB" sz="1600" dirty="0"/>
              <a:t> </a:t>
            </a:r>
          </a:p>
          <a:p>
            <a:pPr algn="ctr"/>
            <a:r>
              <a:rPr lang="en-GB" sz="1600" b="1" dirty="0">
                <a:solidFill>
                  <a:schemeClr val="accent6"/>
                </a:solidFill>
              </a:rPr>
              <a:t>Bayesian success criteria </a:t>
            </a:r>
          </a:p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sz="1600" dirty="0" err="1"/>
              <a:t>Pr</a:t>
            </a:r>
            <a:r>
              <a:rPr lang="en-GB" sz="1600" dirty="0"/>
              <a:t>(</a:t>
            </a:r>
            <a:r>
              <a:rPr lang="en-GB" sz="1600" dirty="0" err="1"/>
              <a:t>trt</a:t>
            </a:r>
            <a:r>
              <a:rPr lang="en-GB" sz="1600" dirty="0"/>
              <a:t> better control | data) &gt; 97.5%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917211-399D-4B3F-B7BF-F7B75E600698}"/>
              </a:ext>
            </a:extLst>
          </p:cNvPr>
          <p:cNvSpPr/>
          <p:nvPr/>
        </p:nvSpPr>
        <p:spPr>
          <a:xfrm>
            <a:off x="5408459" y="1369646"/>
            <a:ext cx="1692000" cy="15840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GB" sz="1600" b="1" dirty="0"/>
              <a:t>Pre-specify</a:t>
            </a:r>
            <a:r>
              <a:rPr lang="en-GB" sz="1600" dirty="0"/>
              <a:t> </a:t>
            </a:r>
            <a:r>
              <a:rPr lang="en-GB" sz="1600" b="1" dirty="0">
                <a:solidFill>
                  <a:schemeClr val="accent6"/>
                </a:solidFill>
              </a:rPr>
              <a:t>sample size </a:t>
            </a:r>
            <a:r>
              <a:rPr lang="en-GB" sz="1600" dirty="0"/>
              <a:t>for target study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A9A0C8-2ED8-4E5A-8C48-255278CD7AC9}"/>
              </a:ext>
            </a:extLst>
          </p:cNvPr>
          <p:cNvCxnSpPr>
            <a:stCxn id="14" idx="2"/>
          </p:cNvCxnSpPr>
          <p:nvPr/>
        </p:nvCxnSpPr>
        <p:spPr>
          <a:xfrm>
            <a:off x="2474299" y="2953646"/>
            <a:ext cx="403372" cy="94600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5038E-2BF9-4A89-AD7D-95974FA34126}"/>
              </a:ext>
            </a:extLst>
          </p:cNvPr>
          <p:cNvCxnSpPr>
            <a:stCxn id="15" idx="2"/>
          </p:cNvCxnSpPr>
          <p:nvPr/>
        </p:nvCxnSpPr>
        <p:spPr>
          <a:xfrm flipH="1">
            <a:off x="3712167" y="2953646"/>
            <a:ext cx="588278" cy="94600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21DEE-CC28-4D4C-AA1D-15C3450BEC05}"/>
              </a:ext>
            </a:extLst>
          </p:cNvPr>
          <p:cNvCxnSpPr>
            <a:stCxn id="17" idx="2"/>
          </p:cNvCxnSpPr>
          <p:nvPr/>
        </p:nvCxnSpPr>
        <p:spPr>
          <a:xfrm>
            <a:off x="6254459" y="2953646"/>
            <a:ext cx="0" cy="36021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E94541-1A89-448B-87FA-783408365302}"/>
              </a:ext>
            </a:extLst>
          </p:cNvPr>
          <p:cNvCxnSpPr>
            <a:cxnSpLocks/>
          </p:cNvCxnSpPr>
          <p:nvPr/>
        </p:nvCxnSpPr>
        <p:spPr>
          <a:xfrm>
            <a:off x="9361749" y="2943271"/>
            <a:ext cx="0" cy="37582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980058-F63F-4071-AA91-21232862D176}"/>
              </a:ext>
            </a:extLst>
          </p:cNvPr>
          <p:cNvCxnSpPr/>
          <p:nvPr/>
        </p:nvCxnSpPr>
        <p:spPr>
          <a:xfrm>
            <a:off x="9350344" y="3511624"/>
            <a:ext cx="0" cy="1073784"/>
          </a:xfrm>
          <a:prstGeom prst="line">
            <a:avLst/>
          </a:prstGeom>
          <a:ln w="38100">
            <a:solidFill>
              <a:schemeClr val="accent6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440DA046-9BF0-4D87-AC7E-A9987BF8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6656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F65985-4E23-4968-A720-B1237964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86" y="2253264"/>
            <a:ext cx="4862058" cy="3240000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938D-C218-4240-9F2D-3510D7C0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056C-AFED-4F1B-8206-21EDBB0E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EF3D-CD10-438B-8659-EBBD9A98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77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C75B9-506B-45BB-96C2-E0F569F41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258" y="2320468"/>
            <a:ext cx="4568802" cy="30445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1843A8-0AD5-470A-AFE1-1F1CB247A97A}"/>
              </a:ext>
            </a:extLst>
          </p:cNvPr>
          <p:cNvSpPr/>
          <p:nvPr/>
        </p:nvSpPr>
        <p:spPr>
          <a:xfrm>
            <a:off x="838200" y="1587794"/>
            <a:ext cx="5254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Type I error | no drift</a:t>
            </a:r>
          </a:p>
          <a:p>
            <a:pPr algn="ctr"/>
            <a:r>
              <a:rPr lang="en-US" dirty="0"/>
              <a:t>True placebo effect = - 50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AA292-75F4-48A3-AD8D-4070B15A9506}"/>
              </a:ext>
            </a:extLst>
          </p:cNvPr>
          <p:cNvSpPr/>
          <p:nvPr/>
        </p:nvSpPr>
        <p:spPr>
          <a:xfrm>
            <a:off x="5877742" y="1587794"/>
            <a:ext cx="547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Average type I error</a:t>
            </a:r>
          </a:p>
          <a:p>
            <a:pPr algn="ctr"/>
            <a:r>
              <a:rPr lang="en-US" dirty="0"/>
              <a:t>Over the robust MAP prior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4C32D4-B822-4A8D-BFC4-8B7C8110E45B}"/>
              </a:ext>
            </a:extLst>
          </p:cNvPr>
          <p:cNvSpPr/>
          <p:nvPr/>
        </p:nvSpPr>
        <p:spPr>
          <a:xfrm>
            <a:off x="3790097" y="3700580"/>
            <a:ext cx="314325" cy="2882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EA42E0-A559-430A-BD5C-C7419119E5F1}"/>
              </a:ext>
            </a:extLst>
          </p:cNvPr>
          <p:cNvSpPr/>
          <p:nvPr/>
        </p:nvSpPr>
        <p:spPr>
          <a:xfrm>
            <a:off x="4023460" y="5295682"/>
            <a:ext cx="360000" cy="32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CCBF1-9221-4AF2-AD0D-60A2B36B7056}"/>
                  </a:ext>
                </a:extLst>
              </p:cNvPr>
              <p:cNvSpPr txBox="1"/>
              <p:nvPr/>
            </p:nvSpPr>
            <p:spPr>
              <a:xfrm>
                <a:off x="4367807" y="5314733"/>
                <a:ext cx="5414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= chosen BDB design,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𝑤</m:t>
                    </m:r>
                  </m:oMath>
                </a14:m>
                <a:r>
                  <a:rPr lang="en-US" sz="1600" dirty="0"/>
                  <a:t> =80%; N=40 (active): N = 20 (placebo)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8CCBF1-9221-4AF2-AD0D-60A2B36B7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7" y="5314733"/>
                <a:ext cx="5414368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67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4C34062-EDCC-4C63-A5F2-D69B81E163DD}"/>
              </a:ext>
            </a:extLst>
          </p:cNvPr>
          <p:cNvSpPr/>
          <p:nvPr/>
        </p:nvSpPr>
        <p:spPr>
          <a:xfrm>
            <a:off x="838200" y="5748081"/>
            <a:ext cx="105155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ym typeface="Wingdings"/>
              </a:rPr>
              <a:t> U</a:t>
            </a:r>
            <a:r>
              <a:rPr lang="en-GB" b="1" dirty="0"/>
              <a:t>nderstand the impact of different assumptions on the risk of false positive and false negative conclusions 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860B51-191C-45D3-9E04-5B915242EFF2}"/>
              </a:ext>
            </a:extLst>
          </p:cNvPr>
          <p:cNvSpPr/>
          <p:nvPr/>
        </p:nvSpPr>
        <p:spPr>
          <a:xfrm>
            <a:off x="9085287" y="3661707"/>
            <a:ext cx="360000" cy="32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97248-C486-3101-F63D-E5B9B3578074}"/>
              </a:ext>
            </a:extLst>
          </p:cNvPr>
          <p:cNvSpPr txBox="1"/>
          <p:nvPr/>
        </p:nvSpPr>
        <p:spPr>
          <a:xfrm>
            <a:off x="2832488" y="115682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Operating characteristics to help select the design parameters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562092-DCE2-CE9B-8EC9-E837BFAA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235381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6209285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BF74850B-6918-45C9-95C7-A4941DE36D1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078694" y="1676488"/>
              <a:ext cx="8913156" cy="3411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289">
                      <a:extLst>
                        <a:ext uri="{9D8B030D-6E8A-4147-A177-3AD203B41FA5}">
                          <a16:colId xmlns:a16="http://schemas.microsoft.com/office/drawing/2014/main" val="4258242717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4238561361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1344871196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1403627303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Assumed </a:t>
                          </a:r>
                          <a:r>
                            <a:rPr lang="en-US" sz="1800" b="1" u="sng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observed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placebo mean response value in new study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Proposed BDB design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𝐰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=80%)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Frequentist design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61873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Posterior weight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1" dirty="0">
                              <a:effectLst/>
                            </a:rPr>
                            <a:t>) on historically-informed evidence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Point estimate (posterior mean) of the placebo response </a:t>
                          </a: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[95% </a:t>
                          </a:r>
                          <a:r>
                            <a:rPr lang="en-US" sz="1800" b="1" dirty="0" err="1">
                              <a:effectLst/>
                            </a:rPr>
                            <a:t>CrI</a:t>
                          </a:r>
                          <a:r>
                            <a:rPr lang="en-US" sz="1800" b="1" dirty="0">
                              <a:effectLst/>
                            </a:rPr>
                            <a:t>]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Point estimate of the placebo response </a:t>
                          </a: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[95% CI]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45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-20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0.88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-36.6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  -56.1;</a:t>
                          </a:r>
                          <a:r>
                            <a:rPr lang="en-US" sz="1800" baseline="0" dirty="0">
                              <a:effectLst/>
                            </a:rPr>
                            <a:t>  </a:t>
                          </a:r>
                          <a:r>
                            <a:rPr lang="en-US" sz="1800" dirty="0">
                              <a:effectLst/>
                            </a:rPr>
                            <a:t>-8.9]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-20 [  -58.6;    18.6]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5156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-50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0.93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-48.9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baseline="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-69.7;-30.4]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-50 [  -88.6;   -11.4]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8513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-80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0.87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-63.5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  -93.2;-41.2]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-80 [-118.6;   -41.4]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4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-110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0.56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-93.8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[-132.0;-57.3]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-110 [-148.6;  -71.4]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1710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-140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0.19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-132.6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[-165.9;-96.2]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-140 [-178.6;-101.4]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06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74850B-6918-45C9-95C7-A4941DE36D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12948709"/>
                  </p:ext>
                </p:extLst>
              </p:nvPr>
            </p:nvGraphicFramePr>
            <p:xfrm>
              <a:off x="2078694" y="1676488"/>
              <a:ext cx="8913156" cy="3411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2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58242717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38561361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44871196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03627303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Assumed </a:t>
                          </a:r>
                          <a:r>
                            <a:rPr lang="en-US" sz="1800" b="1" u="sng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observed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placebo mean response value in new study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0205" t="-8197" r="-50068" b="-8442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Frequentist design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6618731"/>
                      </a:ext>
                    </a:extLst>
                  </a:tr>
                  <a:tr h="1186180">
                    <a:tc vMerge="1"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48" t="-33846" r="-200548" b="-16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Point estimate (posterior mean) of the placebo response </a:t>
                          </a: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[95% </a:t>
                          </a:r>
                          <a:r>
                            <a:rPr lang="en-US" sz="1800" b="1" dirty="0" err="1">
                              <a:effectLst/>
                            </a:rPr>
                            <a:t>CrI</a:t>
                          </a:r>
                          <a:r>
                            <a:rPr lang="en-US" sz="1800" b="1" dirty="0">
                              <a:effectLst/>
                            </a:rPr>
                            <a:t>]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Point estimate of the placebo response </a:t>
                          </a: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[95% CI]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5245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-20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0.88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-36.6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  -56.1;</a:t>
                          </a:r>
                          <a:r>
                            <a:rPr lang="en-US" sz="1800" baseline="0" dirty="0">
                              <a:effectLst/>
                            </a:rPr>
                            <a:t>  </a:t>
                          </a:r>
                          <a:r>
                            <a:rPr lang="en-US" sz="1800" dirty="0">
                              <a:effectLst/>
                            </a:rPr>
                            <a:t>-8.9]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-20 [  -58.6;    18.6]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45156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-50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0.93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-48.9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baseline="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-69.7;-30.4]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-50 [  -88.6;   -11.4]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88513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-80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0.87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-63.5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  -93.2;-41.2]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-80 [-118.6;   -41.4]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8244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-110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0.56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-93.8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[-132.0;-57.3]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-110 [-148.6;  -71.4]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01710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-140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0.19</a:t>
                          </a:r>
                          <a:endParaRPr lang="en-US" sz="18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-132.6</a:t>
                          </a:r>
                          <a:r>
                            <a:rPr lang="en-US" sz="1800" baseline="0" dirty="0">
                              <a:effectLst/>
                              <a:latin typeface="Verdana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[-165.9;-96.2]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-140 [-178.6;-101.4]</a:t>
                          </a:r>
                          <a:endParaRPr lang="en-US" sz="18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98506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8FF6-6335-403F-83B8-2DF7B28F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A2005-7B4E-4BAA-BF48-AFC2C9E1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BCE6-710A-4F45-98E3-40878BE9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78</a:t>
            </a:fld>
            <a:endParaRPr lang="de-CH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B30E3B-A98B-4BCB-8261-F17CAB1F7F6C}"/>
              </a:ext>
            </a:extLst>
          </p:cNvPr>
          <p:cNvCxnSpPr>
            <a:cxnSpLocks/>
          </p:cNvCxnSpPr>
          <p:nvPr/>
        </p:nvCxnSpPr>
        <p:spPr>
          <a:xfrm>
            <a:off x="1707673" y="3784575"/>
            <a:ext cx="3189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EA744B-497B-4FD1-85D3-599A3083B1A3}"/>
              </a:ext>
            </a:extLst>
          </p:cNvPr>
          <p:cNvSpPr txBox="1"/>
          <p:nvPr/>
        </p:nvSpPr>
        <p:spPr>
          <a:xfrm>
            <a:off x="0" y="3492188"/>
            <a:ext cx="1726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Consistent with historical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6B33FD-EDC8-4D5A-A19F-4E92AB4506DF}"/>
              </a:ext>
            </a:extLst>
          </p:cNvPr>
          <p:cNvCxnSpPr>
            <a:cxnSpLocks/>
          </p:cNvCxnSpPr>
          <p:nvPr/>
        </p:nvCxnSpPr>
        <p:spPr>
          <a:xfrm>
            <a:off x="1707673" y="4833060"/>
            <a:ext cx="3189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67FBF9-9BCC-4D5D-A8FF-BDCAB0EBF811}"/>
              </a:ext>
            </a:extLst>
          </p:cNvPr>
          <p:cNvSpPr txBox="1"/>
          <p:nvPr/>
        </p:nvSpPr>
        <p:spPr>
          <a:xfrm>
            <a:off x="-2" y="4663783"/>
            <a:ext cx="17264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Prior-data conflict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2A1953-B6FA-44C6-8F11-DAABFC8C8F55}"/>
              </a:ext>
            </a:extLst>
          </p:cNvPr>
          <p:cNvSpPr/>
          <p:nvPr/>
        </p:nvSpPr>
        <p:spPr>
          <a:xfrm>
            <a:off x="476249" y="5440881"/>
            <a:ext cx="10515599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GB" b="1" dirty="0"/>
              <a:t>Behaviour of the chosen design given various possible </a:t>
            </a:r>
            <a:r>
              <a:rPr lang="en-GB" b="1" i="1" dirty="0"/>
              <a:t>observed</a:t>
            </a:r>
            <a:r>
              <a:rPr lang="en-GB" b="1" dirty="0"/>
              <a:t> outcomes from the new study</a:t>
            </a:r>
          </a:p>
          <a:p>
            <a:pPr marL="342900" indent="-342900">
              <a:spcBef>
                <a:spcPts val="1200"/>
              </a:spcBef>
              <a:buFont typeface="Wingdings"/>
              <a:buChar char="ü"/>
            </a:pPr>
            <a:r>
              <a:rPr lang="en-GB" b="1" dirty="0"/>
              <a:t>Compares it with those of a classical frequentist design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068050" y="3267075"/>
            <a:ext cx="0" cy="188595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058525" y="3288442"/>
            <a:ext cx="111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5"/>
                </a:solidFill>
              </a:rPr>
              <a:t>Worse</a:t>
            </a:r>
            <a:r>
              <a:rPr lang="en-US" sz="1100" i="1" dirty="0">
                <a:solidFill>
                  <a:schemeClr val="accent5"/>
                </a:solidFill>
              </a:rPr>
              <a:t> than in historical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58525" y="2725089"/>
            <a:ext cx="111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accent5"/>
                </a:solidFill>
              </a:rPr>
              <a:t>Observed placebo mean: 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6000" y="4663783"/>
            <a:ext cx="111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5"/>
                </a:solidFill>
              </a:rPr>
              <a:t>Better</a:t>
            </a:r>
            <a:r>
              <a:rPr lang="en-US" sz="1100" i="1" dirty="0">
                <a:solidFill>
                  <a:schemeClr val="accent5"/>
                </a:solidFill>
              </a:rPr>
              <a:t> than in historical data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10C322E-3229-F90E-1CA1-9C36FDD93535}"/>
              </a:ext>
            </a:extLst>
          </p:cNvPr>
          <p:cNvSpPr txBox="1">
            <a:spLocks/>
          </p:cNvSpPr>
          <p:nvPr/>
        </p:nvSpPr>
        <p:spPr>
          <a:xfrm>
            <a:off x="537882" y="235381"/>
            <a:ext cx="10815918" cy="1007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1)</a:t>
            </a:r>
            <a:endParaRPr lang="de-CH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B4858-9C13-2A18-C144-E93CF6E8DA38}"/>
              </a:ext>
            </a:extLst>
          </p:cNvPr>
          <p:cNvSpPr txBox="1"/>
          <p:nvPr/>
        </p:nvSpPr>
        <p:spPr>
          <a:xfrm>
            <a:off x="2832488" y="115682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Illustrative results under selected data scenarios</a:t>
            </a:r>
          </a:p>
        </p:txBody>
      </p:sp>
    </p:spTree>
    <p:extLst>
      <p:ext uri="{BB962C8B-B14F-4D97-AF65-F5344CB8AC3E}">
        <p14:creationId xmlns:p14="http://schemas.microsoft.com/office/powerpoint/2010/main" val="3634795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BF74850B-6918-45C9-95C7-A4941DE36D1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078694" y="1676488"/>
              <a:ext cx="8913156" cy="3660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289">
                      <a:extLst>
                        <a:ext uri="{9D8B030D-6E8A-4147-A177-3AD203B41FA5}">
                          <a16:colId xmlns:a16="http://schemas.microsoft.com/office/drawing/2014/main" val="4258242717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4238561361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1344871196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1403627303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Assumed </a:t>
                          </a: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observed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OR in </a:t>
                          </a:r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paediatric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study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Proposed BDB design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𝐰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=70%)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Frequentist design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61873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Posterior weight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effectLst/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="1" dirty="0">
                              <a:effectLst/>
                            </a:rPr>
                            <a:t>) on evidence informed by adult data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Point estimate (posterior mean) of OR in </a:t>
                          </a:r>
                          <a:r>
                            <a:rPr lang="en-US" sz="1600" b="1" dirty="0" err="1">
                              <a:effectLst/>
                            </a:rPr>
                            <a:t>paediatrics</a:t>
                          </a:r>
                          <a:endParaRPr lang="en-US" sz="1600" b="1" dirty="0">
                            <a:effectLst/>
                          </a:endParaRP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[95% </a:t>
                          </a:r>
                          <a:r>
                            <a:rPr lang="en-US" sz="1600" b="1" dirty="0" err="1">
                              <a:effectLst/>
                            </a:rPr>
                            <a:t>CrI</a:t>
                          </a:r>
                          <a:r>
                            <a:rPr lang="en-US" sz="1600" b="1" dirty="0">
                              <a:effectLst/>
                            </a:rPr>
                            <a:t>]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Point estimate of OR in </a:t>
                          </a:r>
                          <a:r>
                            <a:rPr lang="en-US" sz="1600" b="1" dirty="0" err="1">
                              <a:effectLst/>
                            </a:rPr>
                            <a:t>paediatrics</a:t>
                          </a:r>
                          <a:endParaRPr lang="en-US" sz="1600" b="1" dirty="0">
                            <a:effectLst/>
                          </a:endParaRP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[95% CI]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45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0.60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0.51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 0.96 [0.31, 1.81]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0.60 [0.27, 1.33]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156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1.00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0.84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1.45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</a:rPr>
                            <a:t>0.67, 1.97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1.00 [0.48, 2.10]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513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1.31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0.90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1.56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[1.00, 2.05]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1.31 [0.58, 2.47]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4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1.40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1.58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[1.08, 2.08]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1.40 [0.68, 2.87]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1710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1.60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1.61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[1.19, 2.16]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1.60 [0.79, 3.25]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0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1.64 [1.24, 2.30]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1.80 [0.89, 3.64]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2194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BF74850B-6918-45C9-95C7-A4941DE36D1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0614191"/>
                  </p:ext>
                </p:extLst>
              </p:nvPr>
            </p:nvGraphicFramePr>
            <p:xfrm>
              <a:off x="2078694" y="1676488"/>
              <a:ext cx="8913156" cy="3660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289">
                      <a:extLst>
                        <a:ext uri="{9D8B030D-6E8A-4147-A177-3AD203B41FA5}">
                          <a16:colId xmlns:a16="http://schemas.microsoft.com/office/drawing/2014/main" val="4258242717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4238561361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1344871196"/>
                        </a:ext>
                      </a:extLst>
                    </a:gridCol>
                    <a:gridCol w="2228289">
                      <a:extLst>
                        <a:ext uri="{9D8B030D-6E8A-4147-A177-3AD203B41FA5}">
                          <a16:colId xmlns:a16="http://schemas.microsoft.com/office/drawing/2014/main" val="1403627303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Assumed </a:t>
                          </a: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observed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OR in </a:t>
                          </a:r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paediatric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study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37" t="-4918" r="-50273" b="-9016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Frequentist design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9D1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618731"/>
                      </a:ext>
                    </a:extLst>
                  </a:tr>
                  <a:tr h="1064260">
                    <a:tc vMerge="1"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73" t="-36571" r="-200546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Point estimate (posterior mean) of OR in </a:t>
                          </a:r>
                          <a:r>
                            <a:rPr lang="en-US" sz="1600" b="1" dirty="0" err="1">
                              <a:effectLst/>
                            </a:rPr>
                            <a:t>paediatrics</a:t>
                          </a:r>
                          <a:endParaRPr lang="en-US" sz="1600" b="1" dirty="0">
                            <a:effectLst/>
                          </a:endParaRP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[95% </a:t>
                          </a:r>
                          <a:r>
                            <a:rPr lang="en-US" sz="1600" b="1" dirty="0" err="1">
                              <a:effectLst/>
                            </a:rPr>
                            <a:t>CrI</a:t>
                          </a:r>
                          <a:r>
                            <a:rPr lang="en-US" sz="1600" b="1" dirty="0">
                              <a:effectLst/>
                            </a:rPr>
                            <a:t>]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Point estimate of OR in </a:t>
                          </a:r>
                          <a:r>
                            <a:rPr lang="en-US" sz="1600" b="1" dirty="0" err="1">
                              <a:effectLst/>
                            </a:rPr>
                            <a:t>paediatrics</a:t>
                          </a:r>
                          <a:endParaRPr lang="en-US" sz="1600" b="1" dirty="0">
                            <a:effectLst/>
                          </a:endParaRPr>
                        </a:p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[95% CI]</a:t>
                          </a:r>
                          <a:endParaRPr lang="en-US" sz="1600" b="1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45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0.60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0.51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 0.96 [0.31, 1.81]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0.60 [0.27, 1.33]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CBA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156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1.00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0.84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1.45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</a:rPr>
                            <a:t>0.67, 1.97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1.00 [0.48, 2.10]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513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1.31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0.90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1.56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[1.00, 2.05]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1.31 [0.58, 2.47]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44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1.40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1.58</a:t>
                          </a: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[1.08, 2.08]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1.40 [0.68, 2.87]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1710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1.60</a:t>
                          </a:r>
                          <a:endParaRPr lang="en-US" sz="1600" dirty="0">
                            <a:effectLst/>
                            <a:latin typeface="Verdana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baseline="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1.61 </a:t>
                          </a:r>
                          <a:r>
                            <a:rPr lang="en-US" sz="1600" dirty="0">
                              <a:effectLst/>
                              <a:latin typeface="+mn-lt"/>
                            </a:rPr>
                            <a:t>[1.19, 2.16]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</a:rPr>
                            <a:t>1.60 [0.79, 3.25]</a:t>
                          </a:r>
                          <a:endParaRPr lang="en-US" sz="1600" dirty="0">
                            <a:effectLst/>
                            <a:latin typeface="+mn-lt"/>
                            <a:ea typeface="Verdana"/>
                            <a:cs typeface="Verdana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0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0.91</a:t>
                          </a:r>
                          <a:endParaRPr lang="en-GB" sz="1600" dirty="0">
                            <a:effectLst/>
                            <a:latin typeface="+mn-lt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1.64 [1.24, 2.30]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-1270" algn="ctr">
                            <a:spcAft>
                              <a:spcPts val="70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Verdana"/>
                              <a:cs typeface="Verdana"/>
                            </a:rPr>
                            <a:t>1.80 [0.89, 3.64]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2194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8FF6-6335-403F-83B8-2DF7B28F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A2005-7B4E-4BAA-BF48-AFC2C9E1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BCE6-710A-4F45-98E3-40878BE9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79</a:t>
            </a:fld>
            <a:endParaRPr lang="de-CH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B30E3B-A98B-4BCB-8261-F17CAB1F7F6C}"/>
              </a:ext>
            </a:extLst>
          </p:cNvPr>
          <p:cNvCxnSpPr>
            <a:cxnSpLocks/>
          </p:cNvCxnSpPr>
          <p:nvPr/>
        </p:nvCxnSpPr>
        <p:spPr>
          <a:xfrm>
            <a:off x="1726482" y="4849447"/>
            <a:ext cx="3189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EA744B-497B-4FD1-85D3-599A3083B1A3}"/>
              </a:ext>
            </a:extLst>
          </p:cNvPr>
          <p:cNvSpPr txBox="1"/>
          <p:nvPr/>
        </p:nvSpPr>
        <p:spPr>
          <a:xfrm>
            <a:off x="-130629" y="4506094"/>
            <a:ext cx="1726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Consistent with adult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6B33FD-EDC8-4D5A-A19F-4E92AB4506DF}"/>
              </a:ext>
            </a:extLst>
          </p:cNvPr>
          <p:cNvCxnSpPr>
            <a:cxnSpLocks/>
          </p:cNvCxnSpPr>
          <p:nvPr/>
        </p:nvCxnSpPr>
        <p:spPr>
          <a:xfrm>
            <a:off x="1726482" y="3293201"/>
            <a:ext cx="3189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67FBF9-9BCC-4D5D-A8FF-BDCAB0EBF811}"/>
              </a:ext>
            </a:extLst>
          </p:cNvPr>
          <p:cNvSpPr txBox="1"/>
          <p:nvPr/>
        </p:nvSpPr>
        <p:spPr>
          <a:xfrm>
            <a:off x="0" y="3134999"/>
            <a:ext cx="17264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Prior-data conflict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2A1953-B6FA-44C6-8F11-DAABFC8C8F55}"/>
              </a:ext>
            </a:extLst>
          </p:cNvPr>
          <p:cNvSpPr/>
          <p:nvPr/>
        </p:nvSpPr>
        <p:spPr>
          <a:xfrm>
            <a:off x="476249" y="5440881"/>
            <a:ext cx="10515599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GB" b="1" dirty="0"/>
              <a:t>Behaviour of the chosen design given various possible </a:t>
            </a:r>
            <a:r>
              <a:rPr lang="en-GB" b="1" i="1" dirty="0"/>
              <a:t>observed</a:t>
            </a:r>
            <a:r>
              <a:rPr lang="en-GB" b="1" dirty="0"/>
              <a:t> outcomes from the new study</a:t>
            </a:r>
          </a:p>
          <a:p>
            <a:pPr marL="342900" indent="-342900">
              <a:spcBef>
                <a:spcPts val="1200"/>
              </a:spcBef>
              <a:buFont typeface="Wingdings"/>
              <a:buChar char="ü"/>
            </a:pPr>
            <a:r>
              <a:rPr lang="en-GB" b="1" dirty="0"/>
              <a:t>Compares it with those of a classical frequentist design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068050" y="3267075"/>
            <a:ext cx="0" cy="1239019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044101" y="3290543"/>
            <a:ext cx="111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5"/>
                </a:solidFill>
              </a:rPr>
              <a:t>Worse</a:t>
            </a:r>
            <a:r>
              <a:rPr lang="en-US" sz="1100" i="1" dirty="0">
                <a:solidFill>
                  <a:schemeClr val="accent5"/>
                </a:solidFill>
              </a:rPr>
              <a:t> than in adult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58525" y="2725089"/>
            <a:ext cx="111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accent5"/>
                </a:solidFill>
              </a:rPr>
              <a:t>Observed </a:t>
            </a:r>
            <a:r>
              <a:rPr lang="en-US" sz="1200" i="1" dirty="0" err="1">
                <a:solidFill>
                  <a:schemeClr val="accent5"/>
                </a:solidFill>
              </a:rPr>
              <a:t>paediatric</a:t>
            </a:r>
            <a:r>
              <a:rPr lang="en-US" sz="1200" i="1" dirty="0">
                <a:solidFill>
                  <a:schemeClr val="accent5"/>
                </a:solidFill>
              </a:rPr>
              <a:t> OR: 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59127" y="5090869"/>
            <a:ext cx="111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5"/>
                </a:solidFill>
              </a:rPr>
              <a:t>Better</a:t>
            </a:r>
            <a:r>
              <a:rPr lang="en-US" sz="1100" i="1" dirty="0">
                <a:solidFill>
                  <a:schemeClr val="accent5"/>
                </a:solidFill>
              </a:rPr>
              <a:t> than in adult 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C91419-C59A-4882-8E39-BD116767AC6A}"/>
              </a:ext>
            </a:extLst>
          </p:cNvPr>
          <p:cNvCxnSpPr>
            <a:cxnSpLocks/>
          </p:cNvCxnSpPr>
          <p:nvPr/>
        </p:nvCxnSpPr>
        <p:spPr>
          <a:xfrm>
            <a:off x="1742509" y="3992255"/>
            <a:ext cx="3189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855140-138E-4C8B-B1DA-4C9F71C6A41D}"/>
              </a:ext>
            </a:extLst>
          </p:cNvPr>
          <p:cNvSpPr txBox="1"/>
          <p:nvPr/>
        </p:nvSpPr>
        <p:spPr>
          <a:xfrm>
            <a:off x="34834" y="3699868"/>
            <a:ext cx="1726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Minimum detectable effect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BD9101-0778-433E-85C6-C4E03E1A69E2}"/>
              </a:ext>
            </a:extLst>
          </p:cNvPr>
          <p:cNvCxnSpPr>
            <a:cxnSpLocks/>
          </p:cNvCxnSpPr>
          <p:nvPr/>
        </p:nvCxnSpPr>
        <p:spPr>
          <a:xfrm flipV="1">
            <a:off x="11073542" y="4960646"/>
            <a:ext cx="0" cy="56111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20EEF00-F2B1-E135-F1EF-68031FC0CC9A}"/>
              </a:ext>
            </a:extLst>
          </p:cNvPr>
          <p:cNvSpPr txBox="1">
            <a:spLocks/>
          </p:cNvSpPr>
          <p:nvPr/>
        </p:nvSpPr>
        <p:spPr>
          <a:xfrm>
            <a:off x="537882" y="235381"/>
            <a:ext cx="10815918" cy="1007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2)</a:t>
            </a:r>
            <a:endParaRPr lang="de-CH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FD7FD7-94B5-3238-E728-7DEEA4DDBC0D}"/>
              </a:ext>
            </a:extLst>
          </p:cNvPr>
          <p:cNvSpPr txBox="1"/>
          <p:nvPr/>
        </p:nvSpPr>
        <p:spPr>
          <a:xfrm>
            <a:off x="2832488" y="115682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Illustrative results under selected data scenarios</a:t>
            </a:r>
          </a:p>
        </p:txBody>
      </p:sp>
    </p:spTree>
    <p:extLst>
      <p:ext uri="{BB962C8B-B14F-4D97-AF65-F5344CB8AC3E}">
        <p14:creationId xmlns:p14="http://schemas.microsoft.com/office/powerpoint/2010/main" val="350931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E1D417-3A5B-496A-8829-F0C0E5E3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98"/>
          <a:stretch/>
        </p:blipFill>
        <p:spPr>
          <a:xfrm>
            <a:off x="137308" y="4218161"/>
            <a:ext cx="1910080" cy="19733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8184" y="2062429"/>
            <a:ext cx="227167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Prior (initial) probability distribution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82336" y="4068511"/>
            <a:ext cx="1894849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evidence (study data)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111000" y="2678215"/>
            <a:ext cx="1894849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Posterior (updated) probability distribution</a:t>
            </a:r>
            <a:endParaRPr lang="en-US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21047" y="2913986"/>
            <a:ext cx="1974412" cy="1077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Inference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CED37A-8CC7-49A1-93F1-4A53A3380C6F}"/>
              </a:ext>
            </a:extLst>
          </p:cNvPr>
          <p:cNvCxnSpPr>
            <a:cxnSpLocks/>
            <a:stCxn id="26" idx="3"/>
            <a:endCxn id="104" idx="1"/>
          </p:cNvCxnSpPr>
          <p:nvPr/>
        </p:nvCxnSpPr>
        <p:spPr>
          <a:xfrm>
            <a:off x="4499856" y="2662594"/>
            <a:ext cx="821191" cy="7900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591C58-E860-4E71-AC55-31EB0DCAB23B}"/>
              </a:ext>
            </a:extLst>
          </p:cNvPr>
          <p:cNvCxnSpPr>
            <a:cxnSpLocks/>
            <a:stCxn id="36" idx="3"/>
            <a:endCxn id="104" idx="1"/>
          </p:cNvCxnSpPr>
          <p:nvPr/>
        </p:nvCxnSpPr>
        <p:spPr>
          <a:xfrm flipV="1">
            <a:off x="4277185" y="3452595"/>
            <a:ext cx="1043862" cy="1216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1BFF84-AC99-454F-8951-87B667AC25B6}"/>
              </a:ext>
            </a:extLst>
          </p:cNvPr>
          <p:cNvCxnSpPr>
            <a:cxnSpLocks/>
            <a:stCxn id="104" idx="3"/>
            <a:endCxn id="95" idx="1"/>
          </p:cNvCxnSpPr>
          <p:nvPr/>
        </p:nvCxnSpPr>
        <p:spPr>
          <a:xfrm>
            <a:off x="7295459" y="3452595"/>
            <a:ext cx="815541" cy="104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F3C49CF-1BBD-42E7-AAB3-D6D400F0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0" y="384852"/>
            <a:ext cx="10102852" cy="492443"/>
          </a:xfrm>
        </p:spPr>
        <p:txBody>
          <a:bodyPr>
            <a:noAutofit/>
          </a:bodyPr>
          <a:lstStyle/>
          <a:p>
            <a:r>
              <a:rPr lang="en-GB" sz="4000" b="1" dirty="0"/>
              <a:t>Bayesian inference: a form of evidence synthesis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0C892-A903-4065-ACFE-3688BD84B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95"/>
          <a:stretch/>
        </p:blipFill>
        <p:spPr>
          <a:xfrm>
            <a:off x="10102649" y="2678214"/>
            <a:ext cx="1910080" cy="2038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604C4-A06F-46D8-AADB-A618F166F168}"/>
              </a:ext>
            </a:extLst>
          </p:cNvPr>
          <p:cNvSpPr txBox="1"/>
          <p:nvPr/>
        </p:nvSpPr>
        <p:spPr>
          <a:xfrm>
            <a:off x="370237" y="1528948"/>
            <a:ext cx="197441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333" b="1">
                <a:latin typeface="Arial Narrow" panose="020B0606020202030204" pitchFamily="34" charset="0"/>
              </a:rPr>
              <a:t>Mean response based on 10 ‘Source’ Patients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5328D4-E097-490C-9461-9440E6964DD8}"/>
              </a:ext>
            </a:extLst>
          </p:cNvPr>
          <p:cNvSpPr txBox="1"/>
          <p:nvPr/>
        </p:nvSpPr>
        <p:spPr>
          <a:xfrm>
            <a:off x="262417" y="3801589"/>
            <a:ext cx="197441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333" b="1">
                <a:latin typeface="Arial Narrow" panose="020B0606020202030204" pitchFamily="34" charset="0"/>
              </a:rPr>
              <a:t>Mean response based on 5 New Patients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0A1D6A-EA09-4DE0-B902-32AAEA1ADF46}"/>
              </a:ext>
            </a:extLst>
          </p:cNvPr>
          <p:cNvSpPr txBox="1"/>
          <p:nvPr/>
        </p:nvSpPr>
        <p:spPr>
          <a:xfrm>
            <a:off x="10143341" y="2175322"/>
            <a:ext cx="197441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333" b="1">
                <a:latin typeface="Arial Narrow" panose="020B0606020202030204" pitchFamily="34" charset="0"/>
              </a:rPr>
              <a:t>Mean response based on 10 ‘Source’ +  5 New Patients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AC2A6-EB8D-47FC-A660-D9DA0A199874}"/>
              </a:ext>
            </a:extLst>
          </p:cNvPr>
          <p:cNvSpPr txBox="1"/>
          <p:nvPr/>
        </p:nvSpPr>
        <p:spPr>
          <a:xfrm>
            <a:off x="2149565" y="5516735"/>
            <a:ext cx="9472592" cy="9079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Bayesian analysis using external study data as a prior distribution </a:t>
            </a:r>
          </a:p>
          <a:p>
            <a:r>
              <a:rPr lang="en-GB" sz="2400" b="1" dirty="0"/>
              <a:t>    ► </a:t>
            </a:r>
            <a:r>
              <a:rPr lang="en-GB" sz="2400" dirty="0"/>
              <a:t>posterior distribution is based on </a:t>
            </a:r>
            <a:r>
              <a:rPr lang="en-GB" sz="2400" dirty="0">
                <a:solidFill>
                  <a:schemeClr val="accent1"/>
                </a:solidFill>
              </a:rPr>
              <a:t>pooling</a:t>
            </a:r>
            <a:r>
              <a:rPr lang="en-GB" sz="2400" dirty="0">
                <a:solidFill>
                  <a:schemeClr val="bg2"/>
                </a:solidFill>
              </a:rPr>
              <a:t> </a:t>
            </a:r>
            <a:r>
              <a:rPr lang="en-GB" sz="2400" dirty="0"/>
              <a:t>the external and new data 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0F966-F811-46D2-A7D1-5241F6B955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698" b="11845"/>
          <a:stretch/>
        </p:blipFill>
        <p:spPr>
          <a:xfrm>
            <a:off x="239484" y="2009881"/>
            <a:ext cx="1910080" cy="16893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F1337-C085-46A1-80E4-48BEB4C7BC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95" grpId="0" animBg="1"/>
      <p:bldP spid="104" grpId="0" animBg="1"/>
      <p:bldP spid="6" grpId="0"/>
      <p:bldP spid="19" grpId="0"/>
      <p:bldP spid="20" grpId="0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335B17-5C83-4793-8D64-6FE42B42C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23" y="2839821"/>
            <a:ext cx="1133035" cy="849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AECE7-5123-4FF6-8C40-D94EDFE1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04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Reporting of primary analysis: Summaries of data, prior &amp; posterior </a:t>
            </a:r>
            <a:r>
              <a:rPr lang="en-US" sz="3600" b="1" dirty="0">
                <a:solidFill>
                  <a:schemeClr val="accent1"/>
                </a:solidFill>
              </a:rPr>
              <a:t>(case-study 1)</a:t>
            </a:r>
            <a:endParaRPr lang="de-CH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44AE5EE-6C57-4E9E-9113-EE1726E7FB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4446" y="1825625"/>
          <a:ext cx="9947127" cy="273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0">
                  <a:extLst>
                    <a:ext uri="{9D8B030D-6E8A-4147-A177-3AD203B41FA5}">
                      <a16:colId xmlns:a16="http://schemas.microsoft.com/office/drawing/2014/main" val="1711981632"/>
                    </a:ext>
                  </a:extLst>
                </a:gridCol>
                <a:gridCol w="634050">
                  <a:extLst>
                    <a:ext uri="{9D8B030D-6E8A-4147-A177-3AD203B41FA5}">
                      <a16:colId xmlns:a16="http://schemas.microsoft.com/office/drawing/2014/main" val="2224430056"/>
                    </a:ext>
                  </a:extLst>
                </a:gridCol>
                <a:gridCol w="1268101">
                  <a:extLst>
                    <a:ext uri="{9D8B030D-6E8A-4147-A177-3AD203B41FA5}">
                      <a16:colId xmlns:a16="http://schemas.microsoft.com/office/drawing/2014/main" val="294355007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20819297"/>
                    </a:ext>
                  </a:extLst>
                </a:gridCol>
                <a:gridCol w="598825">
                  <a:extLst>
                    <a:ext uri="{9D8B030D-6E8A-4147-A177-3AD203B41FA5}">
                      <a16:colId xmlns:a16="http://schemas.microsoft.com/office/drawing/2014/main" val="248597682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50845577"/>
                    </a:ext>
                  </a:extLst>
                </a:gridCol>
                <a:gridCol w="634050">
                  <a:extLst>
                    <a:ext uri="{9D8B030D-6E8A-4147-A177-3AD203B41FA5}">
                      <a16:colId xmlns:a16="http://schemas.microsoft.com/office/drawing/2014/main" val="1556916829"/>
                    </a:ext>
                  </a:extLst>
                </a:gridCol>
                <a:gridCol w="1268101">
                  <a:extLst>
                    <a:ext uri="{9D8B030D-6E8A-4147-A177-3AD203B41FA5}">
                      <a16:colId xmlns:a16="http://schemas.microsoft.com/office/drawing/2014/main" val="2425597351"/>
                    </a:ext>
                  </a:extLst>
                </a:gridCol>
              </a:tblGrid>
              <a:tr h="60402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Evidence source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Treatment difference: </a:t>
                      </a:r>
                    </a:p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Active-Placebo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(Treat diff) &lt;0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Placebo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602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analysis - </a:t>
                      </a:r>
                      <a:r>
                        <a:rPr lang="en-US" sz="1600" b="1" i="1" dirty="0">
                          <a:effectLst/>
                        </a:rPr>
                        <a:t>posterior</a:t>
                      </a:r>
                      <a:endParaRPr lang="en-GB" sz="1600" b="1" i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-46.3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(-81.7, -6.6)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-98.8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(-126.0, -71.5)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-51.4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(-82.3, -30.1)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8681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study only </a:t>
                      </a:r>
                    </a:p>
                    <a:p>
                      <a:pPr indent="-635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-40.0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(-88.3,  8.3)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1-sided </a:t>
                      </a:r>
                    </a:p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p-value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=0.055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(-127.6, -72.4)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-60.0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(-99.6, -20.4)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39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Historical MAP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for placebo effect</a:t>
                      </a:r>
                    </a:p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Posterior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for treatment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-49.2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(-94.8, 1.1)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-48.5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(-92.8, -10.9)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721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Robust MAP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for placebo effect</a:t>
                      </a:r>
                    </a:p>
                    <a:p>
                      <a:pPr marL="0" marR="0" lvl="0" indent="-6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Posterior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for treatment effect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-49.2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(-152.5, 55.7)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-48.2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(-153.6, 52.9)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571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070B-6E72-4FB4-A457-3C696949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69C7-E99C-4651-BDFA-B29A6392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9034-BD6C-4387-802C-221EEC5E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80</a:t>
            </a:fld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7A36F-8DC5-43D0-95DA-E505DEE48716}"/>
              </a:ext>
            </a:extLst>
          </p:cNvPr>
          <p:cNvSpPr/>
          <p:nvPr/>
        </p:nvSpPr>
        <p:spPr>
          <a:xfrm>
            <a:off x="838200" y="4542770"/>
            <a:ext cx="9868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Posterior median and equal-tailed Bayesian posterior 95% credible interval (</a:t>
            </a:r>
            <a:r>
              <a:rPr lang="en-GB" sz="1200" dirty="0" err="1"/>
              <a:t>CrI</a:t>
            </a:r>
            <a:r>
              <a:rPr lang="en-GB" sz="1200" dirty="0"/>
              <a:t>) are reported for the primary analysis and the historical placebo response, and maximum likelihood estimate and Wald 95% confidence intervals (CI) are reported for the separate analysis based on the current study data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7A2A7-089B-46BF-87BE-3919C6B8D49E}"/>
              </a:ext>
            </a:extLst>
          </p:cNvPr>
          <p:cNvSpPr/>
          <p:nvPr/>
        </p:nvSpPr>
        <p:spPr>
          <a:xfrm>
            <a:off x="838200" y="5093687"/>
            <a:ext cx="103018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b="1" dirty="0"/>
              <a:t>Permits comparison of primary Bayesian analysis (row 1) with: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of a classical frequentist analysis of current study data alone (row 2)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based on the prior information alone (rows 3 &amp; 4)</a:t>
            </a:r>
          </a:p>
          <a:p>
            <a:pPr marL="0" lvl="2"/>
            <a:r>
              <a:rPr lang="en-GB" b="1" dirty="0"/>
              <a:t>to enable transparent assessment of contribution of each source of evidence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296AFC-1F1C-4C65-987F-4141E38D17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64" y="3764905"/>
            <a:ext cx="1134000" cy="84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D0779-7081-434A-85DA-47B15C4F335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9" y="2338740"/>
            <a:ext cx="1134000" cy="84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F07902-A28C-4833-B628-7AAF7C4D8399}"/>
              </a:ext>
            </a:extLst>
          </p:cNvPr>
          <p:cNvSpPr/>
          <p:nvPr/>
        </p:nvSpPr>
        <p:spPr>
          <a:xfrm>
            <a:off x="804237" y="1535447"/>
            <a:ext cx="9868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Key elements to be included when reporting results of primary analysis in each MAA:</a:t>
            </a:r>
          </a:p>
        </p:txBody>
      </p:sp>
    </p:spTree>
    <p:extLst>
      <p:ext uri="{BB962C8B-B14F-4D97-AF65-F5344CB8AC3E}">
        <p14:creationId xmlns:p14="http://schemas.microsoft.com/office/powerpoint/2010/main" val="1473162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75D72-0165-4FD5-9EC5-540EB98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D5B0-847B-4B01-9F6C-48C81D9F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81</a:t>
            </a:fld>
            <a:endParaRPr lang="de-C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841A6A-EF3D-4934-B678-2A818D51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86869D-BB13-4FA4-9F2D-56AE867330ED}"/>
              </a:ext>
            </a:extLst>
          </p:cNvPr>
          <p:cNvSpPr/>
          <p:nvPr/>
        </p:nvSpPr>
        <p:spPr>
          <a:xfrm>
            <a:off x="464335" y="5030805"/>
            <a:ext cx="5246653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sym typeface="Wingdings"/>
              </a:rPr>
              <a:t>Discussion with </a:t>
            </a:r>
            <a:r>
              <a:rPr lang="en-GB" b="1" dirty="0"/>
              <a:t>health authorities to agree what scenarios are possible</a:t>
            </a:r>
            <a:endParaRPr lang="en-GB" b="1" dirty="0">
              <a:sym typeface="Wingding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Summarises the risk of making an incorrect decision </a:t>
            </a:r>
            <a:r>
              <a:rPr lang="en-GB" dirty="0"/>
              <a:t>in favour of treatment benefit</a:t>
            </a: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EB771A9F-C55F-4C76-B713-20198A82934D}"/>
              </a:ext>
            </a:extLst>
          </p:cNvPr>
          <p:cNvGraphicFramePr>
            <a:graphicFrameLocks/>
          </p:cNvGraphicFramePr>
          <p:nvPr/>
        </p:nvGraphicFramePr>
        <p:xfrm>
          <a:off x="464335" y="3425228"/>
          <a:ext cx="5257801" cy="15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484">
                  <a:extLst>
                    <a:ext uri="{9D8B030D-6E8A-4147-A177-3AD203B41FA5}">
                      <a16:colId xmlns:a16="http://schemas.microsoft.com/office/drawing/2014/main" val="1995333037"/>
                    </a:ext>
                  </a:extLst>
                </a:gridCol>
                <a:gridCol w="882317">
                  <a:extLst>
                    <a:ext uri="{9D8B030D-6E8A-4147-A177-3AD203B41FA5}">
                      <a16:colId xmlns:a16="http://schemas.microsoft.com/office/drawing/2014/main" val="2076666501"/>
                    </a:ext>
                  </a:extLst>
                </a:gridCol>
              </a:tblGrid>
              <a:tr h="197941">
                <a:tc gridSpan="2"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and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Assurance = average power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33518"/>
                  </a:ext>
                </a:extLst>
              </a:tr>
              <a:tr h="898702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BDB design:  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(OR=1.6) 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ADULT prior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robust ADULT prior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Frequentist        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Power | no drift (OR=1.6)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Design: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Average power, over ADULT prior</a:t>
                      </a:r>
                    </a:p>
                    <a:p>
                      <a:pPr lvl="2" indent="-1270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power, over robust ADULT prior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23%</a:t>
                      </a: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28%</a:t>
                      </a: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85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D130AA3-B533-43AB-82BF-64AAB2B4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77"/>
          <a:stretch/>
        </p:blipFill>
        <p:spPr>
          <a:xfrm>
            <a:off x="7112534" y="981803"/>
            <a:ext cx="5079466" cy="5250872"/>
          </a:xfrm>
          <a:prstGeom prst="rect">
            <a:avLst/>
          </a:prstGeom>
        </p:spPr>
      </p:pic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B35B40AE-492A-4EE5-B380-8EE8D55539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338" y="1090723"/>
          <a:ext cx="6516000" cy="220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2217893655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4537487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979689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Operating characteristic</a:t>
                      </a:r>
                      <a:r>
                        <a:rPr lang="de-CH" sz="16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2534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Type 1 error (1-sided) | True OR=1</a:t>
                      </a: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BDB design</a:t>
                      </a:r>
                      <a:endParaRPr lang="en-US" sz="1600" dirty="0"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Frequentist design</a:t>
                      </a:r>
                      <a:endParaRPr lang="en-US" sz="1600" dirty="0"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</a:rPr>
                        <a:t>33%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2.5%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8428"/>
                  </a:ext>
                </a:extLst>
              </a:tr>
              <a:tr h="574919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Prior probability of no treatment benefit: </a:t>
                      </a:r>
                      <a:r>
                        <a:rPr lang="en-US" sz="1600" b="1" dirty="0" err="1">
                          <a:effectLst/>
                        </a:rPr>
                        <a:t>Pr</a:t>
                      </a:r>
                      <a:r>
                        <a:rPr lang="en-US" sz="1600" b="1" dirty="0">
                          <a:effectLst/>
                        </a:rPr>
                        <a:t>(True OR ≤ 1)</a:t>
                      </a:r>
                    </a:p>
                  </a:txBody>
                  <a:tcPr marL="68278" marR="6827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adult prior</a:t>
                      </a:r>
                      <a:endParaRPr lang="en-GB" sz="1600" b="1" i="0" u="none" strike="noStrike" cap="none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600" b="1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robust mixture prior </a:t>
                      </a:r>
                      <a:endParaRPr lang="en-US" sz="1600" b="1" i="0" dirty="0">
                        <a:solidFill>
                          <a:schemeClr val="accent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&lt;0.004%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193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Probability of obtaining a false positive result </a:t>
                      </a:r>
                      <a:r>
                        <a:rPr lang="en-US" sz="10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(Probability of </a:t>
                      </a:r>
                      <a:r>
                        <a:rPr lang="en-US" sz="1000" dirty="0" err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paediatric</a:t>
                      </a:r>
                      <a:r>
                        <a:rPr lang="en-US" sz="10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 ≤ 1 AND obtaining a false positive result)</a:t>
                      </a:r>
                      <a:endParaRPr lang="en-GB" sz="10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 adult prior</a:t>
                      </a:r>
                      <a:endParaRPr lang="en-GB" sz="16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 robust mixture prior</a:t>
                      </a:r>
                      <a:endParaRPr lang="en-GB" sz="16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278" marR="68278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&lt;0.0015%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 </a:t>
                      </a:r>
                      <a:endParaRPr lang="en-GB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1878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52F3800-6194-47F5-A8F2-37863955785D}"/>
              </a:ext>
            </a:extLst>
          </p:cNvPr>
          <p:cNvSpPr txBox="1"/>
          <p:nvPr/>
        </p:nvSpPr>
        <p:spPr>
          <a:xfrm>
            <a:off x="7460160" y="5876197"/>
            <a:ext cx="1386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Prob OR ≤ 1 = AUC of prior below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2504A-A109-4D19-B126-6950DAB56F26}"/>
              </a:ext>
            </a:extLst>
          </p:cNvPr>
          <p:cNvCxnSpPr/>
          <p:nvPr/>
        </p:nvCxnSpPr>
        <p:spPr>
          <a:xfrm flipV="1">
            <a:off x="8153400" y="5303520"/>
            <a:ext cx="298269" cy="572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C43312-0DC8-42C6-9A76-AD019168D64D}"/>
              </a:ext>
            </a:extLst>
          </p:cNvPr>
          <p:cNvSpPr txBox="1"/>
          <p:nvPr/>
        </p:nvSpPr>
        <p:spPr>
          <a:xfrm>
            <a:off x="11045069" y="3815796"/>
            <a:ext cx="951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Adult prior</a:t>
            </a:r>
          </a:p>
          <a:p>
            <a:endParaRPr lang="en-GB" sz="1050" dirty="0"/>
          </a:p>
          <a:p>
            <a:r>
              <a:rPr lang="en-GB" sz="1050" dirty="0"/>
              <a:t>Robust adult prior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1FC98-6FED-4ACA-99ED-2994F47F5BC5}"/>
              </a:ext>
            </a:extLst>
          </p:cNvPr>
          <p:cNvSpPr/>
          <p:nvPr/>
        </p:nvSpPr>
        <p:spPr>
          <a:xfrm>
            <a:off x="10874468" y="3832544"/>
            <a:ext cx="175988" cy="164691"/>
          </a:xfrm>
          <a:prstGeom prst="rect">
            <a:avLst/>
          </a:prstGeom>
          <a:solidFill>
            <a:srgbClr val="D9FB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2056BE-9786-4C1E-9EA6-0C714C863E30}"/>
              </a:ext>
            </a:extLst>
          </p:cNvPr>
          <p:cNvSpPr/>
          <p:nvPr/>
        </p:nvSpPr>
        <p:spPr>
          <a:xfrm>
            <a:off x="10874468" y="4181558"/>
            <a:ext cx="170601" cy="1646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3F27D8-4A92-3DA2-8F49-94E91EFE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973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2)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32584438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  Description automatically generated">
            <a:extLst>
              <a:ext uri="{FF2B5EF4-FFF2-40B4-BE49-F238E27FC236}">
                <a16:creationId xmlns:a16="http://schemas.microsoft.com/office/drawing/2014/main" id="{50B14B5E-AC9D-46DF-A8A3-D2250E04EF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7"/>
          <a:stretch/>
        </p:blipFill>
        <p:spPr bwMode="auto">
          <a:xfrm>
            <a:off x="5899072" y="2265701"/>
            <a:ext cx="5139041" cy="289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hart, table, treemap chart  Description automatically generated">
            <a:extLst>
              <a:ext uri="{FF2B5EF4-FFF2-40B4-BE49-F238E27FC236}">
                <a16:creationId xmlns:a16="http://schemas.microsoft.com/office/drawing/2014/main" id="{A94A713B-954D-47C7-A2FA-1C9B484B7A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937"/>
          <a:stretch/>
        </p:blipFill>
        <p:spPr bwMode="auto">
          <a:xfrm>
            <a:off x="715201" y="2265701"/>
            <a:ext cx="4976945" cy="2954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938D-C218-4240-9F2D-3510D7C0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056C-AFED-4F1B-8206-21EDBB0E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EF3D-CD10-438B-8659-EBBD9A98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82</a:t>
            </a:fld>
            <a:endParaRPr lang="de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843A8-0AD5-470A-AFE1-1F1CB247A97A}"/>
              </a:ext>
            </a:extLst>
          </p:cNvPr>
          <p:cNvSpPr/>
          <p:nvPr/>
        </p:nvSpPr>
        <p:spPr>
          <a:xfrm>
            <a:off x="315685" y="1601411"/>
            <a:ext cx="5254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Type I error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AA292-75F4-48A3-AD8D-4070B15A9506}"/>
              </a:ext>
            </a:extLst>
          </p:cNvPr>
          <p:cNvSpPr/>
          <p:nvPr/>
        </p:nvSpPr>
        <p:spPr>
          <a:xfrm>
            <a:off x="5877742" y="1587794"/>
            <a:ext cx="547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Power</a:t>
            </a:r>
          </a:p>
          <a:p>
            <a:pPr algn="ctr"/>
            <a:r>
              <a:rPr lang="en-US" dirty="0"/>
              <a:t>Assuming a true treatment effect of OR = 1.6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4C32D4-B822-4A8D-BFC4-8B7C8110E45B}"/>
              </a:ext>
            </a:extLst>
          </p:cNvPr>
          <p:cNvSpPr/>
          <p:nvPr/>
        </p:nvSpPr>
        <p:spPr>
          <a:xfrm>
            <a:off x="3424237" y="3833634"/>
            <a:ext cx="314325" cy="2882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60B51-191C-45D3-9E04-5B915242EFF2}"/>
              </a:ext>
            </a:extLst>
          </p:cNvPr>
          <p:cNvSpPr/>
          <p:nvPr/>
        </p:nvSpPr>
        <p:spPr>
          <a:xfrm>
            <a:off x="8827950" y="3714941"/>
            <a:ext cx="360000" cy="32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EA42E0-A559-430A-BD5C-C7419119E5F1}"/>
              </a:ext>
            </a:extLst>
          </p:cNvPr>
          <p:cNvSpPr/>
          <p:nvPr/>
        </p:nvSpPr>
        <p:spPr>
          <a:xfrm>
            <a:off x="4023460" y="5295682"/>
            <a:ext cx="360000" cy="32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CCBF1-9221-4AF2-AD0D-60A2B36B7056}"/>
                  </a:ext>
                </a:extLst>
              </p:cNvPr>
              <p:cNvSpPr txBox="1"/>
              <p:nvPr/>
            </p:nvSpPr>
            <p:spPr>
              <a:xfrm>
                <a:off x="4367807" y="5314733"/>
                <a:ext cx="5414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= chosen BDB design,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𝑤</m:t>
                    </m:r>
                  </m:oMath>
                </a14:m>
                <a:r>
                  <a:rPr lang="en-US" sz="1600" dirty="0"/>
                  <a:t> =70%; N=50 (active): N = 50 (placebo)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CCBF1-9221-4AF2-AD0D-60A2B36B7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7" y="5314733"/>
                <a:ext cx="5414368" cy="338554"/>
              </a:xfrm>
              <a:prstGeom prst="rect">
                <a:avLst/>
              </a:prstGeom>
              <a:blipFill>
                <a:blip r:embed="rId4"/>
                <a:stretch>
                  <a:fillRect l="-676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4C34062-EDCC-4C63-A5F2-D69B81E163DD}"/>
              </a:ext>
            </a:extLst>
          </p:cNvPr>
          <p:cNvSpPr/>
          <p:nvPr/>
        </p:nvSpPr>
        <p:spPr>
          <a:xfrm>
            <a:off x="838200" y="5748081"/>
            <a:ext cx="105155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ym typeface="Wingdings"/>
              </a:rPr>
              <a:t> U</a:t>
            </a:r>
            <a:r>
              <a:rPr lang="en-GB" b="1" dirty="0"/>
              <a:t>nderstand the impact of different assumptions on the risk of false positive and false negative conclusions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3601C-06C6-455B-B4B8-535967F85822}"/>
              </a:ext>
            </a:extLst>
          </p:cNvPr>
          <p:cNvSpPr txBox="1"/>
          <p:nvPr/>
        </p:nvSpPr>
        <p:spPr>
          <a:xfrm>
            <a:off x="3288769" y="3787007"/>
            <a:ext cx="70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</a:rPr>
              <a:t>0.33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B3E9D-7807-4539-BF40-7F6DF9D98E54}"/>
              </a:ext>
            </a:extLst>
          </p:cNvPr>
          <p:cNvSpPr txBox="1"/>
          <p:nvPr/>
        </p:nvSpPr>
        <p:spPr>
          <a:xfrm>
            <a:off x="8722924" y="3722429"/>
            <a:ext cx="70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</a:rPr>
              <a:t>0.77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61CC57-ABF2-7648-79FF-68C80596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25905"/>
            <a:ext cx="10815918" cy="100759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Presentation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design </a:t>
            </a:r>
            <a:r>
              <a:rPr lang="de-CH" sz="3600" b="1" dirty="0" err="1"/>
              <a:t>characteristics</a:t>
            </a:r>
            <a:r>
              <a:rPr lang="de-CH" sz="3600" b="1" dirty="0"/>
              <a:t> </a:t>
            </a:r>
            <a:r>
              <a:rPr lang="en-GB" sz="3600" b="1" dirty="0">
                <a:solidFill>
                  <a:schemeClr val="accent1"/>
                </a:solidFill>
              </a:rPr>
              <a:t>(case-study 2)</a:t>
            </a:r>
            <a:endParaRPr lang="de-CH" sz="3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12F1DC-539F-6803-A5EF-6BB59EE41723}"/>
              </a:ext>
            </a:extLst>
          </p:cNvPr>
          <p:cNvSpPr txBox="1"/>
          <p:nvPr/>
        </p:nvSpPr>
        <p:spPr>
          <a:xfrm>
            <a:off x="2832488" y="115682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Operating characteristics to help select the design parameters</a:t>
            </a:r>
          </a:p>
        </p:txBody>
      </p:sp>
    </p:spTree>
    <p:extLst>
      <p:ext uri="{BB962C8B-B14F-4D97-AF65-F5344CB8AC3E}">
        <p14:creationId xmlns:p14="http://schemas.microsoft.com/office/powerpoint/2010/main" val="39855762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335B17-5C83-4793-8D64-6FE42B42C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85" y="2670002"/>
            <a:ext cx="1133035" cy="849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AECE7-5123-4FF6-8C40-D94EDFE1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Reporting of primary analysis: Summaries of data, prior &amp; posterior </a:t>
            </a:r>
            <a:r>
              <a:rPr lang="en-US" sz="3600" b="1" dirty="0">
                <a:solidFill>
                  <a:schemeClr val="accent1"/>
                </a:solidFill>
              </a:rPr>
              <a:t>(case-study 2)</a:t>
            </a:r>
            <a:br>
              <a:rPr lang="en-US" sz="3600" b="1" dirty="0">
                <a:solidFill>
                  <a:schemeClr val="accent1"/>
                </a:solidFill>
              </a:rPr>
            </a:br>
            <a:endParaRPr lang="de-CH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44AE5EE-6C57-4E9E-9113-EE1726E7FB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97401" y="1826010"/>
          <a:ext cx="6150428" cy="249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087">
                  <a:extLst>
                    <a:ext uri="{9D8B030D-6E8A-4147-A177-3AD203B41FA5}">
                      <a16:colId xmlns:a16="http://schemas.microsoft.com/office/drawing/2014/main" val="1711981632"/>
                    </a:ext>
                  </a:extLst>
                </a:gridCol>
                <a:gridCol w="753114">
                  <a:extLst>
                    <a:ext uri="{9D8B030D-6E8A-4147-A177-3AD203B41FA5}">
                      <a16:colId xmlns:a16="http://schemas.microsoft.com/office/drawing/2014/main" val="2224430056"/>
                    </a:ext>
                  </a:extLst>
                </a:gridCol>
                <a:gridCol w="1506227">
                  <a:extLst>
                    <a:ext uri="{9D8B030D-6E8A-4147-A177-3AD203B41FA5}">
                      <a16:colId xmlns:a16="http://schemas.microsoft.com/office/drawing/2014/main" val="2943550070"/>
                    </a:ext>
                  </a:extLst>
                </a:gridCol>
              </a:tblGrid>
              <a:tr h="60402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Evidence source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Odds Ratio (95%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602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analysis - </a:t>
                      </a:r>
                      <a:r>
                        <a:rPr lang="en-US" sz="1600" b="1" i="1" dirty="0">
                          <a:effectLst/>
                        </a:rPr>
                        <a:t>posterior</a:t>
                      </a:r>
                      <a:endParaRPr lang="en-GB" sz="1600" b="1" i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1.61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(1.21, 2.07)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8681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Paediatric</a:t>
                      </a:r>
                      <a:r>
                        <a:rPr lang="en-US" sz="1600" dirty="0">
                          <a:effectLst/>
                        </a:rPr>
                        <a:t> study only</a:t>
                      </a:r>
                    </a:p>
                    <a:p>
                      <a:pPr indent="-635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(0.68, 3.29)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39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Adult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only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(1.28, 2.05)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721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Robust adult </a:t>
                      </a:r>
                      <a:r>
                        <a:rPr lang="en-US" sz="1600" b="1" i="1" dirty="0">
                          <a:effectLst/>
                        </a:rPr>
                        <a:t>prior</a:t>
                      </a:r>
                      <a:r>
                        <a:rPr lang="en-US" sz="1600" dirty="0">
                          <a:effectLst/>
                        </a:rPr>
                        <a:t> only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(0.02, 52.6)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571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070B-6E72-4FB4-A457-3C696949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69C7-E99C-4651-BDFA-B29A6392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9034-BD6C-4387-802C-221EEC5E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83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7A36F-8DC5-43D0-95DA-E505DEE48716}"/>
              </a:ext>
            </a:extLst>
          </p:cNvPr>
          <p:cNvSpPr/>
          <p:nvPr/>
        </p:nvSpPr>
        <p:spPr>
          <a:xfrm>
            <a:off x="838200" y="4457042"/>
            <a:ext cx="9868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Posterior median and equal-tailed Bayesian posterior 95% credible interval (</a:t>
            </a:r>
            <a:r>
              <a:rPr lang="en-GB" sz="1200" dirty="0" err="1"/>
              <a:t>CrI</a:t>
            </a:r>
            <a:r>
              <a:rPr lang="en-GB" sz="1200" dirty="0"/>
              <a:t>) are reported for the primary analysis and the adult prior, and maximum likelihood estimate and Wald 95% confidence intervals (CI) are reported for the separate analysis based on the current paediatric study data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7A2A7-089B-46BF-87BE-3919C6B8D49E}"/>
              </a:ext>
            </a:extLst>
          </p:cNvPr>
          <p:cNvSpPr/>
          <p:nvPr/>
        </p:nvSpPr>
        <p:spPr>
          <a:xfrm>
            <a:off x="838200" y="5093687"/>
            <a:ext cx="103018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b="1" dirty="0"/>
              <a:t>Permits comparison of primary Bayesian analysis with: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of a classical frequentist analysis of current study data alone</a:t>
            </a:r>
          </a:p>
          <a:p>
            <a:pPr marL="342900" lvl="2" indent="-342900">
              <a:buFont typeface="Wingdings"/>
              <a:buChar char="ü"/>
            </a:pPr>
            <a:r>
              <a:rPr lang="en-GB" b="1" dirty="0"/>
              <a:t>result based on the prior information alone </a:t>
            </a:r>
          </a:p>
          <a:p>
            <a:pPr marL="0" lvl="2"/>
            <a:r>
              <a:rPr lang="en-GB" b="1" dirty="0"/>
              <a:t>to enable transparent assessment of contribution of each source of evidence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296AFC-1F1C-4C65-987F-4141E38D1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26" y="3595086"/>
            <a:ext cx="1134000" cy="84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D0779-7081-434A-85DA-47B15C4F335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21" y="2168921"/>
            <a:ext cx="11340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5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818601B-FCE1-4FD2-8A19-BE395160E7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b="50000"/>
          <a:stretch/>
        </p:blipFill>
        <p:spPr bwMode="auto">
          <a:xfrm>
            <a:off x="574766" y="2553935"/>
            <a:ext cx="4792621" cy="27037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D1F5-0F81-4F7C-8D37-5FAC16BF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13.06.2022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113DC-604A-4CFF-B94C-736AFEAF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PSI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602D-A248-4902-8D8E-6504594A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C585-FB2E-4B7B-A6E1-62D3B3A41F7C}" type="slidenum">
              <a:rPr lang="de-CH" smtClean="0"/>
              <a:t>84</a:t>
            </a:fld>
            <a:endParaRPr lang="de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62EBCD-0130-49C0-B477-59FB07B5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Sensitivity analysis: Tipping point analysis to varying prior weight </a:t>
            </a:r>
            <a:r>
              <a:rPr lang="en-US" sz="3200" b="1" dirty="0">
                <a:solidFill>
                  <a:schemeClr val="accent1"/>
                </a:solidFill>
              </a:rPr>
              <a:t>(case-study 2)</a:t>
            </a:r>
            <a:endParaRPr lang="de-CH" sz="32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A0604-31C3-4E19-A8A8-5FE61C3A22C6}"/>
              </a:ext>
            </a:extLst>
          </p:cNvPr>
          <p:cNvSpPr txBox="1"/>
          <p:nvPr/>
        </p:nvSpPr>
        <p:spPr>
          <a:xfrm>
            <a:off x="359828" y="5154549"/>
            <a:ext cx="1669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Tipping point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072A5A-F69E-4FB1-9D27-7C90A97D62E5}"/>
              </a:ext>
            </a:extLst>
          </p:cNvPr>
          <p:cNvCxnSpPr>
            <a:cxnSpLocks/>
          </p:cNvCxnSpPr>
          <p:nvPr/>
        </p:nvCxnSpPr>
        <p:spPr>
          <a:xfrm flipV="1">
            <a:off x="1468228" y="4519749"/>
            <a:ext cx="1555100" cy="7458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6EE7417-0C2D-4F69-A60C-591E05214B47}"/>
              </a:ext>
            </a:extLst>
          </p:cNvPr>
          <p:cNvSpPr/>
          <p:nvPr/>
        </p:nvSpPr>
        <p:spPr>
          <a:xfrm>
            <a:off x="6031814" y="2962014"/>
            <a:ext cx="5863848" cy="132343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2" indent="-342900">
              <a:buFont typeface="Wingdings"/>
              <a:buChar char="ü"/>
            </a:pPr>
            <a:r>
              <a:rPr lang="en-GB" sz="1600" b="1" dirty="0"/>
              <a:t>Visual comparison of prior, new study data and posterior under full range of assumptions about relevance of prior information</a:t>
            </a:r>
          </a:p>
          <a:p>
            <a:pPr marL="0" lvl="2"/>
            <a:endParaRPr lang="en-GB" sz="1600" b="1" dirty="0"/>
          </a:p>
          <a:p>
            <a:pPr marL="342900" lvl="2" indent="-342900">
              <a:buFont typeface="Wingdings"/>
              <a:buChar char="ü"/>
            </a:pPr>
            <a:r>
              <a:rPr lang="en-GB" sz="1600" b="1" dirty="0"/>
              <a:t>How sceptical must we be about the relevance of the historical data in order to change the study conclusion?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B07F37-5584-4B08-98EC-A5CED625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144" y="1908950"/>
            <a:ext cx="1008000" cy="75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452D34-AF27-45C5-902E-9A28D485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28" y="1927005"/>
            <a:ext cx="1008000" cy="75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A5E085-6FA8-4FE3-A12C-45E84214DC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89" y="1823172"/>
            <a:ext cx="833867" cy="833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2E0D1-7D16-46F8-9C2E-2C508C7699C3}"/>
              </a:ext>
            </a:extLst>
          </p:cNvPr>
          <p:cNvSpPr txBox="1"/>
          <p:nvPr/>
        </p:nvSpPr>
        <p:spPr>
          <a:xfrm>
            <a:off x="1468228" y="5550287"/>
            <a:ext cx="453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Range of prior weights for which the study conclusion (met primary success rule) is robust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81A1B50-B8C5-48F6-A677-900AD94B8858}"/>
              </a:ext>
            </a:extLst>
          </p:cNvPr>
          <p:cNvSpPr/>
          <p:nvPr/>
        </p:nvSpPr>
        <p:spPr>
          <a:xfrm rot="16200000">
            <a:off x="3648199" y="4645669"/>
            <a:ext cx="317584" cy="1477767"/>
          </a:xfrm>
          <a:prstGeom prst="leftBrace">
            <a:avLst>
              <a:gd name="adj1" fmla="val 6931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5DA047-B84F-4021-8E1D-80B227CD26AB}"/>
              </a:ext>
            </a:extLst>
          </p:cNvPr>
          <p:cNvSpPr/>
          <p:nvPr/>
        </p:nvSpPr>
        <p:spPr>
          <a:xfrm>
            <a:off x="3572123" y="4783718"/>
            <a:ext cx="284006" cy="3175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1A6E60-FEBA-4F71-A612-9DF2D18FF0E3}"/>
              </a:ext>
            </a:extLst>
          </p:cNvPr>
          <p:cNvSpPr txBox="1"/>
          <p:nvPr/>
        </p:nvSpPr>
        <p:spPr>
          <a:xfrm>
            <a:off x="5367388" y="5072024"/>
            <a:ext cx="24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Pre-specified prior weight for primary analysis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2C7E24-B2DA-4BC9-9496-583682729103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3814537" y="5054794"/>
            <a:ext cx="1672320" cy="210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5308D3-6D5D-463F-AA62-B066AB288372}"/>
              </a:ext>
            </a:extLst>
          </p:cNvPr>
          <p:cNvCxnSpPr/>
          <p:nvPr/>
        </p:nvCxnSpPr>
        <p:spPr>
          <a:xfrm>
            <a:off x="3023328" y="2714427"/>
            <a:ext cx="0" cy="208550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5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7E08B-5AB7-48BB-83C7-01F9520AFB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518364"/>
            <a:ext cx="11687504" cy="4093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What if the external and new study data are not entirely similar?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Differences due to sampling variability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“Real” differences (drift)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Differences in inclusion/exclusion criteria between source &amp; new studies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Differences in health care may introduce differences between source &amp; new outcomes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Different populations/baseline risk factors (ethnicity, age…) involved in source &amp; new studies, etc…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Dynamic borrowing </a:t>
            </a:r>
            <a:r>
              <a:rPr lang="en-GB" dirty="0"/>
              <a:t>attempts to account for </a:t>
            </a:r>
            <a:r>
              <a:rPr lang="en-GB" dirty="0">
                <a:solidFill>
                  <a:schemeClr val="accent1"/>
                </a:solidFill>
              </a:rPr>
              <a:t>drift</a:t>
            </a:r>
            <a:r>
              <a:rPr lang="en-GB" dirty="0"/>
              <a:t> between external data &amp; new study population by </a:t>
            </a:r>
            <a:r>
              <a:rPr lang="en-GB" dirty="0">
                <a:solidFill>
                  <a:srgbClr val="FF0000"/>
                </a:solidFill>
              </a:rPr>
              <a:t>learning</a:t>
            </a:r>
            <a:r>
              <a:rPr lang="en-GB" dirty="0"/>
              <a:t> how much information to borrow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The larger the drift, the less we want to borrow</a:t>
            </a:r>
          </a:p>
          <a:p>
            <a:pPr lvl="1">
              <a:spcAft>
                <a:spcPts val="667"/>
              </a:spcAft>
            </a:pPr>
            <a:r>
              <a:rPr lang="en-GB" dirty="0"/>
              <a:t>The smaller the drift, the more we want to borrow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F570C3-AD77-4126-A7B5-7E94AB2B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Bayesian </a:t>
            </a:r>
            <a:r>
              <a:rPr lang="en-GB" b="1" u="sng" dirty="0"/>
              <a:t>Dynamic</a:t>
            </a:r>
            <a:r>
              <a:rPr lang="en-GB" b="1" dirty="0"/>
              <a:t> Borrowing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D62F7E-1BD2-4694-8622-C97A529704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EA504D8-E2E0-4063-919C-504AD5784015}"/>
              </a:ext>
            </a:extLst>
          </p:cNvPr>
          <p:cNvSpPr txBox="1">
            <a:spLocks/>
          </p:cNvSpPr>
          <p:nvPr/>
        </p:nvSpPr>
        <p:spPr>
          <a:xfrm>
            <a:off x="478870" y="938113"/>
            <a:ext cx="10102852" cy="45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To deal with Drift</a:t>
            </a:r>
          </a:p>
        </p:txBody>
      </p:sp>
    </p:spTree>
    <p:extLst>
      <p:ext uri="{BB962C8B-B14F-4D97-AF65-F5344CB8AC3E}">
        <p14:creationId xmlns:p14="http://schemas.microsoft.com/office/powerpoint/2010/main" val="22331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0.4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8.1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S 2022">
  <a:themeElements>
    <a:clrScheme name="Office">
      <a:dk1>
        <a:srgbClr val="001E55"/>
      </a:dk1>
      <a:lt1>
        <a:sysClr val="window" lastClr="FFFFFF"/>
      </a:lt1>
      <a:dk2>
        <a:srgbClr val="001E55"/>
      </a:dk2>
      <a:lt2>
        <a:srgbClr val="FFFFFF"/>
      </a:lt2>
      <a:accent1>
        <a:srgbClr val="001E55"/>
      </a:accent1>
      <a:accent2>
        <a:srgbClr val="F2650F"/>
      </a:accent2>
      <a:accent3>
        <a:srgbClr val="1877F9"/>
      </a:accent3>
      <a:accent4>
        <a:srgbClr val="8C8F91"/>
      </a:accent4>
      <a:accent5>
        <a:srgbClr val="0079C2"/>
      </a:accent5>
      <a:accent6>
        <a:srgbClr val="FFDE37"/>
      </a:accent6>
      <a:hlink>
        <a:srgbClr val="0563C1"/>
      </a:hlink>
      <a:folHlink>
        <a:srgbClr val="954F72"/>
      </a:folHlink>
    </a:clrScheme>
    <a:fontScheme name="Custom 5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96CDB60A421A429F2E31C954DA15BE" ma:contentTypeVersion="4" ma:contentTypeDescription="Create a new document." ma:contentTypeScope="" ma:versionID="8357aad09d96608579847f22df0b24e6">
  <xsd:schema xmlns:xsd="http://www.w3.org/2001/XMLSchema" xmlns:xs="http://www.w3.org/2001/XMLSchema" xmlns:p="http://schemas.microsoft.com/office/2006/metadata/properties" xmlns:ns2="f09b8696-33d1-45c5-b306-1395b432393d" targetNamespace="http://schemas.microsoft.com/office/2006/metadata/properties" ma:root="true" ma:fieldsID="312500b2e2099f2eba3bee0f2771aa48" ns2:_="">
    <xsd:import namespace="f09b8696-33d1-45c5-b306-1395b4323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b8696-33d1-45c5-b306-1395b4323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F653B4-95A5-4A29-B811-EDA5EB5A8BDE}">
  <ds:schemaRefs>
    <ds:schemaRef ds:uri="f09b8696-33d1-45c5-b306-1395b432393d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6561FF-13FC-4673-9F6A-AD7A997BD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b8696-33d1-45c5-b306-1395b4323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F1B92C-8CBC-41B5-8226-54323D5DFF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9606</Words>
  <Application>Microsoft Office PowerPoint</Application>
  <PresentationFormat>Widescreen</PresentationFormat>
  <Paragraphs>1363</Paragraphs>
  <Slides>84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9" baseType="lpstr">
      <vt:lpstr>Arial</vt:lpstr>
      <vt:lpstr>Arial Narrow</vt:lpstr>
      <vt:lpstr>Calibri</vt:lpstr>
      <vt:lpstr>Calibri Light</vt:lpstr>
      <vt:lpstr>Cambria Math</vt:lpstr>
      <vt:lpstr>Century Gothic</vt:lpstr>
      <vt:lpstr>Courier New</vt:lpstr>
      <vt:lpstr>Helvetica</vt:lpstr>
      <vt:lpstr>Segoe UI</vt:lpstr>
      <vt:lpstr>Symbol</vt:lpstr>
      <vt:lpstr>Trebuchet MS</vt:lpstr>
      <vt:lpstr>Verdana</vt:lpstr>
      <vt:lpstr>Wingdings</vt:lpstr>
      <vt:lpstr>Office Theme</vt:lpstr>
      <vt:lpstr>ATS 2022</vt:lpstr>
      <vt:lpstr>A framework for evaluation of Bayesian Dynamic Borrowing designs in pivotal studies</vt:lpstr>
      <vt:lpstr>Borrowing External Information in Clinical Trials</vt:lpstr>
      <vt:lpstr>Borrowing External Information in Clinical Trials</vt:lpstr>
      <vt:lpstr>Agenda</vt:lpstr>
      <vt:lpstr>Overview of Bayesian Dynamic Borrowing Methods</vt:lpstr>
      <vt:lpstr>Borrowing External Information in Clinical Trials</vt:lpstr>
      <vt:lpstr>Evidence synthesis: “Borrowing” data (virtual patients) from another source</vt:lpstr>
      <vt:lpstr>Bayesian inference: a form of evidence synthesis</vt:lpstr>
      <vt:lpstr>Bayesian Dynamic Borrowing</vt:lpstr>
      <vt:lpstr>Statistical methods for dynamic borrowing</vt:lpstr>
      <vt:lpstr>Robust Mixture Priors*</vt:lpstr>
      <vt:lpstr>Robust Mixture Priors</vt:lpstr>
      <vt:lpstr>Robust Mixture Priors</vt:lpstr>
      <vt:lpstr>Robust Mixture Priors</vt:lpstr>
      <vt:lpstr>Robust Mixture Priors</vt:lpstr>
      <vt:lpstr>Robust Mixture Priors</vt:lpstr>
      <vt:lpstr>Example of robust mixture analysis for binary outcome</vt:lpstr>
      <vt:lpstr>How much information is borrowed from the prior?</vt:lpstr>
      <vt:lpstr>How much information is borrowed from the prior?</vt:lpstr>
      <vt:lpstr>Example of ESS for binary outcome</vt:lpstr>
      <vt:lpstr>Multiple External Studies</vt:lpstr>
      <vt:lpstr>Case Studies</vt:lpstr>
      <vt:lpstr>PowerPoint Presentation</vt:lpstr>
      <vt:lpstr>Trial of a Preferential Phosphodiesterase 4B Inhibitor for Idiopathic Pulmonary Fibrosis</vt:lpstr>
      <vt:lpstr>Aim</vt:lpstr>
      <vt:lpstr>Phase 2 study investigated the efficacy and safety of  BI 1015550 in patients with IPF</vt:lpstr>
      <vt:lpstr>Analyses</vt:lpstr>
      <vt:lpstr>Primary analysis: Bayesian analysis incorporating historical data</vt:lpstr>
      <vt:lpstr>Historical data for placebo group: stratum without background antifibrotics</vt:lpstr>
      <vt:lpstr>Robust mixture prior calculation</vt:lpstr>
      <vt:lpstr>Robust mixture prior calculation</vt:lpstr>
      <vt:lpstr>Robust mixture prior calculation</vt:lpstr>
      <vt:lpstr>Phase 2 study with BI 1015550:  Change in FVC at Week 12 by MMRM analysis</vt:lpstr>
      <vt:lpstr>Phase 2 study with BI 1015550:  Change in FVC at Week 12 by Bayesian analysis</vt:lpstr>
      <vt:lpstr>Conclusions</vt:lpstr>
      <vt:lpstr>PowerPoint Presentation</vt:lpstr>
      <vt:lpstr>Two Oncology Studies in the same indication</vt:lpstr>
      <vt:lpstr>Study 1 Design</vt:lpstr>
      <vt:lpstr>PowerPoint Presentation</vt:lpstr>
      <vt:lpstr>Proposal for OS analysis </vt:lpstr>
      <vt:lpstr>Simulations within our setting</vt:lpstr>
      <vt:lpstr>Results</vt:lpstr>
      <vt:lpstr>Conclusions</vt:lpstr>
      <vt:lpstr>PowerPoint Presentation</vt:lpstr>
      <vt:lpstr>Example 3: Benlysta for SLE in paediatric patients</vt:lpstr>
      <vt:lpstr>FDA review of Benlysta paediatric submission</vt:lpstr>
      <vt:lpstr>Tipping point Bayesian dynamic mixture prior analysis of Benlysta paediatric study: SRI Responder endpoint</vt:lpstr>
      <vt:lpstr>Analysis of Credibility</vt:lpstr>
      <vt:lpstr>FDA conclusion</vt:lpstr>
      <vt:lpstr>PowerPoint Presentation</vt:lpstr>
      <vt:lpstr>B-SAFE App: integrating historical clinical trial safety data in the adverse event analysis of a new clinical trial</vt:lpstr>
      <vt:lpstr>Other examples</vt:lpstr>
      <vt:lpstr>Designing a BDB study:  A framework to engage with regulatory authorities</vt:lpstr>
      <vt:lpstr>A piece of cake...</vt:lpstr>
      <vt:lpstr>Focus of this presentation</vt:lpstr>
      <vt:lpstr>Structured evaluation &amp; presentation of design characteristics</vt:lpstr>
      <vt:lpstr>Case-study 1: borrowing from historical control data</vt:lpstr>
      <vt:lpstr>Presentation of design characteristics (case-study 1)</vt:lpstr>
      <vt:lpstr>Presentation of design characteristics (case-study 1)</vt:lpstr>
      <vt:lpstr>Presentation of design characteristics (case-study 1)</vt:lpstr>
      <vt:lpstr>Focus on Type I error metrics (case-study 1)</vt:lpstr>
      <vt:lpstr>Presentation of design characteristics (case-study 1)</vt:lpstr>
      <vt:lpstr>Case-study 2: borrowing historical data on a treatment difference</vt:lpstr>
      <vt:lpstr>Presentation of design characteristics (case-study 2)</vt:lpstr>
      <vt:lpstr>Presentation of design characteristics: Summary</vt:lpstr>
      <vt:lpstr>Structured evaluation &amp; presentation of results</vt:lpstr>
      <vt:lpstr>Reporting of primary analysis: Summaries of data, prior &amp; posterior (case-study 1)</vt:lpstr>
      <vt:lpstr>Reporting of primary analysis: Concordance of data and prior (case-study 1)</vt:lpstr>
      <vt:lpstr>Sensitivity analysis: Tipping point analysis to varying prior weight (case-study 1)</vt:lpstr>
      <vt:lpstr>Presentation of results: Summary</vt:lpstr>
      <vt:lpstr>Agenda</vt:lpstr>
      <vt:lpstr>Back-up</vt:lpstr>
      <vt:lpstr>Tipping point Bayesian dynamic mixture prior analysis of Benlysta paediatric study</vt:lpstr>
      <vt:lpstr>Explain why improper vague prior doesn’t work</vt:lpstr>
      <vt:lpstr>Can the prior weight be treated as a parameter?</vt:lpstr>
      <vt:lpstr>Structured evaluation &amp; presentation of design characteristics: Rationale for the chosen design</vt:lpstr>
      <vt:lpstr>Presentation of design characteristics (case-study 1)</vt:lpstr>
      <vt:lpstr>PowerPoint Presentation</vt:lpstr>
      <vt:lpstr>PowerPoint Presentation</vt:lpstr>
      <vt:lpstr>Reporting of primary analysis: Summaries of data, prior &amp; posterior (case-study 1)</vt:lpstr>
      <vt:lpstr>Presentation of design characteristics (case-study 2)</vt:lpstr>
      <vt:lpstr>Presentation of design characteristics (case-study 2)</vt:lpstr>
      <vt:lpstr>Reporting of primary analysis: Summaries of data, prior &amp; posterior (case-study 2) </vt:lpstr>
      <vt:lpstr>Sensitivity analysis: Tipping point analysis to varying prior weight (case-study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evaluation of Bayesian Dynamic Borrowing designs in pivotal studies</dc:title>
  <dc:creator>Niewczas, Julia [JNJSE]</dc:creator>
  <cp:lastModifiedBy>Gaelle SAINT-HILARY</cp:lastModifiedBy>
  <cp:revision>45</cp:revision>
  <dcterms:created xsi:type="dcterms:W3CDTF">2022-06-01T10:38:38Z</dcterms:created>
  <dcterms:modified xsi:type="dcterms:W3CDTF">2022-06-13T05:53:06Z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0x0101007596CDB60A421A429F2E31C954DA15BE</vt:lpwstr>
  </property>
</Properties>
</file>