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40"/>
  </p:notesMasterIdLst>
  <p:sldIdLst>
    <p:sldId id="289" r:id="rId2"/>
    <p:sldId id="326" r:id="rId3"/>
    <p:sldId id="257" r:id="rId4"/>
    <p:sldId id="274" r:id="rId5"/>
    <p:sldId id="290" r:id="rId6"/>
    <p:sldId id="279" r:id="rId7"/>
    <p:sldId id="296" r:id="rId8"/>
    <p:sldId id="297" r:id="rId9"/>
    <p:sldId id="301" r:id="rId10"/>
    <p:sldId id="298" r:id="rId11"/>
    <p:sldId id="299" r:id="rId12"/>
    <p:sldId id="285" r:id="rId13"/>
    <p:sldId id="283" r:id="rId14"/>
    <p:sldId id="286" r:id="rId15"/>
    <p:sldId id="287" r:id="rId16"/>
    <p:sldId id="284" r:id="rId17"/>
    <p:sldId id="302" r:id="rId18"/>
    <p:sldId id="305" r:id="rId19"/>
    <p:sldId id="315" r:id="rId20"/>
    <p:sldId id="307" r:id="rId21"/>
    <p:sldId id="308" r:id="rId22"/>
    <p:sldId id="311" r:id="rId23"/>
    <p:sldId id="309" r:id="rId24"/>
    <p:sldId id="312" r:id="rId25"/>
    <p:sldId id="313" r:id="rId26"/>
    <p:sldId id="314" r:id="rId27"/>
    <p:sldId id="310" r:id="rId28"/>
    <p:sldId id="317" r:id="rId29"/>
    <p:sldId id="318" r:id="rId30"/>
    <p:sldId id="320" r:id="rId31"/>
    <p:sldId id="321" r:id="rId32"/>
    <p:sldId id="322" r:id="rId33"/>
    <p:sldId id="323" r:id="rId34"/>
    <p:sldId id="325" r:id="rId35"/>
    <p:sldId id="304" r:id="rId36"/>
    <p:sldId id="276" r:id="rId37"/>
    <p:sldId id="291" r:id="rId38"/>
    <p:sldId id="32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9090"/>
    <a:srgbClr val="8E0000"/>
    <a:srgbClr val="2B4A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0C3B6-D93C-4A3E-A1BE-A11DE08385EA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D65AC-A6E3-41DA-BD44-8AF8ED299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10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Chronic obstructive pulmonary disease (COPD) affects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million UK citizens,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WHO – 3</a:t>
            </a:r>
            <a:r>
              <a:rPr lang="en-GB" sz="12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the list of causes of death worldwide. 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Progressive disease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characterised by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airflow obstruction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that is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fully reversible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Acute exacerbations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(rapid and sustained worsening of symptoms -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severe coughing, shortness of breath and chest congestion)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require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urgent treatment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often hospitalisation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Smoking cessation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the most effective intervention, but </a:t>
            </a:r>
            <a:r>
              <a:rPr lang="en-GB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long term pharmacological treatment </a:t>
            </a:r>
            <a:r>
              <a:rPr lang="en-GB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also generally required. [From NIHR grant scientific abstract section and ISAC]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22B8B-45EC-4CC8-90CA-6E17D9E694A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22B8B-45EC-4CC8-90CA-6E17D9E694A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552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 Initially</a:t>
            </a:r>
            <a:r>
              <a:rPr lang="en-GB" baseline="0" dirty="0"/>
              <a:t> included matching on previous COPD drug treatment but very difficult to match using this variable (marker for different things at the time the trial was done)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22B8B-45EC-4CC8-90CA-6E17D9E694A8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96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88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1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3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6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755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70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9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2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8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6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6FE00D7-3E9F-4DB1-8566-E428561B915F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B121CEC-8F40-4C32-AA30-36C9CA8B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4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news-room/fact-sheets/detail/the-top-10-causes-of-death" TargetMode="External"/><Relationship Id="rId2" Type="http://schemas.openxmlformats.org/officeDocument/2006/relationships/hyperlink" Target="http://www.soundcare.ca/pm_copd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46977"/>
            <a:ext cx="9144000" cy="1948646"/>
          </a:xfrm>
        </p:spPr>
        <p:txBody>
          <a:bodyPr>
            <a:normAutofit/>
          </a:bodyPr>
          <a:lstStyle/>
          <a:p>
            <a:r>
              <a:rPr lang="en-GB" sz="5400" dirty="0" smtClean="0"/>
              <a:t>Using observational data to emulate trials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6783"/>
            <a:ext cx="9144000" cy="2372257"/>
          </a:xfrm>
        </p:spPr>
        <p:txBody>
          <a:bodyPr>
            <a:normAutofit fontScale="70000" lnSpcReduction="20000"/>
          </a:bodyPr>
          <a:lstStyle/>
          <a:p>
            <a:r>
              <a:rPr lang="en-GB" sz="2900" dirty="0" smtClean="0"/>
              <a:t>Elizabeth Williamson</a:t>
            </a:r>
          </a:p>
          <a:p>
            <a:r>
              <a:rPr lang="en-GB" sz="2900" dirty="0" smtClean="0"/>
              <a:t>Associate Professor of </a:t>
            </a:r>
            <a:r>
              <a:rPr lang="en-GB" sz="2900" dirty="0" smtClean="0"/>
              <a:t>Biostatistics</a:t>
            </a:r>
          </a:p>
          <a:p>
            <a:r>
              <a:rPr lang="en-GB" sz="2900" dirty="0" smtClean="0"/>
              <a:t>Medical Statistics Department, London School of Hygiene &amp; Tropical Medicine</a:t>
            </a:r>
            <a:endParaRPr lang="en-GB" sz="2900" dirty="0" smtClean="0"/>
          </a:p>
          <a:p>
            <a:endParaRPr lang="en-GB" dirty="0" smtClean="0"/>
          </a:p>
          <a:p>
            <a:r>
              <a:rPr lang="en-GB" dirty="0" smtClean="0"/>
              <a:t>PSI Virtual Conference</a:t>
            </a:r>
          </a:p>
          <a:p>
            <a:r>
              <a:rPr lang="en-GB" dirty="0" smtClean="0"/>
              <a:t>Wed</a:t>
            </a:r>
            <a:r>
              <a:rPr lang="en-GB" dirty="0"/>
              <a:t>, May 27, </a:t>
            </a:r>
            <a:r>
              <a:rPr lang="en-GB" dirty="0" smtClean="0"/>
              <a:t>2020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22" y="513817"/>
            <a:ext cx="2193600" cy="115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223" y="493850"/>
            <a:ext cx="2984358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56" y="432711"/>
            <a:ext cx="1749747" cy="1332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D90969-F269-482B-9BF3-0B14E3E024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060" y="493850"/>
            <a:ext cx="1513358" cy="123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56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Trial emulation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8654570"/>
              </p:ext>
            </p:extLst>
          </p:nvPr>
        </p:nvGraphicFramePr>
        <p:xfrm>
          <a:off x="538572" y="2071925"/>
          <a:ext cx="10710273" cy="405264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812907">
                  <a:extLst>
                    <a:ext uri="{9D8B030D-6E8A-4147-A177-3AD203B41FA5}">
                      <a16:colId xmlns:a16="http://schemas.microsoft.com/office/drawing/2014/main" val="4010319894"/>
                    </a:ext>
                  </a:extLst>
                </a:gridCol>
                <a:gridCol w="5308778">
                  <a:extLst>
                    <a:ext uri="{9D8B030D-6E8A-4147-A177-3AD203B41FA5}">
                      <a16:colId xmlns:a16="http://schemas.microsoft.com/office/drawing/2014/main" val="555307098"/>
                    </a:ext>
                  </a:extLst>
                </a:gridCol>
                <a:gridCol w="3588588">
                  <a:extLst>
                    <a:ext uri="{9D8B030D-6E8A-4147-A177-3AD203B41FA5}">
                      <a16:colId xmlns:a16="http://schemas.microsoft.com/office/drawing/2014/main" val="3054630437"/>
                    </a:ext>
                  </a:extLst>
                </a:gridCol>
              </a:tblGrid>
              <a:tr h="3348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Hypothetical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Emulated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670250070"/>
                  </a:ext>
                </a:extLst>
              </a:tr>
              <a:tr h="950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Aim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To estimate the effect of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macrolide antibiotic prescription compared with penicillin prescription on  risk of all-cause and cardiac death, and cardiovascular outcomes, in patients with chronic </a:t>
                      </a:r>
                      <a:r>
                        <a:rPr lang="en-GB" sz="1900" b="0" dirty="0" err="1">
                          <a:effectLst/>
                        </a:rPr>
                        <a:t>rhinosinusitis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116708281"/>
                  </a:ext>
                </a:extLst>
              </a:tr>
              <a:tr h="712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Eligibility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16 to 80 years of age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Diagnosis of CRS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No recorded antibiotic prescription of any type in the last four weeks (a washout period) </a:t>
                      </a:r>
                      <a:endParaRPr lang="en-GB" sz="19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 informed</a:t>
                      </a:r>
                      <a:r>
                        <a:rPr lang="en-GB" sz="19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consent to participate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GB" sz="19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Same, except consent not sought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867846229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Treatment strategy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Antibiotic prescription (dose </a:t>
                      </a:r>
                      <a:r>
                        <a:rPr lang="en-GB" sz="1900" dirty="0" smtClean="0">
                          <a:effectLst/>
                        </a:rPr>
                        <a:t>guidelines</a:t>
                      </a:r>
                      <a:r>
                        <a:rPr lang="en-GB" sz="1900" baseline="0" dirty="0" smtClean="0">
                          <a:effectLst/>
                        </a:rPr>
                        <a:t> provided</a:t>
                      </a:r>
                      <a:r>
                        <a:rPr lang="en-GB" sz="1900" dirty="0" smtClean="0">
                          <a:effectLst/>
                        </a:rPr>
                        <a:t>) </a:t>
                      </a:r>
                      <a:r>
                        <a:rPr lang="en-GB" sz="1900" dirty="0">
                          <a:effectLst/>
                        </a:rPr>
                        <a:t>of penicillin or a macrolide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Same, </a:t>
                      </a:r>
                      <a:r>
                        <a:rPr lang="en-GB" sz="1900" dirty="0" smtClean="0">
                          <a:effectLst/>
                        </a:rPr>
                        <a:t>except dose at discretion of clinician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067136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7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Trial emulation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948385"/>
              </p:ext>
            </p:extLst>
          </p:nvPr>
        </p:nvGraphicFramePr>
        <p:xfrm>
          <a:off x="543030" y="1767552"/>
          <a:ext cx="11223401" cy="468737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908812">
                  <a:extLst>
                    <a:ext uri="{9D8B030D-6E8A-4147-A177-3AD203B41FA5}">
                      <a16:colId xmlns:a16="http://schemas.microsoft.com/office/drawing/2014/main" val="4010319894"/>
                    </a:ext>
                  </a:extLst>
                </a:gridCol>
                <a:gridCol w="5397919">
                  <a:extLst>
                    <a:ext uri="{9D8B030D-6E8A-4147-A177-3AD203B41FA5}">
                      <a16:colId xmlns:a16="http://schemas.microsoft.com/office/drawing/2014/main" val="555307098"/>
                    </a:ext>
                  </a:extLst>
                </a:gridCol>
                <a:gridCol w="3916670">
                  <a:extLst>
                    <a:ext uri="{9D8B030D-6E8A-4147-A177-3AD203B41FA5}">
                      <a16:colId xmlns:a16="http://schemas.microsoft.com/office/drawing/2014/main" val="517524708"/>
                    </a:ext>
                  </a:extLst>
                </a:gridCol>
              </a:tblGrid>
              <a:tr h="349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Hypothetical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Emulated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893886423"/>
                  </a:ext>
                </a:extLst>
              </a:tr>
              <a:tr h="59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Assignment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Randomly assign patients to either penicillin or a macrolide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Patient</a:t>
                      </a:r>
                      <a:r>
                        <a:rPr lang="en-GB" sz="19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non-randomly offered prescription, based on: demographics, prior prescription history, prior diagnoses and calendar time.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50898333"/>
                  </a:ext>
                </a:extLst>
              </a:tr>
              <a:tr h="59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Follow-up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/>
                        <a:t>From baseline until death, loss to follow-up, 9 years after baseline, or end of study (administrative censoring end 2016</a:t>
                      </a:r>
                      <a:r>
                        <a:rPr lang="en-GB" sz="1900" b="0" dirty="0" smtClean="0"/>
                        <a:t>). Sensitivity: censor</a:t>
                      </a:r>
                      <a:r>
                        <a:rPr lang="en-GB" sz="1900" b="0" baseline="0" dirty="0" smtClean="0"/>
                        <a:t> at 30 days.</a:t>
                      </a:r>
                      <a:endParaRPr lang="en-GB" sz="1900" b="0" dirty="0"/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/>
                        <a:t>Same</a:t>
                      </a:r>
                      <a:endParaRPr lang="en-GB" sz="1900" b="0" dirty="0"/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197104083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/>
                        <a:t>Outcome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Primary: </a:t>
                      </a:r>
                      <a:r>
                        <a:rPr lang="en-GB" sz="1900" dirty="0" smtClean="0"/>
                        <a:t>       all-cause </a:t>
                      </a:r>
                      <a:r>
                        <a:rPr lang="en-GB" sz="1900" dirty="0"/>
                        <a:t>mortality,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Secondary: </a:t>
                      </a:r>
                      <a:r>
                        <a:rPr lang="en-GB" sz="1900" dirty="0" smtClean="0"/>
                        <a:t> cardiovascular </a:t>
                      </a:r>
                      <a:r>
                        <a:rPr lang="en-GB" sz="1900" dirty="0"/>
                        <a:t>mortality, </a:t>
                      </a:r>
                      <a:endParaRPr lang="en-GB" sz="1900" dirty="0" smtClean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/>
                        <a:t>                         myocardial </a:t>
                      </a:r>
                      <a:r>
                        <a:rPr lang="en-GB" sz="1900" dirty="0"/>
                        <a:t>infarction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/>
                        <a:t>Same</a:t>
                      </a:r>
                      <a:endParaRPr lang="en-GB" sz="1900" dirty="0"/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3704838803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 err="1"/>
                        <a:t>Estimand</a:t>
                      </a:r>
                      <a:endParaRPr lang="en-GB" dirty="0"/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Intention-to-treat (compare groups irrespective of subsequent antibiotics taken) 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/>
                        <a:t>Same</a:t>
                      </a:r>
                      <a:endParaRPr lang="en-GB" sz="1900" dirty="0"/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4099472166"/>
                  </a:ext>
                </a:extLst>
              </a:tr>
              <a:tr h="475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Analysis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Compare risks in group assigned macrolide to group assigned penicillin (unadjusted model)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/>
                        <a:t>Same comparison, adjusted</a:t>
                      </a:r>
                      <a:r>
                        <a:rPr lang="en-GB" sz="1900" baseline="0" dirty="0" smtClean="0"/>
                        <a:t> for variables above</a:t>
                      </a:r>
                      <a:endParaRPr lang="en-GB" sz="1900" dirty="0"/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988879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73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overview: confounders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39835"/>
            <a:ext cx="9598339" cy="431727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Demographics</a:t>
            </a:r>
          </a:p>
          <a:p>
            <a:pPr lvl="1"/>
            <a:r>
              <a:rPr lang="en-GB" dirty="0" smtClean="0"/>
              <a:t>Age</a:t>
            </a:r>
            <a:r>
              <a:rPr lang="en-GB" dirty="0"/>
              <a:t>, sex, BMI, smoking status, alcohol consumption, </a:t>
            </a:r>
            <a:r>
              <a:rPr lang="en-GB" dirty="0" smtClean="0"/>
              <a:t>region, socio-economic status, </a:t>
            </a:r>
            <a:r>
              <a:rPr lang="en-GB" dirty="0"/>
              <a:t>frequency of GP consultations in last year</a:t>
            </a:r>
          </a:p>
          <a:p>
            <a:r>
              <a:rPr lang="en-GB" dirty="0"/>
              <a:t>Prior prescription of: </a:t>
            </a:r>
            <a:endParaRPr lang="en-GB" dirty="0" smtClean="0"/>
          </a:p>
          <a:p>
            <a:pPr lvl="1"/>
            <a:r>
              <a:rPr lang="en-GB" dirty="0" smtClean="0"/>
              <a:t>antidepressants</a:t>
            </a:r>
            <a:r>
              <a:rPr lang="en-GB" dirty="0"/>
              <a:t>, warfarin or digoxin, anti-arrhythmic drugs, anticoagulants, antiplatelet drugs, </a:t>
            </a:r>
            <a:r>
              <a:rPr lang="el-GR" dirty="0"/>
              <a:t>β-</a:t>
            </a:r>
            <a:r>
              <a:rPr lang="en-GB" dirty="0"/>
              <a:t>adrenoceptor blockers, lipid regulating drugs, diuretics, nitrates, non-steroidal anti-inflammatories (NSAIDs) and anti-hypertensive drugs including angiotensin-converting enzyme inhibitors.</a:t>
            </a:r>
          </a:p>
          <a:p>
            <a:r>
              <a:rPr lang="en-GB" dirty="0"/>
              <a:t>Prior diagnosis of: </a:t>
            </a:r>
            <a:endParaRPr lang="en-GB" dirty="0" smtClean="0"/>
          </a:p>
          <a:p>
            <a:pPr lvl="1"/>
            <a:r>
              <a:rPr lang="en-GB" dirty="0" smtClean="0"/>
              <a:t>atrial </a:t>
            </a:r>
            <a:r>
              <a:rPr lang="en-GB" dirty="0"/>
              <a:t>fibrillation, cancer, COPD, diabetes, dyslipidaemia, hypertension, cardiovascular disease, and asthma, were also identified (CALIBER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Updated over time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386067" y="6257108"/>
            <a:ext cx="5409692" cy="5094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200" b="1" dirty="0" smtClean="0">
                <a:solidFill>
                  <a:schemeClr val="tx1"/>
                </a:solidFill>
              </a:rPr>
              <a:t>Reference: </a:t>
            </a:r>
            <a:r>
              <a:rPr lang="en-GB" sz="2200" b="1" dirty="0" err="1" smtClean="0">
                <a:solidFill>
                  <a:schemeClr val="tx1"/>
                </a:solidFill>
              </a:rPr>
              <a:t>Denaxas</a:t>
            </a:r>
            <a:r>
              <a:rPr lang="en-GB" sz="2200" b="1" dirty="0" smtClean="0">
                <a:solidFill>
                  <a:schemeClr val="tx1"/>
                </a:solidFill>
              </a:rPr>
              <a:t> et al, </a:t>
            </a:r>
            <a:r>
              <a:rPr lang="en-GB" sz="2200" b="1" dirty="0" err="1" smtClean="0">
                <a:solidFill>
                  <a:schemeClr val="tx1"/>
                </a:solidFill>
              </a:rPr>
              <a:t>Int</a:t>
            </a:r>
            <a:r>
              <a:rPr lang="en-GB" sz="2200" b="1" dirty="0" smtClean="0">
                <a:solidFill>
                  <a:schemeClr val="tx1"/>
                </a:solidFill>
              </a:rPr>
              <a:t> J Epi, 2012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3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Emulated trial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29114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Series of observational pseudo </a:t>
            </a:r>
            <a:r>
              <a:rPr lang="en-GB" dirty="0" smtClean="0"/>
              <a:t>trials</a:t>
            </a:r>
          </a:p>
          <a:p>
            <a:r>
              <a:rPr lang="en-GB" dirty="0" smtClean="0"/>
              <a:t>Study </a:t>
            </a:r>
            <a:r>
              <a:rPr lang="en-GB" dirty="0"/>
              <a:t>period </a:t>
            </a:r>
            <a:r>
              <a:rPr lang="en-GB" dirty="0" smtClean="0"/>
              <a:t>split </a:t>
            </a:r>
            <a:r>
              <a:rPr lang="en-GB" dirty="0"/>
              <a:t>into </a:t>
            </a:r>
            <a:r>
              <a:rPr lang="en-GB" dirty="0" smtClean="0"/>
              <a:t>non-overlapping 30-day </a:t>
            </a:r>
            <a:r>
              <a:rPr lang="en-GB" dirty="0"/>
              <a:t>periods </a:t>
            </a:r>
            <a:r>
              <a:rPr lang="en-GB" dirty="0" smtClean="0"/>
              <a:t>(219 </a:t>
            </a:r>
            <a:r>
              <a:rPr lang="en-GB" dirty="0"/>
              <a:t>time intervals</a:t>
            </a:r>
            <a:r>
              <a:rPr lang="en-GB" dirty="0" smtClean="0"/>
              <a:t>).</a:t>
            </a:r>
          </a:p>
          <a:p>
            <a:r>
              <a:rPr lang="en-GB" dirty="0" smtClean="0"/>
              <a:t>Each interval considered a “recruitment period” </a:t>
            </a:r>
            <a:r>
              <a:rPr lang="en-GB" dirty="0"/>
              <a:t>for </a:t>
            </a:r>
            <a:r>
              <a:rPr lang="en-GB" dirty="0" smtClean="0"/>
              <a:t>a </a:t>
            </a:r>
            <a:r>
              <a:rPr lang="en-GB" dirty="0"/>
              <a:t>pseudo-trial. </a:t>
            </a:r>
            <a:endParaRPr lang="en-GB" dirty="0" smtClean="0"/>
          </a:p>
          <a:p>
            <a:r>
              <a:rPr lang="en-GB" dirty="0" smtClean="0"/>
              <a:t>At each prescription, a </a:t>
            </a:r>
            <a:r>
              <a:rPr lang="en-GB" dirty="0"/>
              <a:t>patient </a:t>
            </a:r>
            <a:r>
              <a:rPr lang="en-GB" dirty="0" smtClean="0"/>
              <a:t>was assessed </a:t>
            </a:r>
            <a:r>
              <a:rPr lang="en-GB" dirty="0"/>
              <a:t>for eligibility. </a:t>
            </a:r>
            <a:endParaRPr lang="en-GB" dirty="0" smtClean="0"/>
          </a:p>
          <a:p>
            <a:pPr lvl="1"/>
            <a:r>
              <a:rPr lang="en-GB" dirty="0" smtClean="0"/>
              <a:t>If </a:t>
            </a:r>
            <a:r>
              <a:rPr lang="en-GB" dirty="0"/>
              <a:t>eligible at that point, the patient entered that </a:t>
            </a:r>
            <a:r>
              <a:rPr lang="en-GB" dirty="0" smtClean="0"/>
              <a:t>pseudo-trial (in the arm corresponding to prescription). </a:t>
            </a:r>
            <a:endParaRPr lang="en-GB" dirty="0"/>
          </a:p>
          <a:p>
            <a:r>
              <a:rPr lang="en-GB" dirty="0" smtClean="0"/>
              <a:t>Patients </a:t>
            </a:r>
            <a:r>
              <a:rPr lang="en-GB" dirty="0"/>
              <a:t>could enter each pseudo-trial only once, but could enter multiple pseudo-trials over the whole study period</a:t>
            </a:r>
            <a:r>
              <a:rPr lang="en-GB" dirty="0" smtClean="0"/>
              <a:t>.</a:t>
            </a:r>
          </a:p>
          <a:p>
            <a:pPr marL="45720" indent="0">
              <a:buNone/>
            </a:pPr>
            <a:endParaRPr lang="en-GB" dirty="0"/>
          </a:p>
          <a:p>
            <a:r>
              <a:rPr lang="en-GB" dirty="0" smtClean="0"/>
              <a:t>Analysis</a:t>
            </a:r>
          </a:p>
          <a:p>
            <a:pPr lvl="1"/>
            <a:r>
              <a:rPr lang="en-GB" dirty="0" smtClean="0"/>
              <a:t>Cox </a:t>
            </a:r>
            <a:r>
              <a:rPr lang="en-GB" dirty="0"/>
              <a:t>proportional hazards regression</a:t>
            </a:r>
          </a:p>
          <a:p>
            <a:pPr lvl="1"/>
            <a:r>
              <a:rPr lang="en-GB" dirty="0"/>
              <a:t>Timescale: time since entering pseudo trial</a:t>
            </a:r>
          </a:p>
          <a:p>
            <a:pPr lvl="1"/>
            <a:r>
              <a:rPr lang="en-GB" dirty="0"/>
              <a:t>Age at entry and pseudo-trial modelled using splines</a:t>
            </a:r>
          </a:p>
          <a:p>
            <a:pPr lvl="1"/>
            <a:r>
              <a:rPr lang="en-GB" dirty="0"/>
              <a:t>Robust standard errors (can enter multiple pseudo-trials</a:t>
            </a:r>
            <a:r>
              <a:rPr lang="en-GB" dirty="0" smtClean="0"/>
              <a:t>)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marL="274320" lvl="1" indent="0">
              <a:buNone/>
            </a:pP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386067" y="6257108"/>
            <a:ext cx="5409692" cy="5094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200" b="1" dirty="0">
                <a:solidFill>
                  <a:schemeClr val="tx1"/>
                </a:solidFill>
              </a:rPr>
              <a:t>Reference: Denaxas et al, </a:t>
            </a:r>
            <a:r>
              <a:rPr lang="en-GB" sz="2200" b="1" dirty="0" err="1">
                <a:solidFill>
                  <a:schemeClr val="tx1"/>
                </a:solidFill>
              </a:rPr>
              <a:t>Int</a:t>
            </a:r>
            <a:r>
              <a:rPr lang="en-GB" sz="2200" b="1" dirty="0">
                <a:solidFill>
                  <a:schemeClr val="tx1"/>
                </a:solidFill>
              </a:rPr>
              <a:t> J Epi, 2012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3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24297"/>
            <a:ext cx="9872871" cy="4637314"/>
          </a:xfrm>
        </p:spPr>
        <p:txBody>
          <a:bodyPr>
            <a:noAutofit/>
          </a:bodyPr>
          <a:lstStyle/>
          <a:p>
            <a:r>
              <a:rPr lang="en-GB" sz="2000" dirty="0"/>
              <a:t>66,331 unique patients, </a:t>
            </a:r>
            <a:endParaRPr lang="en-GB" sz="2000" dirty="0" smtClean="0"/>
          </a:p>
          <a:p>
            <a:pPr lvl="1"/>
            <a:r>
              <a:rPr lang="en-GB" dirty="0" smtClean="0"/>
              <a:t>23,465 </a:t>
            </a:r>
            <a:r>
              <a:rPr lang="en-GB" dirty="0"/>
              <a:t>of whom </a:t>
            </a:r>
            <a:r>
              <a:rPr lang="en-GB" dirty="0" smtClean="0"/>
              <a:t>joined a pseudo trial in the </a:t>
            </a:r>
            <a:r>
              <a:rPr lang="en-GB" dirty="0"/>
              <a:t>macrolide </a:t>
            </a:r>
            <a:r>
              <a:rPr lang="en-GB" dirty="0" smtClean="0"/>
              <a:t>group</a:t>
            </a:r>
            <a:endParaRPr lang="en-GB" dirty="0"/>
          </a:p>
          <a:p>
            <a:pPr lvl="1"/>
            <a:r>
              <a:rPr lang="en-GB" dirty="0"/>
              <a:t>57,876 </a:t>
            </a:r>
            <a:r>
              <a:rPr lang="en-GB" dirty="0" smtClean="0"/>
              <a:t>of whom joined a pseudo trial in the penicillin </a:t>
            </a:r>
            <a:r>
              <a:rPr lang="en-GB" dirty="0"/>
              <a:t>group </a:t>
            </a:r>
            <a:endParaRPr lang="en-GB" dirty="0" smtClean="0"/>
          </a:p>
          <a:p>
            <a:pPr lvl="1"/>
            <a:r>
              <a:rPr lang="en-GB" dirty="0" smtClean="0"/>
              <a:t>(thus 15,010 did both)</a:t>
            </a:r>
          </a:p>
          <a:p>
            <a:r>
              <a:rPr lang="en-GB" sz="2000" dirty="0" smtClean="0"/>
              <a:t> Total </a:t>
            </a:r>
            <a:r>
              <a:rPr lang="en-GB" sz="2000" dirty="0"/>
              <a:t>of 320,798 prescriptions were included </a:t>
            </a:r>
            <a:r>
              <a:rPr lang="en-GB" sz="2000" dirty="0" smtClean="0"/>
              <a:t>in </a:t>
            </a:r>
            <a:r>
              <a:rPr lang="en-GB" sz="2000" dirty="0"/>
              <a:t>the </a:t>
            </a:r>
            <a:r>
              <a:rPr lang="en-GB" sz="2000" dirty="0" smtClean="0"/>
              <a:t>final analysis.</a:t>
            </a:r>
          </a:p>
          <a:p>
            <a:pPr lvl="1"/>
            <a:endParaRPr lang="en-GB" dirty="0"/>
          </a:p>
          <a:p>
            <a:r>
              <a:rPr lang="en-GB" sz="2000" dirty="0" smtClean="0"/>
              <a:t>Balance of patient characteristics</a:t>
            </a:r>
          </a:p>
          <a:p>
            <a:pPr lvl="1"/>
            <a:r>
              <a:rPr lang="en-GB" dirty="0" smtClean="0"/>
              <a:t>Females</a:t>
            </a:r>
            <a:r>
              <a:rPr lang="en-GB" dirty="0"/>
              <a:t>, patients with prior use of antidepressants</a:t>
            </a:r>
            <a:r>
              <a:rPr lang="en-GB" dirty="0" smtClean="0"/>
              <a:t>, a </a:t>
            </a:r>
            <a:r>
              <a:rPr lang="en-GB" dirty="0"/>
              <a:t>history of chronic obstructive pulmonary disease or asthma were more likely to receive </a:t>
            </a:r>
            <a:r>
              <a:rPr lang="en-GB" dirty="0" smtClean="0"/>
              <a:t>a macrolide antibiotic</a:t>
            </a:r>
          </a:p>
          <a:p>
            <a:pPr lvl="1"/>
            <a:r>
              <a:rPr lang="en-GB" dirty="0" smtClean="0"/>
              <a:t>Differences </a:t>
            </a:r>
            <a:r>
              <a:rPr lang="en-GB" dirty="0"/>
              <a:t>were fairly small</a:t>
            </a:r>
            <a:r>
              <a:rPr lang="en-GB" dirty="0" smtClean="0"/>
              <a:t>.</a:t>
            </a:r>
          </a:p>
          <a:p>
            <a:r>
              <a:rPr lang="en-GB" sz="2000" dirty="0" smtClean="0"/>
              <a:t>Median follow-up </a:t>
            </a:r>
            <a:r>
              <a:rPr lang="en-GB" sz="2000" dirty="0"/>
              <a:t>years (25th to 75th percentile: 2.0 to 7.4 years</a:t>
            </a:r>
            <a:r>
              <a:rPr lang="en-GB" sz="2000" dirty="0" smtClean="0"/>
              <a:t>).</a:t>
            </a:r>
          </a:p>
          <a:p>
            <a:r>
              <a:rPr lang="en-GB" sz="2000" dirty="0" smtClean="0"/>
              <a:t>Patients participated in median of 3 pseudo-trials </a:t>
            </a:r>
            <a:r>
              <a:rPr lang="en-GB" sz="2000" dirty="0"/>
              <a:t>(25th to 75th percentile: 2 to 6).</a:t>
            </a:r>
          </a:p>
        </p:txBody>
      </p:sp>
    </p:spTree>
    <p:extLst>
      <p:ext uri="{BB962C8B-B14F-4D97-AF65-F5344CB8AC3E}">
        <p14:creationId xmlns:p14="http://schemas.microsoft.com/office/powerpoint/2010/main" val="21889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006931"/>
              </p:ext>
            </p:extLst>
          </p:nvPr>
        </p:nvGraphicFramePr>
        <p:xfrm>
          <a:off x="2112508" y="411481"/>
          <a:ext cx="7738476" cy="594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314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HR (95% CI)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All cause mortality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Unadjusted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1.04 (0.95, 1.13)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0.446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Full follow-up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0.99 (0.91, 1.09)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0.865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Censored 30</a:t>
                      </a:r>
                      <a:r>
                        <a:rPr lang="en-GB" sz="2400" baseline="0" dirty="0" smtClean="0"/>
                        <a:t> days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0.93 (0.70, 1.24)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0.628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CVD mortality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Unadjusted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1.01 (0.83, 1.23)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0.890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Full follow-up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1.00 (0.82, 1.21)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0.961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Censored 30</a:t>
                      </a:r>
                      <a:r>
                        <a:rPr lang="en-GB" sz="2400" baseline="0" dirty="0" smtClean="0"/>
                        <a:t> days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0.99 (0.56, 1.77)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0.983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MI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Unadjusted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1.10 (0.94, 1.29)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0.252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Full follow-up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1.09 (0.93, 1.28)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0.300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   Censored 30</a:t>
                      </a:r>
                      <a:r>
                        <a:rPr lang="en-GB" sz="2400" baseline="0" dirty="0" smtClean="0"/>
                        <a:t> days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u="none" strike="noStrike" kern="1200" baseline="0" dirty="0" smtClean="0"/>
                        <a:t>1.60 (0.95, 2.68)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0.077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0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trial emulation showed little evidence of lon</a:t>
            </a:r>
            <a:r>
              <a:rPr lang="en-GB" dirty="0" smtClean="0"/>
              <a:t>g term risks in this population, but a short term MI risk</a:t>
            </a:r>
          </a:p>
          <a:p>
            <a:endParaRPr lang="en-GB" dirty="0" smtClean="0"/>
          </a:p>
          <a:p>
            <a:r>
              <a:rPr lang="en-GB" dirty="0" smtClean="0"/>
              <a:t>Modifications made to planned trial:</a:t>
            </a:r>
          </a:p>
          <a:p>
            <a:pPr lvl="1"/>
            <a:r>
              <a:rPr lang="en-GB" dirty="0" smtClean="0"/>
              <a:t>Additional exclusions from MACRO trial:</a:t>
            </a:r>
          </a:p>
          <a:p>
            <a:pPr lvl="2"/>
            <a:r>
              <a:rPr lang="en-GB" dirty="0" smtClean="0"/>
              <a:t>prior </a:t>
            </a:r>
            <a:r>
              <a:rPr lang="en-GB" dirty="0"/>
              <a:t>history of ischaemic heart disease </a:t>
            </a:r>
            <a:r>
              <a:rPr lang="en-GB" dirty="0" smtClean="0"/>
              <a:t>and</a:t>
            </a:r>
          </a:p>
          <a:p>
            <a:pPr lvl="2"/>
            <a:r>
              <a:rPr lang="en-GB" dirty="0" smtClean="0"/>
              <a:t>aged </a:t>
            </a:r>
            <a:r>
              <a:rPr lang="en-GB" dirty="0"/>
              <a:t>over 65 years with </a:t>
            </a:r>
            <a:r>
              <a:rPr lang="en-GB" dirty="0" smtClean="0"/>
              <a:t>diabetes</a:t>
            </a:r>
          </a:p>
          <a:p>
            <a:pPr lvl="2"/>
            <a:r>
              <a:rPr lang="en-GB" dirty="0" smtClean="0"/>
              <a:t>prolongation of QT interval (baseline electrocardiogram added </a:t>
            </a:r>
            <a:r>
              <a:rPr lang="en-GB" dirty="0"/>
              <a:t>to the trial screening </a:t>
            </a:r>
            <a:r>
              <a:rPr lang="en-GB" dirty="0" smtClean="0"/>
              <a:t>process)</a:t>
            </a: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9674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665561"/>
            <a:ext cx="9966960" cy="1434093"/>
          </a:xfrm>
        </p:spPr>
        <p:txBody>
          <a:bodyPr/>
          <a:lstStyle/>
          <a:p>
            <a:r>
              <a:rPr lang="en-GB" sz="4800" dirty="0" smtClean="0"/>
              <a:t>Example 2: Generalising RCTs</a:t>
            </a:r>
            <a:endParaRPr lang="en-GB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944622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rgbClr val="909090"/>
                </a:solidFill>
              </a:rPr>
              <a:t>To estimate </a:t>
            </a:r>
            <a:r>
              <a:rPr lang="en-GB" sz="4000" b="1" dirty="0" smtClean="0">
                <a:solidFill>
                  <a:srgbClr val="909090"/>
                </a:solidFill>
              </a:rPr>
              <a:t>Real </a:t>
            </a:r>
            <a:r>
              <a:rPr lang="en-GB" sz="4000" b="1" dirty="0">
                <a:solidFill>
                  <a:srgbClr val="909090"/>
                </a:solidFill>
              </a:rPr>
              <a:t>World Effects of </a:t>
            </a:r>
            <a:r>
              <a:rPr lang="en-GB" sz="4000" b="1" dirty="0" smtClean="0">
                <a:solidFill>
                  <a:srgbClr val="909090"/>
                </a:solidFill>
              </a:rPr>
              <a:t>medications </a:t>
            </a:r>
            <a:r>
              <a:rPr lang="en-GB" sz="4000" b="1" dirty="0">
                <a:solidFill>
                  <a:srgbClr val="909090"/>
                </a:solidFill>
              </a:rPr>
              <a:t>for Chronic Obstructive Pulmonary Disease</a:t>
            </a:r>
            <a:endParaRPr lang="en-GB" sz="4000" b="1" dirty="0">
              <a:solidFill>
                <a:srgbClr val="909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36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3837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/>
              <a:t>Chronic Obstructive Pulmonary Disease (COPD)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480" y="1549400"/>
            <a:ext cx="4291555" cy="1851209"/>
          </a:xfrm>
        </p:spPr>
        <p:txBody>
          <a:bodyPr/>
          <a:lstStyle/>
          <a:p>
            <a:r>
              <a:rPr lang="en-GB" b="1" dirty="0"/>
              <a:t>Acute COPD exacerbations </a:t>
            </a:r>
            <a:r>
              <a:rPr lang="en-GB" dirty="0"/>
              <a:t>often result in hospitalisation</a:t>
            </a:r>
          </a:p>
          <a:p>
            <a:r>
              <a:rPr lang="en-GB" dirty="0"/>
              <a:t>Long term </a:t>
            </a:r>
            <a:r>
              <a:rPr lang="en-GB" b="1" dirty="0"/>
              <a:t>pharmacological treatment </a:t>
            </a:r>
            <a:r>
              <a:rPr lang="en-GB" dirty="0"/>
              <a:t>generally required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98" y="3260584"/>
            <a:ext cx="3620863" cy="2931175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520906" y="1498739"/>
            <a:ext cx="6169346" cy="3426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↓ exacerbations</a:t>
            </a:r>
          </a:p>
          <a:p>
            <a:r>
              <a:rPr lang="en-GB" dirty="0" smtClean="0"/>
              <a:t>3 commonly used types:</a:t>
            </a:r>
          </a:p>
          <a:p>
            <a:pPr lvl="1"/>
            <a:r>
              <a:rPr lang="en-GB" dirty="0" smtClean="0"/>
              <a:t>Long-acting beta-agonists (LABA)</a:t>
            </a:r>
          </a:p>
          <a:p>
            <a:pPr lvl="1"/>
            <a:r>
              <a:rPr lang="en-GB" dirty="0" smtClean="0"/>
              <a:t>Inhaled corticosteroids (ICS)</a:t>
            </a:r>
          </a:p>
          <a:p>
            <a:pPr lvl="1"/>
            <a:r>
              <a:rPr lang="en-GB" dirty="0" smtClean="0"/>
              <a:t>Long-acting muscarinic antagonists (LAMAs)</a:t>
            </a:r>
          </a:p>
          <a:p>
            <a:r>
              <a:rPr lang="en-GB" b="1" dirty="0" err="1" smtClean="0"/>
              <a:t>Seretide</a:t>
            </a:r>
            <a:r>
              <a:rPr lang="en-GB" dirty="0" smtClean="0"/>
              <a:t> (widely used)</a:t>
            </a:r>
          </a:p>
          <a:p>
            <a:pPr lvl="1"/>
            <a:r>
              <a:rPr lang="en-GB" dirty="0" err="1" smtClean="0"/>
              <a:t>Salmeterol</a:t>
            </a:r>
            <a:r>
              <a:rPr lang="en-GB" dirty="0" smtClean="0"/>
              <a:t> (an ICS) &amp;  fluticasone propionate (a LABA)</a:t>
            </a:r>
          </a:p>
          <a:p>
            <a:pPr lvl="1"/>
            <a:r>
              <a:rPr lang="en-GB" dirty="0" smtClean="0"/>
              <a:t>Evidence for use: </a:t>
            </a:r>
            <a:r>
              <a:rPr lang="en-GB" b="1" dirty="0" smtClean="0">
                <a:solidFill>
                  <a:srgbClr val="FF0000"/>
                </a:solidFill>
              </a:rPr>
              <a:t>GSK’s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TORCH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trial (2007):</a:t>
            </a:r>
          </a:p>
          <a:p>
            <a:pPr lvl="1"/>
            <a:endParaRPr lang="en-GB" dirty="0"/>
          </a:p>
        </p:txBody>
      </p:sp>
      <p:pic>
        <p:nvPicPr>
          <p:cNvPr id="7" name="Content Placeholder 5" descr="Asthma and Allergy: Common asthma inhaler causing deaths, researchers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197" y="1549400"/>
            <a:ext cx="1274902" cy="12749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331182-3343-4E10-AD8B-116A5A0007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8804" y="5008876"/>
            <a:ext cx="3659562" cy="168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dirty="0" smtClean="0"/>
              <a:t>A large number of patients with COPD in the general population </a:t>
            </a:r>
            <a:r>
              <a:rPr lang="en-GB" dirty="0"/>
              <a:t>would have been </a:t>
            </a:r>
            <a:r>
              <a:rPr lang="en-GB" b="1" dirty="0">
                <a:solidFill>
                  <a:srgbClr val="0000FF"/>
                </a:solidFill>
              </a:rPr>
              <a:t>excluded from </a:t>
            </a:r>
            <a:r>
              <a:rPr lang="en-GB" dirty="0"/>
              <a:t>or were </a:t>
            </a:r>
            <a:r>
              <a:rPr lang="en-GB" b="1" dirty="0">
                <a:solidFill>
                  <a:srgbClr val="0000FF"/>
                </a:solidFill>
              </a:rPr>
              <a:t>underrepresented</a:t>
            </a:r>
            <a:r>
              <a:rPr lang="en-GB" dirty="0"/>
              <a:t> in the TORCH trial</a:t>
            </a: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dirty="0" smtClean="0"/>
              <a:t>In particular, patients with milder COPD were not included</a:t>
            </a: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dirty="0" smtClean="0"/>
              <a:t>Aim</a:t>
            </a:r>
          </a:p>
          <a:p>
            <a:pPr marL="492125" lvl="1" indent="-263525">
              <a:buFont typeface="Arial" panose="020B0604020202020204" pitchFamily="34" charset="0"/>
              <a:buChar char="•"/>
            </a:pPr>
            <a:r>
              <a:rPr lang="en-GB" dirty="0" smtClean="0"/>
              <a:t>To emulate the TORCH trial using electronic health record data (CPRD linked to HES) to identify major sources of bias (confounding by indication)</a:t>
            </a:r>
          </a:p>
          <a:p>
            <a:pPr marL="492125" lvl="1" indent="-263525">
              <a:buFont typeface="Arial" panose="020B0604020202020204" pitchFamily="34" charset="0"/>
              <a:buChar char="•"/>
            </a:pPr>
            <a:r>
              <a:rPr lang="en-GB" dirty="0" smtClean="0"/>
              <a:t>To then use the same trial emulation methods (without the TORCH aspect) to specific patient groups who would </a:t>
            </a:r>
            <a:r>
              <a:rPr lang="en-GB" dirty="0"/>
              <a:t>have been excluded from </a:t>
            </a:r>
            <a:r>
              <a:rPr lang="en-GB" dirty="0" smtClean="0"/>
              <a:t>the TORCH </a:t>
            </a:r>
            <a:r>
              <a:rPr lang="en-GB" dirty="0"/>
              <a:t>trial</a:t>
            </a:r>
          </a:p>
          <a:p>
            <a:pPr marL="263525" indent="-263525">
              <a:buFont typeface="Arial" panose="020B0604020202020204" pitchFamily="34" charset="0"/>
              <a:buChar char="•"/>
            </a:pPr>
            <a:endParaRPr lang="en-GB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60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041742"/>
          </a:xfrm>
        </p:spPr>
        <p:txBody>
          <a:bodyPr>
            <a:normAutofit fontScale="77500" lnSpcReduction="20000"/>
          </a:bodyPr>
          <a:lstStyle/>
          <a:p>
            <a:r>
              <a:rPr lang="en-GB" sz="2700" dirty="0" smtClean="0"/>
              <a:t>Example 1</a:t>
            </a:r>
          </a:p>
          <a:p>
            <a:pPr lvl="1"/>
            <a:r>
              <a:rPr lang="en-GB" sz="2700" dirty="0" smtClean="0"/>
              <a:t>The MACRO team</a:t>
            </a:r>
          </a:p>
          <a:p>
            <a:pPr lvl="1"/>
            <a:r>
              <a:rPr lang="en-GB" sz="2700" dirty="0" smtClean="0"/>
              <a:t>Spiros Denaxas, UCL</a:t>
            </a:r>
          </a:p>
          <a:p>
            <a:pPr lvl="1"/>
            <a:r>
              <a:rPr lang="en-GB" sz="2700" dirty="0" smtClean="0"/>
              <a:t>James Carpenter, LSHTM</a:t>
            </a:r>
          </a:p>
          <a:p>
            <a:r>
              <a:rPr lang="en-GB" sz="2700" dirty="0" smtClean="0"/>
              <a:t>Example 2</a:t>
            </a:r>
          </a:p>
          <a:p>
            <a:pPr lvl="1"/>
            <a:r>
              <a:rPr lang="en-GB" sz="2700" dirty="0" smtClean="0"/>
              <a:t>Kevin Wing, James Carpenter, Liam Smeeth, Ian Douglas, Lesley Wise, LSHTM, UK</a:t>
            </a:r>
          </a:p>
          <a:p>
            <a:pPr lvl="1"/>
            <a:r>
              <a:rPr lang="en-GB" sz="2700" dirty="0"/>
              <a:t>Jennifer K </a:t>
            </a:r>
            <a:r>
              <a:rPr lang="en-GB" sz="2700" dirty="0" smtClean="0"/>
              <a:t>Quint, Imperial College London, UK  </a:t>
            </a:r>
            <a:endParaRPr lang="en-GB" sz="2700" dirty="0"/>
          </a:p>
          <a:p>
            <a:pPr lvl="1"/>
            <a:r>
              <a:rPr lang="en-GB" sz="2700" dirty="0" smtClean="0"/>
              <a:t>Sebastian Schneeweiss,</a:t>
            </a:r>
            <a:r>
              <a:rPr lang="en-GB" sz="2700" baseline="30000" dirty="0"/>
              <a:t> </a:t>
            </a:r>
            <a:r>
              <a:rPr lang="en-GB" sz="2700" dirty="0"/>
              <a:t>Harvard Medical School, </a:t>
            </a:r>
            <a:r>
              <a:rPr lang="en-GB" sz="2700" dirty="0" smtClean="0"/>
              <a:t>Division </a:t>
            </a:r>
            <a:r>
              <a:rPr lang="en-GB" sz="2700" dirty="0"/>
              <a:t>of </a:t>
            </a:r>
            <a:r>
              <a:rPr lang="en-GB" sz="2700" dirty="0" err="1"/>
              <a:t>Pharmacoepidemiology</a:t>
            </a:r>
            <a:r>
              <a:rPr lang="en-GB" sz="2700" dirty="0"/>
              <a:t> and </a:t>
            </a:r>
            <a:r>
              <a:rPr lang="en-GB" sz="2700" dirty="0" err="1"/>
              <a:t>Pharmacoeconomics</a:t>
            </a:r>
            <a:r>
              <a:rPr lang="en-GB" sz="2700" dirty="0"/>
              <a:t>, Department of Medicine, Brigham and Women's Hospital, Boston, Massachusetts, USA</a:t>
            </a:r>
            <a:br>
              <a:rPr lang="en-GB" sz="2700" dirty="0"/>
            </a:br>
            <a:endParaRPr lang="en-GB" sz="2700" dirty="0" smtClean="0"/>
          </a:p>
          <a:p>
            <a:pPr marL="274320" lvl="1" indent="0">
              <a:buNone/>
            </a:pPr>
            <a:r>
              <a:rPr lang="en-GB" sz="3800" dirty="0"/>
              <a:t/>
            </a:r>
            <a:br>
              <a:rPr lang="en-GB" sz="38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4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Title 1">
            <a:extLst>
              <a:ext uri="{FF2B5EF4-FFF2-40B4-BE49-F238E27FC236}">
                <a16:creationId xmlns:a16="http://schemas.microsoft.com/office/drawing/2014/main" id="{987B330E-36AB-46AF-B4D2-348C38508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91" y="405940"/>
            <a:ext cx="10869615" cy="1325563"/>
          </a:xfrm>
        </p:spPr>
        <p:txBody>
          <a:bodyPr/>
          <a:lstStyle/>
          <a:p>
            <a:r>
              <a:rPr lang="en-GB" dirty="0"/>
              <a:t>TORCH RCT results for rate of exacerbations</a:t>
            </a:r>
          </a:p>
        </p:txBody>
      </p:sp>
      <p:graphicFrame>
        <p:nvGraphicFramePr>
          <p:cNvPr id="656" name="Table 655">
            <a:extLst>
              <a:ext uri="{FF2B5EF4-FFF2-40B4-BE49-F238E27FC236}">
                <a16:creationId xmlns:a16="http://schemas.microsoft.com/office/drawing/2014/main" id="{C58A7616-6568-4C4B-8330-6A7B9BE1B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855101"/>
              </p:ext>
            </p:extLst>
          </p:nvPr>
        </p:nvGraphicFramePr>
        <p:xfrm>
          <a:off x="1773999" y="3061072"/>
          <a:ext cx="8633487" cy="2072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368928">
                  <a:extLst>
                    <a:ext uri="{9D8B030D-6E8A-4147-A177-3AD203B41FA5}">
                      <a16:colId xmlns:a16="http://schemas.microsoft.com/office/drawing/2014/main" val="2265952869"/>
                    </a:ext>
                  </a:extLst>
                </a:gridCol>
                <a:gridCol w="3264559">
                  <a:extLst>
                    <a:ext uri="{9D8B030D-6E8A-4147-A177-3AD203B41FA5}">
                      <a16:colId xmlns:a16="http://schemas.microsoft.com/office/drawing/2014/main" val="4181338762"/>
                    </a:ext>
                  </a:extLst>
                </a:gridCol>
              </a:tblGrid>
              <a:tr h="207776">
                <a:tc>
                  <a:txBody>
                    <a:bodyPr/>
                    <a:lstStyle/>
                    <a:p>
                      <a:r>
                        <a:rPr lang="en-GB" sz="2800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Rate Ratio (95% CI)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409885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2800" dirty="0" err="1"/>
                        <a:t>Seretide</a:t>
                      </a:r>
                      <a:r>
                        <a:rPr lang="en-GB" sz="2800" dirty="0"/>
                        <a:t>* vs placebo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0.75 (0.69-0.81)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84573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2800" dirty="0" err="1"/>
                        <a:t>Seretide</a:t>
                      </a:r>
                      <a:r>
                        <a:rPr lang="en-GB" sz="2800" dirty="0"/>
                        <a:t> vs </a:t>
                      </a:r>
                      <a:r>
                        <a:rPr lang="en-GB" sz="2800" dirty="0" err="1"/>
                        <a:t>salmeterol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0.88 (0.81-0.95)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75599"/>
                  </a:ext>
                </a:extLst>
              </a:tr>
              <a:tr h="428658">
                <a:tc>
                  <a:txBody>
                    <a:bodyPr/>
                    <a:lstStyle/>
                    <a:p>
                      <a:r>
                        <a:rPr lang="en-GB" sz="2800" dirty="0" err="1"/>
                        <a:t>Seretide</a:t>
                      </a:r>
                      <a:r>
                        <a:rPr lang="en-GB" sz="2800" dirty="0"/>
                        <a:t> vs fluticasone propionate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0.91 (0.84-0.99)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14318"/>
                  </a:ext>
                </a:extLst>
              </a:tr>
            </a:tbl>
          </a:graphicData>
        </a:graphic>
      </p:graphicFrame>
      <p:sp>
        <p:nvSpPr>
          <p:cNvPr id="657" name="TextBox 656">
            <a:extLst>
              <a:ext uri="{FF2B5EF4-FFF2-40B4-BE49-F238E27FC236}">
                <a16:creationId xmlns:a16="http://schemas.microsoft.com/office/drawing/2014/main" id="{45507EB6-B25C-47DB-BCBE-FCD3F089BFE5}"/>
              </a:ext>
            </a:extLst>
          </p:cNvPr>
          <p:cNvSpPr txBox="1"/>
          <p:nvPr/>
        </p:nvSpPr>
        <p:spPr>
          <a:xfrm>
            <a:off x="853014" y="5133712"/>
            <a:ext cx="11024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*</a:t>
            </a:r>
            <a:r>
              <a:rPr lang="en-GB" sz="2400" b="1" dirty="0"/>
              <a:t>Seretide</a:t>
            </a:r>
            <a:r>
              <a:rPr lang="en-GB" sz="2400" dirty="0"/>
              <a:t>=salmeterol (an ICS) &amp;  fluticasone propionate (a LABA) in combination</a:t>
            </a:r>
            <a:endParaRPr lang="en-GB" sz="1600" dirty="0"/>
          </a:p>
        </p:txBody>
      </p:sp>
      <p:sp>
        <p:nvSpPr>
          <p:cNvPr id="658" name="TextBox 657">
            <a:extLst>
              <a:ext uri="{FF2B5EF4-FFF2-40B4-BE49-F238E27FC236}">
                <a16:creationId xmlns:a16="http://schemas.microsoft.com/office/drawing/2014/main" id="{CB1737D1-C5B1-4074-916A-DEB053A2F251}"/>
              </a:ext>
            </a:extLst>
          </p:cNvPr>
          <p:cNvSpPr txBox="1"/>
          <p:nvPr/>
        </p:nvSpPr>
        <p:spPr>
          <a:xfrm>
            <a:off x="2869354" y="2249194"/>
            <a:ext cx="6059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N=6112 (</a:t>
            </a:r>
            <a:r>
              <a:rPr lang="en-GB" sz="3200" dirty="0" err="1">
                <a:solidFill>
                  <a:schemeClr val="bg1">
                    <a:lumMod val="50000"/>
                  </a:schemeClr>
                </a:solidFill>
              </a:rPr>
              <a:t>approx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</a:rPr>
              <a:t> n=1500 per group)</a:t>
            </a:r>
          </a:p>
        </p:txBody>
      </p:sp>
    </p:spTree>
    <p:extLst>
      <p:ext uri="{BB962C8B-B14F-4D97-AF65-F5344CB8AC3E}">
        <p14:creationId xmlns:p14="http://schemas.microsoft.com/office/powerpoint/2010/main" val="435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351332"/>
              </p:ext>
            </p:extLst>
          </p:nvPr>
        </p:nvGraphicFramePr>
        <p:xfrm>
          <a:off x="1143000" y="2600248"/>
          <a:ext cx="10304252" cy="3407982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48667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8955585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</a:tblGrid>
              <a:tr h="4895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Aim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To estimate the effect of a combination regimen (</a:t>
                      </a:r>
                      <a:r>
                        <a:rPr lang="en-GB" sz="1900" b="0" dirty="0" err="1">
                          <a:effectLst/>
                        </a:rPr>
                        <a:t>salmeterol</a:t>
                      </a:r>
                      <a:r>
                        <a:rPr lang="en-GB" sz="1900" b="0" dirty="0">
                          <a:effectLst/>
                        </a:rPr>
                        <a:t> at a dose of 50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plus fluticasone propionate at a dose of 500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twice daily) compared to placebo, </a:t>
                      </a:r>
                      <a:r>
                        <a:rPr lang="en-GB" sz="1900" b="0" dirty="0" err="1">
                          <a:effectLst/>
                        </a:rPr>
                        <a:t>salmeterol</a:t>
                      </a:r>
                      <a:r>
                        <a:rPr lang="en-GB" sz="1900" b="0" dirty="0">
                          <a:effectLst/>
                        </a:rPr>
                        <a:t> alone, or fluticasone propionate alone on 3-year risk of death and rate of exacerbations. 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599564416"/>
                  </a:ext>
                </a:extLst>
              </a:tr>
              <a:tr h="2325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Eligibility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</a:rPr>
                        <a:t>Inclusion criteria</a:t>
                      </a:r>
                      <a:endParaRPr lang="en-GB" sz="1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current or former smokers (&gt;10-pack-year)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40 to 80 years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diagnosis of COPD,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pre-bronchodilator 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en-GB" sz="1900" dirty="0">
                          <a:effectLst/>
                        </a:rPr>
                        <a:t>FEV</a:t>
                      </a:r>
                      <a:r>
                        <a:rPr lang="en-GB" sz="1900" baseline="-25000" dirty="0">
                          <a:effectLst/>
                        </a:rPr>
                        <a:t>1 </a:t>
                      </a:r>
                      <a:r>
                        <a:rPr lang="en-GB" sz="1900" dirty="0">
                          <a:effectLst/>
                        </a:rPr>
                        <a:t>&lt; 60% predicted </a:t>
                      </a:r>
                      <a:r>
                        <a:rPr lang="en-GB" sz="1900" dirty="0" smtClean="0">
                          <a:effectLst/>
                        </a:rPr>
                        <a:t>value;  FEV</a:t>
                      </a:r>
                      <a:r>
                        <a:rPr lang="en-GB" sz="1900" baseline="-25000" dirty="0" smtClean="0">
                          <a:effectLst/>
                        </a:rPr>
                        <a:t>1</a:t>
                      </a:r>
                      <a:r>
                        <a:rPr lang="en-GB" sz="1900" dirty="0" smtClean="0">
                          <a:effectLst/>
                        </a:rPr>
                        <a:t> </a:t>
                      </a:r>
                      <a:r>
                        <a:rPr lang="en-GB" sz="1900" dirty="0">
                          <a:effectLst/>
                        </a:rPr>
                        <a:t>: FVC &lt;= 0.70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FEV</a:t>
                      </a:r>
                      <a:r>
                        <a:rPr lang="en-GB" sz="1900" baseline="-25000" dirty="0">
                          <a:effectLst/>
                        </a:rPr>
                        <a:t>1</a:t>
                      </a:r>
                      <a:r>
                        <a:rPr lang="en-GB" sz="1900" dirty="0">
                          <a:effectLst/>
                        </a:rPr>
                        <a:t> increase &lt;10% predicted with 400 </a:t>
                      </a:r>
                      <a:r>
                        <a:rPr lang="en-GB" sz="1900" dirty="0" err="1">
                          <a:effectLst/>
                        </a:rPr>
                        <a:t>μg</a:t>
                      </a:r>
                      <a:r>
                        <a:rPr lang="en-GB" sz="1900" dirty="0">
                          <a:effectLst/>
                        </a:rPr>
                        <a:t> of </a:t>
                      </a:r>
                      <a:r>
                        <a:rPr lang="en-GB" sz="1900" dirty="0" err="1">
                          <a:effectLst/>
                        </a:rPr>
                        <a:t>albuterol</a:t>
                      </a:r>
                      <a:r>
                        <a:rPr lang="en-GB" sz="1900" dirty="0">
                          <a:effectLst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Written informed </a:t>
                      </a:r>
                      <a:r>
                        <a:rPr lang="en-GB" sz="1900" dirty="0" smtClean="0">
                          <a:effectLst/>
                        </a:rPr>
                        <a:t>consent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1907174130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295400" y="7620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TORCH trial design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8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326578"/>
              </p:ext>
            </p:extLst>
          </p:nvPr>
        </p:nvGraphicFramePr>
        <p:xfrm>
          <a:off x="1295400" y="2496730"/>
          <a:ext cx="10304252" cy="27883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48667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8955585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</a:tblGrid>
              <a:tr h="2325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Eligibility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</a:rPr>
                        <a:t>Exclusion</a:t>
                      </a:r>
                      <a:r>
                        <a:rPr lang="en-GB" sz="1900" b="0" dirty="0">
                          <a:effectLst/>
                        </a:rPr>
                        <a:t>, many, including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Asthma diagnosis within the previous 5 years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Other lung conditions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Other COPD therapies (long-acting bronchodilator, oral corticosteroids)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History of substance abuse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Oxygen therapy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Chance of death or interference with study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Current therapy with an oral corticosteroid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Record for an exacerbation during the trial “run-in” period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1907174130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295400" y="7620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TORCH trial design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1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TORCH </a:t>
            </a:r>
            <a:r>
              <a:rPr lang="en-GB" dirty="0"/>
              <a:t>trial design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00197"/>
              </p:ext>
            </p:extLst>
          </p:nvPr>
        </p:nvGraphicFramePr>
        <p:xfrm>
          <a:off x="1976748" y="1965960"/>
          <a:ext cx="8208024" cy="4337432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643261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4564763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</a:tblGrid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Treatment strategy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err="1">
                          <a:effectLst/>
                        </a:rPr>
                        <a:t>Salmeterol</a:t>
                      </a:r>
                      <a:r>
                        <a:rPr lang="en-GB" sz="1900" b="0" dirty="0">
                          <a:effectLst/>
                        </a:rPr>
                        <a:t> at a dose of 50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plus fluticasone propionate at a dose of 500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twice daily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3948997129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Assignment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Randomly assign patients to either combination,  </a:t>
                      </a:r>
                      <a:r>
                        <a:rPr lang="en-GB" sz="1900" dirty="0" err="1">
                          <a:effectLst/>
                        </a:rPr>
                        <a:t>salmeterol</a:t>
                      </a:r>
                      <a:r>
                        <a:rPr lang="en-GB" sz="1900" dirty="0">
                          <a:effectLst/>
                        </a:rPr>
                        <a:t> alone, fluticasone propionate, or placebo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296312942"/>
                  </a:ext>
                </a:extLst>
              </a:tr>
              <a:tr h="12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Follow-up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From baseline until death, loss to follow-up, 3 years after baseline.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891082324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Outcome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Primary: all-cause mortality,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Secondary: exacerbations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411325041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Estimand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Intention-to-treat (compare groups irrespective of subsequent treatment) 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3248254802"/>
                  </a:ext>
                </a:extLst>
              </a:tr>
              <a:tr h="12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Analysis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Compare risks and rates between randomised groups 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448520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16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446951"/>
              </p:ext>
            </p:extLst>
          </p:nvPr>
        </p:nvGraphicFramePr>
        <p:xfrm>
          <a:off x="737271" y="1186707"/>
          <a:ext cx="10712910" cy="535761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130212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4791349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  <a:gridCol w="4791349">
                  <a:extLst>
                    <a:ext uri="{9D8B030D-6E8A-4147-A177-3AD203B41FA5}">
                      <a16:colId xmlns:a16="http://schemas.microsoft.com/office/drawing/2014/main" val="39334488"/>
                    </a:ext>
                  </a:extLst>
                </a:gridCol>
              </a:tblGrid>
              <a:tr h="4005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TORCH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Emulated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133964678"/>
                  </a:ext>
                </a:extLst>
              </a:tr>
              <a:tr h="4895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Aim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</a:rPr>
                        <a:t>To estimate the effect of a combination regimen (</a:t>
                      </a:r>
                      <a:r>
                        <a:rPr lang="en-GB" sz="1900" b="0" i="1" dirty="0" err="1" smtClean="0">
                          <a:effectLst/>
                        </a:rPr>
                        <a:t>salmeterol</a:t>
                      </a:r>
                      <a:r>
                        <a:rPr lang="en-GB" sz="1900" b="0" i="1" dirty="0" smtClean="0">
                          <a:effectLst/>
                        </a:rPr>
                        <a:t> at a dose of 50 </a:t>
                      </a:r>
                      <a:r>
                        <a:rPr lang="en-GB" sz="1900" b="0" i="1" dirty="0" err="1" smtClean="0">
                          <a:effectLst/>
                        </a:rPr>
                        <a:t>μg</a:t>
                      </a:r>
                      <a:r>
                        <a:rPr lang="en-GB" sz="1900" b="0" i="1" dirty="0" smtClean="0">
                          <a:effectLst/>
                        </a:rPr>
                        <a:t> plus fluticasone propionate at a dose of 500 </a:t>
                      </a:r>
                      <a:r>
                        <a:rPr lang="en-GB" sz="1900" b="0" i="1" dirty="0" err="1" smtClean="0">
                          <a:effectLst/>
                        </a:rPr>
                        <a:t>μg</a:t>
                      </a:r>
                      <a:r>
                        <a:rPr lang="en-GB" sz="1900" b="0" i="1" dirty="0" smtClean="0">
                          <a:effectLst/>
                        </a:rPr>
                        <a:t> twice daily</a:t>
                      </a:r>
                      <a:r>
                        <a:rPr lang="en-GB" sz="1900" b="0" dirty="0" smtClean="0">
                          <a:effectLst/>
                        </a:rPr>
                        <a:t>) compared to placebo, </a:t>
                      </a:r>
                      <a:r>
                        <a:rPr lang="en-GB" sz="1900" b="0" dirty="0" err="1" smtClean="0">
                          <a:effectLst/>
                        </a:rPr>
                        <a:t>salmeterol</a:t>
                      </a:r>
                      <a:r>
                        <a:rPr lang="en-GB" sz="1900" b="0" dirty="0" smtClean="0">
                          <a:effectLst/>
                        </a:rPr>
                        <a:t> alone, or fluticasone propionate alone on 3-year </a:t>
                      </a:r>
                      <a:r>
                        <a:rPr lang="en-GB" sz="1900" b="0" i="1" dirty="0" smtClean="0">
                          <a:effectLst/>
                        </a:rPr>
                        <a:t>risk of death</a:t>
                      </a:r>
                      <a:r>
                        <a:rPr lang="en-GB" sz="1900" b="0" dirty="0" smtClean="0">
                          <a:effectLst/>
                        </a:rPr>
                        <a:t> and rate of exacerbations. 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0" dirty="0" smtClean="0">
                          <a:effectLst/>
                        </a:rPr>
                        <a:t>To estimate the effect of a combination regimen compared to placebo, </a:t>
                      </a:r>
                      <a:r>
                        <a:rPr lang="en-GB" sz="1900" b="0" dirty="0" err="1" smtClean="0">
                          <a:effectLst/>
                        </a:rPr>
                        <a:t>salmeterol</a:t>
                      </a:r>
                      <a:r>
                        <a:rPr lang="en-GB" sz="1900" b="0" dirty="0" smtClean="0">
                          <a:effectLst/>
                        </a:rPr>
                        <a:t> alone, or fluticasone propionate alone on rate of exacerbations. </a:t>
                      </a:r>
                      <a:endParaRPr lang="en-GB" sz="19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599564416"/>
                  </a:ext>
                </a:extLst>
              </a:tr>
              <a:tr h="2325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Eligibility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</a:rPr>
                        <a:t>Inclusion criteria</a:t>
                      </a:r>
                      <a:endParaRPr lang="en-GB" sz="1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current or former smokers </a:t>
                      </a:r>
                      <a:r>
                        <a:rPr lang="en-GB" sz="1900" i="1" dirty="0">
                          <a:effectLst/>
                        </a:rPr>
                        <a:t>(&gt;10-pack-year)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40 to 80 years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diagnosis of </a:t>
                      </a:r>
                      <a:r>
                        <a:rPr lang="en-GB" sz="1900" dirty="0" smtClean="0">
                          <a:effectLst/>
                        </a:rPr>
                        <a:t>COPD </a:t>
                      </a:r>
                      <a:endParaRPr lang="en-GB" sz="19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pre-bronchodilator 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en-GB" sz="1900" dirty="0">
                          <a:effectLst/>
                        </a:rPr>
                        <a:t>FEV</a:t>
                      </a:r>
                      <a:r>
                        <a:rPr lang="en-GB" sz="1900" baseline="-25000" dirty="0">
                          <a:effectLst/>
                        </a:rPr>
                        <a:t>1 </a:t>
                      </a:r>
                      <a:r>
                        <a:rPr lang="en-GB" sz="1900" dirty="0">
                          <a:effectLst/>
                        </a:rPr>
                        <a:t>&lt; 60% predicted </a:t>
                      </a:r>
                      <a:r>
                        <a:rPr lang="en-GB" sz="1900" dirty="0" smtClean="0">
                          <a:effectLst/>
                        </a:rPr>
                        <a:t>value  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FEV</a:t>
                      </a:r>
                      <a:r>
                        <a:rPr lang="en-GB" sz="1900" baseline="-25000" dirty="0" smtClean="0">
                          <a:effectLst/>
                        </a:rPr>
                        <a:t>1</a:t>
                      </a:r>
                      <a:r>
                        <a:rPr lang="en-GB" sz="1900" dirty="0" smtClean="0">
                          <a:effectLst/>
                        </a:rPr>
                        <a:t> </a:t>
                      </a:r>
                      <a:r>
                        <a:rPr lang="en-GB" sz="1900" dirty="0">
                          <a:effectLst/>
                        </a:rPr>
                        <a:t>: FVC &lt;= 0.70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i="1" dirty="0">
                          <a:effectLst/>
                        </a:rPr>
                        <a:t>FEV</a:t>
                      </a:r>
                      <a:r>
                        <a:rPr lang="en-GB" sz="1900" i="1" baseline="-25000" dirty="0">
                          <a:effectLst/>
                        </a:rPr>
                        <a:t>1</a:t>
                      </a:r>
                      <a:r>
                        <a:rPr lang="en-GB" sz="1900" i="1" dirty="0">
                          <a:effectLst/>
                        </a:rPr>
                        <a:t> increase &lt;10% predicted with 400 </a:t>
                      </a:r>
                      <a:r>
                        <a:rPr lang="en-GB" sz="1900" i="1" dirty="0" err="1">
                          <a:effectLst/>
                        </a:rPr>
                        <a:t>μg</a:t>
                      </a:r>
                      <a:r>
                        <a:rPr lang="en-GB" sz="1900" i="1" dirty="0">
                          <a:effectLst/>
                        </a:rPr>
                        <a:t> of </a:t>
                      </a:r>
                      <a:r>
                        <a:rPr lang="en-GB" sz="1900" i="1" dirty="0" err="1">
                          <a:effectLst/>
                        </a:rPr>
                        <a:t>albuterol</a:t>
                      </a:r>
                      <a:r>
                        <a:rPr lang="en-GB" sz="1900" i="1" dirty="0">
                          <a:effectLst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i="1" dirty="0">
                          <a:effectLst/>
                        </a:rPr>
                        <a:t>Written informed </a:t>
                      </a:r>
                      <a:r>
                        <a:rPr lang="en-GB" sz="1900" i="1" dirty="0" smtClean="0">
                          <a:effectLst/>
                        </a:rPr>
                        <a:t>consent</a:t>
                      </a:r>
                      <a:endParaRPr lang="en-GB" sz="1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</a:rPr>
                        <a:t>Inclusion criteria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smokers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40 to 80 years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diagnosis of COPD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FEV</a:t>
                      </a:r>
                      <a:r>
                        <a:rPr lang="en-GB" sz="1900" baseline="-25000" dirty="0" smtClean="0">
                          <a:effectLst/>
                        </a:rPr>
                        <a:t>1</a:t>
                      </a:r>
                      <a:r>
                        <a:rPr lang="en-GB" sz="1900" dirty="0" smtClean="0">
                          <a:effectLst/>
                        </a:rPr>
                        <a:t> , FVC measured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FEV</a:t>
                      </a:r>
                      <a:r>
                        <a:rPr lang="en-GB" sz="1900" baseline="-25000" dirty="0" smtClean="0">
                          <a:effectLst/>
                        </a:rPr>
                        <a:t>1 </a:t>
                      </a:r>
                      <a:r>
                        <a:rPr lang="en-GB" sz="1900" dirty="0" smtClean="0">
                          <a:effectLst/>
                        </a:rPr>
                        <a:t>&lt; 60% predicted value</a:t>
                      </a:r>
                    </a:p>
                    <a:p>
                      <a:pPr marL="742950" lvl="1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en-GB" sz="1900" dirty="0" smtClean="0">
                          <a:effectLst/>
                        </a:rPr>
                        <a:t>FEV</a:t>
                      </a:r>
                      <a:r>
                        <a:rPr lang="en-GB" sz="1900" baseline="-25000" dirty="0" smtClean="0">
                          <a:effectLst/>
                        </a:rPr>
                        <a:t>1</a:t>
                      </a:r>
                      <a:r>
                        <a:rPr lang="en-GB" sz="1900" dirty="0" smtClean="0">
                          <a:effectLst/>
                        </a:rPr>
                        <a:t> : FVC &lt;= 0.70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1907174130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023236" y="215660"/>
            <a:ext cx="8052417" cy="819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Emulation of TORCH trial design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51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085938"/>
              </p:ext>
            </p:extLst>
          </p:nvPr>
        </p:nvGraphicFramePr>
        <p:xfrm>
          <a:off x="613913" y="2118360"/>
          <a:ext cx="10712910" cy="411954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130212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4791349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  <a:gridCol w="4791349">
                  <a:extLst>
                    <a:ext uri="{9D8B030D-6E8A-4147-A177-3AD203B41FA5}">
                      <a16:colId xmlns:a16="http://schemas.microsoft.com/office/drawing/2014/main" val="531306721"/>
                    </a:ext>
                  </a:extLst>
                </a:gridCol>
              </a:tblGrid>
              <a:tr h="401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TORCH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Emulated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589796798"/>
                  </a:ext>
                </a:extLst>
              </a:tr>
              <a:tr h="2325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Eligibility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</a:rPr>
                        <a:t>Exclusion</a:t>
                      </a:r>
                      <a:r>
                        <a:rPr lang="en-GB" sz="1900" b="0" dirty="0">
                          <a:effectLst/>
                        </a:rPr>
                        <a:t>, many, including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Asthma diagnosis within the previous 5 years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Other lung conditions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Other COPD therapies (long-acting bronchodilator, oral corticosteroids)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History of substance abuse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Oxygen therapy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i="1" dirty="0">
                          <a:effectLst/>
                        </a:rPr>
                        <a:t>Chance of death or interference with study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Current therapy with an oral corticosteroid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b="0" dirty="0">
                          <a:effectLst/>
                        </a:rPr>
                        <a:t>Record for an exacerbation during the trial “run-in” period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GB" sz="19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 (not</a:t>
                      </a:r>
                      <a:r>
                        <a:rPr lang="en-GB" sz="19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listed) not imposed, e.g. </a:t>
                      </a:r>
                      <a:r>
                        <a:rPr lang="el-G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α-1 </a:t>
                      </a: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antitrypsin deficiency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endParaRPr lang="en-GB" sz="1800" b="0" i="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GB" sz="18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defined differently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1907174130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295400" y="762000"/>
            <a:ext cx="9875520" cy="1006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Emulation of TORCH trial design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71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00023"/>
          </a:xfrm>
        </p:spPr>
        <p:txBody>
          <a:bodyPr/>
          <a:lstStyle/>
          <a:p>
            <a:r>
              <a:rPr lang="en-GB" dirty="0"/>
              <a:t>Emulation of TORCH trial design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632941"/>
              </p:ext>
            </p:extLst>
          </p:nvPr>
        </p:nvGraphicFramePr>
        <p:xfrm>
          <a:off x="655394" y="1715794"/>
          <a:ext cx="10850731" cy="4716993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383919">
                  <a:extLst>
                    <a:ext uri="{9D8B030D-6E8A-4147-A177-3AD203B41FA5}">
                      <a16:colId xmlns:a16="http://schemas.microsoft.com/office/drawing/2014/main" val="3583489852"/>
                    </a:ext>
                  </a:extLst>
                </a:gridCol>
                <a:gridCol w="4412397">
                  <a:extLst>
                    <a:ext uri="{9D8B030D-6E8A-4147-A177-3AD203B41FA5}">
                      <a16:colId xmlns:a16="http://schemas.microsoft.com/office/drawing/2014/main" val="2912616678"/>
                    </a:ext>
                  </a:extLst>
                </a:gridCol>
                <a:gridCol w="4054415">
                  <a:extLst>
                    <a:ext uri="{9D8B030D-6E8A-4147-A177-3AD203B41FA5}">
                      <a16:colId xmlns:a16="http://schemas.microsoft.com/office/drawing/2014/main" val="380030809"/>
                    </a:ext>
                  </a:extLst>
                </a:gridCol>
              </a:tblGrid>
              <a:tr h="3795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TORCH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Emulated trial</a:t>
                      </a:r>
                      <a:endParaRPr lang="en-GB" sz="1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79954899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Treatment strategy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err="1">
                          <a:effectLst/>
                        </a:rPr>
                        <a:t>Salmeterol</a:t>
                      </a:r>
                      <a:r>
                        <a:rPr lang="en-GB" sz="1900" b="0" dirty="0">
                          <a:effectLst/>
                        </a:rPr>
                        <a:t> at a dose of 50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plus fluticasone propionate at a dose of 500 </a:t>
                      </a:r>
                      <a:r>
                        <a:rPr lang="en-GB" sz="1900" b="0" dirty="0" err="1">
                          <a:effectLst/>
                        </a:rPr>
                        <a:t>μg</a:t>
                      </a:r>
                      <a:r>
                        <a:rPr lang="en-GB" sz="1900" b="0" dirty="0">
                          <a:effectLst/>
                        </a:rPr>
                        <a:t> twice </a:t>
                      </a:r>
                      <a:r>
                        <a:rPr lang="en-GB" sz="1900" b="0" dirty="0" smtClean="0">
                          <a:effectLst/>
                        </a:rPr>
                        <a:t>daily, separate</a:t>
                      </a:r>
                      <a:r>
                        <a:rPr lang="en-GB" sz="1900" b="0" baseline="0" dirty="0" smtClean="0">
                          <a:effectLst/>
                        </a:rPr>
                        <a:t> therapy, or placebo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err="1" smtClean="0">
                          <a:effectLst/>
                        </a:rPr>
                        <a:t>Salmeterol</a:t>
                      </a:r>
                      <a:r>
                        <a:rPr lang="en-GB" sz="1900" b="0" dirty="0" smtClean="0">
                          <a:effectLst/>
                        </a:rPr>
                        <a:t> plus fluticasone propionate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 smtClean="0">
                          <a:effectLst/>
                        </a:rPr>
                        <a:t>Separate therapy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i="1" dirty="0" smtClean="0">
                          <a:effectLst/>
                        </a:rPr>
                        <a:t>Neither</a:t>
                      </a:r>
                      <a:r>
                        <a:rPr lang="en-GB" sz="1900" b="0" dirty="0" smtClean="0">
                          <a:effectLst/>
                        </a:rPr>
                        <a:t> 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3948997129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Assignment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Randomly assign patients to either combination,  </a:t>
                      </a:r>
                      <a:r>
                        <a:rPr lang="en-GB" sz="1900" dirty="0" err="1">
                          <a:effectLst/>
                        </a:rPr>
                        <a:t>salmeterol</a:t>
                      </a:r>
                      <a:r>
                        <a:rPr lang="en-GB" sz="1900" dirty="0">
                          <a:effectLst/>
                        </a:rPr>
                        <a:t> alone, fluticasone propionate, or placebo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Patients prescribed treatments according</a:t>
                      </a:r>
                      <a:r>
                        <a:rPr lang="en-GB" sz="19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demographics, prior medications and diagnoses.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296312942"/>
                  </a:ext>
                </a:extLst>
              </a:tr>
              <a:tr h="12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Follow-up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From baseline until death, loss to follow-up, 3 years after baseline.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891082324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Outcome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Primary: all-cause mortality,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Secondary: exacerbations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Exacerbations only </a:t>
                      </a:r>
                      <a:r>
                        <a:rPr lang="en-GB" sz="190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900" i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nb</a:t>
                      </a:r>
                      <a:r>
                        <a:rPr lang="en-GB" sz="190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only known if treatment sought)</a:t>
                      </a:r>
                      <a:endParaRPr lang="en-GB" sz="1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411325041"/>
                  </a:ext>
                </a:extLst>
              </a:tr>
              <a:tr h="244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Estimand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Intention-to-treat (compare groups irrespective of subsequent treatment) 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3248254802"/>
                  </a:ext>
                </a:extLst>
              </a:tr>
              <a:tr h="12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Analysis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Compare risks and rates between randomised groups 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Adjusted analysis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787" marR="46787" marT="0" marB="0"/>
                </a:tc>
                <a:extLst>
                  <a:ext uri="{0D108BD9-81ED-4DB2-BD59-A6C34878D82A}">
                    <a16:rowId xmlns:a16="http://schemas.microsoft.com/office/drawing/2014/main" val="2448520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08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91396"/>
          </a:xfrm>
        </p:spPr>
        <p:txBody>
          <a:bodyPr/>
          <a:lstStyle/>
          <a:p>
            <a:r>
              <a:rPr lang="en-GB" dirty="0" smtClean="0"/>
              <a:t>Effect modification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155" y="1707942"/>
            <a:ext cx="9872871" cy="5150058"/>
          </a:xfrm>
        </p:spPr>
        <p:txBody>
          <a:bodyPr>
            <a:normAutofit fontScale="62500" lnSpcReduction="20000"/>
          </a:bodyPr>
          <a:lstStyle/>
          <a:p>
            <a:r>
              <a:rPr lang="en-GB" sz="3000" dirty="0" smtClean="0"/>
              <a:t>We want to emulate a RCT but with an additional step of matching the baseline characteristics to the trial population included in TORCH, to guard against differences resulting from heterogeneity in treatment effects</a:t>
            </a:r>
          </a:p>
          <a:p>
            <a:endParaRPr lang="en-GB" sz="200" dirty="0" smtClean="0"/>
          </a:p>
          <a:p>
            <a:pPr marL="45720" indent="0">
              <a:buNone/>
            </a:pPr>
            <a:r>
              <a:rPr lang="en-GB" sz="3000" dirty="0" smtClean="0"/>
              <a:t>Steps:  </a:t>
            </a:r>
            <a:r>
              <a:rPr lang="en-GB" sz="3000" dirty="0" err="1" smtClean="0"/>
              <a:t>Seretide</a:t>
            </a:r>
            <a:r>
              <a:rPr lang="en-GB" sz="3000" dirty="0" smtClean="0"/>
              <a:t> vs nothing (placebo)</a:t>
            </a:r>
          </a:p>
          <a:p>
            <a:pPr marL="45720" indent="0">
              <a:buNone/>
            </a:pPr>
            <a:endParaRPr lang="en-GB" sz="700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GB" sz="3000" dirty="0" smtClean="0"/>
              <a:t>For each TORCH participant, identify a comparable CPRD patient</a:t>
            </a:r>
          </a:p>
          <a:p>
            <a:pPr lvl="3"/>
            <a:r>
              <a:rPr lang="en-GB" sz="2800" b="1" dirty="0" smtClean="0"/>
              <a:t>Not</a:t>
            </a:r>
            <a:r>
              <a:rPr lang="en-GB" sz="2800" dirty="0" smtClean="0"/>
              <a:t> receiving </a:t>
            </a:r>
            <a:r>
              <a:rPr lang="en-GB" sz="2800" dirty="0" err="1" smtClean="0"/>
              <a:t>Seretide</a:t>
            </a:r>
            <a:r>
              <a:rPr lang="en-GB" sz="2800" dirty="0" smtClean="0"/>
              <a:t> (or </a:t>
            </a:r>
            <a:r>
              <a:rPr lang="en-GB" sz="2800" dirty="0" err="1" smtClean="0"/>
              <a:t>salmeterol</a:t>
            </a:r>
            <a:r>
              <a:rPr lang="en-GB" sz="2800" dirty="0" smtClean="0"/>
              <a:t> </a:t>
            </a:r>
            <a:r>
              <a:rPr lang="en-GB" sz="2800" dirty="0"/>
              <a:t>or fluticasone </a:t>
            </a:r>
            <a:r>
              <a:rPr lang="en-GB" sz="2800" dirty="0" smtClean="0"/>
              <a:t>propionate)</a:t>
            </a:r>
          </a:p>
          <a:p>
            <a:pPr lvl="3"/>
            <a:r>
              <a:rPr lang="en-GB" sz="2800" dirty="0" smtClean="0"/>
              <a:t>“eligible” for trial</a:t>
            </a:r>
          </a:p>
          <a:p>
            <a:pPr lvl="3"/>
            <a:r>
              <a:rPr lang="en-GB" sz="2800" dirty="0" smtClean="0"/>
              <a:t>“comparable” – 1:1 matched on characteristics likely to affect treatment effect</a:t>
            </a:r>
            <a:endParaRPr lang="en-GB" sz="2800" dirty="0"/>
          </a:p>
          <a:p>
            <a:pPr lvl="4"/>
            <a:r>
              <a:rPr lang="en-GB" sz="2500" dirty="0" smtClean="0"/>
              <a:t>Age, sex, BMI</a:t>
            </a:r>
          </a:p>
          <a:p>
            <a:pPr lvl="4"/>
            <a:r>
              <a:rPr lang="en-GB" sz="2500" dirty="0" smtClean="0"/>
              <a:t>Exacerbation history</a:t>
            </a:r>
          </a:p>
          <a:p>
            <a:pPr lvl="4"/>
            <a:r>
              <a:rPr lang="en-GB" sz="2500" dirty="0" smtClean="0"/>
              <a:t>Cardiovascular disease</a:t>
            </a:r>
          </a:p>
          <a:p>
            <a:pPr lvl="4"/>
            <a:r>
              <a:rPr lang="en-GB" sz="2500" dirty="0" smtClean="0"/>
              <a:t>Lung </a:t>
            </a:r>
            <a:r>
              <a:rPr lang="en-GB" sz="2500" dirty="0"/>
              <a:t>function</a:t>
            </a:r>
          </a:p>
          <a:p>
            <a:pPr lvl="2"/>
            <a:endParaRPr lang="en-GB" sz="3000" dirty="0" smtClean="0"/>
          </a:p>
          <a:p>
            <a:pPr marL="788670" lvl="1" indent="-514350">
              <a:buFont typeface="+mj-lt"/>
              <a:buAutoNum type="arabicPeriod"/>
            </a:pPr>
            <a:r>
              <a:rPr lang="en-GB" sz="3000" dirty="0" smtClean="0"/>
              <a:t>For each selected CPRD patient, select a comparable </a:t>
            </a:r>
            <a:r>
              <a:rPr lang="en-GB" sz="3000" dirty="0" err="1" smtClean="0"/>
              <a:t>Seretide</a:t>
            </a:r>
            <a:r>
              <a:rPr lang="en-GB" sz="3000" dirty="0" smtClean="0"/>
              <a:t>-exposed CPRD patient </a:t>
            </a:r>
          </a:p>
          <a:p>
            <a:pPr lvl="3"/>
            <a:r>
              <a:rPr lang="en-GB" sz="2800" dirty="0" smtClean="0"/>
              <a:t>Receiving </a:t>
            </a:r>
            <a:r>
              <a:rPr lang="en-GB" sz="2800" dirty="0" err="1" smtClean="0"/>
              <a:t>Seretide</a:t>
            </a:r>
            <a:endParaRPr lang="en-GB" sz="2800" dirty="0" smtClean="0"/>
          </a:p>
          <a:p>
            <a:pPr lvl="3"/>
            <a:r>
              <a:rPr lang="en-GB" sz="2800" dirty="0" smtClean="0"/>
              <a:t>“eligible” for trial</a:t>
            </a:r>
          </a:p>
          <a:p>
            <a:pPr lvl="3"/>
            <a:r>
              <a:rPr lang="en-GB" sz="2800" dirty="0" smtClean="0"/>
              <a:t>“comparable” – Propensity-Score Matched on all confounders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4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4"/>
          <p:cNvGrpSpPr>
            <a:grpSpLocks/>
          </p:cNvGrpSpPr>
          <p:nvPr/>
        </p:nvGrpSpPr>
        <p:grpSpPr bwMode="auto">
          <a:xfrm>
            <a:off x="1475632" y="1751637"/>
            <a:ext cx="9942080" cy="4704581"/>
            <a:chOff x="1262865" y="827509"/>
            <a:chExt cx="8313951" cy="3774782"/>
          </a:xfrm>
        </p:grpSpPr>
        <p:sp>
          <p:nvSpPr>
            <p:cNvPr id="5" name="Rectangle 28"/>
            <p:cNvSpPr>
              <a:spLocks noChangeArrowheads="1"/>
            </p:cNvSpPr>
            <p:nvPr/>
          </p:nvSpPr>
          <p:spPr bwMode="auto">
            <a:xfrm>
              <a:off x="7838578" y="1462099"/>
              <a:ext cx="1112023" cy="288032"/>
            </a:xfrm>
            <a:prstGeom prst="rect">
              <a:avLst/>
            </a:prstGeom>
            <a:solidFill>
              <a:srgbClr val="0099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</a:pPr>
              <a:endParaRPr lang="en-US" altLang="en-US"/>
            </a:p>
          </p:txBody>
        </p:sp>
        <p:sp>
          <p:nvSpPr>
            <p:cNvPr id="6" name="Rectangle 26"/>
            <p:cNvSpPr>
              <a:spLocks noChangeArrowheads="1"/>
            </p:cNvSpPr>
            <p:nvPr/>
          </p:nvSpPr>
          <p:spPr bwMode="auto">
            <a:xfrm>
              <a:off x="4958261" y="1462099"/>
              <a:ext cx="1080115" cy="288032"/>
            </a:xfrm>
            <a:prstGeom prst="rect">
              <a:avLst/>
            </a:prstGeom>
            <a:solidFill>
              <a:srgbClr val="0099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</a:pPr>
              <a:endParaRPr lang="en-US" altLang="en-US"/>
            </a:p>
          </p:txBody>
        </p:sp>
        <p:cxnSp>
          <p:nvCxnSpPr>
            <p:cNvPr id="7" name="Straight Arrow Connector 3"/>
            <p:cNvCxnSpPr>
              <a:cxnSpLocks noChangeShapeType="1"/>
            </p:cNvCxnSpPr>
            <p:nvPr/>
          </p:nvCxnSpPr>
          <p:spPr bwMode="auto">
            <a:xfrm>
              <a:off x="1780796" y="1741431"/>
              <a:ext cx="7507988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Straight Connector 6"/>
            <p:cNvCxnSpPr>
              <a:cxnSpLocks noChangeShapeType="1"/>
            </p:cNvCxnSpPr>
            <p:nvPr/>
          </p:nvCxnSpPr>
          <p:spPr bwMode="auto">
            <a:xfrm>
              <a:off x="243798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Straight Connector 7"/>
            <p:cNvCxnSpPr>
              <a:cxnSpLocks noChangeShapeType="1"/>
            </p:cNvCxnSpPr>
            <p:nvPr/>
          </p:nvCxnSpPr>
          <p:spPr bwMode="auto">
            <a:xfrm>
              <a:off x="207794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8"/>
            <p:cNvCxnSpPr>
              <a:cxnSpLocks noChangeShapeType="1"/>
            </p:cNvCxnSpPr>
            <p:nvPr/>
          </p:nvCxnSpPr>
          <p:spPr bwMode="auto">
            <a:xfrm>
              <a:off x="279802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Connector 9"/>
            <p:cNvCxnSpPr>
              <a:cxnSpLocks noChangeShapeType="1"/>
            </p:cNvCxnSpPr>
            <p:nvPr/>
          </p:nvCxnSpPr>
          <p:spPr bwMode="auto">
            <a:xfrm>
              <a:off x="315806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10"/>
            <p:cNvCxnSpPr>
              <a:cxnSpLocks noChangeShapeType="1"/>
            </p:cNvCxnSpPr>
            <p:nvPr/>
          </p:nvCxnSpPr>
          <p:spPr bwMode="auto">
            <a:xfrm>
              <a:off x="351810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1"/>
            <p:cNvCxnSpPr>
              <a:cxnSpLocks noChangeShapeType="1"/>
            </p:cNvCxnSpPr>
            <p:nvPr/>
          </p:nvCxnSpPr>
          <p:spPr bwMode="auto">
            <a:xfrm>
              <a:off x="387814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2"/>
            <p:cNvCxnSpPr>
              <a:cxnSpLocks noChangeShapeType="1"/>
            </p:cNvCxnSpPr>
            <p:nvPr/>
          </p:nvCxnSpPr>
          <p:spPr bwMode="auto">
            <a:xfrm>
              <a:off x="4606197" y="166942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3"/>
            <p:cNvCxnSpPr>
              <a:cxnSpLocks noChangeShapeType="1"/>
            </p:cNvCxnSpPr>
            <p:nvPr/>
          </p:nvCxnSpPr>
          <p:spPr bwMode="auto">
            <a:xfrm>
              <a:off x="5318302" y="166942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4"/>
            <p:cNvCxnSpPr>
              <a:cxnSpLocks noChangeShapeType="1"/>
            </p:cNvCxnSpPr>
            <p:nvPr/>
          </p:nvCxnSpPr>
          <p:spPr bwMode="auto">
            <a:xfrm>
              <a:off x="639842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5"/>
            <p:cNvCxnSpPr>
              <a:cxnSpLocks noChangeShapeType="1"/>
            </p:cNvCxnSpPr>
            <p:nvPr/>
          </p:nvCxnSpPr>
          <p:spPr bwMode="auto">
            <a:xfrm>
              <a:off x="675846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Straight Connector 16"/>
            <p:cNvCxnSpPr>
              <a:cxnSpLocks noChangeShapeType="1"/>
            </p:cNvCxnSpPr>
            <p:nvPr/>
          </p:nvCxnSpPr>
          <p:spPr bwMode="auto">
            <a:xfrm>
              <a:off x="711850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7"/>
            <p:cNvCxnSpPr>
              <a:cxnSpLocks noChangeShapeType="1"/>
            </p:cNvCxnSpPr>
            <p:nvPr/>
          </p:nvCxnSpPr>
          <p:spPr bwMode="auto">
            <a:xfrm>
              <a:off x="7478542" y="1675068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18"/>
            <p:cNvCxnSpPr>
              <a:cxnSpLocks noChangeShapeType="1"/>
            </p:cNvCxnSpPr>
            <p:nvPr/>
          </p:nvCxnSpPr>
          <p:spPr bwMode="auto">
            <a:xfrm>
              <a:off x="7838582" y="166942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19"/>
            <p:cNvCxnSpPr>
              <a:cxnSpLocks noChangeShapeType="1"/>
            </p:cNvCxnSpPr>
            <p:nvPr/>
          </p:nvCxnSpPr>
          <p:spPr bwMode="auto">
            <a:xfrm>
              <a:off x="819862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0"/>
            <p:cNvCxnSpPr>
              <a:cxnSpLocks noChangeShapeType="1"/>
            </p:cNvCxnSpPr>
            <p:nvPr/>
          </p:nvCxnSpPr>
          <p:spPr bwMode="auto">
            <a:xfrm>
              <a:off x="8558662" y="166942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1"/>
            <p:cNvCxnSpPr>
              <a:cxnSpLocks noChangeShapeType="1"/>
            </p:cNvCxnSpPr>
            <p:nvPr/>
          </p:nvCxnSpPr>
          <p:spPr bwMode="auto">
            <a:xfrm>
              <a:off x="423818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2"/>
            <p:cNvCxnSpPr>
              <a:cxnSpLocks noChangeShapeType="1"/>
            </p:cNvCxnSpPr>
            <p:nvPr/>
          </p:nvCxnSpPr>
          <p:spPr bwMode="auto">
            <a:xfrm>
              <a:off x="495826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3"/>
            <p:cNvCxnSpPr>
              <a:cxnSpLocks noChangeShapeType="1"/>
            </p:cNvCxnSpPr>
            <p:nvPr/>
          </p:nvCxnSpPr>
          <p:spPr bwMode="auto">
            <a:xfrm>
              <a:off x="5678342" y="166942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4"/>
            <p:cNvCxnSpPr>
              <a:cxnSpLocks noChangeShapeType="1"/>
            </p:cNvCxnSpPr>
            <p:nvPr/>
          </p:nvCxnSpPr>
          <p:spPr bwMode="auto">
            <a:xfrm>
              <a:off x="6038382" y="1673773"/>
              <a:ext cx="0" cy="7200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Rectangle 26"/>
            <p:cNvSpPr/>
            <p:nvPr/>
          </p:nvSpPr>
          <p:spPr bwMode="auto">
            <a:xfrm>
              <a:off x="2077274" y="1749774"/>
              <a:ext cx="2881386" cy="28414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en-GB"/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38187" y="1752949"/>
              <a:ext cx="1800271" cy="271442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62865" y="2718074"/>
              <a:ext cx="1035077" cy="8682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1. 1</a:t>
              </a:r>
              <a:r>
                <a:rPr lang="en-GB" sz="1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st</a:t>
              </a: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 date of 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study eligibility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(person meets 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all TORCH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criteria</a:t>
              </a:r>
              <a:r>
                <a:rPr lang="en-GB" sz="1050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30" name="Right Brace 29"/>
            <p:cNvSpPr/>
            <p:nvPr/>
          </p:nvSpPr>
          <p:spPr bwMode="auto">
            <a:xfrm>
              <a:off x="3401990" y="827509"/>
              <a:ext cx="232211" cy="2844655"/>
            </a:xfrm>
            <a:prstGeom prst="rightBrac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16200000"/>
              </a:camera>
              <a:lightRig rig="threePt" dir="t"/>
            </a:scene3d>
            <a:extLst/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59946" y="2838715"/>
              <a:ext cx="1204943" cy="7079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2. Eligible to enter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study as 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an untreated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participant 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69727" y="2838715"/>
              <a:ext cx="1135092" cy="7079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3. Eligible to enter study as a treated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participant</a:t>
              </a:r>
            </a:p>
          </p:txBody>
        </p:sp>
        <p:sp>
          <p:nvSpPr>
            <p:cNvPr id="33" name="Right Brace 32"/>
            <p:cNvSpPr/>
            <p:nvPr/>
          </p:nvSpPr>
          <p:spPr bwMode="auto">
            <a:xfrm>
              <a:off x="7550550" y="2055789"/>
              <a:ext cx="239481" cy="338064"/>
            </a:xfrm>
            <a:prstGeom prst="rightBrac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16200000"/>
              </a:camera>
              <a:lightRig rig="threePt" dir="t"/>
            </a:scene3d>
            <a:extLst/>
          </p:spPr>
          <p:txBody>
            <a:bodyPr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en-GB"/>
            </a:p>
          </p:txBody>
        </p:sp>
        <p:cxnSp>
          <p:nvCxnSpPr>
            <p:cNvPr id="34" name="Straight Arrow Connector 91"/>
            <p:cNvCxnSpPr>
              <a:cxnSpLocks noChangeShapeType="1"/>
            </p:cNvCxnSpPr>
            <p:nvPr/>
          </p:nvCxnSpPr>
          <p:spPr bwMode="auto">
            <a:xfrm flipV="1">
              <a:off x="7673742" y="2347193"/>
              <a:ext cx="0" cy="490902"/>
            </a:xfrm>
            <a:prstGeom prst="straightConnector1">
              <a:avLst/>
            </a:prstGeom>
            <a:noFill/>
            <a:ln w="25400" algn="ctr">
              <a:solidFill>
                <a:srgbClr val="0099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" name="TextBox 34"/>
            <p:cNvSpPr txBox="1"/>
            <p:nvPr/>
          </p:nvSpPr>
          <p:spPr>
            <a:xfrm>
              <a:off x="7054213" y="2838715"/>
              <a:ext cx="1238282" cy="7079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4. Eligible to enter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study as an untreated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participant </a:t>
              </a:r>
            </a:p>
          </p:txBody>
        </p:sp>
        <p:cxnSp>
          <p:nvCxnSpPr>
            <p:cNvPr id="36" name="Straight Arrow Connector 93"/>
            <p:cNvCxnSpPr>
              <a:cxnSpLocks noChangeShapeType="1"/>
              <a:stCxn id="37" idx="0"/>
            </p:cNvCxnSpPr>
            <p:nvPr/>
          </p:nvCxnSpPr>
          <p:spPr bwMode="auto">
            <a:xfrm flipH="1" flipV="1">
              <a:off x="7854531" y="2055789"/>
              <a:ext cx="1120197" cy="782306"/>
            </a:xfrm>
            <a:prstGeom prst="straightConnector1">
              <a:avLst/>
            </a:prstGeom>
            <a:noFill/>
            <a:ln w="25400" algn="ctr">
              <a:solidFill>
                <a:srgbClr val="0099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TextBox 36"/>
            <p:cNvSpPr txBox="1"/>
            <p:nvPr/>
          </p:nvSpPr>
          <p:spPr>
            <a:xfrm>
              <a:off x="8371872" y="2838715"/>
              <a:ext cx="1204944" cy="70797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5. Eligible to enter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study as a 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treated</a:t>
              </a:r>
            </a:p>
            <a:p>
              <a:pPr algn="ctr">
                <a:defRPr/>
              </a:pPr>
              <a:r>
                <a:rPr lang="en-GB" sz="1000" dirty="0">
                  <a:latin typeface="Arial" panose="020B0604020202020204" pitchFamily="34" charset="0"/>
                  <a:cs typeface="Arial" panose="020B0604020202020204" pitchFamily="34" charset="0"/>
                </a:rPr>
                <a:t>participant</a:t>
              </a:r>
            </a:p>
          </p:txBody>
        </p:sp>
        <p:cxnSp>
          <p:nvCxnSpPr>
            <p:cNvPr id="38" name="Straight Arrow Connector 103"/>
            <p:cNvCxnSpPr>
              <a:cxnSpLocks noChangeShapeType="1"/>
            </p:cNvCxnSpPr>
            <p:nvPr/>
          </p:nvCxnSpPr>
          <p:spPr bwMode="auto">
            <a:xfrm flipV="1">
              <a:off x="3518102" y="2368990"/>
              <a:ext cx="0" cy="469105"/>
            </a:xfrm>
            <a:prstGeom prst="straightConnector1">
              <a:avLst/>
            </a:prstGeom>
            <a:noFill/>
            <a:ln w="25400" algn="ctr">
              <a:solidFill>
                <a:srgbClr val="0099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Arrow Connector 74"/>
            <p:cNvCxnSpPr>
              <a:cxnSpLocks noChangeShapeType="1"/>
              <a:stCxn id="29" idx="0"/>
            </p:cNvCxnSpPr>
            <p:nvPr/>
          </p:nvCxnSpPr>
          <p:spPr bwMode="auto">
            <a:xfrm flipV="1">
              <a:off x="1780796" y="2055789"/>
              <a:ext cx="297134" cy="661550"/>
            </a:xfrm>
            <a:prstGeom prst="straightConnector1">
              <a:avLst/>
            </a:prstGeom>
            <a:noFill/>
            <a:ln w="25400" algn="ctr">
              <a:solidFill>
                <a:srgbClr val="0099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Straight Arrow Connector 86"/>
            <p:cNvCxnSpPr>
              <a:cxnSpLocks noChangeShapeType="1"/>
              <a:stCxn id="32" idx="0"/>
            </p:cNvCxnSpPr>
            <p:nvPr/>
          </p:nvCxnSpPr>
          <p:spPr bwMode="auto">
            <a:xfrm flipH="1" flipV="1">
              <a:off x="4958247" y="2055789"/>
              <a:ext cx="278940" cy="782306"/>
            </a:xfrm>
            <a:prstGeom prst="straightConnector1">
              <a:avLst/>
            </a:prstGeom>
            <a:noFill/>
            <a:ln w="25400" algn="ctr">
              <a:solidFill>
                <a:srgbClr val="009999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1" name="Group 129"/>
            <p:cNvGrpSpPr>
              <a:grpSpLocks/>
            </p:cNvGrpSpPr>
            <p:nvPr/>
          </p:nvGrpSpPr>
          <p:grpSpPr bwMode="auto">
            <a:xfrm>
              <a:off x="3908820" y="4098235"/>
              <a:ext cx="3119333" cy="504056"/>
              <a:chOff x="3221771" y="4170243"/>
              <a:chExt cx="3119333" cy="504056"/>
            </a:xfrm>
          </p:grpSpPr>
          <p:grpSp>
            <p:nvGrpSpPr>
              <p:cNvPr id="42" name="Group 128"/>
              <p:cNvGrpSpPr>
                <a:grpSpLocks/>
              </p:cNvGrpSpPr>
              <p:nvPr/>
            </p:nvGrpSpPr>
            <p:grpSpPr bwMode="auto">
              <a:xfrm>
                <a:off x="3376908" y="4314259"/>
                <a:ext cx="746783" cy="246221"/>
                <a:chOff x="3346230" y="4374393"/>
                <a:chExt cx="746783" cy="246221"/>
              </a:xfrm>
            </p:grpSpPr>
            <p:grpSp>
              <p:nvGrpSpPr>
                <p:cNvPr id="50" name="Group 60"/>
                <p:cNvGrpSpPr>
                  <a:grpSpLocks/>
                </p:cNvGrpSpPr>
                <p:nvPr/>
              </p:nvGrpSpPr>
              <p:grpSpPr bwMode="auto">
                <a:xfrm>
                  <a:off x="3346230" y="4459887"/>
                  <a:ext cx="199975" cy="76374"/>
                  <a:chOff x="1403908" y="6238819"/>
                  <a:chExt cx="360040" cy="72008"/>
                </a:xfrm>
              </p:grpSpPr>
              <p:cxnSp>
                <p:nvCxnSpPr>
                  <p:cNvPr id="52" name="Straight Connector 3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63948" y="6238819"/>
                    <a:ext cx="0" cy="72008"/>
                  </a:xfrm>
                  <a:prstGeom prst="lin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3" name="Straight Connector 3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03908" y="6238819"/>
                    <a:ext cx="0" cy="72008"/>
                  </a:xfrm>
                  <a:prstGeom prst="lin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4" name="Straight Connector 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03908" y="6310827"/>
                    <a:ext cx="360040" cy="0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sp>
              <p:nvSpPr>
                <p:cNvPr id="51" name="TextBox 61"/>
                <p:cNvSpPr txBox="1">
                  <a:spLocks noChangeArrowheads="1"/>
                </p:cNvSpPr>
                <p:nvPr/>
              </p:nvSpPr>
              <p:spPr bwMode="auto">
                <a:xfrm>
                  <a:off x="3504390" y="4374393"/>
                  <a:ext cx="588623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 sz="1000">
                      <a:latin typeface="Arial" panose="020B0604020202020204" pitchFamily="34" charset="0"/>
                      <a:cs typeface="Arial" panose="020B0604020202020204" pitchFamily="34" charset="0"/>
                    </a:rPr>
                    <a:t>1 week</a:t>
                  </a:r>
                </a:p>
              </p:txBody>
            </p:sp>
          </p:grpSp>
          <p:grpSp>
            <p:nvGrpSpPr>
              <p:cNvPr id="43" name="Group 126"/>
              <p:cNvGrpSpPr>
                <a:grpSpLocks/>
              </p:cNvGrpSpPr>
              <p:nvPr/>
            </p:nvGrpSpPr>
            <p:grpSpPr bwMode="auto">
              <a:xfrm>
                <a:off x="4402263" y="4320784"/>
                <a:ext cx="879367" cy="246221"/>
                <a:chOff x="4244472" y="4373539"/>
                <a:chExt cx="879367" cy="246221"/>
              </a:xfrm>
            </p:grpSpPr>
            <p:sp>
              <p:nvSpPr>
                <p:cNvPr id="48" name="Rectangle 47"/>
                <p:cNvSpPr/>
                <p:nvPr/>
              </p:nvSpPr>
              <p:spPr bwMode="auto">
                <a:xfrm>
                  <a:off x="4245586" y="4381005"/>
                  <a:ext cx="133353" cy="15715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/>
                <a:lstStyle/>
                <a:p>
                  <a:pPr eaLnBrk="1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buFont typeface="Wingdings" panose="05000000000000000000" pitchFamily="2" charset="2"/>
                    <a:buNone/>
                    <a:defRPr/>
                  </a:pPr>
                  <a:endParaRPr lang="en-GB"/>
                </a:p>
              </p:txBody>
            </p:sp>
            <p:sp>
              <p:nvSpPr>
                <p:cNvPr id="49" name="TextBox 67"/>
                <p:cNvSpPr txBox="1">
                  <a:spLocks noChangeArrowheads="1"/>
                </p:cNvSpPr>
                <p:nvPr/>
              </p:nvSpPr>
              <p:spPr bwMode="auto">
                <a:xfrm>
                  <a:off x="4357282" y="4373539"/>
                  <a:ext cx="766557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 sz="1000">
                      <a:latin typeface="Arial" panose="020B0604020202020204" pitchFamily="34" charset="0"/>
                      <a:cs typeface="Arial" panose="020B0604020202020204" pitchFamily="34" charset="0"/>
                    </a:rPr>
                    <a:t>No FP/Sal</a:t>
                  </a:r>
                </a:p>
              </p:txBody>
            </p:sp>
          </p:grpSp>
          <p:grpSp>
            <p:nvGrpSpPr>
              <p:cNvPr id="44" name="Group 127"/>
              <p:cNvGrpSpPr>
                <a:grpSpLocks/>
              </p:cNvGrpSpPr>
              <p:nvPr/>
            </p:nvGrpSpPr>
            <p:grpSpPr bwMode="auto">
              <a:xfrm>
                <a:off x="5546747" y="4320784"/>
                <a:ext cx="660558" cy="246221"/>
                <a:chOff x="5516069" y="4380918"/>
                <a:chExt cx="660558" cy="246221"/>
              </a:xfrm>
            </p:grpSpPr>
            <p:sp>
              <p:nvSpPr>
                <p:cNvPr id="46" name="Rectangle 64"/>
                <p:cNvSpPr>
                  <a:spLocks noChangeArrowheads="1"/>
                </p:cNvSpPr>
                <p:nvPr/>
              </p:nvSpPr>
              <p:spPr bwMode="auto">
                <a:xfrm>
                  <a:off x="5516069" y="4380918"/>
                  <a:ext cx="134042" cy="158843"/>
                </a:xfrm>
                <a:prstGeom prst="rect">
                  <a:avLst/>
                </a:prstGeom>
                <a:solidFill>
                  <a:srgbClr val="009999"/>
                </a:solidFill>
                <a:ln w="254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buFont typeface="Wingdings" panose="05000000000000000000" pitchFamily="2" charset="2"/>
                    <a:buNone/>
                  </a:pPr>
                  <a:endParaRPr lang="en-US" altLang="en-US"/>
                </a:p>
              </p:txBody>
            </p:sp>
            <p:sp>
              <p:nvSpPr>
                <p:cNvPr id="47" name="TextBox 68"/>
                <p:cNvSpPr txBox="1">
                  <a:spLocks noChangeArrowheads="1"/>
                </p:cNvSpPr>
                <p:nvPr/>
              </p:nvSpPr>
              <p:spPr bwMode="auto">
                <a:xfrm>
                  <a:off x="5608843" y="4380918"/>
                  <a:ext cx="567784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altLang="en-US" sz="1000">
                      <a:latin typeface="Arial" panose="020B0604020202020204" pitchFamily="34" charset="0"/>
                      <a:cs typeface="Arial" panose="020B0604020202020204" pitchFamily="34" charset="0"/>
                    </a:rPr>
                    <a:t>FP/Sal</a:t>
                  </a:r>
                </a:p>
              </p:txBody>
            </p:sp>
          </p:grpSp>
          <p:sp>
            <p:nvSpPr>
              <p:cNvPr id="45" name="Rectangle 44"/>
              <p:cNvSpPr/>
              <p:nvPr/>
            </p:nvSpPr>
            <p:spPr bwMode="auto">
              <a:xfrm>
                <a:off x="3222247" y="4169513"/>
                <a:ext cx="3119517" cy="504786"/>
              </a:xfrm>
              <a:prstGeom prst="rect">
                <a:avLst/>
              </a:prstGeom>
              <a:noFill/>
              <a:ln w="9525" cap="flat" cmpd="sng" algn="ctr">
                <a:solidFill>
                  <a:schemeClr val="bg1">
                    <a:lumMod val="8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pPr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Wingdings" panose="05000000000000000000" pitchFamily="2" charset="2"/>
                  <a:buNone/>
                  <a:defRPr/>
                </a:pPr>
                <a:endParaRPr lang="en-GB"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640482" y="2674197"/>
            <a:ext cx="1271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 person</a:t>
            </a:r>
          </a:p>
        </p:txBody>
      </p:sp>
    </p:spTree>
    <p:extLst>
      <p:ext uri="{BB962C8B-B14F-4D97-AF65-F5344CB8AC3E}">
        <p14:creationId xmlns:p14="http://schemas.microsoft.com/office/powerpoint/2010/main" val="41715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870" y="371150"/>
            <a:ext cx="9875520" cy="1132952"/>
          </a:xfrm>
        </p:spPr>
        <p:txBody>
          <a:bodyPr>
            <a:normAutofit/>
          </a:bodyPr>
          <a:lstStyle/>
          <a:p>
            <a:r>
              <a:rPr lang="en-GB" dirty="0" smtClean="0"/>
              <a:t>Results – “eligible” entry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830" y="1684263"/>
            <a:ext cx="10515600" cy="2497763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GB" b="1" dirty="0" smtClean="0"/>
              <a:t>N=73,889 </a:t>
            </a:r>
            <a:r>
              <a:rPr lang="en-GB" dirty="0" smtClean="0"/>
              <a:t>patients </a:t>
            </a:r>
            <a:r>
              <a:rPr lang="en-GB" dirty="0"/>
              <a:t>in </a:t>
            </a:r>
            <a:r>
              <a:rPr lang="en-GB" dirty="0" smtClean="0"/>
              <a:t>HES-linked CPRD </a:t>
            </a:r>
            <a:r>
              <a:rPr lang="en-GB" dirty="0"/>
              <a:t>with a COPD diagnosis 2004-2016</a:t>
            </a:r>
          </a:p>
          <a:p>
            <a:pPr>
              <a:buClr>
                <a:schemeClr val="tx1"/>
              </a:buClr>
            </a:pPr>
            <a:r>
              <a:rPr lang="en-GB" b="1" dirty="0"/>
              <a:t>n=61,899 </a:t>
            </a:r>
            <a:r>
              <a:rPr lang="en-GB" dirty="0"/>
              <a:t>after applying TORCH age restrictions (age 40-80 </a:t>
            </a:r>
            <a:r>
              <a:rPr lang="en-GB" dirty="0" err="1"/>
              <a:t>yrs</a:t>
            </a:r>
            <a:r>
              <a:rPr lang="en-GB" dirty="0"/>
              <a:t>)</a:t>
            </a:r>
          </a:p>
          <a:p>
            <a:pPr>
              <a:buClr>
                <a:schemeClr val="tx1"/>
              </a:buClr>
            </a:pPr>
            <a:r>
              <a:rPr lang="en-GB" b="1" dirty="0"/>
              <a:t>n=56,169 </a:t>
            </a:r>
            <a:r>
              <a:rPr lang="en-GB" dirty="0"/>
              <a:t>after removing non-smokers</a:t>
            </a:r>
            <a:endParaRPr lang="en-GB" b="1" dirty="0"/>
          </a:p>
          <a:p>
            <a:pPr>
              <a:buClr>
                <a:schemeClr val="tx1"/>
              </a:buClr>
            </a:pPr>
            <a:r>
              <a:rPr lang="en-GB" b="1" dirty="0"/>
              <a:t>n=37,055 </a:t>
            </a:r>
            <a:r>
              <a:rPr lang="en-GB" dirty="0"/>
              <a:t>of whom have lung function measured (FEV</a:t>
            </a:r>
            <a:r>
              <a:rPr lang="en-GB" baseline="-25000" dirty="0"/>
              <a:t>1</a:t>
            </a:r>
            <a:r>
              <a:rPr lang="en-GB" dirty="0"/>
              <a:t>, FEV</a:t>
            </a:r>
            <a:r>
              <a:rPr lang="en-GB" baseline="-25000" dirty="0"/>
              <a:t>1</a:t>
            </a:r>
            <a:r>
              <a:rPr lang="en-GB" dirty="0"/>
              <a:t>/FVC</a:t>
            </a:r>
            <a:r>
              <a:rPr lang="en-GB" baseline="-25000" dirty="0"/>
              <a:t>2</a:t>
            </a:r>
            <a:r>
              <a:rPr lang="en-GB" dirty="0"/>
              <a:t>) </a:t>
            </a:r>
          </a:p>
          <a:p>
            <a:pPr>
              <a:buClr>
                <a:schemeClr val="tx1"/>
              </a:buClr>
            </a:pPr>
            <a:r>
              <a:rPr lang="en-GB" b="1" dirty="0"/>
              <a:t>n=18,715 </a:t>
            </a:r>
            <a:r>
              <a:rPr lang="en-GB" dirty="0"/>
              <a:t>after removing those with FEV</a:t>
            </a:r>
            <a:r>
              <a:rPr lang="en-GB" baseline="-25000" dirty="0"/>
              <a:t>1</a:t>
            </a:r>
            <a:r>
              <a:rPr lang="en-GB" dirty="0"/>
              <a:t>≥60%, FEV</a:t>
            </a:r>
            <a:r>
              <a:rPr lang="en-GB" baseline="-25000" dirty="0"/>
              <a:t>1</a:t>
            </a:r>
            <a:r>
              <a:rPr lang="en-GB" dirty="0"/>
              <a:t>/FVC&gt;0.7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15"/>
          <p:cNvSpPr txBox="1">
            <a:spLocks/>
          </p:cNvSpPr>
          <p:nvPr/>
        </p:nvSpPr>
        <p:spPr>
          <a:xfrm>
            <a:off x="1143000" y="5378927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r>
              <a:rPr lang="en-GB" sz="2800" dirty="0" smtClean="0"/>
              <a:t>Unexposed (to </a:t>
            </a:r>
            <a:r>
              <a:rPr lang="en-GB" sz="2800" dirty="0" err="1" smtClean="0"/>
              <a:t>Seretide</a:t>
            </a:r>
            <a:r>
              <a:rPr lang="en-GB" sz="2800" dirty="0" smtClean="0"/>
              <a:t>)	</a:t>
            </a:r>
            <a:endParaRPr lang="en-GB" sz="2800" dirty="0"/>
          </a:p>
        </p:txBody>
      </p:sp>
      <p:sp>
        <p:nvSpPr>
          <p:cNvPr id="6" name="Content Placeholder 16"/>
          <p:cNvSpPr txBox="1">
            <a:spLocks/>
          </p:cNvSpPr>
          <p:nvPr/>
        </p:nvSpPr>
        <p:spPr>
          <a:xfrm>
            <a:off x="1096962" y="5962476"/>
            <a:ext cx="5157787" cy="50165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itchFamily="34" charset="0"/>
              <a:buNone/>
            </a:pPr>
            <a:r>
              <a:rPr lang="en-GB" sz="2400" b="1" dirty="0" smtClean="0"/>
              <a:t>20,829</a:t>
            </a:r>
            <a:r>
              <a:rPr lang="en-GB" sz="2400" dirty="0" smtClean="0"/>
              <a:t> records (from n=11,285 people)</a:t>
            </a:r>
            <a:endParaRPr lang="en-GB" sz="2400" dirty="0"/>
          </a:p>
        </p:txBody>
      </p:sp>
      <p:sp>
        <p:nvSpPr>
          <p:cNvPr id="7" name="Text Placeholder 17"/>
          <p:cNvSpPr txBox="1">
            <a:spLocks/>
          </p:cNvSpPr>
          <p:nvPr/>
        </p:nvSpPr>
        <p:spPr>
          <a:xfrm>
            <a:off x="6208711" y="5389390"/>
            <a:ext cx="5183188" cy="8239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None/>
            </a:pPr>
            <a:r>
              <a:rPr lang="en-GB" sz="2800" dirty="0" smtClean="0"/>
              <a:t>Exposed (to </a:t>
            </a:r>
            <a:r>
              <a:rPr lang="en-GB" sz="2800" dirty="0" err="1" smtClean="0"/>
              <a:t>Seretide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sp>
        <p:nvSpPr>
          <p:cNvPr id="8" name="Content Placeholder 18"/>
          <p:cNvSpPr txBox="1">
            <a:spLocks/>
          </p:cNvSpPr>
          <p:nvPr/>
        </p:nvSpPr>
        <p:spPr>
          <a:xfrm>
            <a:off x="6544423" y="5980887"/>
            <a:ext cx="5183188" cy="4832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itchFamily="34" charset="0"/>
              <a:buNone/>
            </a:pPr>
            <a:r>
              <a:rPr lang="en-GB" sz="2400" b="1" dirty="0" smtClean="0"/>
              <a:t>11,593</a:t>
            </a:r>
            <a:r>
              <a:rPr lang="en-GB" sz="2400" dirty="0" smtClean="0"/>
              <a:t> records (from n=4,788 people)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003799" y="4241896"/>
            <a:ext cx="1871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n=18,715</a:t>
            </a:r>
            <a:endParaRPr lang="en-GB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875088" y="4798383"/>
            <a:ext cx="954086" cy="4391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716711" y="4798383"/>
            <a:ext cx="1042988" cy="41084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42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E4C7-0735-4123-91D3-B36D1975B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64676"/>
          </a:xfrm>
        </p:spPr>
        <p:txBody>
          <a:bodyPr/>
          <a:lstStyle/>
          <a:p>
            <a:r>
              <a:rPr lang="en-GB" dirty="0"/>
              <a:t>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EB6FD-237F-46E5-AF31-389327168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316" y="1711437"/>
            <a:ext cx="9872871" cy="4425413"/>
          </a:xfrm>
        </p:spPr>
        <p:txBody>
          <a:bodyPr>
            <a:noAutofit/>
          </a:bodyPr>
          <a:lstStyle/>
          <a:p>
            <a:r>
              <a:rPr lang="en-GB" sz="1900" dirty="0" smtClean="0"/>
              <a:t>Routinely collected data contain a wealth of information, which can provide an important and useful complement to trial data</a:t>
            </a:r>
          </a:p>
          <a:p>
            <a:r>
              <a:rPr lang="en-GB" sz="1900" dirty="0" smtClean="0"/>
              <a:t>Ways in which these data may be used include</a:t>
            </a:r>
          </a:p>
          <a:p>
            <a:pPr lvl="1"/>
            <a:r>
              <a:rPr lang="en-GB" sz="1700" dirty="0" smtClean="0"/>
              <a:t>Inform </a:t>
            </a:r>
            <a:r>
              <a:rPr lang="en-GB" sz="1700" dirty="0"/>
              <a:t>the planning of future RCT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sz="1700" dirty="0"/>
              <a:t>E.g. safety of planned trial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sz="1700" dirty="0"/>
              <a:t>Hypothesis generation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sz="1700" dirty="0"/>
              <a:t>Estimation of parameters for power </a:t>
            </a:r>
            <a:r>
              <a:rPr lang="en-GB" sz="1700" dirty="0" smtClean="0"/>
              <a:t>calculations</a:t>
            </a:r>
            <a:endParaRPr lang="en-GB" sz="17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GB" sz="1700" dirty="0"/>
              <a:t>Generalising RCTs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GB" sz="1700" dirty="0"/>
              <a:t>Extending results to wider populations which were excluded from </a:t>
            </a:r>
            <a:r>
              <a:rPr lang="en-GB" sz="1700" dirty="0" smtClean="0"/>
              <a:t>trials</a:t>
            </a:r>
            <a:endParaRPr lang="en-GB" sz="1900" dirty="0"/>
          </a:p>
          <a:p>
            <a:r>
              <a:rPr lang="en-GB" sz="1900" dirty="0" smtClean="0"/>
              <a:t>When using routinely collected data to address these questions, it can be helpful to explicitly phrase these investigations in terms of “emulations of a hypothetical randomised trial” (</a:t>
            </a:r>
            <a:r>
              <a:rPr lang="en-GB" sz="1900" dirty="0"/>
              <a:t>García-Albéniz </a:t>
            </a:r>
            <a:r>
              <a:rPr lang="en-GB" sz="1900" dirty="0" smtClean="0"/>
              <a:t>, </a:t>
            </a:r>
            <a:r>
              <a:rPr lang="en-GB" sz="1900" dirty="0" err="1" smtClean="0"/>
              <a:t>Eur</a:t>
            </a:r>
            <a:r>
              <a:rPr lang="en-GB" sz="1900" dirty="0" smtClean="0"/>
              <a:t> J Epi, 2017, </a:t>
            </a:r>
            <a:r>
              <a:rPr lang="en-GB" sz="1900" dirty="0" err="1"/>
              <a:t>Danaei</a:t>
            </a:r>
            <a:r>
              <a:rPr lang="en-GB" sz="1900" dirty="0"/>
              <a:t> et </a:t>
            </a:r>
            <a:r>
              <a:rPr lang="en-GB" sz="1900" dirty="0" smtClean="0"/>
              <a:t>al, SMMR, 2017).</a:t>
            </a:r>
          </a:p>
          <a:p>
            <a:r>
              <a:rPr lang="en-GB" sz="1900" dirty="0" smtClean="0"/>
              <a:t>Today: present two examples of trial emulation, each undertaken for a different purpose</a:t>
            </a:r>
          </a:p>
        </p:txBody>
      </p:sp>
    </p:spTree>
    <p:extLst>
      <p:ext uri="{BB962C8B-B14F-4D97-AF65-F5344CB8AC3E}">
        <p14:creationId xmlns:p14="http://schemas.microsoft.com/office/powerpoint/2010/main" val="385945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F3A8329C-6060-48E0-B0B5-F2196154CB86}"/>
              </a:ext>
            </a:extLst>
          </p:cNvPr>
          <p:cNvSpPr/>
          <p:nvPr/>
        </p:nvSpPr>
        <p:spPr>
          <a:xfrm>
            <a:off x="7790054" y="1381452"/>
            <a:ext cx="4070854" cy="516617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595"/>
          </a:xfrm>
        </p:spPr>
        <p:txBody>
          <a:bodyPr>
            <a:normAutofit/>
          </a:bodyPr>
          <a:lstStyle/>
          <a:p>
            <a:r>
              <a:rPr lang="en-GB" dirty="0"/>
              <a:t>Results – matching CPRD </a:t>
            </a:r>
            <a:r>
              <a:rPr lang="en-GB" dirty="0" smtClean="0"/>
              <a:t>to </a:t>
            </a:r>
            <a:r>
              <a:rPr lang="en-GB" dirty="0"/>
              <a:t>TORCH data</a:t>
            </a:r>
          </a:p>
        </p:txBody>
      </p:sp>
      <p:pic>
        <p:nvPicPr>
          <p:cNvPr id="29" name="Content Placeholder 5">
            <a:extLst>
              <a:ext uri="{FF2B5EF4-FFF2-40B4-BE49-F238E27FC236}">
                <a16:creationId xmlns:a16="http://schemas.microsoft.com/office/drawing/2014/main" id="{D9F74C72-4CE1-484B-9775-B3703F57C9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7149" y="1409060"/>
            <a:ext cx="2311896" cy="63051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A4A82F1-BDF3-40DE-BAFD-006A2AF60F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35" y="1441820"/>
            <a:ext cx="1525227" cy="5561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66E70D-9179-4203-BB82-D2E57F429F2F}"/>
              </a:ext>
            </a:extLst>
          </p:cNvPr>
          <p:cNvSpPr txBox="1"/>
          <p:nvPr/>
        </p:nvSpPr>
        <p:spPr>
          <a:xfrm>
            <a:off x="8222896" y="2012543"/>
            <a:ext cx="33404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n=</a:t>
            </a:r>
            <a:r>
              <a:rPr lang="en-GB" sz="2400" b="1" dirty="0"/>
              <a:t>6,112</a:t>
            </a:r>
            <a:r>
              <a:rPr lang="en-GB" sz="2400" dirty="0"/>
              <a:t> people from the</a:t>
            </a:r>
          </a:p>
          <a:p>
            <a:pPr algn="ctr"/>
            <a:r>
              <a:rPr lang="en-GB" sz="2400" dirty="0"/>
              <a:t> TORCH COPD trial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142BD2-421C-4013-87E2-636E34AA2532}"/>
              </a:ext>
            </a:extLst>
          </p:cNvPr>
          <p:cNvSpPr txBox="1"/>
          <p:nvPr/>
        </p:nvSpPr>
        <p:spPr>
          <a:xfrm>
            <a:off x="427533" y="1983225"/>
            <a:ext cx="3862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n=</a:t>
            </a:r>
            <a:r>
              <a:rPr lang="en-GB" sz="2400" b="1" dirty="0"/>
              <a:t>20,829</a:t>
            </a:r>
            <a:r>
              <a:rPr lang="en-GB" sz="2400" dirty="0"/>
              <a:t> unexposed records 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A2330B7-21E3-4682-B541-25C4E1590D99}"/>
              </a:ext>
            </a:extLst>
          </p:cNvPr>
          <p:cNvCxnSpPr>
            <a:cxnSpLocks/>
          </p:cNvCxnSpPr>
          <p:nvPr/>
        </p:nvCxnSpPr>
        <p:spPr>
          <a:xfrm flipV="1">
            <a:off x="2772838" y="4295961"/>
            <a:ext cx="6681713" cy="24393"/>
          </a:xfrm>
          <a:prstGeom prst="line">
            <a:avLst/>
          </a:prstGeom>
          <a:ln w="44450">
            <a:solidFill>
              <a:schemeClr val="tx1"/>
            </a:solidFill>
            <a:prstDash val="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B9FC138-66FC-4690-B3B3-235DD272F973}"/>
              </a:ext>
            </a:extLst>
          </p:cNvPr>
          <p:cNvSpPr txBox="1"/>
          <p:nvPr/>
        </p:nvSpPr>
        <p:spPr>
          <a:xfrm>
            <a:off x="4608101" y="1960568"/>
            <a:ext cx="2936882" cy="230832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bg1"/>
                </a:solidFill>
              </a:rPr>
              <a:t>1:1 matched on</a:t>
            </a:r>
            <a:r>
              <a:rPr lang="en-GB" sz="2400" b="1" dirty="0">
                <a:solidFill>
                  <a:schemeClr val="bg1"/>
                </a:solidFill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Age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Sex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BMI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Exacerbation history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Cardiovascular disease</a:t>
            </a:r>
          </a:p>
          <a:p>
            <a:pPr marL="342900" indent="-342900">
              <a:buFontTx/>
              <a:buChar char="-"/>
            </a:pPr>
            <a:r>
              <a:rPr lang="en-GB" sz="2000" dirty="0">
                <a:solidFill>
                  <a:schemeClr val="bg1"/>
                </a:solidFill>
              </a:rPr>
              <a:t>Lung function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EDED46E-7207-4092-9E77-75092924285E}"/>
              </a:ext>
            </a:extLst>
          </p:cNvPr>
          <p:cNvSpPr/>
          <p:nvPr/>
        </p:nvSpPr>
        <p:spPr>
          <a:xfrm>
            <a:off x="327802" y="1355834"/>
            <a:ext cx="4070854" cy="519179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568733" y="4480729"/>
            <a:ext cx="4787688" cy="2143660"/>
            <a:chOff x="568733" y="4687757"/>
            <a:chExt cx="4787688" cy="2143660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B95FF00F-072F-4C98-9A4F-E6936FD2E465}"/>
                </a:ext>
              </a:extLst>
            </p:cNvPr>
            <p:cNvCxnSpPr/>
            <p:nvPr/>
          </p:nvCxnSpPr>
          <p:spPr>
            <a:xfrm flipH="1">
              <a:off x="2708693" y="4687757"/>
              <a:ext cx="2647728" cy="1312663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F070090-F2FB-4F6F-BFA0-C9348D6ADF8A}"/>
                </a:ext>
              </a:extLst>
            </p:cNvPr>
            <p:cNvSpPr txBox="1"/>
            <p:nvPr/>
          </p:nvSpPr>
          <p:spPr>
            <a:xfrm>
              <a:off x="568733" y="6000420"/>
              <a:ext cx="332770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/>
                <a:t>n=</a:t>
              </a:r>
              <a:r>
                <a:rPr lang="en-GB" sz="2400" b="1" dirty="0">
                  <a:solidFill>
                    <a:srgbClr val="00CC00"/>
                  </a:solidFill>
                </a:rPr>
                <a:t>5,212</a:t>
              </a:r>
              <a:r>
                <a:rPr lang="en-GB" sz="2400" dirty="0"/>
                <a:t> TORCH-matched</a:t>
              </a:r>
            </a:p>
            <a:p>
              <a:pPr algn="ctr"/>
              <a:r>
                <a:rPr lang="en-GB" sz="2400" dirty="0"/>
                <a:t> unexposed people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621372" y="4444114"/>
            <a:ext cx="4742355" cy="2103511"/>
            <a:chOff x="6621372" y="4651142"/>
            <a:chExt cx="4742355" cy="210351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F070090-F2FB-4F6F-BFA0-C9348D6ADF8A}"/>
                </a:ext>
              </a:extLst>
            </p:cNvPr>
            <p:cNvSpPr txBox="1"/>
            <p:nvPr/>
          </p:nvSpPr>
          <p:spPr>
            <a:xfrm>
              <a:off x="8435168" y="5923656"/>
              <a:ext cx="292855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/>
                <a:t>n=</a:t>
              </a:r>
              <a:r>
                <a:rPr lang="en-GB" sz="2400" b="1" dirty="0">
                  <a:solidFill>
                    <a:srgbClr val="FF0000"/>
                  </a:solidFill>
                </a:rPr>
                <a:t>900</a:t>
              </a:r>
              <a:r>
                <a:rPr lang="en-GB" sz="2400" dirty="0"/>
                <a:t> people from</a:t>
              </a:r>
            </a:p>
            <a:p>
              <a:pPr algn="ctr"/>
              <a:r>
                <a:rPr lang="en-GB" sz="2400" dirty="0"/>
                <a:t>TORCH not </a:t>
              </a:r>
              <a:r>
                <a:rPr lang="en-GB" sz="2400" dirty="0" err="1"/>
                <a:t>matchable</a:t>
              </a:r>
              <a:endParaRPr lang="en-GB" sz="2400" dirty="0"/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B95FF00F-072F-4C98-9A4F-E6936FD2E465}"/>
                </a:ext>
              </a:extLst>
            </p:cNvPr>
            <p:cNvCxnSpPr/>
            <p:nvPr/>
          </p:nvCxnSpPr>
          <p:spPr>
            <a:xfrm>
              <a:off x="6621372" y="4651142"/>
              <a:ext cx="2341139" cy="1328661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1275454" y="3555933"/>
            <a:ext cx="1287936" cy="1980617"/>
            <a:chOff x="1275454" y="3762961"/>
            <a:chExt cx="1287936" cy="1980617"/>
          </a:xfrm>
        </p:grpSpPr>
        <p:sp>
          <p:nvSpPr>
            <p:cNvPr id="45" name="Flowchart: Delay 4"/>
            <p:cNvSpPr/>
            <p:nvPr/>
          </p:nvSpPr>
          <p:spPr>
            <a:xfrm rot="16200000">
              <a:off x="1356099" y="4536288"/>
              <a:ext cx="1126645" cy="1287936"/>
            </a:xfrm>
            <a:custGeom>
              <a:avLst/>
              <a:gdLst>
                <a:gd name="connsiteX0" fmla="*/ 0 w 501650"/>
                <a:gd name="connsiteY0" fmla="*/ 0 h 447675"/>
                <a:gd name="connsiteX1" fmla="*/ 250825 w 501650"/>
                <a:gd name="connsiteY1" fmla="*/ 0 h 447675"/>
                <a:gd name="connsiteX2" fmla="*/ 501650 w 501650"/>
                <a:gd name="connsiteY2" fmla="*/ 223838 h 447675"/>
                <a:gd name="connsiteX3" fmla="*/ 250825 w 501650"/>
                <a:gd name="connsiteY3" fmla="*/ 447676 h 447675"/>
                <a:gd name="connsiteX4" fmla="*/ 0 w 501650"/>
                <a:gd name="connsiteY4" fmla="*/ 447675 h 447675"/>
                <a:gd name="connsiteX5" fmla="*/ 0 w 501650"/>
                <a:gd name="connsiteY5" fmla="*/ 0 h 447675"/>
                <a:gd name="connsiteX0" fmla="*/ 0 w 431800"/>
                <a:gd name="connsiteY0" fmla="*/ 0 h 447676"/>
                <a:gd name="connsiteX1" fmla="*/ 250825 w 431800"/>
                <a:gd name="connsiteY1" fmla="*/ 0 h 447676"/>
                <a:gd name="connsiteX2" fmla="*/ 431800 w 431800"/>
                <a:gd name="connsiteY2" fmla="*/ 223841 h 447676"/>
                <a:gd name="connsiteX3" fmla="*/ 250825 w 431800"/>
                <a:gd name="connsiteY3" fmla="*/ 447676 h 447676"/>
                <a:gd name="connsiteX4" fmla="*/ 0 w 431800"/>
                <a:gd name="connsiteY4" fmla="*/ 447675 h 447676"/>
                <a:gd name="connsiteX5" fmla="*/ 0 w 431800"/>
                <a:gd name="connsiteY5" fmla="*/ 0 h 447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1800" h="447676">
                  <a:moveTo>
                    <a:pt x="0" y="0"/>
                  </a:moveTo>
                  <a:lnTo>
                    <a:pt x="250825" y="0"/>
                  </a:lnTo>
                  <a:cubicBezTo>
                    <a:pt x="389352" y="0"/>
                    <a:pt x="431800" y="100219"/>
                    <a:pt x="431800" y="223841"/>
                  </a:cubicBezTo>
                  <a:cubicBezTo>
                    <a:pt x="431800" y="347463"/>
                    <a:pt x="389352" y="447676"/>
                    <a:pt x="250825" y="447676"/>
                  </a:cubicBezTo>
                  <a:lnTo>
                    <a:pt x="0" y="4476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1496498" y="3762961"/>
              <a:ext cx="848279" cy="73956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9519151" y="3555933"/>
            <a:ext cx="1287936" cy="1980617"/>
            <a:chOff x="1275454" y="3762961"/>
            <a:chExt cx="1287936" cy="1980617"/>
          </a:xfrm>
        </p:grpSpPr>
        <p:sp>
          <p:nvSpPr>
            <p:cNvPr id="80" name="Flowchart: Delay 4"/>
            <p:cNvSpPr/>
            <p:nvPr/>
          </p:nvSpPr>
          <p:spPr>
            <a:xfrm rot="16200000">
              <a:off x="1356099" y="4536288"/>
              <a:ext cx="1126645" cy="1287936"/>
            </a:xfrm>
            <a:custGeom>
              <a:avLst/>
              <a:gdLst>
                <a:gd name="connsiteX0" fmla="*/ 0 w 501650"/>
                <a:gd name="connsiteY0" fmla="*/ 0 h 447675"/>
                <a:gd name="connsiteX1" fmla="*/ 250825 w 501650"/>
                <a:gd name="connsiteY1" fmla="*/ 0 h 447675"/>
                <a:gd name="connsiteX2" fmla="*/ 501650 w 501650"/>
                <a:gd name="connsiteY2" fmla="*/ 223838 h 447675"/>
                <a:gd name="connsiteX3" fmla="*/ 250825 w 501650"/>
                <a:gd name="connsiteY3" fmla="*/ 447676 h 447675"/>
                <a:gd name="connsiteX4" fmla="*/ 0 w 501650"/>
                <a:gd name="connsiteY4" fmla="*/ 447675 h 447675"/>
                <a:gd name="connsiteX5" fmla="*/ 0 w 501650"/>
                <a:gd name="connsiteY5" fmla="*/ 0 h 447675"/>
                <a:gd name="connsiteX0" fmla="*/ 0 w 431800"/>
                <a:gd name="connsiteY0" fmla="*/ 0 h 447676"/>
                <a:gd name="connsiteX1" fmla="*/ 250825 w 431800"/>
                <a:gd name="connsiteY1" fmla="*/ 0 h 447676"/>
                <a:gd name="connsiteX2" fmla="*/ 431800 w 431800"/>
                <a:gd name="connsiteY2" fmla="*/ 223841 h 447676"/>
                <a:gd name="connsiteX3" fmla="*/ 250825 w 431800"/>
                <a:gd name="connsiteY3" fmla="*/ 447676 h 447676"/>
                <a:gd name="connsiteX4" fmla="*/ 0 w 431800"/>
                <a:gd name="connsiteY4" fmla="*/ 447675 h 447676"/>
                <a:gd name="connsiteX5" fmla="*/ 0 w 431800"/>
                <a:gd name="connsiteY5" fmla="*/ 0 h 447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1800" h="447676">
                  <a:moveTo>
                    <a:pt x="0" y="0"/>
                  </a:moveTo>
                  <a:lnTo>
                    <a:pt x="250825" y="0"/>
                  </a:lnTo>
                  <a:cubicBezTo>
                    <a:pt x="389352" y="0"/>
                    <a:pt x="431800" y="100219"/>
                    <a:pt x="431800" y="223841"/>
                  </a:cubicBezTo>
                  <a:cubicBezTo>
                    <a:pt x="431800" y="347463"/>
                    <a:pt x="389352" y="447676"/>
                    <a:pt x="250825" y="447676"/>
                  </a:cubicBezTo>
                  <a:lnTo>
                    <a:pt x="0" y="4476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Oval 80"/>
            <p:cNvSpPr/>
            <p:nvPr/>
          </p:nvSpPr>
          <p:spPr>
            <a:xfrm>
              <a:off x="1496498" y="3762961"/>
              <a:ext cx="848279" cy="73956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9914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893" y="227101"/>
            <a:ext cx="11352212" cy="1325563"/>
          </a:xfrm>
        </p:spPr>
        <p:txBody>
          <a:bodyPr>
            <a:normAutofit/>
          </a:bodyPr>
          <a:lstStyle/>
          <a:p>
            <a:r>
              <a:rPr lang="en-GB" sz="3600" dirty="0"/>
              <a:t>Results – matching unexposed records to TORCH participants</a:t>
            </a:r>
            <a:endParaRPr lang="en-GB" sz="24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44" y="2012921"/>
            <a:ext cx="11551709" cy="45291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6778" y="4939645"/>
            <a:ext cx="11605328" cy="322729"/>
          </a:xfrm>
          <a:prstGeom prst="rect">
            <a:avLst/>
          </a:prstGeom>
          <a:noFill/>
          <a:ln w="603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3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Results – analysis of exacerbations</a:t>
            </a:r>
            <a:endParaRPr lang="en-GB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6B288DF-00AE-4FA3-B7D0-7CD036179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178621"/>
              </p:ext>
            </p:extLst>
          </p:nvPr>
        </p:nvGraphicFramePr>
        <p:xfrm>
          <a:off x="2231844" y="1998128"/>
          <a:ext cx="6403107" cy="26746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56214">
                  <a:extLst>
                    <a:ext uri="{9D8B030D-6E8A-4147-A177-3AD203B41FA5}">
                      <a16:colId xmlns:a16="http://schemas.microsoft.com/office/drawing/2014/main" val="2265952869"/>
                    </a:ext>
                  </a:extLst>
                </a:gridCol>
                <a:gridCol w="2846893">
                  <a:extLst>
                    <a:ext uri="{9D8B030D-6E8A-4147-A177-3AD203B41FA5}">
                      <a16:colId xmlns:a16="http://schemas.microsoft.com/office/drawing/2014/main" val="4181338762"/>
                    </a:ext>
                  </a:extLst>
                </a:gridCol>
              </a:tblGrid>
              <a:tr h="26524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Comparison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Rate Ratio (95% CI)</a:t>
                      </a:r>
                      <a:endParaRPr lang="en-GB" sz="1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409885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1800" dirty="0"/>
                        <a:t>TORCH </a:t>
                      </a:r>
                      <a:endParaRPr lang="en-GB" sz="1800" dirty="0"/>
                    </a:p>
                    <a:p>
                      <a:r>
                        <a:rPr lang="en-GB" sz="1800" baseline="0" dirty="0"/>
                        <a:t> </a:t>
                      </a:r>
                      <a:r>
                        <a:rPr lang="en-GB" sz="1800" baseline="0" dirty="0" smtClean="0"/>
                        <a:t>   </a:t>
                      </a:r>
                      <a:r>
                        <a:rPr lang="en-GB" sz="1800" baseline="0" dirty="0" err="1" smtClean="0"/>
                        <a:t>Se</a:t>
                      </a:r>
                      <a:r>
                        <a:rPr lang="en-GB" sz="1800" dirty="0" err="1" smtClean="0"/>
                        <a:t>retide</a:t>
                      </a:r>
                      <a:r>
                        <a:rPr lang="en-GB" sz="1800" dirty="0"/>
                        <a:t>* vs placebo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0.75 (0.69-0.81)</a:t>
                      </a:r>
                      <a:endParaRPr lang="en-GB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84573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1800" dirty="0"/>
                        <a:t>CPRD 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    </a:t>
                      </a:r>
                      <a:r>
                        <a:rPr lang="en-GB" sz="1800" dirty="0" err="1" smtClean="0"/>
                        <a:t>Seretide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/>
                        <a:t>vs no </a:t>
                      </a:r>
                      <a:r>
                        <a:rPr lang="en-GB" sz="1800" dirty="0" err="1"/>
                        <a:t>seretide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7559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GB" sz="1800" dirty="0"/>
                        <a:t>    </a:t>
                      </a:r>
                      <a:r>
                        <a:rPr lang="en-GB" sz="1800" dirty="0" smtClean="0"/>
                        <a:t>    </a:t>
                      </a:r>
                      <a:r>
                        <a:rPr lang="en-GB" sz="1800" dirty="0"/>
                        <a:t>Crude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1.44 (1.36-1.53)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1431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GB" sz="1800" dirty="0"/>
                        <a:t>    </a:t>
                      </a:r>
                      <a:r>
                        <a:rPr lang="en-GB" sz="1800" dirty="0" smtClean="0"/>
                        <a:t>    </a:t>
                      </a:r>
                      <a:r>
                        <a:rPr lang="en-GB" sz="1800" dirty="0"/>
                        <a:t>Matched on propensity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1.25</a:t>
                      </a:r>
                      <a:r>
                        <a:rPr lang="en-GB" sz="1800" baseline="0" dirty="0"/>
                        <a:t> (1.14-1.37)</a:t>
                      </a:r>
                      <a:endParaRPr lang="en-GB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983120"/>
                  </a:ext>
                </a:extLst>
              </a:tr>
            </a:tbl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2920" y="5429839"/>
            <a:ext cx="10515600" cy="87321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GB" dirty="0" smtClean="0"/>
              <a:t>Strong confounding by indication</a:t>
            </a:r>
          </a:p>
          <a:p>
            <a:pPr>
              <a:buClr>
                <a:schemeClr val="tx1"/>
              </a:buClr>
            </a:pPr>
            <a:r>
              <a:rPr lang="en-GB" dirty="0" smtClean="0"/>
              <a:t>Patients in CPRD not receiving treatment had fewer exacerbations (i.e. were less sick)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8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Results – analysis of exacerbations</a:t>
            </a:r>
            <a:endParaRPr lang="en-GB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B288DF-00AE-4FA3-B7D0-7CD036179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389773"/>
              </p:ext>
            </p:extLst>
          </p:nvPr>
        </p:nvGraphicFramePr>
        <p:xfrm>
          <a:off x="2250699" y="2522141"/>
          <a:ext cx="6403107" cy="26746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56214">
                  <a:extLst>
                    <a:ext uri="{9D8B030D-6E8A-4147-A177-3AD203B41FA5}">
                      <a16:colId xmlns:a16="http://schemas.microsoft.com/office/drawing/2014/main" val="2265952869"/>
                    </a:ext>
                  </a:extLst>
                </a:gridCol>
                <a:gridCol w="2846893">
                  <a:extLst>
                    <a:ext uri="{9D8B030D-6E8A-4147-A177-3AD203B41FA5}">
                      <a16:colId xmlns:a16="http://schemas.microsoft.com/office/drawing/2014/main" val="4181338762"/>
                    </a:ext>
                  </a:extLst>
                </a:gridCol>
              </a:tblGrid>
              <a:tr h="265241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Comparison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Rate Ratio (95% CI)</a:t>
                      </a:r>
                      <a:endParaRPr lang="en-GB" sz="1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409885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1800" dirty="0"/>
                        <a:t>TORCH </a:t>
                      </a:r>
                      <a:endParaRPr lang="en-GB" sz="1800" dirty="0"/>
                    </a:p>
                    <a:p>
                      <a:r>
                        <a:rPr lang="en-GB" sz="1800" baseline="0" dirty="0"/>
                        <a:t> </a:t>
                      </a:r>
                      <a:r>
                        <a:rPr lang="en-GB" sz="1800" baseline="0" dirty="0" smtClean="0"/>
                        <a:t>   </a:t>
                      </a:r>
                      <a:r>
                        <a:rPr lang="en-GB" sz="1800" baseline="0" dirty="0" err="1" smtClean="0"/>
                        <a:t>Se</a:t>
                      </a:r>
                      <a:r>
                        <a:rPr lang="en-GB" sz="1800" dirty="0" err="1" smtClean="0"/>
                        <a:t>retide</a:t>
                      </a:r>
                      <a:r>
                        <a:rPr lang="en-GB" sz="1800" dirty="0"/>
                        <a:t>* vs </a:t>
                      </a:r>
                      <a:r>
                        <a:rPr lang="en-GB" sz="1800" dirty="0" err="1" smtClean="0"/>
                        <a:t>salmeterol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 smtClean="0">
                          <a:solidFill>
                            <a:schemeClr val="tx1"/>
                          </a:solidFill>
                        </a:rPr>
                        <a:t>0.88 (0.81-0.95)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784573"/>
                  </a:ext>
                </a:extLst>
              </a:tr>
              <a:tr h="207776">
                <a:tc>
                  <a:txBody>
                    <a:bodyPr/>
                    <a:lstStyle/>
                    <a:p>
                      <a:r>
                        <a:rPr lang="en-GB" sz="1800" dirty="0"/>
                        <a:t>CPRD </a:t>
                      </a:r>
                      <a:endParaRPr lang="en-GB" sz="1800" dirty="0" smtClean="0"/>
                    </a:p>
                    <a:p>
                      <a:r>
                        <a:rPr lang="en-GB" sz="1800" dirty="0" smtClean="0"/>
                        <a:t>    </a:t>
                      </a:r>
                      <a:r>
                        <a:rPr lang="en-GB" sz="1800" dirty="0" err="1" smtClean="0"/>
                        <a:t>Seretide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/>
                        <a:t>vs no </a:t>
                      </a:r>
                      <a:r>
                        <a:rPr lang="en-GB" sz="1800" dirty="0" err="1" smtClean="0"/>
                        <a:t>salmeterol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7559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r>
                        <a:rPr lang="en-GB" sz="1800" dirty="0"/>
                        <a:t>    </a:t>
                      </a:r>
                      <a:r>
                        <a:rPr lang="en-GB" sz="1800" dirty="0" smtClean="0"/>
                        <a:t>    </a:t>
                      </a:r>
                      <a:r>
                        <a:rPr lang="en-GB" sz="1800" dirty="0"/>
                        <a:t>Crude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0.80 (0.72-0.88)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14318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GB" sz="1800" dirty="0"/>
                        <a:t>    </a:t>
                      </a:r>
                      <a:r>
                        <a:rPr lang="en-GB" sz="1800" dirty="0" smtClean="0"/>
                        <a:t>    </a:t>
                      </a:r>
                      <a:r>
                        <a:rPr lang="en-GB" sz="1800" dirty="0"/>
                        <a:t>Matched on propensity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0.84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</a:rPr>
                        <a:t> (0.73-0.97)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983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58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33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Trial emulation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Real world data – complementary to RCTs</a:t>
            </a:r>
          </a:p>
          <a:p>
            <a:r>
              <a:rPr lang="en-GB" dirty="0" smtClean="0"/>
              <a:t>Trial emulation can be a useful framework in which to embed causal questions using real world data</a:t>
            </a:r>
          </a:p>
          <a:p>
            <a:endParaRPr lang="en-GB" dirty="0" smtClean="0"/>
          </a:p>
          <a:p>
            <a:r>
              <a:rPr lang="en-GB" dirty="0" smtClean="0"/>
              <a:t>Useful statistical considerations</a:t>
            </a:r>
          </a:p>
          <a:p>
            <a:pPr lvl="1"/>
            <a:r>
              <a:rPr lang="en-GB" dirty="0" smtClean="0"/>
              <a:t>Allowing patients to repeatedly participate in pseudo-trials increases power</a:t>
            </a:r>
            <a:endParaRPr lang="en-GB" dirty="0"/>
          </a:p>
          <a:p>
            <a:pPr lvl="1"/>
            <a:r>
              <a:rPr lang="en-GB" dirty="0" smtClean="0"/>
              <a:t>Can map the distribution of baseline characteristics in the emulated trial to match a real trial, to guard against treatment effect heterogeneity</a:t>
            </a:r>
          </a:p>
        </p:txBody>
      </p:sp>
    </p:spTree>
    <p:extLst>
      <p:ext uri="{BB962C8B-B14F-4D97-AF65-F5344CB8AC3E}">
        <p14:creationId xmlns:p14="http://schemas.microsoft.com/office/powerpoint/2010/main" val="369799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– emulating trials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Danaei</a:t>
            </a:r>
            <a:r>
              <a:rPr lang="en-GB" dirty="0"/>
              <a:t> et al. Observational data for comparative effectiveness research: an emulation of randomised trials to estimate the effect of statins on primary prevention of coronary heart disease. </a:t>
            </a:r>
            <a:r>
              <a:rPr lang="en-GB" i="1" dirty="0"/>
              <a:t>SMMR</a:t>
            </a:r>
            <a:r>
              <a:rPr lang="en-GB" dirty="0"/>
              <a:t>, 2013, 22(1):70-96.</a:t>
            </a:r>
          </a:p>
          <a:p>
            <a:r>
              <a:rPr lang="en-GB" dirty="0" smtClean="0"/>
              <a:t>García-Albéniz X,  </a:t>
            </a:r>
            <a:r>
              <a:rPr lang="en-GB" dirty="0"/>
              <a:t>Hsu </a:t>
            </a:r>
            <a:r>
              <a:rPr lang="en-GB" dirty="0" smtClean="0"/>
              <a:t>J,  </a:t>
            </a:r>
            <a:r>
              <a:rPr lang="en-GB" dirty="0" err="1"/>
              <a:t>Hernán</a:t>
            </a:r>
            <a:r>
              <a:rPr lang="en-GB" dirty="0"/>
              <a:t> </a:t>
            </a:r>
            <a:r>
              <a:rPr lang="en-GB" dirty="0" smtClean="0"/>
              <a:t>MA.</a:t>
            </a:r>
            <a:r>
              <a:rPr lang="en-GB" baseline="30000" dirty="0" smtClean="0"/>
              <a:t> </a:t>
            </a:r>
            <a:r>
              <a:rPr lang="en-GB" dirty="0" smtClean="0"/>
              <a:t>The </a:t>
            </a:r>
            <a:r>
              <a:rPr lang="en-GB" dirty="0"/>
              <a:t>value of explicitly emulating a target trial when using real world evidence: an application to colorectal cancer screening. </a:t>
            </a:r>
            <a:r>
              <a:rPr lang="en-GB" i="1" dirty="0" smtClean="0"/>
              <a:t>European </a:t>
            </a:r>
            <a:r>
              <a:rPr lang="en-GB" i="1" dirty="0"/>
              <a:t>Journal of Epidemiology</a:t>
            </a:r>
            <a:r>
              <a:rPr lang="en-GB" dirty="0" smtClean="0"/>
              <a:t>, 2017, </a:t>
            </a:r>
            <a:r>
              <a:rPr lang="en-GB" dirty="0"/>
              <a:t>32(6):495-500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478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438" y="1725105"/>
            <a:ext cx="10982226" cy="4854803"/>
          </a:xfrm>
        </p:spPr>
        <p:txBody>
          <a:bodyPr>
            <a:normAutofit fontScale="85000" lnSpcReduction="20000"/>
          </a:bodyPr>
          <a:lstStyle/>
          <a:p>
            <a:r>
              <a:rPr lang="en-GB" sz="1900" dirty="0" err="1" smtClean="0"/>
              <a:t>Blackshaw</a:t>
            </a:r>
            <a:r>
              <a:rPr lang="en-GB" sz="1900" dirty="0" smtClean="0"/>
              <a:t> H, </a:t>
            </a:r>
            <a:r>
              <a:rPr lang="en-GB" sz="1900" dirty="0" err="1" smtClean="0"/>
              <a:t>Vennik</a:t>
            </a:r>
            <a:r>
              <a:rPr lang="en-GB" sz="1900" dirty="0" smtClean="0"/>
              <a:t> J, Philpott C, et al. </a:t>
            </a:r>
            <a:r>
              <a:rPr lang="en-US" altLang="en-US" sz="1900" dirty="0" smtClean="0"/>
              <a:t>Expert </a:t>
            </a:r>
            <a:r>
              <a:rPr lang="en-US" altLang="en-US" sz="1900" dirty="0"/>
              <a:t>panel process to </a:t>
            </a:r>
            <a:r>
              <a:rPr lang="en-US" altLang="en-US" sz="1900" dirty="0" err="1"/>
              <a:t>optimise</a:t>
            </a:r>
            <a:r>
              <a:rPr lang="en-US" altLang="en-US" sz="1900" dirty="0"/>
              <a:t> the design of a </a:t>
            </a:r>
            <a:r>
              <a:rPr lang="en-US" altLang="en-US" sz="1900" dirty="0" err="1"/>
              <a:t>randomised</a:t>
            </a:r>
            <a:r>
              <a:rPr lang="en-US" altLang="en-US" sz="1900" dirty="0"/>
              <a:t> controlled trial in chronic </a:t>
            </a:r>
            <a:r>
              <a:rPr lang="en-US" altLang="en-US" sz="1900" dirty="0" err="1"/>
              <a:t>rhinosinusitis</a:t>
            </a:r>
            <a:r>
              <a:rPr lang="en-US" altLang="en-US" sz="1900" dirty="0"/>
              <a:t> (the MACRO </a:t>
            </a:r>
            <a:r>
              <a:rPr lang="en-US" altLang="en-US" sz="1900" dirty="0" err="1"/>
              <a:t>programme</a:t>
            </a:r>
            <a:r>
              <a:rPr lang="en-US" altLang="en-US" sz="1900" dirty="0" smtClean="0"/>
              <a:t>)</a:t>
            </a:r>
            <a:r>
              <a:rPr lang="en-GB" sz="1900" dirty="0"/>
              <a:t> Trials, 2019; 20: 230. </a:t>
            </a:r>
            <a:endParaRPr lang="en-GB" sz="1900" dirty="0" smtClean="0"/>
          </a:p>
          <a:p>
            <a:r>
              <a:rPr lang="en-GB" sz="2000" dirty="0" err="1"/>
              <a:t>Winkel</a:t>
            </a:r>
            <a:r>
              <a:rPr lang="en-GB" sz="2000" dirty="0"/>
              <a:t> P, Hilden J, Hansen JF, </a:t>
            </a:r>
            <a:r>
              <a:rPr lang="en-GB" sz="2000" dirty="0" err="1"/>
              <a:t>Kastrup</a:t>
            </a:r>
            <a:r>
              <a:rPr lang="en-GB" sz="2000" dirty="0"/>
              <a:t> J, </a:t>
            </a:r>
            <a:r>
              <a:rPr lang="en-GB" sz="2000" dirty="0" err="1"/>
              <a:t>Kolmos</a:t>
            </a:r>
            <a:r>
              <a:rPr lang="en-GB" sz="2000" dirty="0"/>
              <a:t> HJ, </a:t>
            </a:r>
            <a:r>
              <a:rPr lang="en-GB" sz="2000" dirty="0" err="1"/>
              <a:t>Kjoller</a:t>
            </a:r>
            <a:r>
              <a:rPr lang="en-GB" sz="2000" dirty="0"/>
              <a:t> E, Jensen GB, Skoog M, </a:t>
            </a:r>
            <a:r>
              <a:rPr lang="en-GB" sz="2000" dirty="0" err="1"/>
              <a:t>Lindschou</a:t>
            </a:r>
            <a:r>
              <a:rPr lang="en-GB" sz="2000" dirty="0"/>
              <a:t>. J, </a:t>
            </a:r>
            <a:r>
              <a:rPr lang="en-GB" sz="2000" dirty="0" err="1"/>
              <a:t>Gluud</a:t>
            </a:r>
            <a:r>
              <a:rPr lang="en-GB" sz="2000" dirty="0"/>
              <a:t> C </a:t>
            </a:r>
            <a:r>
              <a:rPr lang="en-GB" sz="2000" i="1" dirty="0"/>
              <a:t>et al</a:t>
            </a:r>
            <a:r>
              <a:rPr lang="en-GB" sz="2000" dirty="0"/>
              <a:t>: Clarithromycin for stable coronary heart disease increases all-cause and cardiovascular mortality and cerebrovascular morbidity over 10 years in the CLARICOR randomised, blinded clinical trial. </a:t>
            </a:r>
            <a:r>
              <a:rPr lang="en-GB" sz="2000" i="1" dirty="0" err="1"/>
              <a:t>Int</a:t>
            </a:r>
            <a:r>
              <a:rPr lang="en-GB" sz="2000" i="1" dirty="0"/>
              <a:t> J </a:t>
            </a:r>
            <a:r>
              <a:rPr lang="en-GB" sz="2000" i="1" dirty="0" err="1"/>
              <a:t>Cardiol</a:t>
            </a:r>
            <a:r>
              <a:rPr lang="en-GB" sz="2000" i="1" dirty="0"/>
              <a:t> </a:t>
            </a:r>
            <a:r>
              <a:rPr lang="en-GB" sz="2000" dirty="0"/>
              <a:t>2015, 182:459-465</a:t>
            </a:r>
          </a:p>
          <a:p>
            <a:r>
              <a:rPr lang="en-GB" sz="2000" dirty="0"/>
              <a:t>Oakley GM, Harvey RJ, Lund VJ. The role of macrolides in chronic </a:t>
            </a:r>
            <a:r>
              <a:rPr lang="en-GB" sz="2000" dirty="0" err="1"/>
              <a:t>rhinosinusitis</a:t>
            </a:r>
            <a:r>
              <a:rPr lang="en-GB" sz="2000" dirty="0"/>
              <a:t> (</a:t>
            </a:r>
            <a:r>
              <a:rPr lang="en-GB" sz="2000" dirty="0" err="1"/>
              <a:t>CRSsNP</a:t>
            </a:r>
            <a:r>
              <a:rPr lang="en-GB" sz="2000" dirty="0"/>
              <a:t> and </a:t>
            </a:r>
            <a:r>
              <a:rPr lang="en-GB" sz="2000" dirty="0" err="1"/>
              <a:t>CRSwNP</a:t>
            </a:r>
            <a:r>
              <a:rPr lang="en-GB" sz="2000" dirty="0"/>
              <a:t>). </a:t>
            </a:r>
            <a:r>
              <a:rPr lang="en-GB" sz="2000" dirty="0" err="1"/>
              <a:t>Curr</a:t>
            </a:r>
            <a:r>
              <a:rPr lang="en-GB" sz="2000" dirty="0"/>
              <a:t> Allergy Asthma Rep. 2017;17(5):30. </a:t>
            </a:r>
          </a:p>
          <a:p>
            <a:r>
              <a:rPr lang="en-GB" sz="2000" dirty="0"/>
              <a:t>Head K, Chong LY, </a:t>
            </a:r>
            <a:r>
              <a:rPr lang="en-GB" sz="2000" dirty="0" err="1"/>
              <a:t>Piromchai</a:t>
            </a:r>
            <a:r>
              <a:rPr lang="en-GB" sz="2000" dirty="0"/>
              <a:t> P, Hopkins C, Philpott C, </a:t>
            </a:r>
            <a:r>
              <a:rPr lang="en-GB" sz="2000" dirty="0" err="1"/>
              <a:t>Schilder</a:t>
            </a:r>
            <a:r>
              <a:rPr lang="en-GB" sz="2000" dirty="0"/>
              <a:t> AG, Burton MJ. Systemic and topical antibiotics for chronic </a:t>
            </a:r>
            <a:r>
              <a:rPr lang="en-GB" sz="2000" dirty="0" err="1"/>
              <a:t>rhinosinusitis</a:t>
            </a:r>
            <a:r>
              <a:rPr lang="en-GB" sz="2000" dirty="0"/>
              <a:t>. Cochrane Database </a:t>
            </a:r>
            <a:r>
              <a:rPr lang="en-GB" sz="2000" dirty="0" err="1"/>
              <a:t>Syst</a:t>
            </a:r>
            <a:r>
              <a:rPr lang="en-GB" sz="2000" dirty="0"/>
              <a:t> Rev. 2016;4:CD011994.</a:t>
            </a:r>
            <a:endParaRPr lang="en-GB" sz="1900" dirty="0"/>
          </a:p>
          <a:p>
            <a:r>
              <a:rPr lang="en-GB" sz="2000" dirty="0" err="1"/>
              <a:t>Videler</a:t>
            </a:r>
            <a:r>
              <a:rPr lang="en-GB" sz="2000" dirty="0"/>
              <a:t> WJ, </a:t>
            </a:r>
            <a:r>
              <a:rPr lang="en-GB" sz="2000" dirty="0" err="1"/>
              <a:t>Badia</a:t>
            </a:r>
            <a:r>
              <a:rPr lang="en-GB" sz="2000" dirty="0"/>
              <a:t> L, Harvey RJ, </a:t>
            </a:r>
            <a:r>
              <a:rPr lang="en-GB" sz="2000" dirty="0" err="1"/>
              <a:t>Gane</a:t>
            </a:r>
            <a:r>
              <a:rPr lang="en-GB" sz="2000" dirty="0"/>
              <a:t> S, </a:t>
            </a:r>
            <a:r>
              <a:rPr lang="en-GB" sz="2000" dirty="0" err="1"/>
              <a:t>Georgalas</a:t>
            </a:r>
            <a:r>
              <a:rPr lang="en-GB" sz="2000" dirty="0"/>
              <a:t> C, van der Meulen FW, </a:t>
            </a:r>
            <a:r>
              <a:rPr lang="en-GB" sz="2000" dirty="0" err="1"/>
              <a:t>Menger</a:t>
            </a:r>
            <a:r>
              <a:rPr lang="en-GB" sz="2000" dirty="0"/>
              <a:t> DJ, </a:t>
            </a:r>
            <a:r>
              <a:rPr lang="en-GB" sz="2000" dirty="0" err="1"/>
              <a:t>Lehtonen</a:t>
            </a:r>
            <a:r>
              <a:rPr lang="en-GB" sz="2000" dirty="0"/>
              <a:t> MT, </a:t>
            </a:r>
            <a:r>
              <a:rPr lang="en-GB" sz="2000" dirty="0" err="1"/>
              <a:t>Toppila-Salmi</a:t>
            </a:r>
            <a:r>
              <a:rPr lang="en-GB" sz="2000" dirty="0"/>
              <a:t> SK, Vento SI, et al. Lack of efficacy of long-term, low-dose azithromycin in chronic </a:t>
            </a:r>
            <a:r>
              <a:rPr lang="en-GB" sz="2000" dirty="0" err="1"/>
              <a:t>rhinosinusitis</a:t>
            </a:r>
            <a:r>
              <a:rPr lang="en-GB" sz="2000" dirty="0"/>
              <a:t>: a randomized controlled trial. Allergy. 2011;66(11):1457–1468. </a:t>
            </a:r>
          </a:p>
          <a:p>
            <a:r>
              <a:rPr lang="en-GB" sz="2000" dirty="0" err="1"/>
              <a:t>Wallwork</a:t>
            </a:r>
            <a:r>
              <a:rPr lang="en-GB" sz="2000" dirty="0"/>
              <a:t> B, </a:t>
            </a:r>
            <a:r>
              <a:rPr lang="en-GB" sz="2000" dirty="0" err="1"/>
              <a:t>Coman</a:t>
            </a:r>
            <a:r>
              <a:rPr lang="en-GB" sz="2000" dirty="0"/>
              <a:t> W, Mackay-Sim A, </a:t>
            </a:r>
            <a:r>
              <a:rPr lang="en-GB" sz="2000" dirty="0" err="1"/>
              <a:t>Greiff</a:t>
            </a:r>
            <a:r>
              <a:rPr lang="en-GB" sz="2000" dirty="0"/>
              <a:t> L, </a:t>
            </a:r>
            <a:r>
              <a:rPr lang="en-GB" sz="2000" dirty="0" err="1"/>
              <a:t>Cervin</a:t>
            </a:r>
            <a:r>
              <a:rPr lang="en-GB" sz="2000" dirty="0"/>
              <a:t> A. A double-blind, randomized, placebo-controlled trial of macrolide in the treatment of chronic </a:t>
            </a:r>
            <a:r>
              <a:rPr lang="en-GB" sz="2000" dirty="0" err="1"/>
              <a:t>rhinosinusitis</a:t>
            </a:r>
            <a:r>
              <a:rPr lang="en-GB" sz="2000" dirty="0"/>
              <a:t>. Laryngoscope. 2006;116(2):189–193.</a:t>
            </a:r>
            <a:endParaRPr lang="en-US" sz="1900" dirty="0"/>
          </a:p>
          <a:p>
            <a:r>
              <a:rPr lang="en-GB" sz="2000" dirty="0"/>
              <a:t>Sylvester DC, </a:t>
            </a:r>
            <a:r>
              <a:rPr lang="en-GB" sz="2000" dirty="0" err="1"/>
              <a:t>Carr</a:t>
            </a:r>
            <a:r>
              <a:rPr lang="en-GB" sz="2000" dirty="0"/>
              <a:t> S, Nix P. Maximal medical therapy for chronic </a:t>
            </a:r>
            <a:r>
              <a:rPr lang="en-GB" sz="2000" dirty="0" err="1"/>
              <a:t>rhinosinusitis</a:t>
            </a:r>
            <a:r>
              <a:rPr lang="en-GB" sz="2000" dirty="0"/>
              <a:t>: a survey of otolaryngology consultants in the United Kingdom. </a:t>
            </a:r>
            <a:r>
              <a:rPr lang="en-GB" sz="2000" dirty="0" err="1"/>
              <a:t>Int</a:t>
            </a:r>
            <a:r>
              <a:rPr lang="en-GB" sz="2000" dirty="0"/>
              <a:t> Forum Allergy </a:t>
            </a:r>
            <a:r>
              <a:rPr lang="en-GB" sz="2000" dirty="0" err="1"/>
              <a:t>Rhinol</a:t>
            </a:r>
            <a:r>
              <a:rPr lang="en-GB" sz="2000" dirty="0"/>
              <a:t>. 2013;3(2):129–132</a:t>
            </a:r>
            <a:endParaRPr lang="en-GB" sz="1900" dirty="0"/>
          </a:p>
          <a:p>
            <a:r>
              <a:rPr lang="en-GB" sz="2000" dirty="0" smtClean="0"/>
              <a:t>Denaxas </a:t>
            </a:r>
            <a:r>
              <a:rPr lang="en-GB" sz="2000" dirty="0"/>
              <a:t>SC, George J, Herrett E, Shah AD, </a:t>
            </a:r>
            <a:r>
              <a:rPr lang="en-GB" sz="2000" dirty="0" err="1"/>
              <a:t>Kalra</a:t>
            </a:r>
            <a:r>
              <a:rPr lang="en-GB" sz="2000" dirty="0"/>
              <a:t> D, </a:t>
            </a:r>
            <a:r>
              <a:rPr lang="en-GB" sz="2000" dirty="0" err="1"/>
              <a:t>Hingorani</a:t>
            </a:r>
            <a:r>
              <a:rPr lang="en-GB" sz="2000" dirty="0"/>
              <a:t> AD, </a:t>
            </a:r>
            <a:r>
              <a:rPr lang="en-GB" sz="2000" dirty="0" err="1"/>
              <a:t>Kivimaki</a:t>
            </a:r>
            <a:r>
              <a:rPr lang="en-GB" sz="2000" dirty="0"/>
              <a:t> M, </a:t>
            </a:r>
            <a:r>
              <a:rPr lang="en-GB" sz="2000" dirty="0" err="1"/>
              <a:t>Timmis</a:t>
            </a:r>
            <a:r>
              <a:rPr lang="en-GB" sz="2000" dirty="0"/>
              <a:t> AD, Smeeth L, Hemingway H: Data Resource Profile: Cardiovascular disease research using linked bespoke studies and electronic health records (CALIBER). </a:t>
            </a:r>
            <a:r>
              <a:rPr lang="en-GB" sz="2000" i="1" dirty="0" err="1"/>
              <a:t>Int</a:t>
            </a:r>
            <a:r>
              <a:rPr lang="en-GB" sz="2000" i="1" dirty="0"/>
              <a:t> J </a:t>
            </a:r>
            <a:r>
              <a:rPr lang="en-GB" sz="2000" i="1" dirty="0" err="1"/>
              <a:t>Epidemiol</a:t>
            </a:r>
            <a:r>
              <a:rPr lang="en-GB" sz="2000" i="1" dirty="0"/>
              <a:t> </a:t>
            </a:r>
            <a:r>
              <a:rPr lang="en-GB" sz="2000" dirty="0"/>
              <a:t>2012, 41(6):1625-1638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269791" y="368745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References – macrolides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4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024" y="2057400"/>
            <a:ext cx="10374848" cy="4038600"/>
          </a:xfrm>
        </p:spPr>
        <p:txBody>
          <a:bodyPr>
            <a:normAutofit fontScale="92500" lnSpcReduction="20000"/>
          </a:bodyPr>
          <a:lstStyle/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dirty="0">
                <a:hlinkClick r:id="rId2"/>
              </a:rPr>
              <a:t>http://www.soundcare.ca/pm_copd.htm</a:t>
            </a:r>
            <a:r>
              <a:rPr lang="en-GB" sz="2000" dirty="0"/>
              <a:t> (COPD patient image)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dirty="0">
                <a:hlinkClick r:id="rId3"/>
              </a:rPr>
              <a:t>https://www.who.int/news-room/fact-sheets/detail/the-top-10-causes-of-death</a:t>
            </a:r>
            <a:r>
              <a:rPr lang="en-GB" sz="2000" dirty="0"/>
              <a:t> 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b="1" dirty="0"/>
              <a:t>Healthcare Commission</a:t>
            </a:r>
            <a:r>
              <a:rPr lang="en-GB" sz="2000" dirty="0"/>
              <a:t> (2006) Clearing the air: a national study of chronic obstructive pulmonary disease. London: Healthcare Commission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b="1" dirty="0"/>
              <a:t>Calverley</a:t>
            </a:r>
            <a:r>
              <a:rPr lang="en-GB" sz="2000" dirty="0"/>
              <a:t>, P. M., Anderson, J. A., Celli, B. R., Ferguson, G. T., Jenkins, C., Jones, P. W., … </a:t>
            </a:r>
            <a:r>
              <a:rPr lang="en-GB" sz="2000" dirty="0" err="1"/>
              <a:t>Vestbo</a:t>
            </a:r>
            <a:r>
              <a:rPr lang="en-GB" sz="2000" dirty="0"/>
              <a:t>, J. (2007). </a:t>
            </a:r>
            <a:r>
              <a:rPr lang="en-GB" sz="2000" dirty="0" err="1"/>
              <a:t>Salmeterol</a:t>
            </a:r>
            <a:r>
              <a:rPr lang="en-GB" sz="2000" dirty="0"/>
              <a:t> and Fluticasone Propionate and Survival in Chronic Obstructive Pulmonary Disease. New England Journal of Medicine, 356(8), 775–789.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b="1" dirty="0" err="1"/>
              <a:t>Tashkin</a:t>
            </a:r>
            <a:r>
              <a:rPr lang="en-GB" sz="2000" b="1" dirty="0"/>
              <a:t>,</a:t>
            </a:r>
            <a:r>
              <a:rPr lang="en-GB" sz="2000" dirty="0"/>
              <a:t> D. P., Celli, B., </a:t>
            </a:r>
            <a:r>
              <a:rPr lang="en-GB" sz="2000" dirty="0" err="1"/>
              <a:t>Senn</a:t>
            </a:r>
            <a:r>
              <a:rPr lang="en-GB" sz="2000" dirty="0"/>
              <a:t>, S., Burkhart, D., </a:t>
            </a:r>
            <a:r>
              <a:rPr lang="en-GB" sz="2000" dirty="0" err="1"/>
              <a:t>Kesten</a:t>
            </a:r>
            <a:r>
              <a:rPr lang="en-GB" sz="2000" dirty="0"/>
              <a:t>, S., </a:t>
            </a:r>
            <a:r>
              <a:rPr lang="en-GB" sz="2000" dirty="0" err="1"/>
              <a:t>Menjoge</a:t>
            </a:r>
            <a:r>
              <a:rPr lang="en-GB" sz="2000" dirty="0"/>
              <a:t>, S., &amp; </a:t>
            </a:r>
            <a:r>
              <a:rPr lang="en-GB" sz="2000" dirty="0" err="1"/>
              <a:t>Decramer</a:t>
            </a:r>
            <a:r>
              <a:rPr lang="en-GB" sz="2000" dirty="0"/>
              <a:t>, M. (2008). A 4-Year Trial of </a:t>
            </a:r>
            <a:r>
              <a:rPr lang="en-GB" sz="2000" dirty="0" err="1"/>
              <a:t>Tiotropium</a:t>
            </a:r>
            <a:r>
              <a:rPr lang="en-GB" sz="2000" dirty="0"/>
              <a:t> in Chronic Obstructive Pulmonary Disease. New England Journal of Medicine, 359(15), 1543–1554. </a:t>
            </a:r>
            <a:endParaRPr lang="en-GB" sz="2000" dirty="0" smtClean="0"/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en-GB" sz="2000" b="1" dirty="0" smtClean="0"/>
              <a:t>Wing</a:t>
            </a:r>
            <a:r>
              <a:rPr lang="en-GB" sz="2000" dirty="0"/>
              <a:t>, K; Williamson, E; Carpenter, JR; Wise, L; Schneeweiss, S; Smeeth, L; Quint, JK; Douglas, I; (2018) Real-world effects of medications for chronic obstructive pulmonary disease: protocol for a UK population-based non-interventional cohort study with validation against randomised trial results. BMJ open, 8 (3). e019475. ISSN 2044-6055 DOI: https://doi.org/10.1136/bmjopen-2017-019475</a:t>
            </a:r>
          </a:p>
          <a:p>
            <a:pPr marL="358775" indent="-358775"/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95400" y="7620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References – COPD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60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665561"/>
            <a:ext cx="9966960" cy="1434093"/>
          </a:xfrm>
        </p:spPr>
        <p:txBody>
          <a:bodyPr/>
          <a:lstStyle/>
          <a:p>
            <a:r>
              <a:rPr lang="en-GB" sz="4800" dirty="0" smtClean="0"/>
              <a:t>Example 1: Informing A RCT</a:t>
            </a:r>
            <a:endParaRPr lang="en-GB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944622"/>
          </a:xfrm>
        </p:spPr>
        <p:txBody>
          <a:bodyPr>
            <a:noAutofit/>
          </a:bodyPr>
          <a:lstStyle/>
          <a:p>
            <a:r>
              <a:rPr lang="en-GB" sz="4000" b="1" dirty="0" smtClean="0">
                <a:solidFill>
                  <a:schemeClr val="bg1">
                    <a:lumMod val="50000"/>
                  </a:schemeClr>
                </a:solidFill>
              </a:rPr>
              <a:t>To estimate the effect of macrolide antibiotic prescription on all cause and cardiovascular mortality</a:t>
            </a:r>
            <a:endParaRPr lang="en-GB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MACRO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Defining best </a:t>
            </a:r>
            <a:r>
              <a:rPr lang="en-GB" b="1" dirty="0"/>
              <a:t>M</a:t>
            </a:r>
            <a:r>
              <a:rPr lang="en-GB" dirty="0"/>
              <a:t>anagement for </a:t>
            </a:r>
            <a:r>
              <a:rPr lang="en-GB" b="1" dirty="0"/>
              <a:t>A</a:t>
            </a:r>
            <a:r>
              <a:rPr lang="en-GB" dirty="0"/>
              <a:t>dults with </a:t>
            </a:r>
            <a:r>
              <a:rPr lang="en-GB" b="1" dirty="0"/>
              <a:t>C</a:t>
            </a:r>
            <a:r>
              <a:rPr lang="en-GB" dirty="0"/>
              <a:t>hronic </a:t>
            </a:r>
            <a:r>
              <a:rPr lang="en-GB" b="1" dirty="0" err="1"/>
              <a:t>R</a:t>
            </a:r>
            <a:r>
              <a:rPr lang="en-GB" dirty="0" err="1"/>
              <a:t>hin</a:t>
            </a:r>
            <a:r>
              <a:rPr lang="en-GB" b="1" dirty="0" err="1"/>
              <a:t>O</a:t>
            </a:r>
            <a:r>
              <a:rPr lang="en-GB" dirty="0" err="1"/>
              <a:t>sinusitis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NIHR-funded </a:t>
            </a:r>
            <a:r>
              <a:rPr lang="en-GB" dirty="0"/>
              <a:t>programme of work </a:t>
            </a:r>
            <a:endParaRPr lang="en-GB" dirty="0" smtClean="0"/>
          </a:p>
          <a:p>
            <a:pPr lvl="1"/>
            <a:r>
              <a:rPr lang="en-GB" dirty="0" smtClean="0"/>
              <a:t>establish </a:t>
            </a:r>
            <a:r>
              <a:rPr lang="en-GB" dirty="0"/>
              <a:t>best practice for adults with chronic </a:t>
            </a:r>
            <a:r>
              <a:rPr lang="en-GB" dirty="0" err="1"/>
              <a:t>rhinosinusitis</a:t>
            </a:r>
            <a:r>
              <a:rPr lang="en-GB" dirty="0"/>
              <a:t> (CRS</a:t>
            </a:r>
            <a:r>
              <a:rPr lang="en-GB" dirty="0" smtClean="0"/>
              <a:t>) </a:t>
            </a:r>
          </a:p>
          <a:p>
            <a:r>
              <a:rPr lang="en-GB" dirty="0" smtClean="0"/>
              <a:t>The </a:t>
            </a:r>
            <a:r>
              <a:rPr lang="en-GB" dirty="0"/>
              <a:t>7-year programme </a:t>
            </a:r>
            <a:r>
              <a:rPr lang="en-GB" dirty="0" smtClean="0"/>
              <a:t>comprises </a:t>
            </a:r>
            <a:r>
              <a:rPr lang="en-GB" dirty="0" err="1" smtClean="0"/>
              <a:t>workstreams</a:t>
            </a:r>
            <a:r>
              <a:rPr lang="en-GB" dirty="0" smtClean="0"/>
              <a:t> to</a:t>
            </a:r>
          </a:p>
          <a:p>
            <a:pPr lvl="1"/>
            <a:r>
              <a:rPr lang="en-GB" dirty="0" smtClean="0"/>
              <a:t>explore </a:t>
            </a:r>
            <a:r>
              <a:rPr lang="en-GB" dirty="0"/>
              <a:t>NHS care </a:t>
            </a:r>
            <a:r>
              <a:rPr lang="en-GB" dirty="0" smtClean="0"/>
              <a:t>pathways</a:t>
            </a:r>
          </a:p>
          <a:p>
            <a:pPr lvl="1"/>
            <a:r>
              <a:rPr lang="en-GB" dirty="0" smtClean="0"/>
              <a:t>undertake </a:t>
            </a:r>
            <a:r>
              <a:rPr lang="en-GB" dirty="0"/>
              <a:t>a randomised controlled trial to evaluate a longer-term course of macrolide antibiotics and endoscopic sinus surgery for patients with </a:t>
            </a:r>
            <a:r>
              <a:rPr lang="en-GB" dirty="0" smtClean="0"/>
              <a:t>CRS</a:t>
            </a:r>
          </a:p>
          <a:p>
            <a:r>
              <a:rPr lang="en-GB" dirty="0" smtClean="0"/>
              <a:t>Macrolides</a:t>
            </a:r>
          </a:p>
          <a:p>
            <a:pPr lvl="1"/>
            <a:r>
              <a:rPr lang="en-GB" dirty="0" smtClean="0"/>
              <a:t>Macrolide </a:t>
            </a:r>
            <a:r>
              <a:rPr lang="en-GB" dirty="0"/>
              <a:t>antibiotics have been shown to have anti-inflammatory and immunomodulatory properties, reducing the pro-inflammatory cytokines critical in CRS (Head 2016, Oakley 2017)</a:t>
            </a:r>
          </a:p>
          <a:p>
            <a:pPr lvl="1"/>
            <a:r>
              <a:rPr lang="en-GB" dirty="0"/>
              <a:t>International guidelines recommend the use of low-dose, long-term macrolides in selected patients with CRS but the evidence is weak (</a:t>
            </a:r>
            <a:r>
              <a:rPr lang="en-GB" dirty="0" err="1"/>
              <a:t>Videler</a:t>
            </a:r>
            <a:r>
              <a:rPr lang="en-GB" dirty="0"/>
              <a:t> 2011, </a:t>
            </a:r>
            <a:r>
              <a:rPr lang="en-GB" dirty="0" err="1"/>
              <a:t>Wallwork</a:t>
            </a:r>
            <a:r>
              <a:rPr lang="en-GB" dirty="0"/>
              <a:t> 2006)</a:t>
            </a:r>
          </a:p>
          <a:p>
            <a:pPr lvl="1"/>
            <a:r>
              <a:rPr lang="en-GB" dirty="0"/>
              <a:t>A survey of 158 UK ENT surgeons (2013) found that 92% prescribed antibiotics prior to ESS surgery, with 16% prescribing 12 weeks’ macrolide treatment (Sylvester, 2013)</a:t>
            </a:r>
          </a:p>
          <a:p>
            <a:pPr lvl="1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386067" y="6257108"/>
            <a:ext cx="5409692" cy="5094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200" b="1" dirty="0">
                <a:solidFill>
                  <a:schemeClr val="tx1"/>
                </a:solidFill>
              </a:rPr>
              <a:t>Reference: </a:t>
            </a:r>
            <a:r>
              <a:rPr lang="en-GB" sz="2400" b="1" dirty="0" err="1">
                <a:solidFill>
                  <a:schemeClr val="tx1"/>
                </a:solidFill>
              </a:rPr>
              <a:t>Blackshaw</a:t>
            </a:r>
            <a:r>
              <a:rPr lang="en-GB" sz="2400" b="1" dirty="0">
                <a:solidFill>
                  <a:schemeClr val="tx1"/>
                </a:solidFill>
              </a:rPr>
              <a:t> et </a:t>
            </a:r>
            <a:r>
              <a:rPr lang="en-GB" sz="2400" b="1" dirty="0" smtClean="0">
                <a:solidFill>
                  <a:schemeClr val="tx1"/>
                </a:solidFill>
              </a:rPr>
              <a:t>al</a:t>
            </a:r>
            <a:r>
              <a:rPr lang="en-GB" sz="2200" b="1" dirty="0" smtClean="0">
                <a:solidFill>
                  <a:schemeClr val="tx1"/>
                </a:solidFill>
              </a:rPr>
              <a:t>, Trials, 2019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16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Cardiovascular risks and macrolides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390757" y="4589253"/>
            <a:ext cx="9859992" cy="1576416"/>
          </a:xfrm>
          <a:prstGeom prst="roundRect">
            <a:avLst/>
          </a:prstGeom>
          <a:solidFill>
            <a:srgbClr val="2B4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b="1" dirty="0"/>
              <a:t>Study </a:t>
            </a:r>
            <a:r>
              <a:rPr lang="en-GB" sz="2400" b="1" dirty="0" smtClean="0"/>
              <a:t>(safety) question</a:t>
            </a:r>
            <a:r>
              <a:rPr lang="en-GB" sz="2400" dirty="0" smtClean="0"/>
              <a:t>:</a:t>
            </a:r>
          </a:p>
          <a:p>
            <a:r>
              <a:rPr lang="en-GB" sz="2400" dirty="0" smtClean="0"/>
              <a:t>Is </a:t>
            </a:r>
            <a:r>
              <a:rPr lang="en-GB" sz="2400" dirty="0" smtClean="0"/>
              <a:t>macrolide antibiotic prescription associated with an increased risk </a:t>
            </a:r>
            <a:r>
              <a:rPr lang="en-GB" sz="2400" dirty="0"/>
              <a:t>of </a:t>
            </a:r>
            <a:r>
              <a:rPr lang="en-GB" sz="2400" dirty="0" smtClean="0"/>
              <a:t>all-cause</a:t>
            </a:r>
            <a:r>
              <a:rPr lang="en-GB" sz="2400" dirty="0"/>
              <a:t> </a:t>
            </a:r>
            <a:r>
              <a:rPr lang="en-GB" sz="2400" dirty="0" smtClean="0"/>
              <a:t>and </a:t>
            </a:r>
            <a:r>
              <a:rPr lang="en-GB" sz="2400" dirty="0"/>
              <a:t>cardiac death, and cardiovascular </a:t>
            </a:r>
            <a:r>
              <a:rPr lang="en-GB" sz="2400" dirty="0" smtClean="0"/>
              <a:t>outcomes, compared to penicillin prescription, in patients with chronic rhinosinusitis?</a:t>
            </a:r>
            <a:endParaRPr lang="en-GB" sz="2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2514600"/>
          </a:xfrm>
        </p:spPr>
        <p:txBody>
          <a:bodyPr>
            <a:normAutofit/>
          </a:bodyPr>
          <a:lstStyle/>
          <a:p>
            <a:r>
              <a:rPr lang="en-GB" dirty="0" smtClean="0"/>
              <a:t>However, concerns </a:t>
            </a:r>
            <a:r>
              <a:rPr lang="en-GB" dirty="0"/>
              <a:t>have been raised about potential cardiovascular risks from the use of full-dose, short-term </a:t>
            </a:r>
            <a:r>
              <a:rPr lang="en-GB" dirty="0" smtClean="0"/>
              <a:t>macrolides (e.g. </a:t>
            </a:r>
            <a:r>
              <a:rPr lang="en-GB" dirty="0" err="1" smtClean="0"/>
              <a:t>Winkel</a:t>
            </a:r>
            <a:r>
              <a:rPr lang="en-GB" dirty="0"/>
              <a:t>, 2016) </a:t>
            </a:r>
            <a:endParaRPr lang="en-GB" dirty="0" smtClean="0"/>
          </a:p>
          <a:p>
            <a:r>
              <a:rPr lang="en-GB" dirty="0" smtClean="0"/>
              <a:t>Macrolides </a:t>
            </a:r>
            <a:r>
              <a:rPr lang="en-GB" dirty="0"/>
              <a:t>may cause prolongation of the QT interval which can lead to arrhythmia and myocardial infarction. </a:t>
            </a:r>
            <a:endParaRPr lang="en-GB" dirty="0" smtClean="0"/>
          </a:p>
          <a:p>
            <a:r>
              <a:rPr lang="en-GB" dirty="0" smtClean="0"/>
              <a:t>However, previous studies primarily considered patient populations with high risk of cardiovascular events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5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Hypothetical trial design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747641"/>
              </p:ext>
            </p:extLst>
          </p:nvPr>
        </p:nvGraphicFramePr>
        <p:xfrm>
          <a:off x="2332866" y="2270329"/>
          <a:ext cx="7777292" cy="370414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251745">
                  <a:extLst>
                    <a:ext uri="{9D8B030D-6E8A-4147-A177-3AD203B41FA5}">
                      <a16:colId xmlns:a16="http://schemas.microsoft.com/office/drawing/2014/main" val="4010319894"/>
                    </a:ext>
                  </a:extLst>
                </a:gridCol>
                <a:gridCol w="5525547">
                  <a:extLst>
                    <a:ext uri="{9D8B030D-6E8A-4147-A177-3AD203B41FA5}">
                      <a16:colId xmlns:a16="http://schemas.microsoft.com/office/drawing/2014/main" val="555307098"/>
                    </a:ext>
                  </a:extLst>
                </a:gridCol>
              </a:tblGrid>
              <a:tr h="950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Aim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To estimate the effect of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macrolide antibiotic prescription compared with penicillin prescription on  risk of all-cause and cardiac death, and cardiovascular outcomes, in patients with chronic </a:t>
                      </a:r>
                      <a:r>
                        <a:rPr lang="en-GB" sz="1900" b="0" dirty="0" err="1">
                          <a:effectLst/>
                        </a:rPr>
                        <a:t>rhinosinusitis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116708281"/>
                  </a:ext>
                </a:extLst>
              </a:tr>
              <a:tr h="712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Eligibility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16 to 80 years of age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Diagnosis of CRS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>
                          <a:effectLst/>
                        </a:rPr>
                        <a:t>No recorded antibiotic prescription of any type in the last four weeks (a washout period) </a:t>
                      </a:r>
                      <a:endParaRPr lang="en-GB" sz="19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rbel" panose="020B0503020204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en-GB" sz="19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 informed</a:t>
                      </a:r>
                      <a:r>
                        <a:rPr lang="en-GB" sz="19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consent to participate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867846229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effectLst/>
                        </a:rPr>
                        <a:t>Treatment strategy</a:t>
                      </a:r>
                      <a:endParaRPr lang="en-GB" sz="1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Antibiotic prescription (dose </a:t>
                      </a:r>
                      <a:r>
                        <a:rPr lang="en-GB" sz="1900" dirty="0" smtClean="0">
                          <a:effectLst/>
                        </a:rPr>
                        <a:t>guidelines</a:t>
                      </a:r>
                      <a:r>
                        <a:rPr lang="en-GB" sz="1900" baseline="0" dirty="0" smtClean="0">
                          <a:effectLst/>
                        </a:rPr>
                        <a:t> provided</a:t>
                      </a:r>
                      <a:r>
                        <a:rPr lang="en-GB" sz="1900" dirty="0" smtClean="0">
                          <a:effectLst/>
                        </a:rPr>
                        <a:t>) </a:t>
                      </a:r>
                      <a:r>
                        <a:rPr lang="en-GB" sz="1900" dirty="0">
                          <a:effectLst/>
                        </a:rPr>
                        <a:t>of penicillin or a macrolide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067136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4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Hypothetical trial design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1300629"/>
              </p:ext>
            </p:extLst>
          </p:nvPr>
        </p:nvGraphicFramePr>
        <p:xfrm>
          <a:off x="2440843" y="2281112"/>
          <a:ext cx="7279834" cy="4027615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107717">
                  <a:extLst>
                    <a:ext uri="{9D8B030D-6E8A-4147-A177-3AD203B41FA5}">
                      <a16:colId xmlns:a16="http://schemas.microsoft.com/office/drawing/2014/main" val="4010319894"/>
                    </a:ext>
                  </a:extLst>
                </a:gridCol>
                <a:gridCol w="5172117">
                  <a:extLst>
                    <a:ext uri="{9D8B030D-6E8A-4147-A177-3AD203B41FA5}">
                      <a16:colId xmlns:a16="http://schemas.microsoft.com/office/drawing/2014/main" val="555307098"/>
                    </a:ext>
                  </a:extLst>
                </a:gridCol>
              </a:tblGrid>
              <a:tr h="59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effectLst/>
                        </a:rPr>
                        <a:t>Assignment</a:t>
                      </a:r>
                      <a:endParaRPr lang="en-GB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b="0" dirty="0">
                          <a:effectLst/>
                        </a:rPr>
                        <a:t>Randomly assign patients to either penicillin or a macrolide</a:t>
                      </a:r>
                      <a:endParaRPr lang="en-GB" sz="1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50898333"/>
                  </a:ext>
                </a:extLst>
              </a:tr>
              <a:tr h="59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Follow-up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0" dirty="0"/>
                        <a:t>From baseline until death, loss to follow-up, 9 years after baseline, or end of study (administrative censoring end 2016</a:t>
                      </a:r>
                      <a:r>
                        <a:rPr lang="en-GB" sz="1900" b="0" dirty="0" smtClean="0"/>
                        <a:t>).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00" b="0" dirty="0" smtClean="0"/>
                        <a:t>Sensitivity: censor</a:t>
                      </a:r>
                      <a:r>
                        <a:rPr lang="en-GB" sz="1900" b="0" baseline="0" dirty="0" smtClean="0"/>
                        <a:t> at 30 days.</a:t>
                      </a:r>
                      <a:endParaRPr lang="en-GB" sz="1900" b="0" dirty="0" smtClean="0"/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1197104083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/>
                        <a:t>Outcome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Primary: </a:t>
                      </a:r>
                      <a:r>
                        <a:rPr lang="en-GB" sz="1900" dirty="0" smtClean="0"/>
                        <a:t>       all-cause </a:t>
                      </a:r>
                      <a:r>
                        <a:rPr lang="en-GB" sz="1900" dirty="0"/>
                        <a:t>mortality,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Secondary: </a:t>
                      </a:r>
                      <a:r>
                        <a:rPr lang="en-GB" sz="1900" dirty="0" smtClean="0"/>
                        <a:t> cardiovascular </a:t>
                      </a:r>
                      <a:r>
                        <a:rPr lang="en-GB" sz="1900" dirty="0"/>
                        <a:t>mortality, </a:t>
                      </a:r>
                      <a:endParaRPr lang="en-GB" sz="1900" dirty="0" smtClean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/>
                        <a:t>                         myocardial </a:t>
                      </a:r>
                      <a:r>
                        <a:rPr lang="en-GB" sz="1900" dirty="0"/>
                        <a:t>infarction</a:t>
                      </a: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3704838803"/>
                  </a:ext>
                </a:extLst>
              </a:tr>
              <a:tr h="356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 err="1"/>
                        <a:t>Estimand</a:t>
                      </a:r>
                      <a:endParaRPr lang="en-GB" dirty="0"/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Intention-to-treat (compare groups irrespective of subsequent antibiotics taken) </a:t>
                      </a: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4099472166"/>
                  </a:ext>
                </a:extLst>
              </a:tr>
              <a:tr h="475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dirty="0"/>
                        <a:t>Analysis</a:t>
                      </a: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/>
                        <a:t>Compare risks in group assigned macrolide to group assigned penicillin (unadjusted model)</a:t>
                      </a:r>
                    </a:p>
                  </a:txBody>
                  <a:tcPr marL="45411" marR="45411" marT="0" marB="0"/>
                </a:tc>
                <a:extLst>
                  <a:ext uri="{0D108BD9-81ED-4DB2-BD59-A6C34878D82A}">
                    <a16:rowId xmlns:a16="http://schemas.microsoft.com/office/drawing/2014/main" val="2988879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63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Trial emulation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309" y="2130725"/>
            <a:ext cx="10665823" cy="4296198"/>
          </a:xfrm>
        </p:spPr>
        <p:txBody>
          <a:bodyPr>
            <a:normAutofit/>
          </a:bodyPr>
          <a:lstStyle/>
          <a:p>
            <a:r>
              <a:rPr lang="en-GB" dirty="0" smtClean="0"/>
              <a:t>Aim to emulate the desired (hypothetical) trial using electronic health record data</a:t>
            </a:r>
          </a:p>
          <a:p>
            <a:endParaRPr lang="en-GB" dirty="0" smtClean="0"/>
          </a:p>
          <a:p>
            <a:r>
              <a:rPr lang="en-GB" dirty="0" smtClean="0"/>
              <a:t>Setting</a:t>
            </a:r>
            <a:r>
              <a:rPr lang="en-GB" dirty="0"/>
              <a:t>: </a:t>
            </a:r>
            <a:r>
              <a:rPr lang="en-GB" dirty="0" smtClean="0"/>
              <a:t>	Clinical Practice Research </a:t>
            </a:r>
            <a:r>
              <a:rPr lang="en-GB" dirty="0" smtClean="0"/>
              <a:t>Datalink (CPRD) </a:t>
            </a:r>
            <a:r>
              <a:rPr lang="en-GB" dirty="0"/>
              <a:t>linked with </a:t>
            </a:r>
            <a:endParaRPr lang="en-GB" dirty="0" smtClean="0"/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	Office for National Statistics </a:t>
            </a:r>
            <a:r>
              <a:rPr lang="en-GB" dirty="0" smtClean="0"/>
              <a:t>(ONS) mortality </a:t>
            </a:r>
            <a:r>
              <a:rPr lang="en-GB" dirty="0" smtClean="0"/>
              <a:t>data, and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	Hospital Episodes </a:t>
            </a:r>
            <a:r>
              <a:rPr lang="en-GB" dirty="0" smtClean="0"/>
              <a:t>Statistics (HES)</a:t>
            </a:r>
          </a:p>
          <a:p>
            <a:pPr marL="45720" indent="0">
              <a:buNone/>
            </a:pPr>
            <a:endParaRPr lang="en-GB" dirty="0"/>
          </a:p>
          <a:p>
            <a:r>
              <a:rPr lang="en-GB" dirty="0" smtClean="0"/>
              <a:t>Population</a:t>
            </a:r>
            <a:r>
              <a:rPr lang="en-GB" dirty="0"/>
              <a:t>: </a:t>
            </a:r>
            <a:r>
              <a:rPr lang="en-GB" dirty="0" smtClean="0"/>
              <a:t>	Adult patients with chronic rhinosinusitis, </a:t>
            </a: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		1997-2016</a:t>
            </a:r>
            <a:endParaRPr lang="en-GB" dirty="0" smtClean="0"/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	prescribed 1+ </a:t>
            </a:r>
            <a:r>
              <a:rPr lang="en-GB" dirty="0" smtClean="0"/>
              <a:t>macrolide </a:t>
            </a:r>
            <a:r>
              <a:rPr lang="en-GB" dirty="0" smtClean="0"/>
              <a:t>or </a:t>
            </a:r>
            <a:r>
              <a:rPr lang="en-GB" dirty="0" smtClean="0"/>
              <a:t>penicillin</a:t>
            </a:r>
          </a:p>
        </p:txBody>
      </p:sp>
    </p:spTree>
    <p:extLst>
      <p:ext uri="{BB962C8B-B14F-4D97-AF65-F5344CB8AC3E}">
        <p14:creationId xmlns:p14="http://schemas.microsoft.com/office/powerpoint/2010/main" val="14619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5E9266EDB6945AAE4FDCF515F0563" ma:contentTypeVersion="" ma:contentTypeDescription="Create a new document." ma:contentTypeScope="" ma:versionID="1537561737c6c199f21688d8b9d05c8a">
  <xsd:schema xmlns:xsd="http://www.w3.org/2001/XMLSchema" xmlns:xs="http://www.w3.org/2001/XMLSchema" xmlns:p="http://schemas.microsoft.com/office/2006/metadata/properties" xmlns:ns2="789a5397-e311-4074-bb86-a3d262859971" xmlns:ns3="33cc2fe6-d691-4e39-a8a4-3bb83de63507" targetNamespace="http://schemas.microsoft.com/office/2006/metadata/properties" ma:root="true" ma:fieldsID="27efaf916ae934cecb8e93847d2609bc" ns2:_="" ns3:_="">
    <xsd:import namespace="789a5397-e311-4074-bb86-a3d262859971"/>
    <xsd:import namespace="33cc2fe6-d691-4e39-a8a4-3bb83de635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a5397-e311-4074-bb86-a3d262859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c2fe6-d691-4e39-a8a4-3bb83de635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AFC0E4-9119-4F7E-BEB3-F94227F3C2CB}"/>
</file>

<file path=customXml/itemProps2.xml><?xml version="1.0" encoding="utf-8"?>
<ds:datastoreItem xmlns:ds="http://schemas.openxmlformats.org/officeDocument/2006/customXml" ds:itemID="{284EB5C8-8CD4-4343-B00D-044EF6318E80}"/>
</file>

<file path=customXml/itemProps3.xml><?xml version="1.0" encoding="utf-8"?>
<ds:datastoreItem xmlns:ds="http://schemas.openxmlformats.org/officeDocument/2006/customXml" ds:itemID="{3EA23EA6-CE9E-4DE6-A038-12852F541113}"/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2446</TotalTime>
  <Words>3573</Words>
  <Application>Microsoft Office PowerPoint</Application>
  <PresentationFormat>Widescreen</PresentationFormat>
  <Paragraphs>454</Paragraphs>
  <Slides>38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Corbel</vt:lpstr>
      <vt:lpstr>Times New Roman</vt:lpstr>
      <vt:lpstr>Wingdings</vt:lpstr>
      <vt:lpstr>Basis</vt:lpstr>
      <vt:lpstr>Using observational data to emulate trials</vt:lpstr>
      <vt:lpstr>Acknowledgements</vt:lpstr>
      <vt:lpstr>Overview</vt:lpstr>
      <vt:lpstr>Example 1: Informing A RCT</vt:lpstr>
      <vt:lpstr> MACRO</vt:lpstr>
      <vt:lpstr>Cardiovascular risks and macrolides</vt:lpstr>
      <vt:lpstr>Hypothetical trial design</vt:lpstr>
      <vt:lpstr>Hypothetical trial design</vt:lpstr>
      <vt:lpstr>Trial emulation</vt:lpstr>
      <vt:lpstr>Trial emulation</vt:lpstr>
      <vt:lpstr>Trial emulation</vt:lpstr>
      <vt:lpstr>Study overview: confounders</vt:lpstr>
      <vt:lpstr>Emulated trial design</vt:lpstr>
      <vt:lpstr>Results</vt:lpstr>
      <vt:lpstr>PowerPoint Presentation</vt:lpstr>
      <vt:lpstr>Conclusions</vt:lpstr>
      <vt:lpstr>Example 2: Generalising RCTs</vt:lpstr>
      <vt:lpstr>Chronic Obstructive Pulmonary Disease (COPD)</vt:lpstr>
      <vt:lpstr>Motivation</vt:lpstr>
      <vt:lpstr>TORCH RCT results for rate of exacerbations</vt:lpstr>
      <vt:lpstr>PowerPoint Presentation</vt:lpstr>
      <vt:lpstr>PowerPoint Presentation</vt:lpstr>
      <vt:lpstr>TORCH trial design</vt:lpstr>
      <vt:lpstr>PowerPoint Presentation</vt:lpstr>
      <vt:lpstr>PowerPoint Presentation</vt:lpstr>
      <vt:lpstr>Emulation of TORCH trial design</vt:lpstr>
      <vt:lpstr>Effect modification</vt:lpstr>
      <vt:lpstr>PowerPoint Presentation</vt:lpstr>
      <vt:lpstr>Results – “eligible” entry points</vt:lpstr>
      <vt:lpstr>Results – matching CPRD to TORCH data</vt:lpstr>
      <vt:lpstr>Results – matching unexposed records to TORCH participants</vt:lpstr>
      <vt:lpstr>Results – analysis of exacerbations</vt:lpstr>
      <vt:lpstr>Results – analysis of exacerbations</vt:lpstr>
      <vt:lpstr>Conclusions</vt:lpstr>
      <vt:lpstr>Trial emulation</vt:lpstr>
      <vt:lpstr>References – emulating trials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Fizz Williamson</dc:creator>
  <cp:lastModifiedBy>Elizabeth Williamson</cp:lastModifiedBy>
  <cp:revision>103</cp:revision>
  <dcterms:created xsi:type="dcterms:W3CDTF">2018-11-02T14:02:29Z</dcterms:created>
  <dcterms:modified xsi:type="dcterms:W3CDTF">2020-06-08T11:47:14Z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0x010100FE75E9266EDB6945AAE4FDCF515F0563</vt:lpwstr>
  </property>
</Properties>
</file>