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1" r:id="rId6"/>
  </p:sldMasterIdLst>
  <p:notesMasterIdLst>
    <p:notesMasterId r:id="rId21"/>
  </p:notesMasterIdLst>
  <p:sldIdLst>
    <p:sldId id="477" r:id="rId7"/>
    <p:sldId id="6379" r:id="rId8"/>
    <p:sldId id="6403" r:id="rId9"/>
    <p:sldId id="6397" r:id="rId10"/>
    <p:sldId id="6380" r:id="rId11"/>
    <p:sldId id="531" r:id="rId12"/>
    <p:sldId id="6399" r:id="rId13"/>
    <p:sldId id="6394" r:id="rId14"/>
    <p:sldId id="6395" r:id="rId15"/>
    <p:sldId id="6400" r:id="rId16"/>
    <p:sldId id="6405" r:id="rId17"/>
    <p:sldId id="6404" r:id="rId18"/>
    <p:sldId id="6406" r:id="rId19"/>
    <p:sldId id="639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right, David" initials="WD" lastIdx="18" clrIdx="0">
    <p:extLst>
      <p:ext uri="{19B8F6BF-5375-455C-9EA6-DF929625EA0E}">
        <p15:presenceInfo xmlns:p15="http://schemas.microsoft.com/office/powerpoint/2012/main" userId="S::knxc941@astrazeneca.net::d70d9ce2-dc36-4ce5-af20-6ece7b2de6eb" providerId="AD"/>
      </p:ext>
    </p:extLst>
  </p:cmAuthor>
  <p:cmAuthor id="2" name="Quarg, Peter" initials="QP" lastIdx="9" clrIdx="1">
    <p:extLst>
      <p:ext uri="{19B8F6BF-5375-455C-9EA6-DF929625EA0E}">
        <p15:presenceInfo xmlns:p15="http://schemas.microsoft.com/office/powerpoint/2012/main" userId="S-1-5-21-329068152-854245398-839522115-1290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E3CC4E-B014-4CAD-B78A-EECB6016DBB0}" v="1" dt="2020-06-04T12:41:10.9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autoAdjust="0"/>
  </p:normalViewPr>
  <p:slideViewPr>
    <p:cSldViewPr snapToGrid="0">
      <p:cViewPr varScale="1">
        <p:scale>
          <a:sx n="105" d="100"/>
          <a:sy n="105" d="100"/>
        </p:scale>
        <p:origin x="264" y="72"/>
      </p:cViewPr>
      <p:guideLst/>
    </p:cSldViewPr>
  </p:slideViewPr>
  <p:outlineViewPr>
    <p:cViewPr>
      <p:scale>
        <a:sx n="33" d="100"/>
        <a:sy n="33" d="100"/>
      </p:scale>
      <p:origin x="0" y="-960"/>
    </p:cViewPr>
  </p:outlineViewPr>
  <p:notesTextViewPr>
    <p:cViewPr>
      <p:scale>
        <a:sx n="1" d="1"/>
        <a:sy n="1" d="1"/>
      </p:scale>
      <p:origin x="0" y="0"/>
    </p:cViewPr>
  </p:notesTextViewPr>
  <p:notesViewPr>
    <p:cSldViewPr snapToGrid="0">
      <p:cViewPr varScale="1">
        <p:scale>
          <a:sx n="84" d="100"/>
          <a:sy n="84" d="100"/>
        </p:scale>
        <p:origin x="326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0" Type="http://schemas.openxmlformats.org/officeDocument/2006/relationships/slide" Target="slides/slide14.xml"/><Relationship Id="rId16" Type="http://schemas.openxmlformats.org/officeDocument/2006/relationships/slide" Target="slides/slide10.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right, David" userId="d70d9ce2-dc36-4ce5-af20-6ece7b2de6eb" providerId="ADAL" clId="{E57300A4-8916-4E1C-A820-1DB654C2C2A7}"/>
    <pc:docChg chg="undo custSel delSld modSld">
      <pc:chgData name="Wright, David" userId="d70d9ce2-dc36-4ce5-af20-6ece7b2de6eb" providerId="ADAL" clId="{E57300A4-8916-4E1C-A820-1DB654C2C2A7}" dt="2020-06-04T12:52:30.950" v="2604" actId="113"/>
      <pc:docMkLst>
        <pc:docMk/>
      </pc:docMkLst>
      <pc:sldChg chg="modSp">
        <pc:chgData name="Wright, David" userId="d70d9ce2-dc36-4ce5-af20-6ece7b2de6eb" providerId="ADAL" clId="{E57300A4-8916-4E1C-A820-1DB654C2C2A7}" dt="2020-06-04T12:48:28.354" v="2571" actId="20577"/>
        <pc:sldMkLst>
          <pc:docMk/>
          <pc:sldMk cId="296609510" sldId="6379"/>
        </pc:sldMkLst>
        <pc:spChg chg="mod">
          <ac:chgData name="Wright, David" userId="d70d9ce2-dc36-4ce5-af20-6ece7b2de6eb" providerId="ADAL" clId="{E57300A4-8916-4E1C-A820-1DB654C2C2A7}" dt="2020-06-04T12:48:28.354" v="2571" actId="20577"/>
          <ac:spMkLst>
            <pc:docMk/>
            <pc:sldMk cId="296609510" sldId="6379"/>
            <ac:spMk id="4" creationId="{E11409B2-26A5-4285-82A9-7AD2FE29510C}"/>
          </ac:spMkLst>
        </pc:spChg>
      </pc:sldChg>
      <pc:sldChg chg="del">
        <pc:chgData name="Wright, David" userId="d70d9ce2-dc36-4ce5-af20-6ece7b2de6eb" providerId="ADAL" clId="{E57300A4-8916-4E1C-A820-1DB654C2C2A7}" dt="2020-06-04T12:39:21.983" v="2213" actId="2696"/>
        <pc:sldMkLst>
          <pc:docMk/>
          <pc:sldMk cId="3734287981" sldId="6392"/>
        </pc:sldMkLst>
      </pc:sldChg>
      <pc:sldChg chg="modSp">
        <pc:chgData name="Wright, David" userId="d70d9ce2-dc36-4ce5-af20-6ece7b2de6eb" providerId="ADAL" clId="{E57300A4-8916-4E1C-A820-1DB654C2C2A7}" dt="2020-06-04T12:52:19.706" v="2603" actId="113"/>
        <pc:sldMkLst>
          <pc:docMk/>
          <pc:sldMk cId="152043640" sldId="6394"/>
        </pc:sldMkLst>
        <pc:spChg chg="mod">
          <ac:chgData name="Wright, David" userId="d70d9ce2-dc36-4ce5-af20-6ece7b2de6eb" providerId="ADAL" clId="{E57300A4-8916-4E1C-A820-1DB654C2C2A7}" dt="2020-06-04T12:52:19.706" v="2603" actId="113"/>
          <ac:spMkLst>
            <pc:docMk/>
            <pc:sldMk cId="152043640" sldId="6394"/>
            <ac:spMk id="2" creationId="{A60DA940-32A8-4E43-8CCD-FCAF9BC044E4}"/>
          </ac:spMkLst>
        </pc:spChg>
      </pc:sldChg>
      <pc:sldChg chg="modSp">
        <pc:chgData name="Wright, David" userId="d70d9ce2-dc36-4ce5-af20-6ece7b2de6eb" providerId="ADAL" clId="{E57300A4-8916-4E1C-A820-1DB654C2C2A7}" dt="2020-06-04T12:42:43.140" v="2275" actId="20577"/>
        <pc:sldMkLst>
          <pc:docMk/>
          <pc:sldMk cId="828060365" sldId="6399"/>
        </pc:sldMkLst>
        <pc:graphicFrameChg chg="mod modGraphic">
          <ac:chgData name="Wright, David" userId="d70d9ce2-dc36-4ce5-af20-6ece7b2de6eb" providerId="ADAL" clId="{E57300A4-8916-4E1C-A820-1DB654C2C2A7}" dt="2020-06-04T12:42:43.140" v="2275" actId="20577"/>
          <ac:graphicFrameMkLst>
            <pc:docMk/>
            <pc:sldMk cId="828060365" sldId="6399"/>
            <ac:graphicFrameMk id="5" creationId="{18A3BACC-6EED-472A-999C-1A5A1E932FFC}"/>
          </ac:graphicFrameMkLst>
        </pc:graphicFrameChg>
      </pc:sldChg>
      <pc:sldChg chg="modSp">
        <pc:chgData name="Wright, David" userId="d70d9ce2-dc36-4ce5-af20-6ece7b2de6eb" providerId="ADAL" clId="{E57300A4-8916-4E1C-A820-1DB654C2C2A7}" dt="2020-06-04T12:52:30.950" v="2604" actId="113"/>
        <pc:sldMkLst>
          <pc:docMk/>
          <pc:sldMk cId="2896185375" sldId="6400"/>
        </pc:sldMkLst>
        <pc:spChg chg="mod">
          <ac:chgData name="Wright, David" userId="d70d9ce2-dc36-4ce5-af20-6ece7b2de6eb" providerId="ADAL" clId="{E57300A4-8916-4E1C-A820-1DB654C2C2A7}" dt="2020-06-04T12:52:30.950" v="2604" actId="113"/>
          <ac:spMkLst>
            <pc:docMk/>
            <pc:sldMk cId="2896185375" sldId="6400"/>
            <ac:spMk id="2" creationId="{A60DA940-32A8-4E43-8CCD-FCAF9BC044E4}"/>
          </ac:spMkLst>
        </pc:spChg>
        <pc:spChg chg="mod">
          <ac:chgData name="Wright, David" userId="d70d9ce2-dc36-4ce5-af20-6ece7b2de6eb" providerId="ADAL" clId="{E57300A4-8916-4E1C-A820-1DB654C2C2A7}" dt="2020-06-04T12:51:21.740" v="2601" actId="20577"/>
          <ac:spMkLst>
            <pc:docMk/>
            <pc:sldMk cId="2896185375" sldId="6400"/>
            <ac:spMk id="4" creationId="{E11409B2-26A5-4285-82A9-7AD2FE29510C}"/>
          </ac:spMkLst>
        </pc:spChg>
      </pc:sldChg>
      <pc:sldChg chg="modSp">
        <pc:chgData name="Wright, David" userId="d70d9ce2-dc36-4ce5-af20-6ece7b2de6eb" providerId="ADAL" clId="{E57300A4-8916-4E1C-A820-1DB654C2C2A7}" dt="2020-06-04T12:45:17.929" v="2442" actId="20577"/>
        <pc:sldMkLst>
          <pc:docMk/>
          <pc:sldMk cId="1039454271" sldId="6404"/>
        </pc:sldMkLst>
        <pc:spChg chg="mod">
          <ac:chgData name="Wright, David" userId="d70d9ce2-dc36-4ce5-af20-6ece7b2de6eb" providerId="ADAL" clId="{E57300A4-8916-4E1C-A820-1DB654C2C2A7}" dt="2020-06-04T12:35:37.869" v="2066" actId="947"/>
          <ac:spMkLst>
            <pc:docMk/>
            <pc:sldMk cId="1039454271" sldId="6404"/>
            <ac:spMk id="2" creationId="{A60DA940-32A8-4E43-8CCD-FCAF9BC044E4}"/>
          </ac:spMkLst>
        </pc:spChg>
        <pc:spChg chg="mod">
          <ac:chgData name="Wright, David" userId="d70d9ce2-dc36-4ce5-af20-6ece7b2de6eb" providerId="ADAL" clId="{E57300A4-8916-4E1C-A820-1DB654C2C2A7}" dt="2020-06-04T12:45:17.929" v="2442" actId="20577"/>
          <ac:spMkLst>
            <pc:docMk/>
            <pc:sldMk cId="1039454271" sldId="6404"/>
            <ac:spMk id="4" creationId="{E11409B2-26A5-4285-82A9-7AD2FE29510C}"/>
          </ac:spMkLst>
        </pc:spChg>
      </pc:sldChg>
      <pc:sldChg chg="modSp">
        <pc:chgData name="Wright, David" userId="d70d9ce2-dc36-4ce5-af20-6ece7b2de6eb" providerId="ADAL" clId="{E57300A4-8916-4E1C-A820-1DB654C2C2A7}" dt="2020-06-04T12:52:02.169" v="2602" actId="113"/>
        <pc:sldMkLst>
          <pc:docMk/>
          <pc:sldMk cId="1786967262" sldId="6405"/>
        </pc:sldMkLst>
        <pc:spChg chg="mod">
          <ac:chgData name="Wright, David" userId="d70d9ce2-dc36-4ce5-af20-6ece7b2de6eb" providerId="ADAL" clId="{E57300A4-8916-4E1C-A820-1DB654C2C2A7}" dt="2020-06-04T12:52:02.169" v="2602" actId="113"/>
          <ac:spMkLst>
            <pc:docMk/>
            <pc:sldMk cId="1786967262" sldId="6405"/>
            <ac:spMk id="2" creationId="{A60DA940-32A8-4E43-8CCD-FCAF9BC044E4}"/>
          </ac:spMkLst>
        </pc:spChg>
        <pc:spChg chg="mod">
          <ac:chgData name="Wright, David" userId="d70d9ce2-dc36-4ce5-af20-6ece7b2de6eb" providerId="ADAL" clId="{E57300A4-8916-4E1C-A820-1DB654C2C2A7}" dt="2020-06-04T12:44:17.992" v="2363" actId="20577"/>
          <ac:spMkLst>
            <pc:docMk/>
            <pc:sldMk cId="1786967262" sldId="6405"/>
            <ac:spMk id="4" creationId="{E11409B2-26A5-4285-82A9-7AD2FE29510C}"/>
          </ac:spMkLst>
        </pc:spChg>
      </pc:sldChg>
      <pc:sldChg chg="modSp">
        <pc:chgData name="Wright, David" userId="d70d9ce2-dc36-4ce5-af20-6ece7b2de6eb" providerId="ADAL" clId="{E57300A4-8916-4E1C-A820-1DB654C2C2A7}" dt="2020-06-04T12:35:21.372" v="2065" actId="20577"/>
        <pc:sldMkLst>
          <pc:docMk/>
          <pc:sldMk cId="2816921859" sldId="6406"/>
        </pc:sldMkLst>
        <pc:spChg chg="mod">
          <ac:chgData name="Wright, David" userId="d70d9ce2-dc36-4ce5-af20-6ece7b2de6eb" providerId="ADAL" clId="{E57300A4-8916-4E1C-A820-1DB654C2C2A7}" dt="2020-06-04T12:34:41.271" v="2057" actId="113"/>
          <ac:spMkLst>
            <pc:docMk/>
            <pc:sldMk cId="2816921859" sldId="6406"/>
            <ac:spMk id="2" creationId="{A60DA940-32A8-4E43-8CCD-FCAF9BC044E4}"/>
          </ac:spMkLst>
        </pc:spChg>
        <pc:spChg chg="mod">
          <ac:chgData name="Wright, David" userId="d70d9ce2-dc36-4ce5-af20-6ece7b2de6eb" providerId="ADAL" clId="{E57300A4-8916-4E1C-A820-1DB654C2C2A7}" dt="2020-06-04T12:35:21.372" v="2065" actId="20577"/>
          <ac:spMkLst>
            <pc:docMk/>
            <pc:sldMk cId="2816921859" sldId="6406"/>
            <ac:spMk id="4" creationId="{E11409B2-26A5-4285-82A9-7AD2FE29510C}"/>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768-A94B-A3AD-0781F1D475AA}"/>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768-A94B-A3AD-0781F1D475AA}"/>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768-A94B-A3AD-0781F1D475AA}"/>
            </c:ext>
          </c:extLst>
        </c:ser>
        <c:dLbls>
          <c:showLegendKey val="0"/>
          <c:showVal val="1"/>
          <c:showCatName val="0"/>
          <c:showSerName val="0"/>
          <c:showPercent val="0"/>
          <c:showBubbleSize val="0"/>
        </c:dLbls>
        <c:gapWidth val="75"/>
        <c:axId val="1961463904"/>
        <c:axId val="-2139972752"/>
      </c:barChart>
      <c:catAx>
        <c:axId val="1961463904"/>
        <c:scaling>
          <c:orientation val="minMax"/>
        </c:scaling>
        <c:delete val="0"/>
        <c:axPos val="b"/>
        <c:numFmt formatCode="General" sourceLinked="0"/>
        <c:majorTickMark val="none"/>
        <c:minorTickMark val="none"/>
        <c:tickLblPos val="nextTo"/>
        <c:crossAx val="-2139972752"/>
        <c:crosses val="autoZero"/>
        <c:auto val="1"/>
        <c:lblAlgn val="ctr"/>
        <c:lblOffset val="100"/>
        <c:noMultiLvlLbl val="0"/>
      </c:catAx>
      <c:valAx>
        <c:axId val="-2139972752"/>
        <c:scaling>
          <c:orientation val="minMax"/>
        </c:scaling>
        <c:delete val="0"/>
        <c:axPos val="l"/>
        <c:numFmt formatCode="General" sourceLinked="1"/>
        <c:majorTickMark val="none"/>
        <c:minorTickMark val="none"/>
        <c:tickLblPos val="nextTo"/>
        <c:crossAx val="196146390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B5B515-1240-4542-92B7-6088DB3FD5EC}" type="datetimeFigureOut">
              <a:rPr lang="en-GB" smtClean="0"/>
              <a:t>04/06/2020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3E6499-7316-4B24-993E-295652277F8E}" type="slidenum">
              <a:rPr lang="en-GB" smtClean="0"/>
              <a:t>‹#›</a:t>
            </a:fld>
            <a:endParaRPr lang="en-GB"/>
          </a:p>
        </p:txBody>
      </p:sp>
    </p:spTree>
    <p:extLst>
      <p:ext uri="{BB962C8B-B14F-4D97-AF65-F5344CB8AC3E}">
        <p14:creationId xmlns:p14="http://schemas.microsoft.com/office/powerpoint/2010/main" val="2168219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a:t>
            </a:fld>
            <a:endParaRPr lang="en-US"/>
          </a:p>
        </p:txBody>
      </p:sp>
    </p:spTree>
    <p:extLst>
      <p:ext uri="{BB962C8B-B14F-4D97-AF65-F5344CB8AC3E}">
        <p14:creationId xmlns:p14="http://schemas.microsoft.com/office/powerpoint/2010/main" val="2732630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10</a:t>
            </a:fld>
            <a:endParaRPr lang="en-US"/>
          </a:p>
        </p:txBody>
      </p:sp>
    </p:spTree>
    <p:extLst>
      <p:ext uri="{BB962C8B-B14F-4D97-AF65-F5344CB8AC3E}">
        <p14:creationId xmlns:p14="http://schemas.microsoft.com/office/powerpoint/2010/main" val="366922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00189" lvl="2" indent="-457189"/>
            <a:r>
              <a:rPr lang="en-GB" dirty="0"/>
              <a:t>Notes of use of MMRM</a:t>
            </a:r>
          </a:p>
          <a:p>
            <a:pPr marL="1600189" lvl="2" indent="-457189"/>
            <a:endParaRPr lang="en-GB" dirty="0"/>
          </a:p>
          <a:p>
            <a:pPr marL="1600189" lvl="2" indent="-457189"/>
            <a:r>
              <a:rPr lang="en-GB" dirty="0"/>
              <a:t>Effectively this would use data from subjects who stayed on treatment for 52 weeks with a similar baseline to subject who discontinued treatment due to COVID-19 </a:t>
            </a:r>
          </a:p>
          <a:p>
            <a:pPr marL="2057389" lvl="3" indent="-457189"/>
            <a:r>
              <a:rPr lang="en-GB" dirty="0"/>
              <a:t>But some subjects would have discontinued anyway (without impact of COVID) so additional sensitivity analyses might be needed to explore this. Depends on approach prespecified in the protocol to handle missing data? Was it hypothetical if so this is similar, what if control based imputation was pre-specified?</a:t>
            </a:r>
          </a:p>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11</a:t>
            </a:fld>
            <a:endParaRPr lang="en-US"/>
          </a:p>
        </p:txBody>
      </p:sp>
    </p:spTree>
    <p:extLst>
      <p:ext uri="{BB962C8B-B14F-4D97-AF65-F5344CB8AC3E}">
        <p14:creationId xmlns:p14="http://schemas.microsoft.com/office/powerpoint/2010/main" val="2469891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12</a:t>
            </a:fld>
            <a:endParaRPr lang="en-US"/>
          </a:p>
        </p:txBody>
      </p:sp>
    </p:spTree>
    <p:extLst>
      <p:ext uri="{BB962C8B-B14F-4D97-AF65-F5344CB8AC3E}">
        <p14:creationId xmlns:p14="http://schemas.microsoft.com/office/powerpoint/2010/main" val="777134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13</a:t>
            </a:fld>
            <a:endParaRPr lang="en-US"/>
          </a:p>
        </p:txBody>
      </p:sp>
    </p:spTree>
    <p:extLst>
      <p:ext uri="{BB962C8B-B14F-4D97-AF65-F5344CB8AC3E}">
        <p14:creationId xmlns:p14="http://schemas.microsoft.com/office/powerpoint/2010/main" val="2356186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14</a:t>
            </a:fld>
            <a:endParaRPr lang="en-US"/>
          </a:p>
        </p:txBody>
      </p:sp>
    </p:spTree>
    <p:extLst>
      <p:ext uri="{BB962C8B-B14F-4D97-AF65-F5344CB8AC3E}">
        <p14:creationId xmlns:p14="http://schemas.microsoft.com/office/powerpoint/2010/main" val="3605684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2</a:t>
            </a:fld>
            <a:endParaRPr lang="en-US"/>
          </a:p>
        </p:txBody>
      </p:sp>
    </p:spTree>
    <p:extLst>
      <p:ext uri="{BB962C8B-B14F-4D97-AF65-F5344CB8AC3E}">
        <p14:creationId xmlns:p14="http://schemas.microsoft.com/office/powerpoint/2010/main" val="215451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3</a:t>
            </a:fld>
            <a:endParaRPr lang="en-US"/>
          </a:p>
        </p:txBody>
      </p:sp>
    </p:spTree>
    <p:extLst>
      <p:ext uri="{BB962C8B-B14F-4D97-AF65-F5344CB8AC3E}">
        <p14:creationId xmlns:p14="http://schemas.microsoft.com/office/powerpoint/2010/main" val="3045998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4</a:t>
            </a:fld>
            <a:endParaRPr lang="en-US"/>
          </a:p>
        </p:txBody>
      </p:sp>
    </p:spTree>
    <p:extLst>
      <p:ext uri="{BB962C8B-B14F-4D97-AF65-F5344CB8AC3E}">
        <p14:creationId xmlns:p14="http://schemas.microsoft.com/office/powerpoint/2010/main" val="2259569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5</a:t>
            </a:fld>
            <a:endParaRPr lang="en-US"/>
          </a:p>
        </p:txBody>
      </p:sp>
    </p:spTree>
    <p:extLst>
      <p:ext uri="{BB962C8B-B14F-4D97-AF65-F5344CB8AC3E}">
        <p14:creationId xmlns:p14="http://schemas.microsoft.com/office/powerpoint/2010/main" val="171928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B3E6499-7316-4B24-993E-295652277F8E}" type="slidenum">
              <a:rPr lang="en-GB" smtClean="0"/>
              <a:t>6</a:t>
            </a:fld>
            <a:endParaRPr lang="en-GB"/>
          </a:p>
        </p:txBody>
      </p:sp>
    </p:spTree>
    <p:extLst>
      <p:ext uri="{BB962C8B-B14F-4D97-AF65-F5344CB8AC3E}">
        <p14:creationId xmlns:p14="http://schemas.microsoft.com/office/powerpoint/2010/main" val="918709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B3E6499-7316-4B24-993E-295652277F8E}" type="slidenum">
              <a:rPr lang="en-GB" smtClean="0"/>
              <a:t>7</a:t>
            </a:fld>
            <a:endParaRPr lang="en-GB"/>
          </a:p>
        </p:txBody>
      </p:sp>
    </p:spTree>
    <p:extLst>
      <p:ext uri="{BB962C8B-B14F-4D97-AF65-F5344CB8AC3E}">
        <p14:creationId xmlns:p14="http://schemas.microsoft.com/office/powerpoint/2010/main" val="2665208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8</a:t>
            </a:fld>
            <a:endParaRPr lang="en-US"/>
          </a:p>
        </p:txBody>
      </p:sp>
    </p:spTree>
    <p:extLst>
      <p:ext uri="{BB962C8B-B14F-4D97-AF65-F5344CB8AC3E}">
        <p14:creationId xmlns:p14="http://schemas.microsoft.com/office/powerpoint/2010/main" val="369533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D751AE-7ABC-314D-AFAD-47B860ED6FFE}" type="slidenum">
              <a:rPr lang="en-US" smtClean="0"/>
              <a:pPr/>
              <a:t>9</a:t>
            </a:fld>
            <a:endParaRPr lang="en-US"/>
          </a:p>
        </p:txBody>
      </p:sp>
    </p:spTree>
    <p:extLst>
      <p:ext uri="{BB962C8B-B14F-4D97-AF65-F5344CB8AC3E}">
        <p14:creationId xmlns:p14="http://schemas.microsoft.com/office/powerpoint/2010/main" val="2935966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7.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DD268-6D67-4821-8F70-ABA018BACC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4C4C584-C572-4FF7-B4C3-4807C4FF9E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9E47E3-A160-4CB3-90E8-B973124BFFBF}"/>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35090DEA-124B-4B2F-8A09-6C0E3D3E56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18C9C4-0818-4750-B7FE-66E6148B5626}"/>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3799233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619BF-AC69-4644-B870-866E616E40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2CAF96-8C7A-4E7D-B33C-195FEDF972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BBC199-813F-4DD1-BB4F-01BD14FBE803}"/>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38E4C46F-B25D-4184-BA82-782F1E9F13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F15D6D-9BAD-499E-B479-AD1CB321C1EF}"/>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3966421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FEAEF9-3351-41E4-BFB9-7B3B3AF6E6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1DBA30-9C2C-437F-8B7B-1396F54C5F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A5F13B-D35B-4455-B921-88F75C5774F9}"/>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F0CFA9DC-9557-40C8-A5B2-018DD10293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CAA965-94A6-436C-B9CF-B47402F2555B}"/>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224205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UK Scientist">
    <p:spTree>
      <p:nvGrpSpPr>
        <p:cNvPr id="1" name=""/>
        <p:cNvGrpSpPr/>
        <p:nvPr/>
      </p:nvGrpSpPr>
      <p:grpSpPr>
        <a:xfrm>
          <a:off x="0" y="0"/>
          <a:ext cx="0" cy="0"/>
          <a:chOff x="0" y="0"/>
          <a:chExt cx="0" cy="0"/>
        </a:xfrm>
      </p:grpSpPr>
      <p:sp>
        <p:nvSpPr>
          <p:cNvPr id="13" name="Title 8"/>
          <p:cNvSpPr>
            <a:spLocks noGrp="1"/>
          </p:cNvSpPr>
          <p:nvPr>
            <p:ph type="title" hasCustomPrompt="1"/>
          </p:nvPr>
        </p:nvSpPr>
        <p:spPr>
          <a:xfrm>
            <a:off x="288002" y="1442243"/>
            <a:ext cx="9097012" cy="672000"/>
          </a:xfrm>
          <a:prstGeom prst="rect">
            <a:avLst/>
          </a:prstGeom>
        </p:spPr>
        <p:txBody>
          <a:bodyPr vert="horz"/>
          <a:lstStyle>
            <a:lvl1pPr algn="l">
              <a:lnSpc>
                <a:spcPct val="90000"/>
              </a:lnSpc>
              <a:defRPr sz="3733" b="1" baseline="0">
                <a:solidFill>
                  <a:schemeClr val="tx2"/>
                </a:solidFill>
                <a:latin typeface="Arial" pitchFamily="34" charset="0"/>
                <a:cs typeface="Arial" pitchFamily="34" charset="0"/>
              </a:defRPr>
            </a:lvl1pPr>
          </a:lstStyle>
          <a:p>
            <a:r>
              <a:rPr lang="en-GB" noProof="0"/>
              <a:t>Click to add presentation title</a:t>
            </a:r>
          </a:p>
        </p:txBody>
      </p:sp>
      <p:pic>
        <p:nvPicPr>
          <p:cNvPr id="11" name="Picture 10" descr="AZ_RGB_H_POS.jp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385013" y="142425"/>
            <a:ext cx="2664000" cy="879972"/>
          </a:xfrm>
          <a:prstGeom prst="rect">
            <a:avLst/>
          </a:prstGeom>
        </p:spPr>
      </p:pic>
      <p:pic>
        <p:nvPicPr>
          <p:cNvPr id="10" name="Picture Placeholder 23" descr="AZ1388_screen.jpg"/>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92002" y="3833957"/>
            <a:ext cx="11806767" cy="2844000"/>
          </a:xfrm>
          <a:prstGeom prst="rect">
            <a:avLst/>
          </a:prstGeom>
        </p:spPr>
      </p:pic>
      <p:sp>
        <p:nvSpPr>
          <p:cNvPr id="16" name="Text Placeholder 29"/>
          <p:cNvSpPr>
            <a:spLocks noGrp="1"/>
          </p:cNvSpPr>
          <p:nvPr>
            <p:ph type="body" sz="quarter" idx="11" hasCustomPrompt="1"/>
          </p:nvPr>
        </p:nvSpPr>
        <p:spPr>
          <a:xfrm>
            <a:off x="287999" y="3202200"/>
            <a:ext cx="8640000" cy="254400"/>
          </a:xfrm>
          <a:prstGeom prst="rect">
            <a:avLst/>
          </a:prstGeom>
        </p:spPr>
        <p:txBody>
          <a:bodyPr vert="horz"/>
          <a:lstStyle>
            <a:lvl1pPr marL="0" indent="0">
              <a:lnSpc>
                <a:spcPts val="1467"/>
              </a:lnSpc>
              <a:spcBef>
                <a:spcPts val="0"/>
              </a:spcBef>
              <a:buNone/>
              <a:defRPr sz="1867" b="1">
                <a:solidFill>
                  <a:schemeClr val="tx1"/>
                </a:solidFill>
                <a:latin typeface="Arial" pitchFamily="34" charset="0"/>
                <a:cs typeface="Arial" pitchFamily="34" charset="0"/>
              </a:defRPr>
            </a:lvl1pPr>
          </a:lstStyle>
          <a:p>
            <a:pPr lvl="0"/>
            <a:r>
              <a:rPr lang="en-GB" noProof="0"/>
              <a:t>Click to add speaker title</a:t>
            </a:r>
          </a:p>
        </p:txBody>
      </p:sp>
      <p:sp>
        <p:nvSpPr>
          <p:cNvPr id="17" name="Text Placeholder 29"/>
          <p:cNvSpPr>
            <a:spLocks noGrp="1"/>
          </p:cNvSpPr>
          <p:nvPr>
            <p:ph type="body" sz="quarter" idx="12" hasCustomPrompt="1"/>
          </p:nvPr>
        </p:nvSpPr>
        <p:spPr>
          <a:xfrm>
            <a:off x="287999" y="3477200"/>
            <a:ext cx="8640000" cy="254400"/>
          </a:xfrm>
          <a:prstGeom prst="rect">
            <a:avLst/>
          </a:prstGeom>
        </p:spPr>
        <p:txBody>
          <a:bodyPr vert="horz"/>
          <a:lstStyle>
            <a:lvl1pPr marL="0" indent="0">
              <a:lnSpc>
                <a:spcPts val="1467"/>
              </a:lnSpc>
              <a:spcBef>
                <a:spcPts val="0"/>
              </a:spcBef>
              <a:buNone/>
              <a:defRPr sz="1600">
                <a:solidFill>
                  <a:schemeClr val="tx1"/>
                </a:solidFill>
                <a:latin typeface="Arial" pitchFamily="34" charset="0"/>
                <a:cs typeface="Arial" pitchFamily="34" charset="0"/>
              </a:defRPr>
            </a:lvl1pPr>
          </a:lstStyle>
          <a:p>
            <a:pPr lvl="0"/>
            <a:r>
              <a:rPr lang="en-GB" noProof="0"/>
              <a:t>Click to add event title</a:t>
            </a:r>
          </a:p>
        </p:txBody>
      </p:sp>
      <p:sp>
        <p:nvSpPr>
          <p:cNvPr id="18" name="Text Placeholder 29"/>
          <p:cNvSpPr>
            <a:spLocks noGrp="1"/>
          </p:cNvSpPr>
          <p:nvPr>
            <p:ph type="body" sz="quarter" idx="15" hasCustomPrompt="1"/>
          </p:nvPr>
        </p:nvSpPr>
        <p:spPr>
          <a:xfrm>
            <a:off x="9504000" y="3202200"/>
            <a:ext cx="2496000" cy="254400"/>
          </a:xfrm>
          <a:prstGeom prst="rect">
            <a:avLst/>
          </a:prstGeom>
        </p:spPr>
        <p:txBody>
          <a:bodyPr vert="horz"/>
          <a:lstStyle>
            <a:lvl1pPr marL="0" indent="0">
              <a:lnSpc>
                <a:spcPts val="1467"/>
              </a:lnSpc>
              <a:spcBef>
                <a:spcPts val="0"/>
              </a:spcBef>
              <a:buNone/>
              <a:defRPr sz="1600" baseline="0">
                <a:solidFill>
                  <a:schemeClr val="tx1"/>
                </a:solidFill>
                <a:latin typeface="Arial" pitchFamily="34" charset="0"/>
                <a:cs typeface="Arial" pitchFamily="34" charset="0"/>
              </a:defRPr>
            </a:lvl1pPr>
          </a:lstStyle>
          <a:p>
            <a:pPr lvl="0"/>
            <a:r>
              <a:rPr lang="en-GB" noProof="0"/>
              <a:t>Confidential statement</a:t>
            </a:r>
          </a:p>
        </p:txBody>
      </p:sp>
      <p:sp>
        <p:nvSpPr>
          <p:cNvPr id="19" name="Text Placeholder 29"/>
          <p:cNvSpPr>
            <a:spLocks noGrp="1"/>
          </p:cNvSpPr>
          <p:nvPr>
            <p:ph type="body" sz="quarter" idx="13" hasCustomPrompt="1"/>
          </p:nvPr>
        </p:nvSpPr>
        <p:spPr>
          <a:xfrm>
            <a:off x="9504000" y="3477200"/>
            <a:ext cx="2496000" cy="254400"/>
          </a:xfrm>
          <a:prstGeom prst="rect">
            <a:avLst/>
          </a:prstGeom>
        </p:spPr>
        <p:txBody>
          <a:bodyPr vert="horz"/>
          <a:lstStyle>
            <a:lvl1pPr marL="0" indent="0">
              <a:lnSpc>
                <a:spcPts val="1467"/>
              </a:lnSpc>
              <a:spcBef>
                <a:spcPts val="0"/>
              </a:spcBef>
              <a:buNone/>
              <a:defRPr sz="1600">
                <a:solidFill>
                  <a:schemeClr val="tx1"/>
                </a:solidFill>
                <a:latin typeface="Arial" pitchFamily="34" charset="0"/>
                <a:cs typeface="Arial" pitchFamily="34" charset="0"/>
              </a:defRPr>
            </a:lvl1pPr>
          </a:lstStyle>
          <a:p>
            <a:pPr lvl="0"/>
            <a:r>
              <a:rPr lang="en-GB" noProof="0"/>
              <a:t>00 Month Year</a:t>
            </a:r>
          </a:p>
        </p:txBody>
      </p:sp>
    </p:spTree>
    <p:extLst>
      <p:ext uri="{BB962C8B-B14F-4D97-AF65-F5344CB8AC3E}">
        <p14:creationId xmlns:p14="http://schemas.microsoft.com/office/powerpoint/2010/main" val="3480428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Introduction">
    <p:spTree>
      <p:nvGrpSpPr>
        <p:cNvPr id="1" name=""/>
        <p:cNvGrpSpPr/>
        <p:nvPr/>
      </p:nvGrpSpPr>
      <p:grpSpPr>
        <a:xfrm>
          <a:off x="0" y="0"/>
          <a:ext cx="0" cy="0"/>
          <a:chOff x="0" y="0"/>
          <a:chExt cx="0" cy="0"/>
        </a:xfrm>
      </p:grpSpPr>
      <p:sp>
        <p:nvSpPr>
          <p:cNvPr id="2" name="Title 1"/>
          <p:cNvSpPr>
            <a:spLocks noGrp="1"/>
          </p:cNvSpPr>
          <p:nvPr>
            <p:ph type="title"/>
          </p:nvPr>
        </p:nvSpPr>
        <p:spPr>
          <a:xfrm>
            <a:off x="412800" y="274639"/>
            <a:ext cx="11220451" cy="511200"/>
          </a:xfrm>
          <a:prstGeom prst="rect">
            <a:avLst/>
          </a:prstGeom>
        </p:spPr>
        <p:txBody>
          <a:bodyPr/>
          <a:lstStyle/>
          <a:p>
            <a:r>
              <a:rPr lang="en-US"/>
              <a:t>Click to edit Master title style</a:t>
            </a:r>
            <a:endParaRPr lang="en-GB"/>
          </a:p>
        </p:txBody>
      </p:sp>
      <p:sp>
        <p:nvSpPr>
          <p:cNvPr id="7" name="Text Placeholder 6"/>
          <p:cNvSpPr>
            <a:spLocks noGrp="1"/>
          </p:cNvSpPr>
          <p:nvPr>
            <p:ph type="body" sz="quarter" idx="12" hasCustomPrompt="1"/>
          </p:nvPr>
        </p:nvSpPr>
        <p:spPr>
          <a:xfrm>
            <a:off x="412800" y="784800"/>
            <a:ext cx="11222400" cy="511200"/>
          </a:xfrm>
          <a:prstGeom prst="rect">
            <a:avLst/>
          </a:prstGeom>
        </p:spPr>
        <p:txBody>
          <a:bodyPr/>
          <a:lstStyle>
            <a:lvl1pPr marL="0" indent="0">
              <a:buNone/>
              <a:defRPr sz="3733" b="1" baseline="0">
                <a:solidFill>
                  <a:schemeClr val="accent2"/>
                </a:solidFill>
                <a:latin typeface="Arial" pitchFamily="34" charset="0"/>
                <a:cs typeface="Arial" pitchFamily="34" charset="0"/>
              </a:defRPr>
            </a:lvl1pPr>
          </a:lstStyle>
          <a:p>
            <a:pPr lvl="0"/>
            <a:r>
              <a:rPr lang="en-US"/>
              <a:t>Click to add Secondary title</a:t>
            </a:r>
            <a:endParaRPr lang="en-GB"/>
          </a:p>
        </p:txBody>
      </p:sp>
      <p:sp>
        <p:nvSpPr>
          <p:cNvPr id="9" name="Text Placeholder 8"/>
          <p:cNvSpPr>
            <a:spLocks noGrp="1"/>
          </p:cNvSpPr>
          <p:nvPr>
            <p:ph type="body" sz="quarter" idx="13"/>
          </p:nvPr>
        </p:nvSpPr>
        <p:spPr>
          <a:xfrm>
            <a:off x="412800" y="1760400"/>
            <a:ext cx="8942400" cy="4424400"/>
          </a:xfrm>
          <a:prstGeom prst="rect">
            <a:avLst/>
          </a:prstGeom>
        </p:spPr>
        <p:txBody>
          <a:bodyPr/>
          <a:lstStyle>
            <a:lvl1pPr marL="0" indent="0">
              <a:buNone/>
              <a:defRPr sz="3200" b="1">
                <a:solidFill>
                  <a:schemeClr val="tx1"/>
                </a:solidFill>
                <a:latin typeface="Arial" pitchFamily="34" charset="0"/>
                <a:cs typeface="Arial" pitchFamily="34" charset="0"/>
              </a:defRPr>
            </a:lvl1pPr>
          </a:lstStyle>
          <a:p>
            <a:pPr lvl="0"/>
            <a:r>
              <a:rPr lang="en-US"/>
              <a:t>Click to edit Master text styles</a:t>
            </a:r>
          </a:p>
        </p:txBody>
      </p:sp>
      <p:sp>
        <p:nvSpPr>
          <p:cNvPr id="11" name="Date Placeholder 10"/>
          <p:cNvSpPr>
            <a:spLocks noGrp="1"/>
          </p:cNvSpPr>
          <p:nvPr>
            <p:ph type="dt" sz="half" idx="14"/>
          </p:nvPr>
        </p:nvSpPr>
        <p:spPr>
          <a:xfrm>
            <a:off x="816000" y="6354000"/>
            <a:ext cx="4416000" cy="244800"/>
          </a:xfrm>
          <a:prstGeom prst="rect">
            <a:avLst/>
          </a:prstGeom>
        </p:spPr>
        <p:txBody>
          <a:bodyPr/>
          <a:lstStyle/>
          <a:p>
            <a:r>
              <a:rPr lang="en-US"/>
              <a:t>Author | 00 Month Year</a:t>
            </a:r>
            <a:endParaRPr lang="sv-SE"/>
          </a:p>
        </p:txBody>
      </p:sp>
      <p:sp>
        <p:nvSpPr>
          <p:cNvPr id="12" name="Slide Number Placeholder 11"/>
          <p:cNvSpPr>
            <a:spLocks noGrp="1"/>
          </p:cNvSpPr>
          <p:nvPr>
            <p:ph type="sldNum" sz="quarter" idx="15"/>
          </p:nvPr>
        </p:nvSpPr>
        <p:spPr/>
        <p:txBody>
          <a:bodyPr/>
          <a:lstStyle/>
          <a:p>
            <a:pPr>
              <a:defRPr/>
            </a:pPr>
            <a:fld id="{1748D8EB-9301-403A-889B-E8DDB32CFF4A}" type="slidenum">
              <a:rPr lang="en-GB" smtClean="0"/>
              <a:pPr>
                <a:defRPr/>
              </a:pPr>
              <a:t>‹#›</a:t>
            </a:fld>
            <a:endParaRPr lang="en-GB"/>
          </a:p>
        </p:txBody>
      </p:sp>
      <p:sp>
        <p:nvSpPr>
          <p:cNvPr id="13" name="Footer Placeholder 12"/>
          <p:cNvSpPr>
            <a:spLocks noGrp="1"/>
          </p:cNvSpPr>
          <p:nvPr>
            <p:ph type="ftr" sz="quarter" idx="16"/>
          </p:nvPr>
        </p:nvSpPr>
        <p:spPr>
          <a:xfrm>
            <a:off x="5232000" y="6354000"/>
            <a:ext cx="5760000" cy="244800"/>
          </a:xfrm>
          <a:prstGeom prst="rect">
            <a:avLst/>
          </a:prstGeom>
        </p:spPr>
        <p:txBody>
          <a:bodyPr/>
          <a:lstStyle/>
          <a:p>
            <a:r>
              <a:rPr lang="en-GB"/>
              <a:t>Set area descriptor | Sub level 1</a:t>
            </a:r>
            <a:endParaRPr lang="sv-SE"/>
          </a:p>
        </p:txBody>
      </p:sp>
    </p:spTree>
    <p:extLst>
      <p:ext uri="{BB962C8B-B14F-4D97-AF65-F5344CB8AC3E}">
        <p14:creationId xmlns:p14="http://schemas.microsoft.com/office/powerpoint/2010/main" val="602421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b="17447"/>
          <a:stretch/>
        </p:blipFill>
        <p:spPr>
          <a:xfrm>
            <a:off x="0" y="17100"/>
            <a:ext cx="12224880" cy="6858000"/>
          </a:xfrm>
          <a:prstGeom prst="rect">
            <a:avLst/>
          </a:prstGeom>
        </p:spPr>
      </p:pic>
      <p:sp>
        <p:nvSpPr>
          <p:cNvPr id="3" name="Subtitle 2"/>
          <p:cNvSpPr>
            <a:spLocks noGrp="1"/>
          </p:cNvSpPr>
          <p:nvPr>
            <p:ph type="subTitle" idx="1" hasCustomPrompt="1"/>
          </p:nvPr>
        </p:nvSpPr>
        <p:spPr>
          <a:xfrm>
            <a:off x="3040592" y="3446101"/>
            <a:ext cx="6143696" cy="949663"/>
          </a:xfrm>
        </p:spPr>
        <p:txBody>
          <a:bodyPr>
            <a:norm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Date | Location</a:t>
            </a:r>
          </a:p>
        </p:txBody>
      </p:sp>
      <p:sp>
        <p:nvSpPr>
          <p:cNvPr id="13" name="Title 1"/>
          <p:cNvSpPr>
            <a:spLocks noGrp="1"/>
          </p:cNvSpPr>
          <p:nvPr>
            <p:ph type="ctrTitle" hasCustomPrompt="1"/>
          </p:nvPr>
        </p:nvSpPr>
        <p:spPr>
          <a:xfrm>
            <a:off x="3040591" y="1976076"/>
            <a:ext cx="6143699" cy="1470025"/>
          </a:xfrm>
        </p:spPr>
        <p:txBody>
          <a:bodyPr>
            <a:normAutofit/>
          </a:bodyPr>
          <a:lstStyle>
            <a:lvl1pPr algn="ctr">
              <a:defRPr sz="3200" b="0" baseline="0"/>
            </a:lvl1pPr>
          </a:lstStyle>
          <a:p>
            <a:r>
              <a:rPr lang="en-US">
                <a:solidFill>
                  <a:schemeClr val="bg1"/>
                </a:solidFill>
              </a:rPr>
              <a:t>Insert Title</a:t>
            </a:r>
            <a:endParaRPr lang="en-US"/>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55204" y="5351487"/>
            <a:ext cx="1353131" cy="631461"/>
          </a:xfrm>
          <a:prstGeom prst="rect">
            <a:avLst/>
          </a:prstGeom>
        </p:spPr>
      </p:pic>
    </p:spTree>
    <p:extLst>
      <p:ext uri="{BB962C8B-B14F-4D97-AF65-F5344CB8AC3E}">
        <p14:creationId xmlns:p14="http://schemas.microsoft.com/office/powerpoint/2010/main" val="397711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00200"/>
            <a:ext cx="10972800" cy="4756150"/>
          </a:xfrm>
        </p:spPr>
        <p:txBody>
          <a:bodyPr/>
          <a:lstStyle>
            <a:lvl1pPr marL="457200" indent="-457200">
              <a:buFontTx/>
              <a:buBlip>
                <a:blip r:embed="rId2"/>
              </a:buBlip>
              <a:defRPr/>
            </a:lvl1pPr>
            <a:lvl2pPr marL="742950" indent="-285750">
              <a:buFont typeface="Arial" panose="020B0604020202020204" pitchFamily="34" charset="0"/>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a:t>© 2020 DIA, Inc. All rights reserved.</a:t>
            </a:r>
          </a:p>
        </p:txBody>
      </p:sp>
      <p:sp>
        <p:nvSpPr>
          <p:cNvPr id="8" name="Title Placeholder 1"/>
          <p:cNvSpPr>
            <a:spLocks noGrp="1"/>
          </p:cNvSpPr>
          <p:nvPr>
            <p:ph type="title"/>
          </p:nvPr>
        </p:nvSpPr>
        <p:spPr>
          <a:xfrm>
            <a:off x="609600" y="244663"/>
            <a:ext cx="10972800" cy="905633"/>
          </a:xfrm>
          <a:prstGeom prst="rect">
            <a:avLst/>
          </a:prstGeom>
        </p:spPr>
        <p:txBody>
          <a:bodyPr vert="horz" lIns="91440" tIns="45720" rIns="91440" bIns="45720" rtlCol="0" anchor="ctr">
            <a:normAutofit/>
          </a:bodyPr>
          <a:lstStyle/>
          <a:p>
            <a:r>
              <a:rPr lang="en-US"/>
              <a:t>Click to edit Master title style</a:t>
            </a:r>
          </a:p>
        </p:txBody>
      </p:sp>
      <p:sp>
        <p:nvSpPr>
          <p:cNvPr id="7" name="Slide Number Placeholder 4"/>
          <p:cNvSpPr>
            <a:spLocks noGrp="1"/>
          </p:cNvSpPr>
          <p:nvPr>
            <p:ph type="sldNum" sz="quarter" idx="4"/>
          </p:nvPr>
        </p:nvSpPr>
        <p:spPr>
          <a:xfrm>
            <a:off x="7846103" y="6344720"/>
            <a:ext cx="2743200" cy="365125"/>
          </a:xfrm>
          <a:prstGeom prst="rect">
            <a:avLst/>
          </a:prstGeom>
        </p:spPr>
        <p:txBody>
          <a:bodyPr vert="horz" lIns="91440" tIns="45720" rIns="91440" bIns="45720" rtlCol="0" anchor="ctr"/>
          <a:lstStyle>
            <a:lvl1pPr algn="r">
              <a:defRPr sz="1000">
                <a:solidFill>
                  <a:schemeClr val="tx1">
                    <a:lumMod val="60000"/>
                    <a:lumOff val="40000"/>
                  </a:schemeClr>
                </a:solidFill>
              </a:defRPr>
            </a:lvl1pPr>
          </a:lstStyle>
          <a:p>
            <a:r>
              <a:rPr lang="en-US"/>
              <a:t>Page </a:t>
            </a:r>
            <a:fld id="{127D9164-07AF-9947-BAED-B5CA6D2A48F4}" type="slidenum">
              <a:rPr lang="en-US" smtClean="0"/>
              <a:pPr/>
              <a:t>‹#›</a:t>
            </a:fld>
            <a:endParaRPr lang="en-US"/>
          </a:p>
        </p:txBody>
      </p:sp>
    </p:spTree>
    <p:extLst>
      <p:ext uri="{BB962C8B-B14F-4D97-AF65-F5344CB8AC3E}">
        <p14:creationId xmlns:p14="http://schemas.microsoft.com/office/powerpoint/2010/main" val="2414363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5486400" cy="4756150"/>
          </a:xfrm>
        </p:spPr>
        <p:txBody>
          <a:bodyPr/>
          <a:lstStyle>
            <a:lvl1pPr marL="457200" indent="-4572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0"/>
          </p:nvPr>
        </p:nvSpPr>
        <p:spPr>
          <a:xfrm>
            <a:off x="6366933" y="1600200"/>
            <a:ext cx="5486400" cy="4756150"/>
          </a:xfrm>
        </p:spPr>
        <p:txBody>
          <a:bodyPr/>
          <a:lstStyle>
            <a:lvl1pPr marL="457200" indent="-4572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a:t>© 2020 DIA, Inc. All rights reserved.</a:t>
            </a:r>
          </a:p>
        </p:txBody>
      </p:sp>
      <p:sp>
        <p:nvSpPr>
          <p:cNvPr id="9" name="Title Placeholder 1"/>
          <p:cNvSpPr>
            <a:spLocks noGrp="1"/>
          </p:cNvSpPr>
          <p:nvPr>
            <p:ph type="title"/>
          </p:nvPr>
        </p:nvSpPr>
        <p:spPr>
          <a:xfrm>
            <a:off x="609600" y="244663"/>
            <a:ext cx="10972800" cy="905633"/>
          </a:xfrm>
          <a:prstGeom prst="rect">
            <a:avLst/>
          </a:prstGeom>
        </p:spPr>
        <p:txBody>
          <a:bodyPr vert="horz" lIns="91440" tIns="45720" rIns="91440" bIns="45720" rtlCol="0" anchor="ctr">
            <a:normAutofit/>
          </a:bodyPr>
          <a:lstStyle/>
          <a:p>
            <a:r>
              <a:rPr lang="en-US"/>
              <a:t>Click to edit Master title style</a:t>
            </a:r>
          </a:p>
        </p:txBody>
      </p:sp>
      <p:sp>
        <p:nvSpPr>
          <p:cNvPr id="6" name="Slide Number Placeholder 4"/>
          <p:cNvSpPr>
            <a:spLocks noGrp="1"/>
          </p:cNvSpPr>
          <p:nvPr>
            <p:ph type="sldNum" sz="quarter" idx="4"/>
          </p:nvPr>
        </p:nvSpPr>
        <p:spPr>
          <a:xfrm>
            <a:off x="7846103" y="6344720"/>
            <a:ext cx="2743200" cy="365125"/>
          </a:xfrm>
          <a:prstGeom prst="rect">
            <a:avLst/>
          </a:prstGeom>
        </p:spPr>
        <p:txBody>
          <a:bodyPr vert="horz" lIns="91440" tIns="45720" rIns="91440" bIns="45720" rtlCol="0" anchor="ctr"/>
          <a:lstStyle>
            <a:lvl1pPr algn="r">
              <a:defRPr sz="1000">
                <a:solidFill>
                  <a:schemeClr val="tx1">
                    <a:lumMod val="60000"/>
                    <a:lumOff val="40000"/>
                  </a:schemeClr>
                </a:solidFill>
              </a:defRPr>
            </a:lvl1pPr>
          </a:lstStyle>
          <a:p>
            <a:r>
              <a:rPr lang="en-US"/>
              <a:t>Page </a:t>
            </a:r>
            <a:fld id="{127D9164-07AF-9947-BAED-B5CA6D2A48F4}" type="slidenum">
              <a:rPr lang="en-US" smtClean="0"/>
              <a:pPr/>
              <a:t>‹#›</a:t>
            </a:fld>
            <a:endParaRPr lang="en-US"/>
          </a:p>
        </p:txBody>
      </p:sp>
    </p:spTree>
    <p:extLst>
      <p:ext uri="{BB962C8B-B14F-4D97-AF65-F5344CB8AC3E}">
        <p14:creationId xmlns:p14="http://schemas.microsoft.com/office/powerpoint/2010/main" val="3495937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Content Page_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0"/>
            <a:ext cx="7298267" cy="111760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p:txBody>
      </p:sp>
      <p:graphicFrame>
        <p:nvGraphicFramePr>
          <p:cNvPr id="9" name="Chart 8"/>
          <p:cNvGraphicFramePr/>
          <p:nvPr userDrawn="1"/>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a:t>© 2020 DIA, Inc. All rights reserved.</a:t>
            </a:r>
          </a:p>
        </p:txBody>
      </p:sp>
      <p:sp>
        <p:nvSpPr>
          <p:cNvPr id="6" name="Slide Number Placeholder 4"/>
          <p:cNvSpPr>
            <a:spLocks noGrp="1"/>
          </p:cNvSpPr>
          <p:nvPr>
            <p:ph type="sldNum" sz="quarter" idx="4"/>
          </p:nvPr>
        </p:nvSpPr>
        <p:spPr>
          <a:xfrm>
            <a:off x="7846103" y="6344720"/>
            <a:ext cx="2743200" cy="365125"/>
          </a:xfrm>
          <a:prstGeom prst="rect">
            <a:avLst/>
          </a:prstGeom>
        </p:spPr>
        <p:txBody>
          <a:bodyPr vert="horz" lIns="91440" tIns="45720" rIns="91440" bIns="45720" rtlCol="0" anchor="ctr"/>
          <a:lstStyle>
            <a:lvl1pPr algn="r">
              <a:defRPr sz="1000">
                <a:solidFill>
                  <a:schemeClr val="tx1">
                    <a:lumMod val="60000"/>
                    <a:lumOff val="40000"/>
                  </a:schemeClr>
                </a:solidFill>
              </a:defRPr>
            </a:lvl1pPr>
          </a:lstStyle>
          <a:p>
            <a:r>
              <a:rPr lang="en-US"/>
              <a:t>Page </a:t>
            </a:r>
            <a:fld id="{127D9164-07AF-9947-BAED-B5CA6D2A48F4}" type="slidenum">
              <a:rPr lang="en-US" smtClean="0"/>
              <a:pPr/>
              <a:t>‹#›</a:t>
            </a:fld>
            <a:endParaRPr lang="en-US"/>
          </a:p>
        </p:txBody>
      </p:sp>
    </p:spTree>
    <p:extLst>
      <p:ext uri="{BB962C8B-B14F-4D97-AF65-F5344CB8AC3E}">
        <p14:creationId xmlns:p14="http://schemas.microsoft.com/office/powerpoint/2010/main" val="28464175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17447"/>
          <a:stretch/>
        </p:blipFill>
        <p:spPr>
          <a:xfrm>
            <a:off x="0" y="0"/>
            <a:ext cx="12224880" cy="6858000"/>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55204" y="5351487"/>
            <a:ext cx="1353131" cy="631461"/>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460875" y="1793875"/>
            <a:ext cx="3270251" cy="3270251"/>
          </a:xfrm>
          <a:prstGeom prst="rect">
            <a:avLst/>
          </a:prstGeom>
        </p:spPr>
      </p:pic>
    </p:spTree>
    <p:extLst>
      <p:ext uri="{BB962C8B-B14F-4D97-AF65-F5344CB8AC3E}">
        <p14:creationId xmlns:p14="http://schemas.microsoft.com/office/powerpoint/2010/main" val="1517726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1E3D3-3DBE-4DE4-B823-22820A492D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257046-FA44-4AF9-854A-D513D23DFC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A570D5-DF04-4736-AEC9-3CD9369FC274}"/>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25FEBEA4-0348-4C30-8352-0860FC4629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E7822B-2A53-4DCD-89F4-B6DEC53926EC}"/>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1986627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48572-AD39-4047-8DD4-1E08122E48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31C5281-B437-4593-AA70-3319590B5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FBE506-33DB-4755-BEE0-0E98AE22EF3D}"/>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762D870F-0892-4CB5-8AAA-422A52C39B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719C56-C439-411B-9C3D-F4360D452C76}"/>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56432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92323-30A5-4EFB-B756-32C90E1A47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DEC53B-9F32-4FA4-9E89-8C637518FA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3B51A6-D2A9-41EA-AABF-4E10D2DE8F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E73D598-D372-48BC-9101-946202DED277}"/>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6" name="Footer Placeholder 5">
            <a:extLst>
              <a:ext uri="{FF2B5EF4-FFF2-40B4-BE49-F238E27FC236}">
                <a16:creationId xmlns:a16="http://schemas.microsoft.com/office/drawing/2014/main" id="{44D7B296-C7BA-4167-9B69-98AA486C02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5F1A36-813C-4F67-87BB-A58E517429B6}"/>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374633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42F5B-8573-45EC-BEC2-C91B881FC8C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0AF492-394C-4308-B6F7-368992AEA1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DCC0FD-49A8-4586-85C2-910DCF3475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9DB700-263B-4490-A267-7E638DE17B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9D00BF-9354-4C19-AABF-65E67A6CB5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8A07D0-350B-489D-B085-E75797A43A06}"/>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8" name="Footer Placeholder 7">
            <a:extLst>
              <a:ext uri="{FF2B5EF4-FFF2-40B4-BE49-F238E27FC236}">
                <a16:creationId xmlns:a16="http://schemas.microsoft.com/office/drawing/2014/main" id="{81EA0DED-335E-4B90-8FC4-144CD8FC3E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7819BBC-25BC-451C-A4D5-97598771486B}"/>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2470972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FEC26-2942-4734-AD5A-F66FAB421EA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D42A81A-DA24-4790-BE0A-4C43555C847D}"/>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4" name="Footer Placeholder 3">
            <a:extLst>
              <a:ext uri="{FF2B5EF4-FFF2-40B4-BE49-F238E27FC236}">
                <a16:creationId xmlns:a16="http://schemas.microsoft.com/office/drawing/2014/main" id="{CA56638E-3167-478C-9105-53B7CBFDB76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E43881-3707-4B66-B6D9-AC62C011045E}"/>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363938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E11CD8-DC31-4A61-AFAA-6F2529D82F3E}"/>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3" name="Footer Placeholder 2">
            <a:extLst>
              <a:ext uri="{FF2B5EF4-FFF2-40B4-BE49-F238E27FC236}">
                <a16:creationId xmlns:a16="http://schemas.microsoft.com/office/drawing/2014/main" id="{8812AB7F-C84E-4D59-B868-3F7FA5A038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0775BC0-3148-4F98-AAE5-ADECDAEAA91B}"/>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3756764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8B3E9-22CF-4403-ABBB-5A7574E3E2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A22CA7-064E-4121-A15F-774928A106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56E60DF-C9F2-48EE-91CA-A58FA292FC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BE8B01-C7ED-48D5-8E67-CEA6D0457F1F}"/>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6" name="Footer Placeholder 5">
            <a:extLst>
              <a:ext uri="{FF2B5EF4-FFF2-40B4-BE49-F238E27FC236}">
                <a16:creationId xmlns:a16="http://schemas.microsoft.com/office/drawing/2014/main" id="{BE6B7E6E-4E37-4E75-AF14-9C46AFA741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9F326B-43B7-4C51-AE90-24BDEB3A6271}"/>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2670844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13AAC-E16C-4D3D-8D05-8854B40AF1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E68664F-7626-496D-B130-60EFF2880C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57840E-9BA9-40F4-A70F-B5B5FB14ED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AC9214-B81D-498D-AD9A-915CF4FBE7C2}"/>
              </a:ext>
            </a:extLst>
          </p:cNvPr>
          <p:cNvSpPr>
            <a:spLocks noGrp="1"/>
          </p:cNvSpPr>
          <p:nvPr>
            <p:ph type="dt" sz="half" idx="10"/>
          </p:nvPr>
        </p:nvSpPr>
        <p:spPr/>
        <p:txBody>
          <a:bodyPr/>
          <a:lstStyle/>
          <a:p>
            <a:fld id="{ECBCA768-63EF-44DE-A19E-67882C784F8C}" type="datetimeFigureOut">
              <a:rPr lang="en-GB" smtClean="0"/>
              <a:t>04/06/2020</a:t>
            </a:fld>
            <a:endParaRPr lang="en-GB"/>
          </a:p>
        </p:txBody>
      </p:sp>
      <p:sp>
        <p:nvSpPr>
          <p:cNvPr id="6" name="Footer Placeholder 5">
            <a:extLst>
              <a:ext uri="{FF2B5EF4-FFF2-40B4-BE49-F238E27FC236}">
                <a16:creationId xmlns:a16="http://schemas.microsoft.com/office/drawing/2014/main" id="{D4E0E55D-6AC7-4CA0-9955-F3F2196B34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B8C285-5271-4BE6-988F-1A156139D401}"/>
              </a:ext>
            </a:extLst>
          </p:cNvPr>
          <p:cNvSpPr>
            <a:spLocks noGrp="1"/>
          </p:cNvSpPr>
          <p:nvPr>
            <p:ph type="sldNum" sz="quarter" idx="12"/>
          </p:nvPr>
        </p:nvSpPr>
        <p:spPr/>
        <p:txBody>
          <a:bodyPr/>
          <a:lstStyle/>
          <a:p>
            <a:fld id="{D6C8C30B-4EE7-4219-9F26-ECA08D396B4F}" type="slidenum">
              <a:rPr lang="en-GB" smtClean="0"/>
              <a:t>‹#›</a:t>
            </a:fld>
            <a:endParaRPr lang="en-GB"/>
          </a:p>
        </p:txBody>
      </p:sp>
    </p:spTree>
    <p:extLst>
      <p:ext uri="{BB962C8B-B14F-4D97-AF65-F5344CB8AC3E}">
        <p14:creationId xmlns:p14="http://schemas.microsoft.com/office/powerpoint/2010/main" val="4243797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slideLayout" Target="../slideLayouts/slideLayout16.xml"/><Relationship Id="rId7" Type="http://schemas.openxmlformats.org/officeDocument/2006/relationships/image" Target="../media/image3.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8F8DCC-28E6-4F85-8462-3F8A8B948B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A336BB-F659-4451-A15B-64F2A97E9D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8727F1-2B49-4D1F-94AD-4FE5F08D40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CA768-63EF-44DE-A19E-67882C784F8C}" type="datetimeFigureOut">
              <a:rPr lang="en-GB" smtClean="0"/>
              <a:t>04/06/2020</a:t>
            </a:fld>
            <a:endParaRPr lang="en-GB"/>
          </a:p>
        </p:txBody>
      </p:sp>
      <p:sp>
        <p:nvSpPr>
          <p:cNvPr id="5" name="Footer Placeholder 4">
            <a:extLst>
              <a:ext uri="{FF2B5EF4-FFF2-40B4-BE49-F238E27FC236}">
                <a16:creationId xmlns:a16="http://schemas.microsoft.com/office/drawing/2014/main" id="{AE954750-0FE9-4C70-A52C-4D755FBFBE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F34E70B-95CA-4AF5-90B3-158691A536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8C30B-4EE7-4219-9F26-ECA08D396B4F}" type="slidenum">
              <a:rPr lang="en-GB" smtClean="0"/>
              <a:t>‹#›</a:t>
            </a:fld>
            <a:endParaRPr lang="en-GB"/>
          </a:p>
        </p:txBody>
      </p:sp>
    </p:spTree>
    <p:extLst>
      <p:ext uri="{BB962C8B-B14F-4D97-AF65-F5344CB8AC3E}">
        <p14:creationId xmlns:p14="http://schemas.microsoft.com/office/powerpoint/2010/main" val="1545241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9" r:id="rId12"/>
    <p:sldLayoutId id="214748367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7">
            <a:extLst>
              <a:ext uri="{28A0092B-C50C-407E-A947-70E740481C1C}">
                <a14:useLocalDpi xmlns:a14="http://schemas.microsoft.com/office/drawing/2010/main" val="0"/>
              </a:ext>
            </a:extLst>
          </a:blip>
          <a:srcRect t="27987" b="58166"/>
          <a:stretch/>
        </p:blipFill>
        <p:spPr>
          <a:xfrm>
            <a:off x="0" y="1"/>
            <a:ext cx="12224880" cy="1150295"/>
          </a:xfrm>
          <a:prstGeom prst="rect">
            <a:avLst/>
          </a:prstGeom>
        </p:spPr>
      </p:pic>
      <p:sp>
        <p:nvSpPr>
          <p:cNvPr id="2" name="Title Placeholder 1"/>
          <p:cNvSpPr>
            <a:spLocks noGrp="1"/>
          </p:cNvSpPr>
          <p:nvPr>
            <p:ph type="title"/>
          </p:nvPr>
        </p:nvSpPr>
        <p:spPr>
          <a:xfrm>
            <a:off x="609600" y="244663"/>
            <a:ext cx="10972800" cy="90563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6865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a:t>© 2020 DIA, Inc. All rights reserved.</a:t>
            </a:r>
          </a:p>
        </p:txBody>
      </p:sp>
      <p:pic>
        <p:nvPicPr>
          <p:cNvPr id="9" name="Picture 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820401" y="6381115"/>
            <a:ext cx="729345" cy="340361"/>
          </a:xfrm>
          <a:prstGeom prst="rect">
            <a:avLst/>
          </a:prstGeom>
        </p:spPr>
      </p:pic>
      <p:sp>
        <p:nvSpPr>
          <p:cNvPr id="10" name="Slide Number Placeholder 4"/>
          <p:cNvSpPr>
            <a:spLocks noGrp="1"/>
          </p:cNvSpPr>
          <p:nvPr>
            <p:ph type="sldNum" sz="quarter" idx="4"/>
          </p:nvPr>
        </p:nvSpPr>
        <p:spPr>
          <a:xfrm>
            <a:off x="7846103" y="6344720"/>
            <a:ext cx="2743200" cy="365125"/>
          </a:xfrm>
          <a:prstGeom prst="rect">
            <a:avLst/>
          </a:prstGeom>
        </p:spPr>
        <p:txBody>
          <a:bodyPr vert="horz" lIns="91440" tIns="45720" rIns="91440" bIns="45720" rtlCol="0" anchor="ctr"/>
          <a:lstStyle>
            <a:lvl1pPr algn="r">
              <a:defRPr sz="1000">
                <a:solidFill>
                  <a:schemeClr val="tx1">
                    <a:lumMod val="60000"/>
                    <a:lumOff val="40000"/>
                  </a:schemeClr>
                </a:solidFill>
              </a:defRPr>
            </a:lvl1pPr>
          </a:lstStyle>
          <a:p>
            <a:r>
              <a:rPr lang="en-US"/>
              <a:t>Page </a:t>
            </a:r>
            <a:fld id="{127D9164-07AF-9947-BAED-B5CA6D2A48F4}" type="slidenum">
              <a:rPr lang="en-US" smtClean="0"/>
              <a:pPr/>
              <a:t>‹#›</a:t>
            </a:fld>
            <a:endParaRPr lang="en-US"/>
          </a:p>
        </p:txBody>
      </p:sp>
    </p:spTree>
    <p:extLst>
      <p:ext uri="{BB962C8B-B14F-4D97-AF65-F5344CB8AC3E}">
        <p14:creationId xmlns:p14="http://schemas.microsoft.com/office/powerpoint/2010/main" val="96536071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hf hdr="0" ftr="0"/>
  <p:txStyles>
    <p:titleStyle>
      <a:lvl1pPr algn="l" defTabSz="457200" rtl="0" eaLnBrk="1" latinLnBrk="0" hangingPunct="1">
        <a:lnSpc>
          <a:spcPct val="80000"/>
        </a:lnSpc>
        <a:spcBef>
          <a:spcPct val="0"/>
        </a:spcBef>
        <a:buNone/>
        <a:defRPr sz="3000" b="0" kern="1200" baseline="0">
          <a:solidFill>
            <a:schemeClr val="bg1"/>
          </a:solidFill>
          <a:latin typeface="Arial"/>
          <a:ea typeface="+mj-ea"/>
          <a:cs typeface="Arial"/>
        </a:defRPr>
      </a:lvl1pPr>
    </p:titleStyle>
    <p:bodyStyle>
      <a:lvl1pPr marL="457200" indent="-457200" algn="l" defTabSz="457200" rtl="0" eaLnBrk="1" latinLnBrk="0" hangingPunct="1">
        <a:spcBef>
          <a:spcPct val="20000"/>
        </a:spcBef>
        <a:buFontTx/>
        <a:buBlip>
          <a:blip r:embed="rId9"/>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hyperlink" Target="https://www.thoracic.org/professionals/clinical-resources/disease-related-resources/pulmonary-function-laboratories.php"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nchor="t">
            <a:normAutofit fontScale="90000"/>
          </a:bodyPr>
          <a:lstStyle/>
          <a:p>
            <a:r>
              <a:rPr lang="en-GB" dirty="0"/>
              <a:t>What impact does the COVID-19 pandemic have on ongoing trials: An example in COPD. </a:t>
            </a:r>
            <a:br>
              <a:rPr lang="en-GB" dirty="0"/>
            </a:br>
            <a:endParaRPr lang="en-GB" dirty="0"/>
          </a:p>
        </p:txBody>
      </p:sp>
      <p:sp>
        <p:nvSpPr>
          <p:cNvPr id="6" name="Text Placeholder 5">
            <a:extLst>
              <a:ext uri="{FF2B5EF4-FFF2-40B4-BE49-F238E27FC236}">
                <a16:creationId xmlns:a16="http://schemas.microsoft.com/office/drawing/2014/main" id="{E6BFEC48-7BD4-4C07-86E7-972FD2E35DEF}"/>
              </a:ext>
            </a:extLst>
          </p:cNvPr>
          <p:cNvSpPr>
            <a:spLocks noGrp="1"/>
          </p:cNvSpPr>
          <p:nvPr>
            <p:ph type="body" sz="quarter" idx="11"/>
          </p:nvPr>
        </p:nvSpPr>
        <p:spPr>
          <a:xfrm>
            <a:off x="409651" y="2882189"/>
            <a:ext cx="8672554" cy="574411"/>
          </a:xfrm>
        </p:spPr>
        <p:txBody>
          <a:bodyPr>
            <a:normAutofit fontScale="92500"/>
          </a:bodyPr>
          <a:lstStyle/>
          <a:p>
            <a:r>
              <a:rPr lang="en-US" dirty="0"/>
              <a:t>Dr David Wright, Head of Statistical Innovation, Early Biometrics and Statistical Innovation, </a:t>
            </a:r>
            <a:r>
              <a:rPr lang="en-US" dirty="0" err="1"/>
              <a:t>BioPharmaceuticals</a:t>
            </a:r>
            <a:r>
              <a:rPr lang="en-US" dirty="0"/>
              <a:t> R&amp;D, AstraZeneca, Cambridge, UK</a:t>
            </a:r>
          </a:p>
        </p:txBody>
      </p:sp>
    </p:spTree>
    <p:extLst>
      <p:ext uri="{BB962C8B-B14F-4D97-AF65-F5344CB8AC3E}">
        <p14:creationId xmlns:p14="http://schemas.microsoft.com/office/powerpoint/2010/main" val="513971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Autofit/>
          </a:bodyPr>
          <a:lstStyle/>
          <a:p>
            <a:r>
              <a:rPr lang="en-GB" sz="2800" b="1" dirty="0"/>
              <a:t>Impact on exacerbation data due to pandemic</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a:bodyPr>
          <a:lstStyle/>
          <a:p>
            <a:pPr marL="457189" indent="-457189">
              <a:buFont typeface="Arial" panose="020B0604020202020204" pitchFamily="34" charset="0"/>
              <a:buChar char="•"/>
            </a:pPr>
            <a:r>
              <a:rPr lang="en-GB" sz="2400" dirty="0"/>
              <a:t>Exacerbations missed due to pandemic?</a:t>
            </a:r>
          </a:p>
          <a:p>
            <a:pPr marL="457189" indent="-457189">
              <a:buFont typeface="Arial" panose="020B0604020202020204" pitchFamily="34" charset="0"/>
              <a:buChar char="•"/>
            </a:pPr>
            <a:endParaRPr lang="en-GB" sz="2400" dirty="0"/>
          </a:p>
          <a:p>
            <a:pPr marL="457189" indent="-457189">
              <a:buFont typeface="Arial" panose="020B0604020202020204" pitchFamily="34" charset="0"/>
              <a:buChar char="•"/>
            </a:pPr>
            <a:r>
              <a:rPr lang="en-GB" sz="2400" dirty="0"/>
              <a:t>Population changes</a:t>
            </a:r>
          </a:p>
          <a:p>
            <a:pPr marL="1142989" lvl="1" indent="-457189"/>
            <a:r>
              <a:rPr lang="en-GB" dirty="0"/>
              <a:t>Subjects could become more severely ill due to pandemic adversely impacting on their patient care – observed rate increases</a:t>
            </a:r>
          </a:p>
          <a:p>
            <a:pPr marL="1142989" lvl="1" indent="-457189"/>
            <a:r>
              <a:rPr lang="en-GB" dirty="0"/>
              <a:t>Subjects less likely to present at hospital due to concerns over going to hospital due to COVID-19, less oral steroids could then be prescribed – observed rate decreases</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10</a:t>
            </a:fld>
            <a:endParaRPr lang="en-GB"/>
          </a:p>
        </p:txBody>
      </p:sp>
    </p:spTree>
    <p:extLst>
      <p:ext uri="{BB962C8B-B14F-4D97-AF65-F5344CB8AC3E}">
        <p14:creationId xmlns:p14="http://schemas.microsoft.com/office/powerpoint/2010/main" val="2896185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Autofit/>
          </a:bodyPr>
          <a:lstStyle/>
          <a:p>
            <a:r>
              <a:rPr lang="en-GB" sz="2800" b="1" dirty="0"/>
              <a:t>What about other endpoints like FEV</a:t>
            </a:r>
            <a:r>
              <a:rPr lang="en-GB" sz="2400" b="1" baseline="-25000" dirty="0"/>
              <a:t>1</a:t>
            </a:r>
            <a:r>
              <a:rPr lang="en-GB" sz="2800" b="1" dirty="0"/>
              <a:t>? </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70000" lnSpcReduction="20000"/>
          </a:bodyPr>
          <a:lstStyle/>
          <a:p>
            <a:pPr marL="457189" indent="-457189">
              <a:buFont typeface="Arial" panose="020B0604020202020204" pitchFamily="34" charset="0"/>
              <a:buChar char="•"/>
            </a:pPr>
            <a:r>
              <a:rPr lang="en-GB" dirty="0"/>
              <a:t>Use hypothetical strategy for discontinuations or interruption of study drug due to COVID-19 (to be consistent with approach taken for exacerbations)</a:t>
            </a:r>
          </a:p>
          <a:p>
            <a:pPr marL="457189" indent="-457189">
              <a:buFont typeface="Arial" panose="020B0604020202020204" pitchFamily="34" charset="0"/>
              <a:buChar char="•"/>
            </a:pPr>
            <a:r>
              <a:rPr lang="en-GB" dirty="0"/>
              <a:t>If drug is discontinued and week 52 measurement was taken:</a:t>
            </a:r>
          </a:p>
          <a:p>
            <a:pPr marL="1142989" lvl="1" indent="-457189"/>
            <a:r>
              <a:rPr lang="en-GB" dirty="0"/>
              <a:t>Ignore measurement and use MMRM (either just baseline or include other timepoints)</a:t>
            </a:r>
          </a:p>
          <a:p>
            <a:pPr marL="1142989" lvl="1" indent="-457189"/>
            <a:r>
              <a:rPr lang="en-GB" dirty="0"/>
              <a:t>Change summary measure to a longitudinal analysis (e.g. AUC on time on treatment or repeated measures analysis)</a:t>
            </a:r>
          </a:p>
          <a:p>
            <a:pPr marL="457189" indent="-457189">
              <a:buFont typeface="Arial" panose="020B0604020202020204" pitchFamily="34" charset="0"/>
              <a:buChar char="•"/>
            </a:pPr>
            <a:r>
              <a:rPr lang="en-GB" dirty="0"/>
              <a:t>If drug is interrupted at month 11 and week 52 measurement was taken:</a:t>
            </a:r>
          </a:p>
          <a:p>
            <a:pPr marL="1142989" lvl="1" indent="-457189"/>
            <a:r>
              <a:rPr lang="en-GB" dirty="0"/>
              <a:t>Same as above</a:t>
            </a:r>
          </a:p>
          <a:p>
            <a:pPr marL="457189" indent="-457189">
              <a:buFont typeface="Arial" panose="020B0604020202020204" pitchFamily="34" charset="0"/>
              <a:buChar char="•"/>
            </a:pPr>
            <a:r>
              <a:rPr lang="en-GB" dirty="0"/>
              <a:t>If drug is interrupted for only x months and is restarted by month 10 at the latest:</a:t>
            </a:r>
          </a:p>
          <a:p>
            <a:pPr marL="1142989" lvl="1" indent="-457189"/>
            <a:r>
              <a:rPr lang="en-GB" dirty="0"/>
              <a:t>Treatment policy for less than or equal to x months, hypothetical for more than x months</a:t>
            </a:r>
          </a:p>
          <a:p>
            <a:pPr marL="1142989" lvl="1" indent="-457189"/>
            <a:r>
              <a:rPr lang="en-GB" dirty="0"/>
              <a:t>Argue over what x should be?</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11</a:t>
            </a:fld>
            <a:endParaRPr lang="en-GB"/>
          </a:p>
        </p:txBody>
      </p:sp>
    </p:spTree>
    <p:extLst>
      <p:ext uri="{BB962C8B-B14F-4D97-AF65-F5344CB8AC3E}">
        <p14:creationId xmlns:p14="http://schemas.microsoft.com/office/powerpoint/2010/main" val="1786967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Autofit/>
          </a:bodyPr>
          <a:lstStyle/>
          <a:p>
            <a:r>
              <a:rPr lang="en-GB" sz="2800" dirty="0"/>
              <a:t>What about other endpoints like FEV</a:t>
            </a:r>
            <a:r>
              <a:rPr lang="en-GB" sz="2400" baseline="-25000" dirty="0"/>
              <a:t>1</a:t>
            </a:r>
            <a:r>
              <a:rPr lang="en-GB" sz="2800" dirty="0"/>
              <a:t>? Missing week 52 data</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a:bodyPr>
          <a:lstStyle/>
          <a:p>
            <a:pPr marL="457189" indent="-457189">
              <a:buFont typeface="Arial" panose="020B0604020202020204" pitchFamily="34" charset="0"/>
              <a:buChar char="•"/>
            </a:pPr>
            <a:r>
              <a:rPr lang="en-GB" sz="2000" dirty="0"/>
              <a:t>Use hypothetical strategy for data missing at week 52 due to COVID-19 (e.g. because of site closure or measurement was not allowed/recommended due to pandemic situation)</a:t>
            </a:r>
          </a:p>
          <a:p>
            <a:pPr marL="1142989" lvl="1" indent="-457189"/>
            <a:r>
              <a:rPr lang="en-GB" sz="1200" dirty="0"/>
              <a:t>Could then use MMRM to analyse that (either using baseline only or including FEV1 data collected before week 52) </a:t>
            </a:r>
          </a:p>
          <a:p>
            <a:pPr marL="457189" indent="-457189">
              <a:buFont typeface="Arial" panose="020B0604020202020204" pitchFamily="34" charset="0"/>
              <a:buChar char="•"/>
            </a:pPr>
            <a:r>
              <a:rPr lang="en-GB" sz="2000" dirty="0"/>
              <a:t>What was the reason for specifying change from baseline to week 52 as a key endpoint? i.e. is the 52 week data crucial to evaluating the long term benefit of the drug?</a:t>
            </a:r>
          </a:p>
          <a:p>
            <a:pPr marL="457189" indent="-457189">
              <a:buFont typeface="Arial" panose="020B0604020202020204" pitchFamily="34" charset="0"/>
              <a:buChar char="•"/>
            </a:pPr>
            <a:r>
              <a:rPr lang="en-GB" sz="2000" dirty="0"/>
              <a:t>If so could used control based imputation (e.g. jump to reference)</a:t>
            </a:r>
          </a:p>
          <a:p>
            <a:pPr marL="457189" indent="-457189">
              <a:buFont typeface="Arial" panose="020B0604020202020204" pitchFamily="34" charset="0"/>
              <a:buChar char="•"/>
            </a:pPr>
            <a:r>
              <a:rPr lang="en-GB" sz="2000" dirty="0"/>
              <a:t>If not changing the summary measure to either an earlier timepoint or effect over the whole treatment period to reduce the impact of missing is an option. </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12</a:t>
            </a:fld>
            <a:endParaRPr lang="en-GB"/>
          </a:p>
        </p:txBody>
      </p:sp>
    </p:spTree>
    <p:extLst>
      <p:ext uri="{BB962C8B-B14F-4D97-AF65-F5344CB8AC3E}">
        <p14:creationId xmlns:p14="http://schemas.microsoft.com/office/powerpoint/2010/main" val="1039454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Autofit/>
          </a:bodyPr>
          <a:lstStyle/>
          <a:p>
            <a:r>
              <a:rPr lang="en-GB" sz="2800" b="1" dirty="0"/>
              <a:t>COVID-19 deaths</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a:xfrm>
            <a:off x="394633" y="1931950"/>
            <a:ext cx="8942400" cy="4424400"/>
          </a:xfrm>
        </p:spPr>
        <p:txBody>
          <a:bodyPr>
            <a:normAutofit/>
          </a:bodyPr>
          <a:lstStyle/>
          <a:p>
            <a:pPr marL="457189" indent="-457189">
              <a:buFont typeface="Arial" panose="020B0604020202020204" pitchFamily="34" charset="0"/>
              <a:buChar char="•"/>
            </a:pPr>
            <a:r>
              <a:rPr lang="en-GB" sz="2400" dirty="0"/>
              <a:t>Be precise: this could be people dying of COVID-19 infection or people dying due to problems in the healthcare system as a result of the pandemic or people dying of the underlying medical condition whilst being infected with COVID-19). </a:t>
            </a:r>
          </a:p>
          <a:p>
            <a:pPr marL="1142989" lvl="1" indent="-457189"/>
            <a:r>
              <a:rPr lang="en-GB" b="1" dirty="0"/>
              <a:t>Ascertainment of whether or not death was caused by COVID-19 is problematic </a:t>
            </a:r>
          </a:p>
          <a:p>
            <a:pPr marL="1142989" lvl="1" indent="-457189"/>
            <a:r>
              <a:rPr lang="en-GB" b="1" dirty="0"/>
              <a:t>Safety analysis could be complex</a:t>
            </a:r>
          </a:p>
          <a:p>
            <a:pPr marL="1142989" lvl="1" indent="-457189"/>
            <a:r>
              <a:rPr lang="en-GB" b="1" dirty="0"/>
              <a:t>High increase in deaths could lead to questions over how death is handled in exacerbation and FEV</a:t>
            </a:r>
            <a:r>
              <a:rPr lang="en-GB" b="1" baseline="-25000" dirty="0"/>
              <a:t>1</a:t>
            </a:r>
            <a:r>
              <a:rPr lang="en-GB" b="1" dirty="0"/>
              <a:t> analysis</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13</a:t>
            </a:fld>
            <a:endParaRPr lang="en-GB"/>
          </a:p>
        </p:txBody>
      </p:sp>
    </p:spTree>
    <p:extLst>
      <p:ext uri="{BB962C8B-B14F-4D97-AF65-F5344CB8AC3E}">
        <p14:creationId xmlns:p14="http://schemas.microsoft.com/office/powerpoint/2010/main" val="2816921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rmAutofit fontScale="90000"/>
          </a:bodyPr>
          <a:lstStyle/>
          <a:p>
            <a:r>
              <a:rPr lang="en-GB" b="1" dirty="0"/>
              <a:t>Conclusion</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85000" lnSpcReduction="20000"/>
          </a:bodyPr>
          <a:lstStyle/>
          <a:p>
            <a:pPr marL="457189" indent="-457189">
              <a:buFont typeface="Arial" panose="020B0604020202020204" pitchFamily="34" charset="0"/>
              <a:buChar char="•"/>
            </a:pPr>
            <a:r>
              <a:rPr lang="en-GB" b="0" dirty="0"/>
              <a:t>If primary question of interest is what is the benefit of treatment in the absence of the pandemic using a treatment policy approach for intercurrent events and missing data related to the pandemic is generally not appropriate. </a:t>
            </a:r>
          </a:p>
          <a:p>
            <a:pPr marL="457189" indent="-457189">
              <a:buFont typeface="Arial" panose="020B0604020202020204" pitchFamily="34" charset="0"/>
              <a:buChar char="•"/>
            </a:pPr>
            <a:r>
              <a:rPr lang="en-GB" b="0" dirty="0"/>
              <a:t>Instead using a consistent hypothetical strategy for pandemic related intercurrent events and missing data should be seriously considered and </a:t>
            </a:r>
            <a:r>
              <a:rPr lang="en-GB" dirty="0"/>
              <a:t>discussed with regulators</a:t>
            </a:r>
          </a:p>
          <a:p>
            <a:pPr marL="1142989" lvl="1" indent="-457189"/>
            <a:r>
              <a:rPr lang="en-GB" b="0" dirty="0"/>
              <a:t>If used important to understand how this </a:t>
            </a:r>
            <a:r>
              <a:rPr lang="en-GB" b="0" dirty="0" err="1"/>
              <a:t>estimand</a:t>
            </a:r>
            <a:r>
              <a:rPr lang="en-GB" b="0" dirty="0"/>
              <a:t> will be estimated and whether that is feasible particularly if faced with a large amount of missing data</a:t>
            </a:r>
          </a:p>
          <a:p>
            <a:pPr marL="1142989" lvl="1" indent="-457189"/>
            <a:r>
              <a:rPr lang="en-GB" dirty="0"/>
              <a:t>Other options like changing the summary measure to one that can be more reliably be estimated should also be considered. </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14</a:t>
            </a:fld>
            <a:endParaRPr lang="en-GB"/>
          </a:p>
        </p:txBody>
      </p:sp>
    </p:spTree>
    <p:extLst>
      <p:ext uri="{BB962C8B-B14F-4D97-AF65-F5344CB8AC3E}">
        <p14:creationId xmlns:p14="http://schemas.microsoft.com/office/powerpoint/2010/main" val="227827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p:txBody>
          <a:bodyPr>
            <a:normAutofit fontScale="90000"/>
          </a:bodyPr>
          <a:lstStyle/>
          <a:p>
            <a:r>
              <a:rPr lang="en-GB" b="1" dirty="0"/>
              <a:t>Acknowledgements</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92500" lnSpcReduction="10000"/>
          </a:bodyPr>
          <a:lstStyle/>
          <a:p>
            <a:pPr marL="457189" indent="-457189">
              <a:buFont typeface="Arial" panose="020B0604020202020204" pitchFamily="34" charset="0"/>
              <a:buChar char="•"/>
            </a:pPr>
            <a:r>
              <a:rPr lang="en-GB" b="0" dirty="0"/>
              <a:t>Thanks to the EFPIA/EFSPI </a:t>
            </a:r>
            <a:r>
              <a:rPr lang="en-GB" b="0" dirty="0" err="1"/>
              <a:t>Estimands</a:t>
            </a:r>
            <a:r>
              <a:rPr lang="en-GB" b="0" dirty="0"/>
              <a:t> Implementation and Pharmaceutical Industry COVID-19 Biostatistics Working Groups for help forming some of the views expressed here</a:t>
            </a:r>
          </a:p>
          <a:p>
            <a:pPr marL="457189" indent="-457189">
              <a:buFont typeface="Arial" panose="020B0604020202020204" pitchFamily="34" charset="0"/>
              <a:buChar char="•"/>
            </a:pPr>
            <a:r>
              <a:rPr lang="en-GB" b="0" dirty="0"/>
              <a:t>Particular thanks to Oliver Keene (GSK) for discussions and comments on the slides and Patrick Darken, Ian Hirsch and Chris Miller (AstraZeneca) for comments on the slides</a:t>
            </a:r>
          </a:p>
          <a:p>
            <a:pPr marL="457189" indent="-457189">
              <a:buFont typeface="Arial" panose="020B0604020202020204" pitchFamily="34" charset="0"/>
              <a:buChar char="•"/>
            </a:pPr>
            <a:r>
              <a:rPr lang="en-GB" b="0" dirty="0"/>
              <a:t>But slides are my own views and don’t necessarily represent the views of any of the above people, Companies or groups!</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2</a:t>
            </a:fld>
            <a:endParaRPr lang="en-GB"/>
          </a:p>
        </p:txBody>
      </p:sp>
    </p:spTree>
    <p:extLst>
      <p:ext uri="{BB962C8B-B14F-4D97-AF65-F5344CB8AC3E}">
        <p14:creationId xmlns:p14="http://schemas.microsoft.com/office/powerpoint/2010/main" val="296609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p:txBody>
          <a:bodyPr>
            <a:normAutofit fontScale="90000"/>
          </a:bodyPr>
          <a:lstStyle/>
          <a:p>
            <a:r>
              <a:rPr lang="en-GB" b="1" dirty="0"/>
              <a:t>Contents</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92500" lnSpcReduction="20000"/>
          </a:bodyPr>
          <a:lstStyle/>
          <a:p>
            <a:pPr marL="457189" indent="-457189">
              <a:buFont typeface="Arial" panose="020B0604020202020204" pitchFamily="34" charset="0"/>
              <a:buChar char="•"/>
            </a:pPr>
            <a:r>
              <a:rPr lang="en-GB" b="0" dirty="0"/>
              <a:t>Note I am not discussing issues with trials set up for investigating treatments to alleviate symptoms/prevent COVID-19</a:t>
            </a:r>
          </a:p>
          <a:p>
            <a:pPr marL="457189" indent="-457189">
              <a:buFont typeface="Arial" panose="020B0604020202020204" pitchFamily="34" charset="0"/>
              <a:buChar char="•"/>
            </a:pPr>
            <a:r>
              <a:rPr lang="en-GB" b="0" dirty="0"/>
              <a:t>Assess impact on</a:t>
            </a:r>
          </a:p>
          <a:p>
            <a:pPr marL="1142989" lvl="1" indent="-457189"/>
            <a:r>
              <a:rPr lang="en-GB" dirty="0"/>
              <a:t>Research question/ clinical objective </a:t>
            </a:r>
          </a:p>
          <a:p>
            <a:pPr marL="1142989" lvl="1" indent="-457189"/>
            <a:r>
              <a:rPr lang="en-GB" dirty="0"/>
              <a:t>Primary </a:t>
            </a:r>
            <a:r>
              <a:rPr lang="en-GB" dirty="0" err="1"/>
              <a:t>estimand</a:t>
            </a:r>
            <a:endParaRPr lang="en-GB" dirty="0"/>
          </a:p>
          <a:p>
            <a:pPr marL="1142989" lvl="1" indent="-457189"/>
            <a:r>
              <a:rPr lang="en-GB" dirty="0"/>
              <a:t>Intercurrent events (ICEs)</a:t>
            </a:r>
          </a:p>
          <a:p>
            <a:pPr marL="1142989" lvl="1" indent="-457189"/>
            <a:r>
              <a:rPr lang="en-GB" dirty="0"/>
              <a:t>Summary measure</a:t>
            </a:r>
          </a:p>
          <a:p>
            <a:pPr marL="1142989" lvl="1" indent="-457189"/>
            <a:r>
              <a:rPr lang="en-GB" dirty="0"/>
              <a:t>Missing Data</a:t>
            </a:r>
          </a:p>
          <a:p>
            <a:pPr marL="1142989" lvl="1" indent="-457189"/>
            <a:r>
              <a:rPr lang="en-GB" dirty="0"/>
              <a:t>Estimator and Estimation</a:t>
            </a:r>
          </a:p>
          <a:p>
            <a:pPr marL="1142989" lvl="1" indent="-457189"/>
            <a:endParaRPr lang="en-GB" dirty="0"/>
          </a:p>
          <a:p>
            <a:pPr marL="457189" indent="-457189">
              <a:buFont typeface="Arial" panose="020B0604020202020204" pitchFamily="34" charset="0"/>
              <a:buChar char="•"/>
            </a:pPr>
            <a:r>
              <a:rPr lang="en-GB" b="0" dirty="0"/>
              <a:t>All of the above will be illustrated with an example of a fictitious COPD trial</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3</a:t>
            </a:fld>
            <a:endParaRPr lang="en-GB"/>
          </a:p>
        </p:txBody>
      </p:sp>
    </p:spTree>
    <p:extLst>
      <p:ext uri="{BB962C8B-B14F-4D97-AF65-F5344CB8AC3E}">
        <p14:creationId xmlns:p14="http://schemas.microsoft.com/office/powerpoint/2010/main" val="2599819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p:txBody>
          <a:bodyPr>
            <a:normAutofit fontScale="90000"/>
          </a:bodyPr>
          <a:lstStyle/>
          <a:p>
            <a:r>
              <a:rPr lang="en-GB" b="1" dirty="0"/>
              <a:t>What was the original research question/clinical objective</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a:bodyPr>
          <a:lstStyle/>
          <a:p>
            <a:pPr marL="457189" indent="-457189">
              <a:buFont typeface="Arial" panose="020B0604020202020204" pitchFamily="34" charset="0"/>
              <a:buChar char="•"/>
            </a:pPr>
            <a:r>
              <a:rPr lang="en-GB" sz="2000" dirty="0">
                <a:solidFill>
                  <a:prstClr val="black"/>
                </a:solidFill>
              </a:rPr>
              <a:t>Q1: Are we interested in how drug A compares to control in the absence of the pandemic?</a:t>
            </a:r>
          </a:p>
          <a:p>
            <a:pPr marL="1142989" lvl="1" indent="-457189"/>
            <a:r>
              <a:rPr lang="en-GB" sz="1200" dirty="0">
                <a:solidFill>
                  <a:prstClr val="black"/>
                </a:solidFill>
              </a:rPr>
              <a:t> i.e. how the drug would be used in the future if the pandemic is either no longer an issue (due to vaccination/effective treatments) or because some of the operational issues COVID-19 caused in the trial are no longer an issue now/in the immediate future.</a:t>
            </a:r>
          </a:p>
          <a:p>
            <a:pPr marL="457189" indent="-457189">
              <a:buFont typeface="Arial" panose="020B0604020202020204" pitchFamily="34" charset="0"/>
              <a:buChar char="•"/>
            </a:pPr>
            <a:r>
              <a:rPr lang="en-GB" sz="2000" dirty="0">
                <a:solidFill>
                  <a:prstClr val="black"/>
                </a:solidFill>
              </a:rPr>
              <a:t>Or are we interested in how drug A compares to control in the presence of the infections due to COVID-19 and/or the operational effects caused by the pandemic</a:t>
            </a:r>
            <a:endParaRPr lang="en-GB" sz="2000" dirty="0"/>
          </a:p>
          <a:p>
            <a:pPr marL="457189" indent="-457189">
              <a:buFont typeface="Arial" panose="020B0604020202020204" pitchFamily="34" charset="0"/>
              <a:buChar char="•"/>
            </a:pPr>
            <a:r>
              <a:rPr lang="en-GB" sz="2000" dirty="0"/>
              <a:t>From above important to realise COVID-19 has many different impacts on a study.</a:t>
            </a:r>
          </a:p>
          <a:p>
            <a:pPr marL="457189" indent="-457189">
              <a:buFont typeface="Arial" panose="020B0604020202020204" pitchFamily="34" charset="0"/>
              <a:buChar char="•"/>
            </a:pPr>
            <a:r>
              <a:rPr lang="en-GB" sz="2000" dirty="0"/>
              <a:t>Operational effects were extreme due to lockdown measures. These effects are unlikely to apply in general in the future. Therefore it doesn’t make sense to evaluate efficacy using an </a:t>
            </a:r>
            <a:r>
              <a:rPr lang="en-GB" sz="2000" dirty="0" err="1"/>
              <a:t>estimand</a:t>
            </a:r>
            <a:r>
              <a:rPr lang="en-GB" sz="2000" dirty="0"/>
              <a:t> that includes those measures if interested in Q1.</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4</a:t>
            </a:fld>
            <a:endParaRPr lang="en-GB"/>
          </a:p>
        </p:txBody>
      </p:sp>
    </p:spTree>
    <p:extLst>
      <p:ext uri="{BB962C8B-B14F-4D97-AF65-F5344CB8AC3E}">
        <p14:creationId xmlns:p14="http://schemas.microsoft.com/office/powerpoint/2010/main" val="2380791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rmAutofit fontScale="90000"/>
          </a:bodyPr>
          <a:lstStyle/>
          <a:p>
            <a:r>
              <a:rPr lang="en-GB" b="1" dirty="0"/>
              <a:t>COPD Example – Prespecified </a:t>
            </a:r>
            <a:r>
              <a:rPr lang="en-GB" b="1" dirty="0" err="1"/>
              <a:t>Estimand</a:t>
            </a:r>
            <a:endParaRPr lang="en-GB" b="1" dirty="0"/>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85000" lnSpcReduction="20000"/>
          </a:bodyPr>
          <a:lstStyle/>
          <a:p>
            <a:pPr marL="457200" lvl="0" indent="-457200" defTabSz="457200">
              <a:lnSpc>
                <a:spcPct val="100000"/>
              </a:lnSpc>
              <a:spcBef>
                <a:spcPct val="20000"/>
              </a:spcBef>
              <a:buFont typeface="Wingdings" panose="05000000000000000000" pitchFamily="2" charset="2"/>
              <a:buChar char="v"/>
              <a:defRPr/>
            </a:pPr>
            <a:r>
              <a:rPr lang="en-US" dirty="0">
                <a:solidFill>
                  <a:srgbClr val="404040"/>
                </a:solidFill>
                <a:latin typeface="Gill Sans MT"/>
                <a:cs typeface="Arial"/>
              </a:rPr>
              <a:t>Treatment condition of interest </a:t>
            </a:r>
            <a:r>
              <a:rPr lang="en-US" b="0" dirty="0">
                <a:solidFill>
                  <a:srgbClr val="404040"/>
                </a:solidFill>
                <a:latin typeface="Gill Sans MT"/>
                <a:cs typeface="Arial"/>
              </a:rPr>
              <a:t>– Comparing drug A with control. Drug A is administered every 4 weeks. </a:t>
            </a:r>
          </a:p>
          <a:p>
            <a:pPr marL="457200" lvl="0" indent="-457200" defTabSz="457200">
              <a:lnSpc>
                <a:spcPct val="100000"/>
              </a:lnSpc>
              <a:spcBef>
                <a:spcPct val="20000"/>
              </a:spcBef>
              <a:buFont typeface="Wingdings" panose="05000000000000000000" pitchFamily="2" charset="2"/>
              <a:buChar char="v"/>
              <a:defRPr/>
            </a:pPr>
            <a:r>
              <a:rPr lang="en-US" dirty="0">
                <a:solidFill>
                  <a:srgbClr val="404040"/>
                </a:solidFill>
                <a:latin typeface="Gill Sans MT"/>
                <a:cs typeface="Arial"/>
              </a:rPr>
              <a:t>Population</a:t>
            </a:r>
            <a:r>
              <a:rPr lang="en-US" b="0" dirty="0">
                <a:solidFill>
                  <a:srgbClr val="404040"/>
                </a:solidFill>
                <a:latin typeface="Gill Sans MT"/>
                <a:cs typeface="Arial"/>
              </a:rPr>
              <a:t> of patients targeted by the clinical question – COPD patients</a:t>
            </a:r>
          </a:p>
          <a:p>
            <a:pPr marL="457200" lvl="0" indent="-457200" defTabSz="457200">
              <a:lnSpc>
                <a:spcPct val="100000"/>
              </a:lnSpc>
              <a:spcBef>
                <a:spcPct val="20000"/>
              </a:spcBef>
              <a:buFont typeface="Wingdings" panose="05000000000000000000" pitchFamily="2" charset="2"/>
              <a:buChar char="v"/>
              <a:defRPr/>
            </a:pPr>
            <a:r>
              <a:rPr lang="en-US" dirty="0">
                <a:solidFill>
                  <a:srgbClr val="404040"/>
                </a:solidFill>
                <a:latin typeface="Gill Sans MT"/>
                <a:cs typeface="Arial"/>
              </a:rPr>
              <a:t>Variable </a:t>
            </a:r>
            <a:r>
              <a:rPr lang="en-US" b="0" dirty="0">
                <a:solidFill>
                  <a:srgbClr val="404040"/>
                </a:solidFill>
                <a:latin typeface="Gill Sans MT"/>
                <a:cs typeface="Arial"/>
              </a:rPr>
              <a:t>(endpoint) to be obtained for each patient – exacerbations (I will also discuss lung function measurements like FEV</a:t>
            </a:r>
            <a:r>
              <a:rPr lang="en-US" sz="1200" b="0" dirty="0">
                <a:solidFill>
                  <a:srgbClr val="404040"/>
                </a:solidFill>
                <a:latin typeface="Gill Sans MT"/>
                <a:cs typeface="Arial"/>
              </a:rPr>
              <a:t>1</a:t>
            </a:r>
            <a:r>
              <a:rPr lang="en-US" b="0" dirty="0">
                <a:solidFill>
                  <a:srgbClr val="404040"/>
                </a:solidFill>
                <a:latin typeface="Gill Sans MT"/>
                <a:cs typeface="Arial"/>
              </a:rPr>
              <a:t>)</a:t>
            </a:r>
          </a:p>
          <a:p>
            <a:pPr marL="457200" lvl="0" indent="-457200" defTabSz="457200">
              <a:lnSpc>
                <a:spcPct val="100000"/>
              </a:lnSpc>
              <a:spcBef>
                <a:spcPct val="20000"/>
              </a:spcBef>
              <a:buFont typeface="Wingdings" panose="05000000000000000000" pitchFamily="2" charset="2"/>
              <a:buChar char="v"/>
              <a:defRPr/>
            </a:pPr>
            <a:r>
              <a:rPr lang="en-US" dirty="0">
                <a:solidFill>
                  <a:srgbClr val="404040"/>
                </a:solidFill>
                <a:latin typeface="Gill Sans MT"/>
                <a:cs typeface="Arial"/>
              </a:rPr>
              <a:t>Handling of intercurrent events </a:t>
            </a:r>
            <a:r>
              <a:rPr lang="en-US" b="0" dirty="0">
                <a:solidFill>
                  <a:srgbClr val="404040"/>
                </a:solidFill>
                <a:latin typeface="Gill Sans MT"/>
                <a:cs typeface="Arial"/>
              </a:rPr>
              <a:t>– discontinuation of study drug, interruptions of study drug = treatment policy</a:t>
            </a:r>
          </a:p>
          <a:p>
            <a:pPr marL="457200" lvl="0" indent="-457200" defTabSz="457200">
              <a:lnSpc>
                <a:spcPct val="100000"/>
              </a:lnSpc>
              <a:spcBef>
                <a:spcPct val="20000"/>
              </a:spcBef>
              <a:buFont typeface="Wingdings" panose="05000000000000000000" pitchFamily="2" charset="2"/>
              <a:buChar char="v"/>
              <a:defRPr/>
            </a:pPr>
            <a:r>
              <a:rPr lang="en-US" dirty="0">
                <a:solidFill>
                  <a:srgbClr val="404040"/>
                </a:solidFill>
                <a:latin typeface="Gill Sans MT"/>
                <a:cs typeface="Arial"/>
              </a:rPr>
              <a:t>Population-level summary </a:t>
            </a:r>
            <a:r>
              <a:rPr lang="en-US" b="0" dirty="0">
                <a:solidFill>
                  <a:srgbClr val="404040"/>
                </a:solidFill>
                <a:latin typeface="Gill Sans MT"/>
                <a:cs typeface="Arial"/>
              </a:rPr>
              <a:t>providing a basis for comparison between treatment conditions – relative exacerbation rate between treatment groups</a:t>
            </a:r>
          </a:p>
          <a:p>
            <a:endParaRPr lang="en-GB" dirty="0"/>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5</a:t>
            </a:fld>
            <a:endParaRPr lang="en-GB"/>
          </a:p>
        </p:txBody>
      </p:sp>
    </p:spTree>
    <p:extLst>
      <p:ext uri="{BB962C8B-B14F-4D97-AF65-F5344CB8AC3E}">
        <p14:creationId xmlns:p14="http://schemas.microsoft.com/office/powerpoint/2010/main" val="2665845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9">
            <a:extLst>
              <a:ext uri="{FF2B5EF4-FFF2-40B4-BE49-F238E27FC236}">
                <a16:creationId xmlns:a16="http://schemas.microsoft.com/office/drawing/2014/main" id="{581545D2-8009-4198-8F8E-96330F111DFB}"/>
              </a:ext>
            </a:extLst>
          </p:cNvPr>
          <p:cNvSpPr txBox="1"/>
          <p:nvPr/>
        </p:nvSpPr>
        <p:spPr>
          <a:xfrm>
            <a:off x="8992090" y="2525417"/>
            <a:ext cx="216063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Post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9" name="Inhaltsplatzhalter 60">
            <a:extLst>
              <a:ext uri="{FF2B5EF4-FFF2-40B4-BE49-F238E27FC236}">
                <a16:creationId xmlns:a16="http://schemas.microsoft.com/office/drawing/2014/main" id="{92C30674-BAA3-416C-94E4-20AFBA30FF99}"/>
              </a:ext>
            </a:extLst>
          </p:cNvPr>
          <p:cNvSpPr>
            <a:spLocks noGrp="1"/>
          </p:cNvSpPr>
          <p:nvPr>
            <p:ph idx="1"/>
          </p:nvPr>
        </p:nvSpPr>
        <p:spPr>
          <a:xfrm>
            <a:off x="581192" y="1633931"/>
            <a:ext cx="11172342" cy="5087545"/>
          </a:xfrm>
        </p:spPr>
        <p:txBody>
          <a:bodyPr/>
          <a:lstStyle/>
          <a:p>
            <a:pPr marL="285750" indent="-285750">
              <a:buFont typeface="Arial"/>
              <a:buChar char="•"/>
            </a:pPr>
            <a:endParaRPr lang="en-US" sz="1600" dirty="0"/>
          </a:p>
          <a:p>
            <a:pPr marL="285750" indent="-285750">
              <a:buFont typeface="Arial"/>
              <a:buChar char="•"/>
            </a:pPr>
            <a:endParaRPr lang="en-US" sz="1600" dirty="0"/>
          </a:p>
          <a:p>
            <a:pPr marL="285750" indent="-285750">
              <a:buFont typeface="Arial"/>
              <a:buChar char="•"/>
            </a:pPr>
            <a:endParaRPr lang="en-US" sz="1600" dirty="0"/>
          </a:p>
          <a:p>
            <a:pPr marL="285750" indent="-285750">
              <a:buFont typeface="Arial"/>
              <a:buChar char="•"/>
            </a:pPr>
            <a:endParaRPr lang="en-US" sz="1600" dirty="0"/>
          </a:p>
          <a:p>
            <a:pPr marL="285750" indent="-285750">
              <a:buFont typeface="Arial"/>
              <a:buChar char="•"/>
            </a:pPr>
            <a:endParaRPr lang="en-US" sz="1600" dirty="0"/>
          </a:p>
          <a:p>
            <a:pPr marL="285750" indent="-285750">
              <a:buFont typeface="Arial"/>
              <a:buChar char="•"/>
            </a:pPr>
            <a:endParaRPr lang="en-US" sz="1600" dirty="0"/>
          </a:p>
          <a:p>
            <a:pPr marL="285750" indent="-285750">
              <a:spcAft>
                <a:spcPts val="0"/>
              </a:spcAft>
              <a:buFont typeface="Arial"/>
              <a:buChar char="•"/>
            </a:pPr>
            <a:endParaRPr lang="en-US" sz="1600" dirty="0"/>
          </a:p>
          <a:p>
            <a:pPr marL="285750" indent="-285750">
              <a:spcAft>
                <a:spcPts val="0"/>
              </a:spcAft>
              <a:buFont typeface="Arial"/>
              <a:buChar char="•"/>
            </a:pPr>
            <a:endParaRPr lang="en-US" sz="1600" dirty="0"/>
          </a:p>
          <a:p>
            <a:pPr marL="285750" indent="-285750">
              <a:spcAft>
                <a:spcPts val="0"/>
              </a:spcAft>
              <a:buFont typeface="Arial"/>
              <a:buChar char="•"/>
            </a:pPr>
            <a:endParaRPr lang="en-US" sz="1600" dirty="0"/>
          </a:p>
        </p:txBody>
      </p:sp>
      <p:sp>
        <p:nvSpPr>
          <p:cNvPr id="3" name="Datumsplatzhalter 2">
            <a:extLst>
              <a:ext uri="{FF2B5EF4-FFF2-40B4-BE49-F238E27FC236}">
                <a16:creationId xmlns:a16="http://schemas.microsoft.com/office/drawing/2014/main" id="{7CB639F5-5A11-4741-8639-3EED5FB23510}"/>
              </a:ext>
            </a:extLst>
          </p:cNvPr>
          <p:cNvSpPr>
            <a:spLocks noGrp="1"/>
          </p:cNvSpPr>
          <p:nvPr>
            <p:ph type="dt" sz="half" idx="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404040">
                  <a:tint val="75000"/>
                </a:srgbClr>
              </a:solidFill>
              <a:effectLst/>
              <a:uLnTx/>
              <a:uFillTx/>
              <a:latin typeface="Arial"/>
              <a:ea typeface="+mn-ea"/>
              <a:cs typeface="Arial"/>
            </a:endParaRPr>
          </a:p>
        </p:txBody>
      </p:sp>
      <p:sp>
        <p:nvSpPr>
          <p:cNvPr id="4" name="Titel 3">
            <a:extLst>
              <a:ext uri="{FF2B5EF4-FFF2-40B4-BE49-F238E27FC236}">
                <a16:creationId xmlns:a16="http://schemas.microsoft.com/office/drawing/2014/main" id="{4A1F486F-C702-4FB8-A987-EFC2C618FABC}"/>
              </a:ext>
            </a:extLst>
          </p:cNvPr>
          <p:cNvSpPr>
            <a:spLocks noGrp="1"/>
          </p:cNvSpPr>
          <p:nvPr>
            <p:ph type="title"/>
          </p:nvPr>
        </p:nvSpPr>
        <p:spPr/>
        <p:txBody>
          <a:bodyPr/>
          <a:lstStyle/>
          <a:p>
            <a:r>
              <a:rPr lang="en-US" dirty="0">
                <a:latin typeface="Gill Sans MT" panose="020B0502020104020203" pitchFamily="34" charset="0"/>
                <a:cs typeface="Calibri"/>
              </a:rPr>
              <a:t>How are patients impacted</a:t>
            </a:r>
            <a:endParaRPr lang="en-US" dirty="0"/>
          </a:p>
        </p:txBody>
      </p:sp>
      <p:sp>
        <p:nvSpPr>
          <p:cNvPr id="5" name="Foliennummernplatzhalter 4">
            <a:extLst>
              <a:ext uri="{FF2B5EF4-FFF2-40B4-BE49-F238E27FC236}">
                <a16:creationId xmlns:a16="http://schemas.microsoft.com/office/drawing/2014/main" id="{727008B6-8877-466A-B6B1-46FC8EF5EF6A}"/>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04040">
                    <a:lumMod val="60000"/>
                    <a:lumOff val="40000"/>
                  </a:srgbClr>
                </a:solidFill>
                <a:effectLst/>
                <a:uLnTx/>
                <a:uFillTx/>
                <a:latin typeface="Arial"/>
                <a:ea typeface="+mn-ea"/>
                <a:cs typeface="+mn-cs"/>
              </a:rPr>
              <a:t>Page </a:t>
            </a:r>
            <a:fld id="{127D9164-07AF-9947-BAED-B5CA6D2A48F4}" type="slidenum">
              <a:rPr kumimoji="0" lang="en-US" sz="1000" b="0" i="0" u="none" strike="noStrike" kern="1200" cap="none" spc="0" normalizeH="0" baseline="0" noProof="0" smtClean="0">
                <a:ln>
                  <a:noFill/>
                </a:ln>
                <a:solidFill>
                  <a:srgbClr val="404040">
                    <a:lumMod val="60000"/>
                    <a:lumOff val="40000"/>
                  </a:srgbClr>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srgbClr val="404040">
                  <a:lumMod val="60000"/>
                  <a:lumOff val="40000"/>
                </a:srgbClr>
              </a:solidFill>
              <a:effectLst/>
              <a:uLnTx/>
              <a:uFillTx/>
              <a:latin typeface="Arial"/>
              <a:ea typeface="+mn-ea"/>
              <a:cs typeface="+mn-cs"/>
            </a:endParaRPr>
          </a:p>
        </p:txBody>
      </p:sp>
      <p:sp>
        <p:nvSpPr>
          <p:cNvPr id="8" name="Rectangle 2">
            <a:extLst>
              <a:ext uri="{FF2B5EF4-FFF2-40B4-BE49-F238E27FC236}">
                <a16:creationId xmlns:a16="http://schemas.microsoft.com/office/drawing/2014/main" id="{9F443A17-E2FA-429D-88AA-36440574313F}"/>
              </a:ext>
            </a:extLst>
          </p:cNvPr>
          <p:cNvSpPr/>
          <p:nvPr/>
        </p:nvSpPr>
        <p:spPr>
          <a:xfrm>
            <a:off x="2549788" y="2277582"/>
            <a:ext cx="4561728" cy="3767179"/>
          </a:xfrm>
          <a:prstGeom prst="rect">
            <a:avLst/>
          </a:prstGeom>
          <a:gradFill>
            <a:gsLst>
              <a:gs pos="0">
                <a:schemeClr val="bg1">
                  <a:alpha val="0"/>
                </a:schemeClr>
              </a:gs>
              <a:gs pos="69000">
                <a:srgbClr val="FFE79B"/>
              </a:gs>
              <a:gs pos="31000">
                <a:srgbClr val="FFE79B"/>
              </a:gs>
              <a:gs pos="100000">
                <a:schemeClr val="bg1">
                  <a:alpha val="0"/>
                </a:schemeClr>
              </a:gs>
            </a:gsLst>
            <a:lin ang="0" scaled="1"/>
          </a:gradFill>
          <a:ln w="209550">
            <a:noFill/>
            <a:extLst>
              <a:ext uri="{C807C97D-BFC1-408E-A445-0C87EB9F89A2}">
                <ask:lineSketchStyleProps xmlns:ask="http://schemas.microsoft.com/office/drawing/2018/sketchyshapes" xmlns="" sd="1219033472">
                  <a:custGeom>
                    <a:avLst/>
                    <a:gdLst>
                      <a:gd name="connsiteX0" fmla="*/ 0 w 1584395"/>
                      <a:gd name="connsiteY0" fmla="*/ 0 h 3767179"/>
                      <a:gd name="connsiteX1" fmla="*/ 512288 w 1584395"/>
                      <a:gd name="connsiteY1" fmla="*/ 0 h 3767179"/>
                      <a:gd name="connsiteX2" fmla="*/ 1008731 w 1584395"/>
                      <a:gd name="connsiteY2" fmla="*/ 0 h 3767179"/>
                      <a:gd name="connsiteX3" fmla="*/ 1584395 w 1584395"/>
                      <a:gd name="connsiteY3" fmla="*/ 0 h 3767179"/>
                      <a:gd name="connsiteX4" fmla="*/ 1584395 w 1584395"/>
                      <a:gd name="connsiteY4" fmla="*/ 538168 h 3767179"/>
                      <a:gd name="connsiteX5" fmla="*/ 1584395 w 1584395"/>
                      <a:gd name="connsiteY5" fmla="*/ 1076337 h 3767179"/>
                      <a:gd name="connsiteX6" fmla="*/ 1584395 w 1584395"/>
                      <a:gd name="connsiteY6" fmla="*/ 1539162 h 3767179"/>
                      <a:gd name="connsiteX7" fmla="*/ 1584395 w 1584395"/>
                      <a:gd name="connsiteY7" fmla="*/ 2115002 h 3767179"/>
                      <a:gd name="connsiteX8" fmla="*/ 1584395 w 1584395"/>
                      <a:gd name="connsiteY8" fmla="*/ 2577827 h 3767179"/>
                      <a:gd name="connsiteX9" fmla="*/ 1584395 w 1584395"/>
                      <a:gd name="connsiteY9" fmla="*/ 3153667 h 3767179"/>
                      <a:gd name="connsiteX10" fmla="*/ 1584395 w 1584395"/>
                      <a:gd name="connsiteY10" fmla="*/ 3767179 h 3767179"/>
                      <a:gd name="connsiteX11" fmla="*/ 1040419 w 1584395"/>
                      <a:gd name="connsiteY11" fmla="*/ 3767179 h 3767179"/>
                      <a:gd name="connsiteX12" fmla="*/ 496444 w 1584395"/>
                      <a:gd name="connsiteY12" fmla="*/ 3767179 h 3767179"/>
                      <a:gd name="connsiteX13" fmla="*/ 0 w 1584395"/>
                      <a:gd name="connsiteY13" fmla="*/ 3767179 h 3767179"/>
                      <a:gd name="connsiteX14" fmla="*/ 0 w 1584395"/>
                      <a:gd name="connsiteY14" fmla="*/ 3266682 h 3767179"/>
                      <a:gd name="connsiteX15" fmla="*/ 0 w 1584395"/>
                      <a:gd name="connsiteY15" fmla="*/ 2690842 h 3767179"/>
                      <a:gd name="connsiteX16" fmla="*/ 0 w 1584395"/>
                      <a:gd name="connsiteY16" fmla="*/ 2228017 h 3767179"/>
                      <a:gd name="connsiteX17" fmla="*/ 0 w 1584395"/>
                      <a:gd name="connsiteY17" fmla="*/ 1689849 h 3767179"/>
                      <a:gd name="connsiteX18" fmla="*/ 0 w 1584395"/>
                      <a:gd name="connsiteY18" fmla="*/ 1114009 h 3767179"/>
                      <a:gd name="connsiteX19" fmla="*/ 0 w 1584395"/>
                      <a:gd name="connsiteY19" fmla="*/ 688856 h 3767179"/>
                      <a:gd name="connsiteX20" fmla="*/ 0 w 1584395"/>
                      <a:gd name="connsiteY20" fmla="*/ 0 h 376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4395" h="3767179" fill="none" extrusionOk="0">
                        <a:moveTo>
                          <a:pt x="0" y="0"/>
                        </a:moveTo>
                        <a:cubicBezTo>
                          <a:pt x="220196" y="-53116"/>
                          <a:pt x="339493" y="31755"/>
                          <a:pt x="512288" y="0"/>
                        </a:cubicBezTo>
                        <a:cubicBezTo>
                          <a:pt x="685083" y="-31755"/>
                          <a:pt x="792072" y="13174"/>
                          <a:pt x="1008731" y="0"/>
                        </a:cubicBezTo>
                        <a:cubicBezTo>
                          <a:pt x="1225390" y="-13174"/>
                          <a:pt x="1377742" y="59144"/>
                          <a:pt x="1584395" y="0"/>
                        </a:cubicBezTo>
                        <a:cubicBezTo>
                          <a:pt x="1643499" y="204107"/>
                          <a:pt x="1568250" y="318709"/>
                          <a:pt x="1584395" y="538168"/>
                        </a:cubicBezTo>
                        <a:cubicBezTo>
                          <a:pt x="1600540" y="757627"/>
                          <a:pt x="1537644" y="965703"/>
                          <a:pt x="1584395" y="1076337"/>
                        </a:cubicBezTo>
                        <a:cubicBezTo>
                          <a:pt x="1631146" y="1186971"/>
                          <a:pt x="1560049" y="1360785"/>
                          <a:pt x="1584395" y="1539162"/>
                        </a:cubicBezTo>
                        <a:cubicBezTo>
                          <a:pt x="1608741" y="1717540"/>
                          <a:pt x="1584292" y="1918516"/>
                          <a:pt x="1584395" y="2115002"/>
                        </a:cubicBezTo>
                        <a:cubicBezTo>
                          <a:pt x="1584498" y="2311488"/>
                          <a:pt x="1543374" y="2484941"/>
                          <a:pt x="1584395" y="2577827"/>
                        </a:cubicBezTo>
                        <a:cubicBezTo>
                          <a:pt x="1625416" y="2670713"/>
                          <a:pt x="1521427" y="2977934"/>
                          <a:pt x="1584395" y="3153667"/>
                        </a:cubicBezTo>
                        <a:cubicBezTo>
                          <a:pt x="1647363" y="3329400"/>
                          <a:pt x="1548583" y="3533789"/>
                          <a:pt x="1584395" y="3767179"/>
                        </a:cubicBezTo>
                        <a:cubicBezTo>
                          <a:pt x="1380297" y="3801780"/>
                          <a:pt x="1300094" y="3735743"/>
                          <a:pt x="1040419" y="3767179"/>
                        </a:cubicBezTo>
                        <a:cubicBezTo>
                          <a:pt x="780744" y="3798615"/>
                          <a:pt x="719175" y="3746404"/>
                          <a:pt x="496444" y="3767179"/>
                        </a:cubicBezTo>
                        <a:cubicBezTo>
                          <a:pt x="273713" y="3787954"/>
                          <a:pt x="179339" y="3755238"/>
                          <a:pt x="0" y="3767179"/>
                        </a:cubicBezTo>
                        <a:cubicBezTo>
                          <a:pt x="-27267" y="3659091"/>
                          <a:pt x="3602" y="3502901"/>
                          <a:pt x="0" y="3266682"/>
                        </a:cubicBezTo>
                        <a:cubicBezTo>
                          <a:pt x="-3602" y="3030463"/>
                          <a:pt x="25883" y="2822933"/>
                          <a:pt x="0" y="2690842"/>
                        </a:cubicBezTo>
                        <a:cubicBezTo>
                          <a:pt x="-25883" y="2558751"/>
                          <a:pt x="24187" y="2388571"/>
                          <a:pt x="0" y="2228017"/>
                        </a:cubicBezTo>
                        <a:cubicBezTo>
                          <a:pt x="-24187" y="2067463"/>
                          <a:pt x="34181" y="1887242"/>
                          <a:pt x="0" y="1689849"/>
                        </a:cubicBezTo>
                        <a:cubicBezTo>
                          <a:pt x="-34181" y="1492456"/>
                          <a:pt x="55376" y="1327669"/>
                          <a:pt x="0" y="1114009"/>
                        </a:cubicBezTo>
                        <a:cubicBezTo>
                          <a:pt x="-55376" y="900349"/>
                          <a:pt x="47939" y="861337"/>
                          <a:pt x="0" y="688856"/>
                        </a:cubicBezTo>
                        <a:cubicBezTo>
                          <a:pt x="-47939" y="516375"/>
                          <a:pt x="31210" y="173887"/>
                          <a:pt x="0" y="0"/>
                        </a:cubicBezTo>
                        <a:close/>
                      </a:path>
                      <a:path w="1584395" h="3767179" stroke="0" extrusionOk="0">
                        <a:moveTo>
                          <a:pt x="0" y="0"/>
                        </a:moveTo>
                        <a:cubicBezTo>
                          <a:pt x="216789" y="-24303"/>
                          <a:pt x="273834" y="45620"/>
                          <a:pt x="512288" y="0"/>
                        </a:cubicBezTo>
                        <a:cubicBezTo>
                          <a:pt x="750742" y="-45620"/>
                          <a:pt x="797931" y="30641"/>
                          <a:pt x="992888" y="0"/>
                        </a:cubicBezTo>
                        <a:cubicBezTo>
                          <a:pt x="1187845" y="-30641"/>
                          <a:pt x="1293601" y="17825"/>
                          <a:pt x="1584395" y="0"/>
                        </a:cubicBezTo>
                        <a:cubicBezTo>
                          <a:pt x="1585198" y="197994"/>
                          <a:pt x="1581113" y="332382"/>
                          <a:pt x="1584395" y="500497"/>
                        </a:cubicBezTo>
                        <a:cubicBezTo>
                          <a:pt x="1587677" y="668612"/>
                          <a:pt x="1583560" y="868141"/>
                          <a:pt x="1584395" y="963321"/>
                        </a:cubicBezTo>
                        <a:cubicBezTo>
                          <a:pt x="1585230" y="1058501"/>
                          <a:pt x="1534980" y="1245911"/>
                          <a:pt x="1584395" y="1426146"/>
                        </a:cubicBezTo>
                        <a:cubicBezTo>
                          <a:pt x="1633810" y="1606381"/>
                          <a:pt x="1572735" y="1759058"/>
                          <a:pt x="1584395" y="1964315"/>
                        </a:cubicBezTo>
                        <a:cubicBezTo>
                          <a:pt x="1596055" y="2169572"/>
                          <a:pt x="1536709" y="2333324"/>
                          <a:pt x="1584395" y="2502483"/>
                        </a:cubicBezTo>
                        <a:cubicBezTo>
                          <a:pt x="1632081" y="2671642"/>
                          <a:pt x="1557782" y="2794948"/>
                          <a:pt x="1584395" y="2965308"/>
                        </a:cubicBezTo>
                        <a:cubicBezTo>
                          <a:pt x="1611008" y="3135668"/>
                          <a:pt x="1545255" y="3397204"/>
                          <a:pt x="1584395" y="3767179"/>
                        </a:cubicBezTo>
                        <a:cubicBezTo>
                          <a:pt x="1397576" y="3796650"/>
                          <a:pt x="1212589" y="3745733"/>
                          <a:pt x="1056263" y="3767179"/>
                        </a:cubicBezTo>
                        <a:cubicBezTo>
                          <a:pt x="899937" y="3788625"/>
                          <a:pt x="668984" y="3728743"/>
                          <a:pt x="543976" y="3767179"/>
                        </a:cubicBezTo>
                        <a:cubicBezTo>
                          <a:pt x="418968" y="3805615"/>
                          <a:pt x="182320" y="3716860"/>
                          <a:pt x="0" y="3767179"/>
                        </a:cubicBezTo>
                        <a:cubicBezTo>
                          <a:pt x="-58340" y="3641076"/>
                          <a:pt x="71041" y="3448674"/>
                          <a:pt x="0" y="3153667"/>
                        </a:cubicBezTo>
                        <a:cubicBezTo>
                          <a:pt x="-71041" y="2858660"/>
                          <a:pt x="1192" y="2829372"/>
                          <a:pt x="0" y="2540155"/>
                        </a:cubicBezTo>
                        <a:cubicBezTo>
                          <a:pt x="-1192" y="2250938"/>
                          <a:pt x="18602" y="2142810"/>
                          <a:pt x="0" y="2001987"/>
                        </a:cubicBezTo>
                        <a:cubicBezTo>
                          <a:pt x="-18602" y="1861164"/>
                          <a:pt x="44092" y="1657923"/>
                          <a:pt x="0" y="1501490"/>
                        </a:cubicBezTo>
                        <a:cubicBezTo>
                          <a:pt x="-44092" y="1345057"/>
                          <a:pt x="10337" y="1215487"/>
                          <a:pt x="0" y="1076337"/>
                        </a:cubicBezTo>
                        <a:cubicBezTo>
                          <a:pt x="-10337" y="937187"/>
                          <a:pt x="53344" y="801910"/>
                          <a:pt x="0" y="613512"/>
                        </a:cubicBezTo>
                        <a:cubicBezTo>
                          <a:pt x="-53344" y="425114"/>
                          <a:pt x="44813" y="248511"/>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Arial"/>
              <a:ea typeface="+mn-ea"/>
              <a:cs typeface="+mn-cs"/>
            </a:endParaRPr>
          </a:p>
        </p:txBody>
      </p:sp>
      <p:cxnSp>
        <p:nvCxnSpPr>
          <p:cNvPr id="10" name="Straight Arrow Connector 5">
            <a:extLst>
              <a:ext uri="{FF2B5EF4-FFF2-40B4-BE49-F238E27FC236}">
                <a16:creationId xmlns:a16="http://schemas.microsoft.com/office/drawing/2014/main" id="{A8E650F3-7EE2-4455-BA1F-83E79EC379CB}"/>
              </a:ext>
            </a:extLst>
          </p:cNvPr>
          <p:cNvCxnSpPr>
            <a:cxnSpLocks/>
          </p:cNvCxnSpPr>
          <p:nvPr/>
        </p:nvCxnSpPr>
        <p:spPr>
          <a:xfrm>
            <a:off x="581192" y="6039957"/>
            <a:ext cx="8393300" cy="4818"/>
          </a:xfrm>
          <a:prstGeom prst="straightConnector1">
            <a:avLst/>
          </a:prstGeom>
          <a:ln>
            <a:headEnd type="none"/>
            <a:tailEnd type="arrow"/>
          </a:ln>
        </p:spPr>
        <p:style>
          <a:lnRef idx="2">
            <a:schemeClr val="dk1"/>
          </a:lnRef>
          <a:fillRef idx="0">
            <a:schemeClr val="dk1"/>
          </a:fillRef>
          <a:effectRef idx="1">
            <a:schemeClr val="dk1"/>
          </a:effectRef>
          <a:fontRef idx="minor">
            <a:schemeClr val="tx1"/>
          </a:fontRef>
        </p:style>
      </p:cxnSp>
      <p:cxnSp>
        <p:nvCxnSpPr>
          <p:cNvPr id="12" name="Straight Arrow Connector 7">
            <a:extLst>
              <a:ext uri="{FF2B5EF4-FFF2-40B4-BE49-F238E27FC236}">
                <a16:creationId xmlns:a16="http://schemas.microsoft.com/office/drawing/2014/main" id="{1F38B324-79A4-4CE6-A6F6-9A94EFF2C09F}"/>
              </a:ext>
            </a:extLst>
          </p:cNvPr>
          <p:cNvCxnSpPr>
            <a:cxnSpLocks/>
          </p:cNvCxnSpPr>
          <p:nvPr/>
        </p:nvCxnSpPr>
        <p:spPr>
          <a:xfrm>
            <a:off x="805406" y="2416899"/>
            <a:ext cx="2554939" cy="16811"/>
          </a:xfrm>
          <a:prstGeom prst="straightConnector1">
            <a:avLst/>
          </a:prstGeom>
          <a:ln w="57150">
            <a:solidFill>
              <a:srgbClr val="00B050"/>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15" name="Straight Arrow Connector 12">
            <a:extLst>
              <a:ext uri="{FF2B5EF4-FFF2-40B4-BE49-F238E27FC236}">
                <a16:creationId xmlns:a16="http://schemas.microsoft.com/office/drawing/2014/main" id="{208486FE-949B-44ED-958B-8E6D9FBDC436}"/>
              </a:ext>
            </a:extLst>
          </p:cNvPr>
          <p:cNvCxnSpPr>
            <a:cxnSpLocks/>
          </p:cNvCxnSpPr>
          <p:nvPr/>
        </p:nvCxnSpPr>
        <p:spPr>
          <a:xfrm>
            <a:off x="1809995" y="2878171"/>
            <a:ext cx="2554939" cy="16811"/>
          </a:xfrm>
          <a:prstGeom prst="straightConnector1">
            <a:avLst/>
          </a:prstGeom>
          <a:ln w="57150">
            <a:solidFill>
              <a:srgbClr val="00B05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16" name="Star: 5 Points 13">
            <a:extLst>
              <a:ext uri="{FF2B5EF4-FFF2-40B4-BE49-F238E27FC236}">
                <a16:creationId xmlns:a16="http://schemas.microsoft.com/office/drawing/2014/main" id="{29C28CDF-C1EC-4286-ABE6-BD0AE06F9020}"/>
              </a:ext>
            </a:extLst>
          </p:cNvPr>
          <p:cNvSpPr/>
          <p:nvPr/>
        </p:nvSpPr>
        <p:spPr>
          <a:xfrm>
            <a:off x="4334120" y="2824947"/>
            <a:ext cx="112059" cy="106456"/>
          </a:xfrm>
          <a:prstGeom prst="star5">
            <a:avLst/>
          </a:prstGeom>
          <a:solidFill>
            <a:srgbClr val="FFC000"/>
          </a:solidFill>
          <a:ln w="889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cxnSp>
        <p:nvCxnSpPr>
          <p:cNvPr id="18" name="Straight Arrow Connector 15">
            <a:extLst>
              <a:ext uri="{FF2B5EF4-FFF2-40B4-BE49-F238E27FC236}">
                <a16:creationId xmlns:a16="http://schemas.microsoft.com/office/drawing/2014/main" id="{AA229F99-7FC5-4380-91A3-2453FF8ABA7C}"/>
              </a:ext>
            </a:extLst>
          </p:cNvPr>
          <p:cNvCxnSpPr>
            <a:cxnSpLocks/>
          </p:cNvCxnSpPr>
          <p:nvPr/>
        </p:nvCxnSpPr>
        <p:spPr>
          <a:xfrm>
            <a:off x="3259493" y="3800715"/>
            <a:ext cx="3237092" cy="0"/>
          </a:xfrm>
          <a:prstGeom prst="straightConnector1">
            <a:avLst/>
          </a:prstGeom>
          <a:ln w="57150">
            <a:solidFill>
              <a:srgbClr val="00B05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19" name="Star: 5 Points 16">
            <a:extLst>
              <a:ext uri="{FF2B5EF4-FFF2-40B4-BE49-F238E27FC236}">
                <a16:creationId xmlns:a16="http://schemas.microsoft.com/office/drawing/2014/main" id="{0A952A83-15F2-4E05-B73F-BC1DD2EB4040}"/>
              </a:ext>
            </a:extLst>
          </p:cNvPr>
          <p:cNvSpPr/>
          <p:nvPr/>
        </p:nvSpPr>
        <p:spPr>
          <a:xfrm>
            <a:off x="6451682" y="3738782"/>
            <a:ext cx="119680" cy="106456"/>
          </a:xfrm>
          <a:prstGeom prst="star5">
            <a:avLst/>
          </a:prstGeom>
          <a:ln w="889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cxnSp>
        <p:nvCxnSpPr>
          <p:cNvPr id="21" name="Straight Arrow Connector 18">
            <a:extLst>
              <a:ext uri="{FF2B5EF4-FFF2-40B4-BE49-F238E27FC236}">
                <a16:creationId xmlns:a16="http://schemas.microsoft.com/office/drawing/2014/main" id="{F8F7B7CD-18E3-46C3-87CD-D21E8D33EB72}"/>
              </a:ext>
            </a:extLst>
          </p:cNvPr>
          <p:cNvCxnSpPr>
            <a:cxnSpLocks/>
          </p:cNvCxnSpPr>
          <p:nvPr/>
        </p:nvCxnSpPr>
        <p:spPr>
          <a:xfrm>
            <a:off x="4167170" y="4290001"/>
            <a:ext cx="1047748" cy="2"/>
          </a:xfrm>
          <a:prstGeom prst="straightConnector1">
            <a:avLst/>
          </a:prstGeom>
          <a:ln w="57150">
            <a:solidFill>
              <a:srgbClr val="FFC00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22" name="Star: 5 Points 19">
            <a:extLst>
              <a:ext uri="{FF2B5EF4-FFF2-40B4-BE49-F238E27FC236}">
                <a16:creationId xmlns:a16="http://schemas.microsoft.com/office/drawing/2014/main" id="{C73185F2-ABD5-4630-AD8E-3A6329BD1760}"/>
              </a:ext>
            </a:extLst>
          </p:cNvPr>
          <p:cNvSpPr/>
          <p:nvPr/>
        </p:nvSpPr>
        <p:spPr>
          <a:xfrm>
            <a:off x="5184104" y="4234890"/>
            <a:ext cx="112059" cy="106456"/>
          </a:xfrm>
          <a:prstGeom prst="star5">
            <a:avLst/>
          </a:prstGeom>
          <a:solidFill>
            <a:srgbClr val="FFC000"/>
          </a:solidFill>
          <a:ln w="889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cxnSp>
        <p:nvCxnSpPr>
          <p:cNvPr id="24" name="Straight Arrow Connector 21">
            <a:extLst>
              <a:ext uri="{FF2B5EF4-FFF2-40B4-BE49-F238E27FC236}">
                <a16:creationId xmlns:a16="http://schemas.microsoft.com/office/drawing/2014/main" id="{0A589DD6-E706-4E34-A827-2758F46A42C8}"/>
              </a:ext>
            </a:extLst>
          </p:cNvPr>
          <p:cNvCxnSpPr>
            <a:cxnSpLocks/>
          </p:cNvCxnSpPr>
          <p:nvPr/>
        </p:nvCxnSpPr>
        <p:spPr>
          <a:xfrm>
            <a:off x="4475331" y="4723259"/>
            <a:ext cx="2554939" cy="16811"/>
          </a:xfrm>
          <a:prstGeom prst="straightConnector1">
            <a:avLst/>
          </a:prstGeom>
          <a:ln w="57150">
            <a:solidFill>
              <a:srgbClr val="FFC00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25" name="Star: 5 Points 22">
            <a:extLst>
              <a:ext uri="{FF2B5EF4-FFF2-40B4-BE49-F238E27FC236}">
                <a16:creationId xmlns:a16="http://schemas.microsoft.com/office/drawing/2014/main" id="{CD5F80FE-641F-4E45-B2E0-41910965A21A}"/>
              </a:ext>
            </a:extLst>
          </p:cNvPr>
          <p:cNvSpPr/>
          <p:nvPr/>
        </p:nvSpPr>
        <p:spPr>
          <a:xfrm>
            <a:off x="6999456" y="4670035"/>
            <a:ext cx="112059" cy="106456"/>
          </a:xfrm>
          <a:prstGeom prst="star5">
            <a:avLst/>
          </a:prstGeom>
          <a:ln w="889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cxnSp>
        <p:nvCxnSpPr>
          <p:cNvPr id="27" name="Straight Arrow Connector 24">
            <a:extLst>
              <a:ext uri="{FF2B5EF4-FFF2-40B4-BE49-F238E27FC236}">
                <a16:creationId xmlns:a16="http://schemas.microsoft.com/office/drawing/2014/main" id="{7723B321-5722-486E-8B17-E1A1083CD700}"/>
              </a:ext>
            </a:extLst>
          </p:cNvPr>
          <p:cNvCxnSpPr>
            <a:cxnSpLocks/>
          </p:cNvCxnSpPr>
          <p:nvPr/>
        </p:nvCxnSpPr>
        <p:spPr>
          <a:xfrm>
            <a:off x="6932015" y="5190741"/>
            <a:ext cx="1611124" cy="10601"/>
          </a:xfrm>
          <a:prstGeom prst="straightConnector1">
            <a:avLst/>
          </a:prstGeom>
          <a:ln w="57150">
            <a:solidFill>
              <a:srgbClr val="00B0F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28" name="Star: 5 Points 25">
            <a:extLst>
              <a:ext uri="{FF2B5EF4-FFF2-40B4-BE49-F238E27FC236}">
                <a16:creationId xmlns:a16="http://schemas.microsoft.com/office/drawing/2014/main" id="{0013BFEB-55FA-45E5-B1F9-82EBE779F2B7}"/>
              </a:ext>
            </a:extLst>
          </p:cNvPr>
          <p:cNvSpPr/>
          <p:nvPr/>
        </p:nvSpPr>
        <p:spPr>
          <a:xfrm>
            <a:off x="8512325" y="5131307"/>
            <a:ext cx="112059" cy="106456"/>
          </a:xfrm>
          <a:prstGeom prst="star5">
            <a:avLst/>
          </a:prstGeom>
          <a:ln w="889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9" name="TextBox 26">
            <a:extLst>
              <a:ext uri="{FF2B5EF4-FFF2-40B4-BE49-F238E27FC236}">
                <a16:creationId xmlns:a16="http://schemas.microsoft.com/office/drawing/2014/main" id="{E49D6694-C3E0-4425-86FF-CA455DC394F0}"/>
              </a:ext>
            </a:extLst>
          </p:cNvPr>
          <p:cNvSpPr txBox="1"/>
          <p:nvPr/>
        </p:nvSpPr>
        <p:spPr>
          <a:xfrm>
            <a:off x="1834588" y="5477496"/>
            <a:ext cx="81578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Pre</a:t>
            </a:r>
          </a:p>
        </p:txBody>
      </p:sp>
      <p:sp>
        <p:nvSpPr>
          <p:cNvPr id="30" name="TextBox 27">
            <a:extLst>
              <a:ext uri="{FF2B5EF4-FFF2-40B4-BE49-F238E27FC236}">
                <a16:creationId xmlns:a16="http://schemas.microsoft.com/office/drawing/2014/main" id="{83EDCC40-C1CA-421F-8875-F207BF8B99B0}"/>
              </a:ext>
            </a:extLst>
          </p:cNvPr>
          <p:cNvSpPr txBox="1"/>
          <p:nvPr/>
        </p:nvSpPr>
        <p:spPr>
          <a:xfrm>
            <a:off x="4304639" y="5332071"/>
            <a:ext cx="1280406"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During</a:t>
            </a:r>
            <a:b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br>
            <a: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Pandemic</a:t>
            </a:r>
          </a:p>
        </p:txBody>
      </p:sp>
      <p:sp>
        <p:nvSpPr>
          <p:cNvPr id="31" name="TextBox 28">
            <a:extLst>
              <a:ext uri="{FF2B5EF4-FFF2-40B4-BE49-F238E27FC236}">
                <a16:creationId xmlns:a16="http://schemas.microsoft.com/office/drawing/2014/main" id="{C2382BA4-7E03-4458-A584-DFB4582AF199}"/>
              </a:ext>
            </a:extLst>
          </p:cNvPr>
          <p:cNvSpPr txBox="1"/>
          <p:nvPr/>
        </p:nvSpPr>
        <p:spPr>
          <a:xfrm>
            <a:off x="7017949" y="5522320"/>
            <a:ext cx="670112"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Light"/>
              </a:rPr>
              <a:t>Post</a:t>
            </a:r>
          </a:p>
        </p:txBody>
      </p:sp>
      <p:sp>
        <p:nvSpPr>
          <p:cNvPr id="32" name="TextBox 29">
            <a:extLst>
              <a:ext uri="{FF2B5EF4-FFF2-40B4-BE49-F238E27FC236}">
                <a16:creationId xmlns:a16="http://schemas.microsoft.com/office/drawing/2014/main" id="{596FD830-1CB9-4B05-B71F-DCB378A261CC}"/>
              </a:ext>
            </a:extLst>
          </p:cNvPr>
          <p:cNvSpPr txBox="1"/>
          <p:nvPr/>
        </p:nvSpPr>
        <p:spPr>
          <a:xfrm>
            <a:off x="6871784" y="6068958"/>
            <a:ext cx="350519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Time</a:t>
            </a:r>
            <a:endParaRPr kumimoji="0" lang="en-US" sz="20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panose="020F0502020204030204"/>
            </a:endParaRPr>
          </a:p>
        </p:txBody>
      </p:sp>
      <p:cxnSp>
        <p:nvCxnSpPr>
          <p:cNvPr id="34" name="Straight Arrow Connector 31">
            <a:extLst>
              <a:ext uri="{FF2B5EF4-FFF2-40B4-BE49-F238E27FC236}">
                <a16:creationId xmlns:a16="http://schemas.microsoft.com/office/drawing/2014/main" id="{07F0F1ED-7BD0-408A-9B7B-FD585D86CF90}"/>
              </a:ext>
            </a:extLst>
          </p:cNvPr>
          <p:cNvCxnSpPr>
            <a:cxnSpLocks/>
          </p:cNvCxnSpPr>
          <p:nvPr/>
        </p:nvCxnSpPr>
        <p:spPr>
          <a:xfrm>
            <a:off x="10626403" y="3747491"/>
            <a:ext cx="790719" cy="0"/>
          </a:xfrm>
          <a:prstGeom prst="straightConnector1">
            <a:avLst/>
          </a:prstGeom>
          <a:ln w="57150">
            <a:solidFill>
              <a:srgbClr val="00B050"/>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35" name="Straight Arrow Connector 33">
            <a:extLst>
              <a:ext uri="{FF2B5EF4-FFF2-40B4-BE49-F238E27FC236}">
                <a16:creationId xmlns:a16="http://schemas.microsoft.com/office/drawing/2014/main" id="{173AEDA4-F363-491F-B665-0A3367CEEC7A}"/>
              </a:ext>
            </a:extLst>
          </p:cNvPr>
          <p:cNvCxnSpPr>
            <a:cxnSpLocks/>
          </p:cNvCxnSpPr>
          <p:nvPr/>
        </p:nvCxnSpPr>
        <p:spPr>
          <a:xfrm>
            <a:off x="10637608" y="4112620"/>
            <a:ext cx="768308" cy="0"/>
          </a:xfrm>
          <a:prstGeom prst="straightConnector1">
            <a:avLst/>
          </a:prstGeom>
          <a:ln w="57150">
            <a:solidFill>
              <a:srgbClr val="FFC000"/>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36" name="Straight Arrow Connector 34">
            <a:extLst>
              <a:ext uri="{FF2B5EF4-FFF2-40B4-BE49-F238E27FC236}">
                <a16:creationId xmlns:a16="http://schemas.microsoft.com/office/drawing/2014/main" id="{4C8DCC9C-152A-41CA-8CD1-421AED92A884}"/>
              </a:ext>
            </a:extLst>
          </p:cNvPr>
          <p:cNvCxnSpPr>
            <a:cxnSpLocks/>
          </p:cNvCxnSpPr>
          <p:nvPr/>
        </p:nvCxnSpPr>
        <p:spPr>
          <a:xfrm>
            <a:off x="10637608" y="4477748"/>
            <a:ext cx="768308" cy="0"/>
          </a:xfrm>
          <a:prstGeom prst="straightConnector1">
            <a:avLst/>
          </a:prstGeom>
          <a:ln w="57150">
            <a:solidFill>
              <a:srgbClr val="00B0F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37" name="TextBox 36">
            <a:extLst>
              <a:ext uri="{FF2B5EF4-FFF2-40B4-BE49-F238E27FC236}">
                <a16:creationId xmlns:a16="http://schemas.microsoft.com/office/drawing/2014/main" id="{9FF550C6-1611-429A-B647-6118FF13CC9D}"/>
              </a:ext>
            </a:extLst>
          </p:cNvPr>
          <p:cNvSpPr txBox="1"/>
          <p:nvPr/>
        </p:nvSpPr>
        <p:spPr>
          <a:xfrm>
            <a:off x="9266704" y="3570444"/>
            <a:ext cx="161140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Pre</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38" name="TextBox 37">
            <a:extLst>
              <a:ext uri="{FF2B5EF4-FFF2-40B4-BE49-F238E27FC236}">
                <a16:creationId xmlns:a16="http://schemas.microsoft.com/office/drawing/2014/main" id="{07EF36B5-9EFA-4EA1-899C-7A62A86BD798}"/>
              </a:ext>
            </a:extLst>
          </p:cNvPr>
          <p:cNvSpPr txBox="1"/>
          <p:nvPr/>
        </p:nvSpPr>
        <p:spPr>
          <a:xfrm>
            <a:off x="9152712" y="3078793"/>
            <a:ext cx="287079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Enrollment period</a:t>
            </a:r>
            <a:endParaRPr kumimoji="0" lang="en-US" sz="2000" b="1"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39" name="TextBox 38">
            <a:extLst>
              <a:ext uri="{FF2B5EF4-FFF2-40B4-BE49-F238E27FC236}">
                <a16:creationId xmlns:a16="http://schemas.microsoft.com/office/drawing/2014/main" id="{E74748C2-B8CA-4A7B-B440-57D7C678A4F3}"/>
              </a:ext>
            </a:extLst>
          </p:cNvPr>
          <p:cNvSpPr txBox="1"/>
          <p:nvPr/>
        </p:nvSpPr>
        <p:spPr>
          <a:xfrm>
            <a:off x="9048279" y="3927408"/>
            <a:ext cx="20482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During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40" name="TextBox 39">
            <a:extLst>
              <a:ext uri="{FF2B5EF4-FFF2-40B4-BE49-F238E27FC236}">
                <a16:creationId xmlns:a16="http://schemas.microsoft.com/office/drawing/2014/main" id="{125CC999-4FF2-44B8-9E36-B73899E58241}"/>
              </a:ext>
            </a:extLst>
          </p:cNvPr>
          <p:cNvSpPr txBox="1"/>
          <p:nvPr/>
        </p:nvSpPr>
        <p:spPr>
          <a:xfrm>
            <a:off x="9190780" y="4284373"/>
            <a:ext cx="17632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Post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42" name="TextBox 40">
            <a:extLst>
              <a:ext uri="{FF2B5EF4-FFF2-40B4-BE49-F238E27FC236}">
                <a16:creationId xmlns:a16="http://schemas.microsoft.com/office/drawing/2014/main" id="{B70324F3-A07A-4E79-8702-9689AB2650A2}"/>
              </a:ext>
            </a:extLst>
          </p:cNvPr>
          <p:cNvSpPr txBox="1"/>
          <p:nvPr/>
        </p:nvSpPr>
        <p:spPr>
          <a:xfrm>
            <a:off x="8591158" y="1390083"/>
            <a:ext cx="3887583"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Readout/Dropout/Censor</a:t>
            </a:r>
            <a:endParaRPr kumimoji="0" lang="en-US" sz="2000" b="1"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43" name="Star: 5 Points 42">
            <a:extLst>
              <a:ext uri="{FF2B5EF4-FFF2-40B4-BE49-F238E27FC236}">
                <a16:creationId xmlns:a16="http://schemas.microsoft.com/office/drawing/2014/main" id="{8D31971C-DDB0-40DA-878C-A5F19B8C1698}"/>
              </a:ext>
            </a:extLst>
          </p:cNvPr>
          <p:cNvSpPr/>
          <p:nvPr/>
        </p:nvSpPr>
        <p:spPr>
          <a:xfrm>
            <a:off x="10797244" y="1888669"/>
            <a:ext cx="150253" cy="133157"/>
          </a:xfrm>
          <a:prstGeom prst="star5">
            <a:avLst/>
          </a:prstGeom>
          <a:solidFill>
            <a:schemeClr val="accent1"/>
          </a:solidFill>
          <a:ln w="69850">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srgbClr val="FFFFFF"/>
              </a:solidFill>
              <a:effectLst/>
              <a:uLnTx/>
              <a:uFillTx/>
              <a:latin typeface="Arial"/>
              <a:ea typeface="+mn-ea"/>
              <a:cs typeface="+mn-cs"/>
            </a:endParaRPr>
          </a:p>
        </p:txBody>
      </p:sp>
      <p:sp>
        <p:nvSpPr>
          <p:cNvPr id="44" name="TextBox 43">
            <a:extLst>
              <a:ext uri="{FF2B5EF4-FFF2-40B4-BE49-F238E27FC236}">
                <a16:creationId xmlns:a16="http://schemas.microsoft.com/office/drawing/2014/main" id="{0152328B-6A82-456C-9230-30D6882D84A8}"/>
              </a:ext>
            </a:extLst>
          </p:cNvPr>
          <p:cNvSpPr txBox="1"/>
          <p:nvPr/>
        </p:nvSpPr>
        <p:spPr>
          <a:xfrm>
            <a:off x="9247519" y="1782545"/>
            <a:ext cx="164977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Pre</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45" name="TextBox 44">
            <a:extLst>
              <a:ext uri="{FF2B5EF4-FFF2-40B4-BE49-F238E27FC236}">
                <a16:creationId xmlns:a16="http://schemas.microsoft.com/office/drawing/2014/main" id="{FC12F64D-61FC-4DE7-B9CA-A9CC0181D963}"/>
              </a:ext>
            </a:extLst>
          </p:cNvPr>
          <p:cNvSpPr txBox="1"/>
          <p:nvPr/>
        </p:nvSpPr>
        <p:spPr>
          <a:xfrm>
            <a:off x="8992090" y="2157485"/>
            <a:ext cx="216063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During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46" name="Star: 5 Points 46">
            <a:extLst>
              <a:ext uri="{FF2B5EF4-FFF2-40B4-BE49-F238E27FC236}">
                <a16:creationId xmlns:a16="http://schemas.microsoft.com/office/drawing/2014/main" id="{92012AF4-27BC-4317-B6BD-6739D4428998}"/>
              </a:ext>
            </a:extLst>
          </p:cNvPr>
          <p:cNvSpPr/>
          <p:nvPr/>
        </p:nvSpPr>
        <p:spPr>
          <a:xfrm>
            <a:off x="10797244" y="2261600"/>
            <a:ext cx="150253" cy="133157"/>
          </a:xfrm>
          <a:prstGeom prst="star5">
            <a:avLst/>
          </a:prstGeom>
          <a:solidFill>
            <a:srgbClr val="FFC000"/>
          </a:solid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srgbClr val="FFFFFF"/>
              </a:solidFill>
              <a:effectLst/>
              <a:uLnTx/>
              <a:uFillTx/>
              <a:latin typeface="Arial"/>
              <a:ea typeface="+mn-ea"/>
              <a:cs typeface="+mn-cs"/>
            </a:endParaRPr>
          </a:p>
        </p:txBody>
      </p:sp>
      <p:sp>
        <p:nvSpPr>
          <p:cNvPr id="47" name="Star: 5 Points 48">
            <a:extLst>
              <a:ext uri="{FF2B5EF4-FFF2-40B4-BE49-F238E27FC236}">
                <a16:creationId xmlns:a16="http://schemas.microsoft.com/office/drawing/2014/main" id="{07F253BC-9F39-4C36-BC66-7A33AAC1FA95}"/>
              </a:ext>
            </a:extLst>
          </p:cNvPr>
          <p:cNvSpPr/>
          <p:nvPr/>
        </p:nvSpPr>
        <p:spPr>
          <a:xfrm>
            <a:off x="10797244" y="2629635"/>
            <a:ext cx="150253" cy="133157"/>
          </a:xfrm>
          <a:prstGeom prst="star5">
            <a:avLst/>
          </a:prstGeom>
          <a:ln w="6985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a:ln>
                <a:noFill/>
              </a:ln>
              <a:solidFill>
                <a:srgbClr val="FFFFFF"/>
              </a:solidFill>
              <a:effectLst/>
              <a:uLnTx/>
              <a:uFillTx/>
              <a:latin typeface="Arial"/>
              <a:ea typeface="+mn-ea"/>
              <a:cs typeface="+mn-cs"/>
            </a:endParaRPr>
          </a:p>
        </p:txBody>
      </p:sp>
      <p:sp>
        <p:nvSpPr>
          <p:cNvPr id="55" name="Textfeld 54">
            <a:extLst>
              <a:ext uri="{FF2B5EF4-FFF2-40B4-BE49-F238E27FC236}">
                <a16:creationId xmlns:a16="http://schemas.microsoft.com/office/drawing/2014/main" id="{FDB42111-ACD3-4A99-B96F-1F987AA51BC9}"/>
              </a:ext>
            </a:extLst>
          </p:cNvPr>
          <p:cNvSpPr txBox="1"/>
          <p:nvPr/>
        </p:nvSpPr>
        <p:spPr>
          <a:xfrm>
            <a:off x="438465" y="1325552"/>
            <a:ext cx="343235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solidFill>
                  <a:srgbClr val="404040"/>
                </a:solidFill>
                <a:latin typeface="Gill Sans MT" panose="020B0502020104020203" pitchFamily="34" charset="0"/>
              </a:rPr>
              <a:t>I</a:t>
            </a:r>
            <a:r>
              <a:rPr kumimoji="0" lang="en-US" sz="2400" b="0" i="0" u="none" strike="noStrike" kern="1200" cap="none" spc="0" normalizeH="0" baseline="0" noProof="0" dirty="0" err="1">
                <a:ln>
                  <a:noFill/>
                </a:ln>
                <a:solidFill>
                  <a:srgbClr val="404040"/>
                </a:solidFill>
                <a:effectLst/>
                <a:uLnTx/>
                <a:uFillTx/>
                <a:latin typeface="Gill Sans MT" panose="020B0502020104020203" pitchFamily="34" charset="0"/>
                <a:ea typeface="+mn-ea"/>
                <a:cs typeface="+mn-cs"/>
              </a:rPr>
              <a:t>ndividual</a:t>
            </a:r>
            <a:r>
              <a:rPr kumimoji="0" lang="en-US" sz="2400" b="0" i="0" u="none" strike="noStrike" kern="1200" cap="none" spc="0" normalizeH="0" baseline="0" noProof="0" dirty="0">
                <a:ln>
                  <a:noFill/>
                </a:ln>
                <a:solidFill>
                  <a:srgbClr val="404040"/>
                </a:solidFill>
                <a:effectLst/>
                <a:uLnTx/>
                <a:uFillTx/>
                <a:latin typeface="Gill Sans MT" panose="020B0502020104020203" pitchFamily="34" charset="0"/>
                <a:ea typeface="+mn-ea"/>
                <a:cs typeface="+mn-cs"/>
              </a:rPr>
              <a:t> subject courses:</a:t>
            </a:r>
          </a:p>
        </p:txBody>
      </p:sp>
      <p:cxnSp>
        <p:nvCxnSpPr>
          <p:cNvPr id="57" name="Straight Arrow Connector 12">
            <a:extLst>
              <a:ext uri="{FF2B5EF4-FFF2-40B4-BE49-F238E27FC236}">
                <a16:creationId xmlns:a16="http://schemas.microsoft.com/office/drawing/2014/main" id="{2346C65C-F2AC-4A62-970E-14C6F9128E02}"/>
              </a:ext>
            </a:extLst>
          </p:cNvPr>
          <p:cNvCxnSpPr>
            <a:cxnSpLocks/>
          </p:cNvCxnSpPr>
          <p:nvPr/>
        </p:nvCxnSpPr>
        <p:spPr>
          <a:xfrm>
            <a:off x="2549788" y="3339443"/>
            <a:ext cx="2554939" cy="16811"/>
          </a:xfrm>
          <a:prstGeom prst="straightConnector1">
            <a:avLst/>
          </a:prstGeom>
          <a:ln w="57150">
            <a:solidFill>
              <a:srgbClr val="00B050"/>
            </a:solidFill>
            <a:headEnd type="none"/>
            <a:tailEnd type="none"/>
          </a:ln>
        </p:spPr>
        <p:style>
          <a:lnRef idx="2">
            <a:schemeClr val="accent3"/>
          </a:lnRef>
          <a:fillRef idx="0">
            <a:schemeClr val="accent3"/>
          </a:fillRef>
          <a:effectRef idx="1">
            <a:schemeClr val="accent3"/>
          </a:effectRef>
          <a:fontRef idx="minor">
            <a:schemeClr val="tx1"/>
          </a:fontRef>
        </p:style>
      </p:cxnSp>
      <p:sp>
        <p:nvSpPr>
          <p:cNvPr id="58" name="Star: 5 Points 13">
            <a:extLst>
              <a:ext uri="{FF2B5EF4-FFF2-40B4-BE49-F238E27FC236}">
                <a16:creationId xmlns:a16="http://schemas.microsoft.com/office/drawing/2014/main" id="{E7A32289-597D-431F-BD81-65DC73A226DC}"/>
              </a:ext>
            </a:extLst>
          </p:cNvPr>
          <p:cNvSpPr/>
          <p:nvPr/>
        </p:nvSpPr>
        <p:spPr>
          <a:xfrm>
            <a:off x="5073913" y="3286219"/>
            <a:ext cx="112059" cy="106456"/>
          </a:xfrm>
          <a:prstGeom prst="star5">
            <a:avLst/>
          </a:prstGeom>
          <a:solidFill>
            <a:srgbClr val="FFC000"/>
          </a:solidFill>
          <a:ln w="889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62" name="Star: 5 Points 42">
            <a:extLst>
              <a:ext uri="{FF2B5EF4-FFF2-40B4-BE49-F238E27FC236}">
                <a16:creationId xmlns:a16="http://schemas.microsoft.com/office/drawing/2014/main" id="{A5CD8D9C-54F5-497F-9A24-2BCEB7644B10}"/>
              </a:ext>
            </a:extLst>
          </p:cNvPr>
          <p:cNvSpPr/>
          <p:nvPr/>
        </p:nvSpPr>
        <p:spPr>
          <a:xfrm>
            <a:off x="3293859" y="2375441"/>
            <a:ext cx="112059" cy="106456"/>
          </a:xfrm>
          <a:prstGeom prst="star5">
            <a:avLst/>
          </a:prstGeom>
          <a:solidFill>
            <a:schemeClr val="accent1"/>
          </a:solidFill>
          <a:ln w="88900">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66" name="TextBox 39">
            <a:extLst>
              <a:ext uri="{FF2B5EF4-FFF2-40B4-BE49-F238E27FC236}">
                <a16:creationId xmlns:a16="http://schemas.microsoft.com/office/drawing/2014/main" id="{51C9FEF2-1736-4DDC-8269-A075D89B5255}"/>
              </a:ext>
            </a:extLst>
          </p:cNvPr>
          <p:cNvSpPr txBox="1"/>
          <p:nvPr/>
        </p:nvSpPr>
        <p:spPr>
          <a:xfrm>
            <a:off x="8976258" y="5098585"/>
            <a:ext cx="219229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Interruption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sp>
        <p:nvSpPr>
          <p:cNvPr id="67" name="TextBox 39">
            <a:extLst>
              <a:ext uri="{FF2B5EF4-FFF2-40B4-BE49-F238E27FC236}">
                <a16:creationId xmlns:a16="http://schemas.microsoft.com/office/drawing/2014/main" id="{DC842FE0-1DB5-45E0-BCDD-21FFBA990E10}"/>
              </a:ext>
            </a:extLst>
          </p:cNvPr>
          <p:cNvSpPr txBox="1"/>
          <p:nvPr/>
        </p:nvSpPr>
        <p:spPr>
          <a:xfrm>
            <a:off x="8976258" y="5454194"/>
            <a:ext cx="219229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mn-cs"/>
              </a:rPr>
              <a:t>Missed visit </a:t>
            </a:r>
            <a:endParaRPr kumimoji="0" lang="en-US" sz="1800" b="0" i="0" u="none" strike="noStrike" kern="1200" cap="none" spc="0" normalizeH="0" baseline="0" noProof="0">
              <a:ln>
                <a:noFill/>
              </a:ln>
              <a:solidFill>
                <a:srgbClr val="404040"/>
              </a:solidFill>
              <a:effectLst/>
              <a:uLnTx/>
              <a:uFillTx/>
              <a:latin typeface="Gill Sans MT" panose="020B0502020104020203" pitchFamily="34" charset="0"/>
              <a:ea typeface="+mn-ea"/>
              <a:cs typeface="Calibri"/>
            </a:endParaRPr>
          </a:p>
        </p:txBody>
      </p:sp>
      <p:cxnSp>
        <p:nvCxnSpPr>
          <p:cNvPr id="68" name="Straight Arrow Connector 7">
            <a:extLst>
              <a:ext uri="{FF2B5EF4-FFF2-40B4-BE49-F238E27FC236}">
                <a16:creationId xmlns:a16="http://schemas.microsoft.com/office/drawing/2014/main" id="{39617524-D5C3-43EF-9163-5D54E5708EE8}"/>
              </a:ext>
            </a:extLst>
          </p:cNvPr>
          <p:cNvCxnSpPr>
            <a:cxnSpLocks/>
          </p:cNvCxnSpPr>
          <p:nvPr/>
        </p:nvCxnSpPr>
        <p:spPr>
          <a:xfrm>
            <a:off x="10947518" y="5259578"/>
            <a:ext cx="806016" cy="0"/>
          </a:xfrm>
          <a:prstGeom prst="straightConnector1">
            <a:avLst/>
          </a:prstGeom>
          <a:ln w="146050">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0" name="Straight Arrow Connector 7">
            <a:extLst>
              <a:ext uri="{FF2B5EF4-FFF2-40B4-BE49-F238E27FC236}">
                <a16:creationId xmlns:a16="http://schemas.microsoft.com/office/drawing/2014/main" id="{DA7D4FF4-C11E-475D-A4EC-3E3B00BE299C}"/>
              </a:ext>
            </a:extLst>
          </p:cNvPr>
          <p:cNvCxnSpPr>
            <a:cxnSpLocks/>
          </p:cNvCxnSpPr>
          <p:nvPr/>
        </p:nvCxnSpPr>
        <p:spPr>
          <a:xfrm>
            <a:off x="3152111" y="3347148"/>
            <a:ext cx="1584480" cy="0"/>
          </a:xfrm>
          <a:prstGeom prst="straightConnector1">
            <a:avLst/>
          </a:prstGeom>
          <a:ln w="146050">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2" name="Straight Arrow Connector 7">
            <a:extLst>
              <a:ext uri="{FF2B5EF4-FFF2-40B4-BE49-F238E27FC236}">
                <a16:creationId xmlns:a16="http://schemas.microsoft.com/office/drawing/2014/main" id="{535A5F0C-9F2A-48E4-AEB0-9DC8E974F6BA}"/>
              </a:ext>
            </a:extLst>
          </p:cNvPr>
          <p:cNvCxnSpPr>
            <a:cxnSpLocks/>
          </p:cNvCxnSpPr>
          <p:nvPr/>
        </p:nvCxnSpPr>
        <p:spPr>
          <a:xfrm>
            <a:off x="4796840" y="4722557"/>
            <a:ext cx="806016" cy="0"/>
          </a:xfrm>
          <a:prstGeom prst="straightConnector1">
            <a:avLst/>
          </a:prstGeom>
          <a:ln w="146050">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3" name="Straight Arrow Connector 7">
            <a:extLst>
              <a:ext uri="{FF2B5EF4-FFF2-40B4-BE49-F238E27FC236}">
                <a16:creationId xmlns:a16="http://schemas.microsoft.com/office/drawing/2014/main" id="{A7CEF956-2908-43C3-B487-7963B744E9E2}"/>
              </a:ext>
            </a:extLst>
          </p:cNvPr>
          <p:cNvCxnSpPr>
            <a:cxnSpLocks/>
          </p:cNvCxnSpPr>
          <p:nvPr/>
        </p:nvCxnSpPr>
        <p:spPr>
          <a:xfrm>
            <a:off x="11350526" y="5616252"/>
            <a:ext cx="0" cy="0"/>
          </a:xfrm>
          <a:prstGeom prst="straightConnector1">
            <a:avLst/>
          </a:prstGeom>
          <a:ln w="241300" cap="rnd">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6" name="Straight Arrow Connector 7">
            <a:extLst>
              <a:ext uri="{FF2B5EF4-FFF2-40B4-BE49-F238E27FC236}">
                <a16:creationId xmlns:a16="http://schemas.microsoft.com/office/drawing/2014/main" id="{F5D3DD59-5F58-493D-B912-3BE5CC6B5E24}"/>
              </a:ext>
            </a:extLst>
          </p:cNvPr>
          <p:cNvCxnSpPr>
            <a:cxnSpLocks/>
          </p:cNvCxnSpPr>
          <p:nvPr/>
        </p:nvCxnSpPr>
        <p:spPr>
          <a:xfrm>
            <a:off x="2123769" y="2886105"/>
            <a:ext cx="0" cy="0"/>
          </a:xfrm>
          <a:prstGeom prst="straightConnector1">
            <a:avLst/>
          </a:prstGeom>
          <a:ln w="241300" cap="rnd">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7" name="Straight Arrow Connector 7">
            <a:extLst>
              <a:ext uri="{FF2B5EF4-FFF2-40B4-BE49-F238E27FC236}">
                <a16:creationId xmlns:a16="http://schemas.microsoft.com/office/drawing/2014/main" id="{67B9A859-FAA1-432C-80A2-F827E476FA2F}"/>
              </a:ext>
            </a:extLst>
          </p:cNvPr>
          <p:cNvCxnSpPr>
            <a:cxnSpLocks/>
          </p:cNvCxnSpPr>
          <p:nvPr/>
        </p:nvCxnSpPr>
        <p:spPr>
          <a:xfrm>
            <a:off x="4801661" y="4727972"/>
            <a:ext cx="0" cy="0"/>
          </a:xfrm>
          <a:prstGeom prst="straightConnector1">
            <a:avLst/>
          </a:prstGeom>
          <a:ln w="241300" cap="rnd">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78" name="Straight Arrow Connector 7">
            <a:extLst>
              <a:ext uri="{FF2B5EF4-FFF2-40B4-BE49-F238E27FC236}">
                <a16:creationId xmlns:a16="http://schemas.microsoft.com/office/drawing/2014/main" id="{5E12FA75-EA0F-4BF4-B0CC-AB42B42CC818}"/>
              </a:ext>
            </a:extLst>
          </p:cNvPr>
          <p:cNvCxnSpPr>
            <a:cxnSpLocks/>
          </p:cNvCxnSpPr>
          <p:nvPr/>
        </p:nvCxnSpPr>
        <p:spPr>
          <a:xfrm>
            <a:off x="5550598" y="3787443"/>
            <a:ext cx="0" cy="0"/>
          </a:xfrm>
          <a:prstGeom prst="straightConnector1">
            <a:avLst/>
          </a:prstGeom>
          <a:ln w="241300" cap="rnd">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cxnSp>
        <p:nvCxnSpPr>
          <p:cNvPr id="81" name="Straight Arrow Connector 7">
            <a:extLst>
              <a:ext uri="{FF2B5EF4-FFF2-40B4-BE49-F238E27FC236}">
                <a16:creationId xmlns:a16="http://schemas.microsoft.com/office/drawing/2014/main" id="{D5CBB1F6-B996-4C60-998E-0894FB39FE5B}"/>
              </a:ext>
            </a:extLst>
          </p:cNvPr>
          <p:cNvCxnSpPr>
            <a:cxnSpLocks/>
          </p:cNvCxnSpPr>
          <p:nvPr/>
        </p:nvCxnSpPr>
        <p:spPr>
          <a:xfrm>
            <a:off x="5276285" y="4732329"/>
            <a:ext cx="0" cy="0"/>
          </a:xfrm>
          <a:prstGeom prst="straightConnector1">
            <a:avLst/>
          </a:prstGeom>
          <a:ln w="241300" cap="rnd">
            <a:solidFill>
              <a:schemeClr val="bg2">
                <a:lumMod val="85000"/>
                <a:alpha val="85000"/>
              </a:schemeClr>
            </a:solidFill>
            <a:headEnd type="none"/>
            <a:tailEnd type="none"/>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80555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74915-2F66-435C-8362-6AD819168AF4}"/>
              </a:ext>
            </a:extLst>
          </p:cNvPr>
          <p:cNvSpPr>
            <a:spLocks noGrp="1"/>
          </p:cNvSpPr>
          <p:nvPr>
            <p:ph type="title"/>
          </p:nvPr>
        </p:nvSpPr>
        <p:spPr/>
        <p:txBody>
          <a:bodyPr>
            <a:noAutofit/>
          </a:bodyPr>
          <a:lstStyle/>
          <a:p>
            <a:r>
              <a:rPr lang="en-GB" sz="3200" dirty="0"/>
              <a:t>Examples of COVID-19 related factors and potential impact – some are intercurrent events some create a missing data problem</a:t>
            </a:r>
          </a:p>
        </p:txBody>
      </p:sp>
      <p:sp>
        <p:nvSpPr>
          <p:cNvPr id="3" name="Text Placeholder 2">
            <a:extLst>
              <a:ext uri="{FF2B5EF4-FFF2-40B4-BE49-F238E27FC236}">
                <a16:creationId xmlns:a16="http://schemas.microsoft.com/office/drawing/2014/main" id="{3D89A7BA-ECEF-4652-ACA8-3A111B5F7A51}"/>
              </a:ext>
            </a:extLst>
          </p:cNvPr>
          <p:cNvSpPr>
            <a:spLocks noGrp="1"/>
          </p:cNvSpPr>
          <p:nvPr>
            <p:ph type="body" sz="quarter" idx="12"/>
          </p:nvPr>
        </p:nvSpPr>
        <p:spPr/>
        <p:txBody>
          <a:bodyPr>
            <a:normAutofit fontScale="92500" lnSpcReduction="20000"/>
          </a:bodyPr>
          <a:lstStyle/>
          <a:p>
            <a:endParaRPr lang="en-GB"/>
          </a:p>
        </p:txBody>
      </p:sp>
      <p:sp>
        <p:nvSpPr>
          <p:cNvPr id="4" name="Text Placeholder 3">
            <a:extLst>
              <a:ext uri="{FF2B5EF4-FFF2-40B4-BE49-F238E27FC236}">
                <a16:creationId xmlns:a16="http://schemas.microsoft.com/office/drawing/2014/main" id="{41460774-08FE-4132-9D40-C798CBF3AF2A}"/>
              </a:ext>
            </a:extLst>
          </p:cNvPr>
          <p:cNvSpPr>
            <a:spLocks noGrp="1"/>
          </p:cNvSpPr>
          <p:nvPr>
            <p:ph type="body" sz="quarter" idx="13"/>
          </p:nvPr>
        </p:nvSpPr>
        <p:spPr/>
        <p:txBody>
          <a:bodyPr/>
          <a:lstStyle/>
          <a:p>
            <a:endParaRPr lang="en-GB" dirty="0"/>
          </a:p>
        </p:txBody>
      </p:sp>
      <p:graphicFrame>
        <p:nvGraphicFramePr>
          <p:cNvPr id="5" name="Table 4">
            <a:extLst>
              <a:ext uri="{FF2B5EF4-FFF2-40B4-BE49-F238E27FC236}">
                <a16:creationId xmlns:a16="http://schemas.microsoft.com/office/drawing/2014/main" id="{18A3BACC-6EED-472A-999C-1A5A1E932FFC}"/>
              </a:ext>
            </a:extLst>
          </p:cNvPr>
          <p:cNvGraphicFramePr>
            <a:graphicFrameLocks noGrp="1"/>
          </p:cNvGraphicFramePr>
          <p:nvPr>
            <p:extLst>
              <p:ext uri="{D42A27DB-BD31-4B8C-83A1-F6EECF244321}">
                <p14:modId xmlns:p14="http://schemas.microsoft.com/office/powerpoint/2010/main" val="3695241924"/>
              </p:ext>
            </p:extLst>
          </p:nvPr>
        </p:nvGraphicFramePr>
        <p:xfrm>
          <a:off x="517754" y="1296000"/>
          <a:ext cx="10579404" cy="5408161"/>
        </p:xfrm>
        <a:graphic>
          <a:graphicData uri="http://schemas.openxmlformats.org/drawingml/2006/table">
            <a:tbl>
              <a:tblPr firstRow="1" bandRow="1">
                <a:tableStyleId>{5C22544A-7EE6-4342-B048-85BDC9FD1C3A}</a:tableStyleId>
              </a:tblPr>
              <a:tblGrid>
                <a:gridCol w="5289702">
                  <a:extLst>
                    <a:ext uri="{9D8B030D-6E8A-4147-A177-3AD203B41FA5}">
                      <a16:colId xmlns:a16="http://schemas.microsoft.com/office/drawing/2014/main" val="212321203"/>
                    </a:ext>
                  </a:extLst>
                </a:gridCol>
                <a:gridCol w="5289702">
                  <a:extLst>
                    <a:ext uri="{9D8B030D-6E8A-4147-A177-3AD203B41FA5}">
                      <a16:colId xmlns:a16="http://schemas.microsoft.com/office/drawing/2014/main" val="1930377227"/>
                    </a:ext>
                  </a:extLst>
                </a:gridCol>
              </a:tblGrid>
              <a:tr h="500881">
                <a:tc>
                  <a:txBody>
                    <a:bodyPr/>
                    <a:lstStyle/>
                    <a:p>
                      <a:r>
                        <a:rPr lang="en-GB" dirty="0"/>
                        <a:t>Factor</a:t>
                      </a:r>
                    </a:p>
                  </a:txBody>
                  <a:tcPr/>
                </a:tc>
                <a:tc>
                  <a:txBody>
                    <a:bodyPr/>
                    <a:lstStyle/>
                    <a:p>
                      <a:r>
                        <a:rPr lang="en-GB" dirty="0"/>
                        <a:t>Example of impact</a:t>
                      </a:r>
                    </a:p>
                  </a:txBody>
                  <a:tcPr/>
                </a:tc>
                <a:extLst>
                  <a:ext uri="{0D108BD9-81ED-4DB2-BD59-A6C34878D82A}">
                    <a16:rowId xmlns:a16="http://schemas.microsoft.com/office/drawing/2014/main" val="3313741319"/>
                  </a:ext>
                </a:extLst>
              </a:tr>
              <a:tr h="500881">
                <a:tc>
                  <a:txBody>
                    <a:bodyPr/>
                    <a:lstStyle/>
                    <a:p>
                      <a:r>
                        <a:rPr lang="en-GB" sz="1600" dirty="0"/>
                        <a:t>Quarantine, travel restrictions, site closures or reduced availability of site staff</a:t>
                      </a:r>
                    </a:p>
                    <a:p>
                      <a:endParaRPr lang="en-GB" sz="1600" dirty="0"/>
                    </a:p>
                    <a:p>
                      <a:r>
                        <a:rPr lang="en-US" sz="1800" u="sng" kern="1200" dirty="0">
                          <a:solidFill>
                            <a:schemeClr val="dk1"/>
                          </a:solidFill>
                          <a:effectLst/>
                          <a:latin typeface="+mn-lt"/>
                          <a:ea typeface="+mn-ea"/>
                          <a:cs typeface="+mn-cs"/>
                          <a:hlinkClick r:id="rId3"/>
                        </a:rPr>
                        <a:t>https://www.thoracic.org/professionals/clinical-resources/disease-related-resources/pulmonary-function-laboratories.php</a:t>
                      </a:r>
                      <a:endParaRPr lang="en-GB" sz="1600" dirty="0"/>
                    </a:p>
                  </a:txBody>
                  <a:tcPr/>
                </a:tc>
                <a:tc>
                  <a:txBody>
                    <a:bodyPr/>
                    <a:lstStyle/>
                    <a:p>
                      <a:pPr marL="342900" marR="0" lvl="0" indent="-342900">
                        <a:lnSpc>
                          <a:spcPct val="100000"/>
                        </a:lnSpc>
                        <a:spcBef>
                          <a:spcPts val="0"/>
                        </a:spcBef>
                        <a:spcAft>
                          <a:spcPts val="0"/>
                        </a:spcAft>
                        <a:buFont typeface="Symbol" panose="05050102010706020507" pitchFamily="18" charset="2"/>
                        <a:buChar char=""/>
                      </a:pPr>
                      <a:r>
                        <a:rPr lang="en-GB" sz="1600" b="1" dirty="0">
                          <a:effectLst/>
                          <a:latin typeface="Gill Sans MT"/>
                        </a:rPr>
                        <a:t>Missed or delayed visits </a:t>
                      </a:r>
                      <a:r>
                        <a:rPr lang="en-GB" sz="1600" dirty="0">
                          <a:effectLst/>
                          <a:latin typeface="Gill Sans MT"/>
                        </a:rPr>
                        <a:t>and assessments (sometimes not possible/recommended to be conducted)</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Inability to access study treatment (for example if site is closed and drug is normally administered at site during the study visit) leading to </a:t>
                      </a:r>
                      <a:r>
                        <a:rPr lang="en-GB" sz="1600" b="1" dirty="0">
                          <a:effectLst/>
                          <a:latin typeface="Gill Sans MT"/>
                        </a:rPr>
                        <a:t>interruptions to dosing </a:t>
                      </a:r>
                      <a:r>
                        <a:rPr lang="en-GB" sz="1600" dirty="0">
                          <a:effectLst/>
                          <a:latin typeface="Gill Sans MT"/>
                        </a:rPr>
                        <a:t>and/or </a:t>
                      </a:r>
                      <a:r>
                        <a:rPr lang="en-GB" sz="1600" b="1" dirty="0">
                          <a:effectLst/>
                          <a:latin typeface="Gill Sans MT"/>
                        </a:rPr>
                        <a:t>discontinuation of study drug </a:t>
                      </a:r>
                      <a:r>
                        <a:rPr lang="en-GB" sz="1600" dirty="0">
                          <a:effectLst/>
                          <a:latin typeface="Gill Sans MT"/>
                        </a:rPr>
                        <a:t>and/or </a:t>
                      </a:r>
                      <a:r>
                        <a:rPr lang="en-GB" sz="1600" b="1" dirty="0">
                          <a:effectLst/>
                          <a:latin typeface="Gill Sans MT"/>
                        </a:rPr>
                        <a:t>discontinuation from study</a:t>
                      </a:r>
                      <a:r>
                        <a:rPr lang="en-GB" sz="1600" dirty="0">
                          <a:effectLst/>
                          <a:latin typeface="Gill Sans MT"/>
                        </a:rPr>
                        <a:t>. </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Loss to follow-up</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Longer query response time</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Different investigators / different measurement modalities</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Delayed site monitoring</a:t>
                      </a:r>
                      <a:endParaRPr lang="en-US" sz="1600" dirty="0">
                        <a:effectLst/>
                        <a:latin typeface="Gill Sans MT"/>
                      </a:endParaRPr>
                    </a:p>
                    <a:p>
                      <a:pPr marL="342900" marR="0" lvl="0" indent="-342900">
                        <a:lnSpc>
                          <a:spcPct val="100000"/>
                        </a:lnSpc>
                        <a:spcBef>
                          <a:spcPts val="0"/>
                        </a:spcBef>
                        <a:spcAft>
                          <a:spcPts val="0"/>
                        </a:spcAft>
                        <a:buFont typeface="Symbol" panose="05050102010706020507" pitchFamily="18" charset="2"/>
                        <a:buChar char=""/>
                      </a:pPr>
                      <a:r>
                        <a:rPr lang="en-GB" sz="1600" dirty="0">
                          <a:effectLst/>
                          <a:latin typeface="Gill Sans MT"/>
                        </a:rPr>
                        <a:t>Delayed patient enrolment</a:t>
                      </a:r>
                    </a:p>
                  </a:txBody>
                  <a:tcPr/>
                </a:tc>
                <a:extLst>
                  <a:ext uri="{0D108BD9-81ED-4DB2-BD59-A6C34878D82A}">
                    <a16:rowId xmlns:a16="http://schemas.microsoft.com/office/drawing/2014/main" val="2274642769"/>
                  </a:ext>
                </a:extLst>
              </a:tr>
              <a:tr h="500881">
                <a:tc>
                  <a:txBody>
                    <a:bodyPr/>
                    <a:lstStyle/>
                    <a:p>
                      <a:r>
                        <a:rPr lang="en-GB" sz="1600" dirty="0"/>
                        <a:t>Alternative data collection</a:t>
                      </a:r>
                    </a:p>
                  </a:txBody>
                  <a:tcPr/>
                </a:tc>
                <a:tc>
                  <a:txBody>
                    <a:bodyPr/>
                    <a:lstStyle/>
                    <a:p>
                      <a:pPr marL="285750" indent="-285750">
                        <a:buFont typeface="Arial" panose="020B0604020202020204" pitchFamily="34" charset="0"/>
                        <a:buChar char="•"/>
                      </a:pPr>
                      <a:r>
                        <a:rPr lang="en-GB" sz="1600" dirty="0"/>
                        <a:t>Exacerbation rate is under/over reported or more variable than before pandemic</a:t>
                      </a:r>
                    </a:p>
                  </a:txBody>
                  <a:tcPr/>
                </a:tc>
                <a:extLst>
                  <a:ext uri="{0D108BD9-81ED-4DB2-BD59-A6C34878D82A}">
                    <a16:rowId xmlns:a16="http://schemas.microsoft.com/office/drawing/2014/main" val="467417019"/>
                  </a:ext>
                </a:extLst>
              </a:tr>
              <a:tr h="500881">
                <a:tc>
                  <a:txBody>
                    <a:bodyPr/>
                    <a:lstStyle/>
                    <a:p>
                      <a:r>
                        <a:rPr lang="en-GB" sz="1600" dirty="0"/>
                        <a:t>COVID-19 infection/treatment</a:t>
                      </a:r>
                    </a:p>
                  </a:txBody>
                  <a:tcPr/>
                </a:tc>
                <a:tc>
                  <a:txBody>
                    <a:bodyPr/>
                    <a:lstStyle/>
                    <a:p>
                      <a:pPr marL="342900" marR="0" lvl="0" indent="-342900" algn="l" defTabSz="4572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US" sz="1600" b="1" i="0" u="none" strike="noStrike" kern="1200" cap="none" spc="0" normalizeH="0" baseline="0" noProof="0" dirty="0">
                          <a:ln>
                            <a:noFill/>
                          </a:ln>
                          <a:solidFill>
                            <a:srgbClr val="404040"/>
                          </a:solidFill>
                          <a:effectLst/>
                          <a:uLnTx/>
                          <a:uFillTx/>
                          <a:latin typeface="Gill Sans MT"/>
                          <a:ea typeface="+mn-ea"/>
                          <a:cs typeface="+mn-cs"/>
                        </a:rPr>
                        <a:t>Temporary/permanent interruption of study treatment and/or study participation </a:t>
                      </a:r>
                    </a:p>
                    <a:p>
                      <a:pPr marL="342900" marR="0" lvl="0" indent="-342900" algn="l" defTabSz="4572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GB" sz="1600" b="0" i="0" u="none" strike="noStrike" kern="1200" cap="none" spc="0" normalizeH="0" baseline="0" noProof="0" dirty="0">
                          <a:ln>
                            <a:noFill/>
                          </a:ln>
                          <a:solidFill>
                            <a:srgbClr val="404040"/>
                          </a:solidFill>
                          <a:effectLst/>
                          <a:uLnTx/>
                          <a:uFillTx/>
                          <a:latin typeface="Gill Sans MT"/>
                          <a:ea typeface="+mn-ea"/>
                          <a:cs typeface="+mn-cs"/>
                        </a:rPr>
                        <a:t>Potential effect on efficacy endpoints /</a:t>
                      </a:r>
                      <a:r>
                        <a:rPr kumimoji="0" lang="en-GB" sz="1600" b="0" i="0" u="none" strike="noStrike" kern="1200" cap="none" spc="0" normalizeH="0" baseline="0" noProof="0" dirty="0" err="1">
                          <a:ln>
                            <a:noFill/>
                          </a:ln>
                          <a:solidFill>
                            <a:srgbClr val="404040"/>
                          </a:solidFill>
                          <a:effectLst/>
                          <a:uLnTx/>
                          <a:uFillTx/>
                          <a:latin typeface="Gill Sans MT"/>
                          <a:ea typeface="+mn-ea"/>
                          <a:cs typeface="+mn-cs"/>
                        </a:rPr>
                        <a:t>estimands</a:t>
                      </a:r>
                      <a:r>
                        <a:rPr kumimoji="0" lang="en-GB" sz="1600" b="0" i="0" u="none" strike="noStrike" kern="1200" cap="none" spc="0" normalizeH="0" baseline="0" noProof="0" dirty="0">
                          <a:ln>
                            <a:noFill/>
                          </a:ln>
                          <a:solidFill>
                            <a:srgbClr val="404040"/>
                          </a:solidFill>
                          <a:effectLst/>
                          <a:uLnTx/>
                          <a:uFillTx/>
                          <a:latin typeface="Gill Sans MT"/>
                          <a:ea typeface="+mn-ea"/>
                          <a:cs typeface="+mn-cs"/>
                        </a:rPr>
                        <a:t> / safety </a:t>
                      </a:r>
                      <a:endParaRPr kumimoji="0" lang="en-US" sz="1600" b="0" i="0" u="none" strike="noStrike" kern="1200" cap="none" spc="0" normalizeH="0" baseline="0" noProof="0" dirty="0">
                        <a:ln>
                          <a:noFill/>
                        </a:ln>
                        <a:solidFill>
                          <a:srgbClr val="404040"/>
                        </a:solidFill>
                        <a:effectLst/>
                        <a:uLnTx/>
                        <a:uFillTx/>
                        <a:latin typeface="Gill Sans MT"/>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GB" sz="1600" b="0" i="0" u="none" strike="noStrike" kern="1200" cap="none" spc="0" normalizeH="0" baseline="0" noProof="0" dirty="0">
                          <a:ln>
                            <a:noFill/>
                          </a:ln>
                          <a:solidFill>
                            <a:srgbClr val="404040"/>
                          </a:solidFill>
                          <a:effectLst/>
                          <a:uLnTx/>
                          <a:uFillTx/>
                          <a:latin typeface="Gill Sans MT"/>
                          <a:ea typeface="+mn-ea"/>
                          <a:cs typeface="+mn-cs"/>
                        </a:rPr>
                        <a:t>IMP interaction</a:t>
                      </a:r>
                      <a:endParaRPr kumimoji="0" lang="en-US" sz="1600" b="0" i="0" u="none" strike="noStrike" kern="1200" cap="none" spc="0" normalizeH="0" baseline="0" noProof="0" dirty="0">
                        <a:ln>
                          <a:noFill/>
                        </a:ln>
                        <a:solidFill>
                          <a:srgbClr val="404040"/>
                        </a:solidFill>
                        <a:effectLst/>
                        <a:uLnTx/>
                        <a:uFillTx/>
                        <a:latin typeface="Gill Sans MT"/>
                        <a:ea typeface="Times New Roman" panose="02020603050405020304" pitchFamily="18" charset="0"/>
                        <a:cs typeface="+mn-cs"/>
                      </a:endParaRPr>
                    </a:p>
                    <a:p>
                      <a:endParaRPr lang="en-GB" sz="1600" dirty="0"/>
                    </a:p>
                  </a:txBody>
                  <a:tcPr/>
                </a:tc>
                <a:extLst>
                  <a:ext uri="{0D108BD9-81ED-4DB2-BD59-A6C34878D82A}">
                    <a16:rowId xmlns:a16="http://schemas.microsoft.com/office/drawing/2014/main" val="1036471029"/>
                  </a:ext>
                </a:extLst>
              </a:tr>
            </a:tbl>
          </a:graphicData>
        </a:graphic>
      </p:graphicFrame>
    </p:spTree>
    <p:extLst>
      <p:ext uri="{BB962C8B-B14F-4D97-AF65-F5344CB8AC3E}">
        <p14:creationId xmlns:p14="http://schemas.microsoft.com/office/powerpoint/2010/main" val="828060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rmAutofit fontScale="90000"/>
          </a:bodyPr>
          <a:lstStyle/>
          <a:p>
            <a:r>
              <a:rPr lang="en-GB" b="1" dirty="0"/>
              <a:t>How to answer the question how does drug A compare to placebo in the absence of the pandemic</a:t>
            </a: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fontScale="70000" lnSpcReduction="20000"/>
          </a:bodyPr>
          <a:lstStyle/>
          <a:p>
            <a:pPr marL="457189" indent="-457189">
              <a:buFont typeface="Arial" panose="020B0604020202020204" pitchFamily="34" charset="0"/>
              <a:buChar char="•"/>
            </a:pPr>
            <a:r>
              <a:rPr lang="en-GB" dirty="0">
                <a:solidFill>
                  <a:srgbClr val="FF0000"/>
                </a:solidFill>
              </a:rPr>
              <a:t>Option 0: Make no changes to original planned analyses. </a:t>
            </a:r>
          </a:p>
          <a:p>
            <a:pPr marL="1142989" lvl="1" indent="-457189"/>
            <a:r>
              <a:rPr lang="en-GB" dirty="0"/>
              <a:t>Could be appropriate if COVID-19 has had hardly any impact on the study. </a:t>
            </a:r>
          </a:p>
          <a:p>
            <a:pPr marL="1142989" lvl="1" indent="-457189"/>
            <a:r>
              <a:rPr lang="en-GB" dirty="0"/>
              <a:t>However treatment policy strategy not supported for pandemic related intercurrent events as these events are unlikely to occur in the future. Therefore the treatment effect in these circumstances will be of limited (or no) relevance.</a:t>
            </a:r>
          </a:p>
          <a:p>
            <a:pPr marL="457189" indent="-457189">
              <a:buFont typeface="Arial" panose="020B0604020202020204" pitchFamily="34" charset="0"/>
              <a:buChar char="•"/>
            </a:pPr>
            <a:r>
              <a:rPr lang="en-GB" dirty="0">
                <a:solidFill>
                  <a:srgbClr val="FFC000"/>
                </a:solidFill>
              </a:rPr>
              <a:t>Option 1: Only look at data collected before pandemic started (or patients recruited after it is agreed the pandemic is over)</a:t>
            </a:r>
          </a:p>
          <a:p>
            <a:pPr marL="1142989" lvl="1" indent="-457189"/>
            <a:r>
              <a:rPr lang="en-GB" dirty="0"/>
              <a:t>Only feasible as an option in a study that had virtually finished before the pandemic started. Most trials will be severely underpowered or severely delayed if taking this option.  </a:t>
            </a:r>
          </a:p>
          <a:p>
            <a:pPr marL="457189" indent="-457189">
              <a:buFont typeface="Arial" panose="020B0604020202020204" pitchFamily="34" charset="0"/>
              <a:buChar char="•"/>
            </a:pPr>
            <a:r>
              <a:rPr lang="en-GB" dirty="0">
                <a:solidFill>
                  <a:srgbClr val="00B050"/>
                </a:solidFill>
              </a:rPr>
              <a:t>Option 2: Use data on all patients but handle pandemic related ICEs differently to ICEs not related to the pandemic</a:t>
            </a:r>
          </a:p>
          <a:p>
            <a:pPr marL="1142989" lvl="1" indent="-457189"/>
            <a:r>
              <a:rPr lang="en-GB" dirty="0"/>
              <a:t>For example, dosing interruptions are unusual in clinical trials and dosing interruptions even less likely to occur in the future if the drug is approve and prescribed. Hence using a hypothetical strategy for what would have happened if dosing had not been interrupted due to COVID-19 pandemic (an operational issue) is recommended. What if dosing is interrupted due to patient being infected with COVID-19? I would argue a hypothetical approach is justified here too. </a:t>
            </a:r>
          </a:p>
          <a:p>
            <a:endParaRPr lang="en-GB" dirty="0"/>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8</a:t>
            </a:fld>
            <a:endParaRPr lang="en-GB"/>
          </a:p>
        </p:txBody>
      </p:sp>
    </p:spTree>
    <p:extLst>
      <p:ext uri="{BB962C8B-B14F-4D97-AF65-F5344CB8AC3E}">
        <p14:creationId xmlns:p14="http://schemas.microsoft.com/office/powerpoint/2010/main" val="152043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DA940-32A8-4E43-8CCD-FCAF9BC044E4}"/>
              </a:ext>
            </a:extLst>
          </p:cNvPr>
          <p:cNvSpPr>
            <a:spLocks noGrp="1"/>
          </p:cNvSpPr>
          <p:nvPr>
            <p:ph type="title"/>
          </p:nvPr>
        </p:nvSpPr>
        <p:spPr>
          <a:xfrm>
            <a:off x="485774" y="236765"/>
            <a:ext cx="11220451" cy="511200"/>
          </a:xfrm>
        </p:spPr>
        <p:txBody>
          <a:bodyPr>
            <a:noAutofit/>
          </a:bodyPr>
          <a:lstStyle/>
          <a:p>
            <a:r>
              <a:rPr lang="en-GB" sz="2800" dirty="0">
                <a:solidFill>
                  <a:srgbClr val="00B050"/>
                </a:solidFill>
              </a:rPr>
              <a:t>Option2: Estimator and Estimation of primary </a:t>
            </a:r>
            <a:r>
              <a:rPr lang="en-GB" sz="2800" dirty="0" err="1">
                <a:solidFill>
                  <a:srgbClr val="00B050"/>
                </a:solidFill>
              </a:rPr>
              <a:t>estimand</a:t>
            </a:r>
            <a:endParaRPr lang="en-GB" sz="2800" dirty="0">
              <a:solidFill>
                <a:srgbClr val="00B050"/>
              </a:solidFill>
            </a:endParaRPr>
          </a:p>
        </p:txBody>
      </p:sp>
      <p:sp>
        <p:nvSpPr>
          <p:cNvPr id="3" name="Text Placeholder 2">
            <a:extLst>
              <a:ext uri="{FF2B5EF4-FFF2-40B4-BE49-F238E27FC236}">
                <a16:creationId xmlns:a16="http://schemas.microsoft.com/office/drawing/2014/main" id="{737391C0-2815-447D-BC50-6BC1377A7A8E}"/>
              </a:ext>
            </a:extLst>
          </p:cNvPr>
          <p:cNvSpPr>
            <a:spLocks noGrp="1"/>
          </p:cNvSpPr>
          <p:nvPr>
            <p:ph type="body" sz="quarter" idx="12"/>
          </p:nvPr>
        </p:nvSpPr>
        <p:spPr>
          <a:xfrm>
            <a:off x="8821270" y="784800"/>
            <a:ext cx="2813929" cy="511200"/>
          </a:xfrm>
        </p:spPr>
        <p:txBody>
          <a:bodyPr>
            <a:normAutofit fontScale="92500" lnSpcReduction="20000"/>
          </a:bodyPr>
          <a:lstStyle/>
          <a:p>
            <a:endParaRPr lang="en-GB" dirty="0"/>
          </a:p>
        </p:txBody>
      </p:sp>
      <p:sp>
        <p:nvSpPr>
          <p:cNvPr id="4" name="Text Placeholder 3">
            <a:extLst>
              <a:ext uri="{FF2B5EF4-FFF2-40B4-BE49-F238E27FC236}">
                <a16:creationId xmlns:a16="http://schemas.microsoft.com/office/drawing/2014/main" id="{E11409B2-26A5-4285-82A9-7AD2FE29510C}"/>
              </a:ext>
            </a:extLst>
          </p:cNvPr>
          <p:cNvSpPr>
            <a:spLocks noGrp="1"/>
          </p:cNvSpPr>
          <p:nvPr>
            <p:ph type="body" sz="quarter" idx="13"/>
          </p:nvPr>
        </p:nvSpPr>
        <p:spPr/>
        <p:txBody>
          <a:bodyPr>
            <a:normAutofit/>
          </a:bodyPr>
          <a:lstStyle/>
          <a:p>
            <a:pPr marL="457189" indent="-457189">
              <a:buFont typeface="Arial" panose="020B0604020202020204" pitchFamily="34" charset="0"/>
              <a:buChar char="•"/>
            </a:pPr>
            <a:r>
              <a:rPr lang="en-GB" dirty="0"/>
              <a:t>Dosing interrupted due to COVID-19 [this could lead to an increase in exacerbation rate] </a:t>
            </a:r>
          </a:p>
          <a:p>
            <a:pPr marL="1142989" lvl="1" indent="-457189"/>
            <a:r>
              <a:rPr lang="en-GB" dirty="0"/>
              <a:t>Remove period of time patient deemed to be undertreated. (main issue is there may be debate over how long a period to remove.) </a:t>
            </a:r>
          </a:p>
          <a:p>
            <a:pPr marL="457189" indent="-457189">
              <a:buFont typeface="Arial" panose="020B0604020202020204" pitchFamily="34" charset="0"/>
              <a:buChar char="•"/>
            </a:pPr>
            <a:r>
              <a:rPr lang="en-GB" dirty="0"/>
              <a:t>Dosing discontinued due to COVID-19 (but patient remained in the study) </a:t>
            </a:r>
          </a:p>
          <a:p>
            <a:pPr marL="1142989" lvl="1" indent="-457189"/>
            <a:r>
              <a:rPr lang="en-GB" dirty="0"/>
              <a:t>Remove period of time patient not on treatment</a:t>
            </a:r>
          </a:p>
        </p:txBody>
      </p:sp>
      <p:sp>
        <p:nvSpPr>
          <p:cNvPr id="5" name="Slide Number Placeholder 4">
            <a:extLst>
              <a:ext uri="{FF2B5EF4-FFF2-40B4-BE49-F238E27FC236}">
                <a16:creationId xmlns:a16="http://schemas.microsoft.com/office/drawing/2014/main" id="{D0F817A2-5AF1-42F7-9C68-7D6F63B82955}"/>
              </a:ext>
            </a:extLst>
          </p:cNvPr>
          <p:cNvSpPr>
            <a:spLocks noGrp="1"/>
          </p:cNvSpPr>
          <p:nvPr>
            <p:ph type="sldNum" sz="quarter" idx="15"/>
          </p:nvPr>
        </p:nvSpPr>
        <p:spPr/>
        <p:txBody>
          <a:bodyPr/>
          <a:lstStyle/>
          <a:p>
            <a:pPr>
              <a:defRPr/>
            </a:pPr>
            <a:fld id="{1748D8EB-9301-403A-889B-E8DDB32CFF4A}" type="slidenum">
              <a:rPr lang="en-GB" smtClean="0"/>
              <a:pPr>
                <a:defRPr/>
              </a:pPr>
              <a:t>9</a:t>
            </a:fld>
            <a:endParaRPr lang="en-GB"/>
          </a:p>
        </p:txBody>
      </p:sp>
    </p:spTree>
    <p:extLst>
      <p:ext uri="{BB962C8B-B14F-4D97-AF65-F5344CB8AC3E}">
        <p14:creationId xmlns:p14="http://schemas.microsoft.com/office/powerpoint/2010/main" val="3918273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1ee89e71-04cd-405e-9ca3-99e020c1694d"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FE75E9266EDB6945AAE4FDCF515F0563" ma:contentTypeVersion="" ma:contentTypeDescription="Create a new document." ma:contentTypeScope="" ma:versionID="1537561737c6c199f21688d8b9d05c8a">
  <xsd:schema xmlns:xsd="http://www.w3.org/2001/XMLSchema" xmlns:xs="http://www.w3.org/2001/XMLSchema" xmlns:p="http://schemas.microsoft.com/office/2006/metadata/properties" xmlns:ns2="789a5397-e311-4074-bb86-a3d262859971" xmlns:ns3="33cc2fe6-d691-4e39-a8a4-3bb83de63507" targetNamespace="http://schemas.microsoft.com/office/2006/metadata/properties" ma:root="true" ma:fieldsID="27efaf916ae934cecb8e93847d2609bc" ns2:_="" ns3:_="">
    <xsd:import namespace="789a5397-e311-4074-bb86-a3d262859971"/>
    <xsd:import namespace="33cc2fe6-d691-4e39-a8a4-3bb83de6350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a5397-e311-4074-bb86-a3d2628599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3cc2fe6-d691-4e39-a8a4-3bb83de6350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28CB54-741B-46EE-BC85-7599E54BCFCD}">
  <ds:schemaRefs>
    <ds:schemaRef ds:uri="http://schemas.microsoft.com/sharepoint/v3/contenttype/forms"/>
  </ds:schemaRefs>
</ds:datastoreItem>
</file>

<file path=customXml/itemProps2.xml><?xml version="1.0" encoding="utf-8"?>
<ds:datastoreItem xmlns:ds="http://schemas.openxmlformats.org/officeDocument/2006/customXml" ds:itemID="{3972D7B3-63F2-446B-BD3A-B81EEA25DA93}">
  <ds:schemaRefs>
    <ds:schemaRef ds:uri="Microsoft.SharePoint.Taxonomy.ContentTypeSync"/>
  </ds:schemaRefs>
</ds:datastoreItem>
</file>

<file path=customXml/itemProps3.xml><?xml version="1.0" encoding="utf-8"?>
<ds:datastoreItem xmlns:ds="http://schemas.openxmlformats.org/officeDocument/2006/customXml" ds:itemID="{8667948D-A657-42C2-80E1-49840CAF615D}"/>
</file>

<file path=customXml/itemProps4.xml><?xml version="1.0" encoding="utf-8"?>
<ds:datastoreItem xmlns:ds="http://schemas.openxmlformats.org/officeDocument/2006/customXml" ds:itemID="{9B35EEEF-E639-452E-B0B8-C3705076C34C}">
  <ds:schemaRef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purl.org/dc/dcmitype/"/>
    <ds:schemaRef ds:uri="44a56295-c29e-4898-8136-a54736c65b82"/>
    <ds:schemaRef ds:uri="http://schemas.microsoft.com/office/infopath/2007/PartnerControls"/>
    <ds:schemaRef ds:uri="6282d2c6-a71b-4637-b181-f4017d86d98a"/>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666</TotalTime>
  <Words>1581</Words>
  <Application>Microsoft Office PowerPoint</Application>
  <PresentationFormat>Widescreen</PresentationFormat>
  <Paragraphs>146</Paragraphs>
  <Slides>14</Slides>
  <Notes>14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Gill Sans MT</vt:lpstr>
      <vt:lpstr>Symbol</vt:lpstr>
      <vt:lpstr>Wingdings</vt:lpstr>
      <vt:lpstr>Office Theme</vt:lpstr>
      <vt:lpstr>Default Theme</vt:lpstr>
      <vt:lpstr>What impact does the COVID-19 pandemic have on ongoing trials: An example in COPD.  </vt:lpstr>
      <vt:lpstr>Acknowledgements</vt:lpstr>
      <vt:lpstr>Contents</vt:lpstr>
      <vt:lpstr>What was the original research question/clinical objective</vt:lpstr>
      <vt:lpstr>COPD Example – Prespecified Estimand</vt:lpstr>
      <vt:lpstr>How are patients impacted</vt:lpstr>
      <vt:lpstr>Examples of COVID-19 related factors and potential impact – some are intercurrent events some create a missing data problem</vt:lpstr>
      <vt:lpstr>How to answer the question how does drug A compare to placebo in the absence of the pandemic</vt:lpstr>
      <vt:lpstr>Option2: Estimator and Estimation of primary estimand</vt:lpstr>
      <vt:lpstr>Impact on exacerbation data due to pandemic</vt:lpstr>
      <vt:lpstr>What about other endpoints like FEV1? </vt:lpstr>
      <vt:lpstr>What about other endpoints like FEV1? Missing week 52 data</vt:lpstr>
      <vt:lpstr>COVID-19 deaths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ICH E9 R1 finalised: What is new/different from the draft addendum? Plus what should AZ do to implement the addendum</dc:title>
  <dc:creator>Wright, David</dc:creator>
  <cp:lastModifiedBy>Wright, David</cp:lastModifiedBy>
  <cp:revision>10</cp:revision>
  <dcterms:created xsi:type="dcterms:W3CDTF">2020-01-20T16:14:17Z</dcterms:created>
  <dcterms:modified xsi:type="dcterms:W3CDTF">2020-06-04T12:52:41Z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0x010100FE75E9266EDB6945AAE4FDCF515F0563</vt:lpwstr>
  </property>
</Properties>
</file>