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28"/>
  </p:notesMasterIdLst>
  <p:handoutMasterIdLst>
    <p:handoutMasterId r:id="rId29"/>
  </p:handoutMasterIdLst>
  <p:sldIdLst>
    <p:sldId id="256" r:id="rId5"/>
    <p:sldId id="5477" r:id="rId6"/>
    <p:sldId id="5368" r:id="rId7"/>
    <p:sldId id="5453" r:id="rId8"/>
    <p:sldId id="5478" r:id="rId9"/>
    <p:sldId id="5373" r:id="rId10"/>
    <p:sldId id="4781" r:id="rId11"/>
    <p:sldId id="4807" r:id="rId12"/>
    <p:sldId id="5387" r:id="rId13"/>
    <p:sldId id="5367" r:id="rId14"/>
    <p:sldId id="5430" r:id="rId15"/>
    <p:sldId id="5479" r:id="rId16"/>
    <p:sldId id="276" r:id="rId17"/>
    <p:sldId id="5480" r:id="rId18"/>
    <p:sldId id="5481" r:id="rId19"/>
    <p:sldId id="5482" r:id="rId20"/>
    <p:sldId id="5483" r:id="rId21"/>
    <p:sldId id="5484" r:id="rId22"/>
    <p:sldId id="5485" r:id="rId23"/>
    <p:sldId id="5486" r:id="rId24"/>
    <p:sldId id="5429" r:id="rId25"/>
    <p:sldId id="5487" r:id="rId26"/>
    <p:sldId id="5489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burnett" initials="tb" lastIdx="37" clrIdx="0">
    <p:extLst>
      <p:ext uri="{19B8F6BF-5375-455C-9EA6-DF929625EA0E}">
        <p15:presenceInfo xmlns:p15="http://schemas.microsoft.com/office/powerpoint/2012/main" userId="be4bbe178a15f149" providerId="Windows Live"/>
      </p:ext>
    </p:extLst>
  </p:cmAuthor>
  <p:cmAuthor id="2" name="Thomas Burnett" initials="TB" lastIdx="1" clrIdx="1">
    <p:extLst>
      <p:ext uri="{19B8F6BF-5375-455C-9EA6-DF929625EA0E}">
        <p15:presenceInfo xmlns:p15="http://schemas.microsoft.com/office/powerpoint/2012/main" userId="Thomas Burnett" providerId="None"/>
      </p:ext>
    </p:extLst>
  </p:cmAuthor>
  <p:cmAuthor id="3" name="gce user1" initials="gu" lastIdx="4" clrIdx="2">
    <p:extLst>
      <p:ext uri="{19B8F6BF-5375-455C-9EA6-DF929625EA0E}">
        <p15:presenceInfo xmlns:p15="http://schemas.microsoft.com/office/powerpoint/2012/main" userId="S::gceuser1@gcesol.onmicrosoft.com::53b2dc90-cd3d-4d30-a58d-5059f5a00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42"/>
    <a:srgbClr val="E9EAEB"/>
    <a:srgbClr val="E6E6E6"/>
    <a:srgbClr val="005587"/>
    <a:srgbClr val="00BFB3"/>
    <a:srgbClr val="F4F4F4"/>
    <a:srgbClr val="00A3E0"/>
    <a:srgbClr val="959CA0"/>
    <a:srgbClr val="43B02A"/>
    <a:srgbClr val="FE8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74629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"/>
    </p:cViewPr>
  </p:sorterViewPr>
  <p:notesViewPr>
    <p:cSldViewPr snapToGrid="0">
      <p:cViewPr>
        <p:scale>
          <a:sx n="90" d="100"/>
          <a:sy n="90" d="100"/>
        </p:scale>
        <p:origin x="2742" y="-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34257253869816E-2"/>
          <c:y val="0.1969873393522823"/>
          <c:w val="0.91311049251015852"/>
          <c:h val="0.722211378874946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/>
          </c:spPr>
          <c:dPt>
            <c:idx val="0"/>
            <c:bubble3D val="0"/>
            <c:spPr>
              <a:solidFill>
                <a:schemeClr val="accent1"/>
              </a:solidFill>
              <a:ln w="63500" cap="rnd"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E0C2-F64A-9FC4-1BC5F6315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2-F64A-9FC4-1BC5F6315283}"/>
              </c:ext>
            </c:extLst>
          </c:dPt>
          <c:dPt>
            <c:idx val="2"/>
            <c:bubble3D val="0"/>
            <c:spPr>
              <a:solidFill>
                <a:srgbClr val="43B02A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2-F64A-9FC4-1BC5F6315283}"/>
              </c:ext>
            </c:extLst>
          </c:dPt>
          <c:dPt>
            <c:idx val="3"/>
            <c:bubble3D val="0"/>
            <c:spPr>
              <a:solidFill>
                <a:srgbClr val="FE8A12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C2-F64A-9FC4-1BC5F6315283}"/>
              </c:ext>
            </c:extLst>
          </c:dPt>
          <c:dPt>
            <c:idx val="4"/>
            <c:bubble3D val="0"/>
            <c:spPr>
              <a:solidFill>
                <a:srgbClr val="F0B32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C2-F64A-9FC4-1BC5F6315283}"/>
              </c:ext>
            </c:extLst>
          </c:dPt>
          <c:dPt>
            <c:idx val="5"/>
            <c:bubble3D val="0"/>
            <c:spPr>
              <a:solidFill>
                <a:srgbClr val="00BFB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C2-F64A-9FC4-1BC5F6315283}"/>
              </c:ext>
            </c:extLst>
          </c:dPt>
          <c:dPt>
            <c:idx val="6"/>
            <c:bubble3D val="0"/>
            <c:spPr>
              <a:solidFill>
                <a:srgbClr val="02712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0C2-F64A-9FC4-1BC5F6315283}"/>
              </c:ext>
            </c:extLst>
          </c:dPt>
          <c:dLbls>
            <c:dLbl>
              <c:idx val="0"/>
              <c:layout>
                <c:manualLayout>
                  <c:x val="-0.13258204274639809"/>
                  <c:y val="0.14159032929736126"/>
                </c:manualLayout>
              </c:layout>
              <c:tx>
                <c:rich>
                  <a:bodyPr/>
                  <a:lstStyle/>
                  <a:p>
                    <a:fld id="{E470F4B3-CF72-4028-89B8-F3C6E06696E5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C2-F64A-9FC4-1BC5F6315283}"/>
                </c:ext>
              </c:extLst>
            </c:dLbl>
            <c:dLbl>
              <c:idx val="1"/>
              <c:layout>
                <c:manualLayout>
                  <c:x val="0.14312321901627609"/>
                  <c:y val="-0.16994791753889438"/>
                </c:manualLayout>
              </c:layout>
              <c:tx>
                <c:rich>
                  <a:bodyPr/>
                  <a:lstStyle/>
                  <a:p>
                    <a:fld id="{467CBE24-990F-4E52-911F-A705E9934E64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C2-F64A-9FC4-1BC5F6315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F4F4F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KRAS Postive</c:v>
                </c:pt>
                <c:pt idx="1">
                  <c:v>KRAS Negative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C2-F64A-9FC4-1BC5F6315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8646910867275401"/>
          <c:y val="0.16862548077191453"/>
          <c:w val="0.3069713430071101"/>
          <c:h val="0.2161126276243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34257253869816E-2"/>
          <c:y val="0.1969873393522823"/>
          <c:w val="0.91311049251015852"/>
          <c:h val="0.722211378874946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Prevelance</c:v>
                </c:pt>
              </c:strCache>
            </c:strRef>
          </c:tx>
          <c:spPr>
            <a:ln w="63500" cap="rnd"/>
          </c:spPr>
          <c:dPt>
            <c:idx val="0"/>
            <c:bubble3D val="0"/>
            <c:spPr>
              <a:solidFill>
                <a:srgbClr val="005587"/>
              </a:solidFill>
              <a:ln w="63500" cap="rnd"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E0C2-F64A-9FC4-1BC5F6315283}"/>
              </c:ext>
            </c:extLst>
          </c:dPt>
          <c:dPt>
            <c:idx val="1"/>
            <c:bubble3D val="0"/>
            <c:spPr>
              <a:solidFill>
                <a:srgbClr val="00A3E0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2-F64A-9FC4-1BC5F6315283}"/>
              </c:ext>
            </c:extLst>
          </c:dPt>
          <c:dPt>
            <c:idx val="2"/>
            <c:bubble3D val="0"/>
            <c:spPr>
              <a:solidFill>
                <a:srgbClr val="00BFB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2-F64A-9FC4-1BC5F6315283}"/>
              </c:ext>
            </c:extLst>
          </c:dPt>
          <c:dPt>
            <c:idx val="3"/>
            <c:bubble3D val="0"/>
            <c:spPr>
              <a:solidFill>
                <a:srgbClr val="43B02A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C2-F64A-9FC4-1BC5F6315283}"/>
              </c:ext>
            </c:extLst>
          </c:dPt>
          <c:dPt>
            <c:idx val="4"/>
            <c:bubble3D val="0"/>
            <c:spPr>
              <a:solidFill>
                <a:srgbClr val="F0B32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C2-F64A-9FC4-1BC5F6315283}"/>
              </c:ext>
            </c:extLst>
          </c:dPt>
          <c:dPt>
            <c:idx val="5"/>
            <c:bubble3D val="0"/>
            <c:spPr>
              <a:solidFill>
                <a:srgbClr val="00BFB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C2-F64A-9FC4-1BC5F6315283}"/>
              </c:ext>
            </c:extLst>
          </c:dPt>
          <c:dPt>
            <c:idx val="6"/>
            <c:bubble3D val="0"/>
            <c:spPr>
              <a:solidFill>
                <a:srgbClr val="027123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0C2-F64A-9FC4-1BC5F6315283}"/>
              </c:ext>
            </c:extLst>
          </c:dPt>
          <c:dLbls>
            <c:dLbl>
              <c:idx val="0"/>
              <c:layout>
                <c:manualLayout>
                  <c:x val="-0.15966538052253626"/>
                  <c:y val="-6.40042090220444E-2"/>
                </c:manualLayout>
              </c:layout>
              <c:tx>
                <c:rich>
                  <a:bodyPr/>
                  <a:lstStyle/>
                  <a:p>
                    <a:fld id="{E470F4B3-CF72-4028-89B8-F3C6E06696E5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C2-F64A-9FC4-1BC5F6315283}"/>
                </c:ext>
              </c:extLst>
            </c:dLbl>
            <c:dLbl>
              <c:idx val="1"/>
              <c:layout>
                <c:manualLayout>
                  <c:x val="0.12645654961557573"/>
                  <c:y val="-0.12032164966869316"/>
                </c:manualLayout>
              </c:layout>
              <c:tx>
                <c:rich>
                  <a:bodyPr/>
                  <a:lstStyle/>
                  <a:p>
                    <a:fld id="{467CBE24-990F-4E52-911F-A705E9934E64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C2-F64A-9FC4-1BC5F6315283}"/>
                </c:ext>
              </c:extLst>
            </c:dLbl>
            <c:dLbl>
              <c:idx val="2"/>
              <c:layout>
                <c:manualLayout>
                  <c:x val="9.5175540547168647E-2"/>
                  <c:y val="9.2232288892982545E-2"/>
                </c:manualLayout>
              </c:layout>
              <c:tx>
                <c:rich>
                  <a:bodyPr/>
                  <a:lstStyle/>
                  <a:p>
                    <a:fld id="{A584B55E-1BBC-416F-8CFE-545BBB00C748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0C2-F64A-9FC4-1BC5F6315283}"/>
                </c:ext>
              </c:extLst>
            </c:dLbl>
            <c:dLbl>
              <c:idx val="3"/>
              <c:layout>
                <c:manualLayout>
                  <c:x val="4.6643052270841832E-2"/>
                  <c:y val="0.12991866651036343"/>
                </c:manualLayout>
              </c:layout>
              <c:tx>
                <c:rich>
                  <a:bodyPr/>
                  <a:lstStyle/>
                  <a:p>
                    <a:fld id="{E00B80A0-9A17-4EFF-BF04-4B01A01F4CD3}" type="PERCENTAGE">
                      <a:rPr lang="en-US" sz="1800" b="1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0C2-F64A-9FC4-1BC5F6315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F4F4F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0.24</c:v>
                </c:pt>
                <c:pt idx="2" formatCode="0%">
                  <c:v>0.12</c:v>
                </c:pt>
                <c:pt idx="3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C2-F64A-9FC4-1BC5F6315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21911584959254"/>
          <c:y val="0.21825174864211591"/>
          <c:w val="0.23912749985687334"/>
          <c:h val="0.30461485215391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5/26/2020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 New starter, almost 1 year, project was my MSc diss at Lancaster uni under supervision of Dr Fang Wan (Dr TB thanks for tech. check_</a:t>
            </a:r>
          </a:p>
          <a:p>
            <a:pPr marL="0" indent="0">
              <a:buNone/>
            </a:pPr>
            <a:r>
              <a:rPr lang="en-US" dirty="0"/>
              <a:t>Method chosen was chosen because my focus was on conveying to non-stat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 for whole pop was 1.4 (for biopos it was 0.96), you’d be selling it with, 40% increase in survival with drug.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6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 ‘basket trial’ with a ‘basket’ of cancers </a:t>
            </a:r>
          </a:p>
          <a:p>
            <a:pPr marL="0" indent="0">
              <a:buNone/>
            </a:pPr>
            <a:r>
              <a:rPr lang="en-US" dirty="0"/>
              <a:t>If we analyze full pop. When the true treatment effect (with prevalence's) is as shown, we have two scenarios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4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7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Chosen over other methods because (may be other more optimal designs)</a:t>
            </a:r>
          </a:p>
          <a:p>
            <a:pPr lvl="1"/>
            <a:r>
              <a:rPr lang="en-US" dirty="0"/>
              <a:t>Extension of group seq.</a:t>
            </a:r>
          </a:p>
          <a:p>
            <a:pPr lvl="1"/>
            <a:r>
              <a:rPr lang="en-US" dirty="0"/>
              <a:t>Code bank (as opposed to likelihood-based methods)</a:t>
            </a:r>
          </a:p>
          <a:p>
            <a:pPr lvl="0"/>
            <a:endParaRPr lang="en-US" dirty="0"/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Z is normal dist, using gs theory, there's a canonical joint dist.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Aim is TO </a:t>
            </a:r>
            <a:r>
              <a:rPr lang="en-US" b="1" i="1" dirty="0"/>
              <a:t>REMOVE INEFECTIVE </a:t>
            </a:r>
          </a:p>
          <a:p>
            <a:pPr marL="0" lvl="0" indent="0">
              <a:buNone/>
            </a:pPr>
            <a:endParaRPr lang="en-US" dirty="0"/>
          </a:p>
          <a:p>
            <a:pPr marL="1174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Prob(p* will be A) or Prob(P* will be B) …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2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still use can. Joint dist. -&gt; Log-Rank is normal under h0</a:t>
            </a:r>
          </a:p>
          <a:p>
            <a:r>
              <a:rPr lang="en-US" dirty="0"/>
              <a:t>Info: Assume that n is big, independent events, similar numbers at risk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1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6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Chosen 0.1 because of I (at uni) was unaware of 0.2 being a more suitable pick, especially given what will happen a few slides over -&gt; would run again, but massively intensive had to use Math's department ‘Penguins cluster’ supercomputer thing.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5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84695" y="294468"/>
            <a:ext cx="911614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2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505333" y="1702630"/>
            <a:ext cx="5212080" cy="443469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C4B89F3-FAB4-4578-BCB4-97BDF7457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CC9E9B-3136-467A-893E-87BD7B4AE63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A3B2C40-2043-41B2-AFB8-C002BAF2A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(V2.0.0)</a:t>
            </a:r>
            <a:endParaRPr lang="en-US" sz="11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  <p:sldLayoutId id="214748426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1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image" Target="../media/image60.svg"/><Relationship Id="rId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4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90.png"/><Relationship Id="rId18" Type="http://schemas.openxmlformats.org/officeDocument/2006/relationships/image" Target="../media/image9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Relationship Id="rId14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sv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0.png"/><Relationship Id="rId5" Type="http://schemas.openxmlformats.org/officeDocument/2006/relationships/image" Target="../media/image40.png"/><Relationship Id="rId4" Type="http://schemas.openxmlformats.org/officeDocument/2006/relationships/image" Target="../media/image371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image" Target="../media/image400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11" Type="http://schemas.openxmlformats.org/officeDocument/2006/relationships/image" Target="../media/image48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21.svg"/><Relationship Id="rId4" Type="http://schemas.openxmlformats.org/officeDocument/2006/relationships/image" Target="../media/image42.svg"/><Relationship Id="rId9" Type="http://schemas.openxmlformats.org/officeDocument/2006/relationships/image" Target="../media/image20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11" Type="http://schemas.openxmlformats.org/officeDocument/2006/relationships/image" Target="../media/image52.sv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adaptive design to examine treatment effects in patient subgroups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Enrichment Designs with </a:t>
            </a:r>
            <a:br>
              <a:rPr lang="en-US" dirty="0"/>
            </a:br>
            <a:r>
              <a:rPr lang="en-US" dirty="0"/>
              <a:t>Survival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29" y="5538173"/>
            <a:ext cx="6349838" cy="669272"/>
          </a:xfrm>
        </p:spPr>
        <p:txBody>
          <a:bodyPr/>
          <a:lstStyle/>
          <a:p>
            <a:r>
              <a:rPr lang="en-US" dirty="0"/>
              <a:t>Jack Keeler</a:t>
            </a:r>
          </a:p>
          <a:p>
            <a:r>
              <a:rPr lang="en-GB" dirty="0"/>
              <a:t>Ack: Dr Fang Wan &amp; Dr Thomas Burnett – Lancaster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E9A1-1A5D-4C50-A3DC-F32A59A0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GSDS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C116F-910A-4F3A-9233-D59AE45DB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1EE635-67EF-4256-9EBA-FA5D94C0BCE7}"/>
              </a:ext>
            </a:extLst>
          </p:cNvPr>
          <p:cNvGrpSpPr/>
          <p:nvPr/>
        </p:nvGrpSpPr>
        <p:grpSpPr>
          <a:xfrm rot="16200000">
            <a:off x="1918254" y="3650977"/>
            <a:ext cx="4392771" cy="148632"/>
            <a:chOff x="635392" y="2767857"/>
            <a:chExt cx="10921216" cy="338013"/>
          </a:xfrm>
        </p:grpSpPr>
        <p:sp>
          <p:nvSpPr>
            <p:cNvPr id="5" name="Isosceles Triangle 7">
              <a:extLst>
                <a:ext uri="{FF2B5EF4-FFF2-40B4-BE49-F238E27FC236}">
                  <a16:creationId xmlns:a16="http://schemas.microsoft.com/office/drawing/2014/main" id="{5594F1B6-8C4A-4D68-9900-B9A2ED49AB11}"/>
                </a:ext>
              </a:extLst>
            </p:cNvPr>
            <p:cNvSpPr/>
            <p:nvPr/>
          </p:nvSpPr>
          <p:spPr>
            <a:xfrm rot="10800000">
              <a:off x="5673831" y="2767857"/>
              <a:ext cx="1050259" cy="338013"/>
            </a:xfrm>
            <a:custGeom>
              <a:avLst/>
              <a:gdLst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  <a:gd name="connsiteX3" fmla="*/ 0 w 1079064"/>
                <a:gd name="connsiteY3" fmla="*/ 581889 h 581889"/>
                <a:gd name="connsiteX0" fmla="*/ 0 w 1079064"/>
                <a:gd name="connsiteY0" fmla="*/ 581889 h 591462"/>
                <a:gd name="connsiteX1" fmla="*/ 539532 w 1079064"/>
                <a:gd name="connsiteY1" fmla="*/ 0 h 591462"/>
                <a:gd name="connsiteX2" fmla="*/ 1079064 w 1079064"/>
                <a:gd name="connsiteY2" fmla="*/ 581889 h 591462"/>
                <a:gd name="connsiteX3" fmla="*/ 547347 w 1079064"/>
                <a:gd name="connsiteY3" fmla="*/ 591462 h 591462"/>
                <a:gd name="connsiteX4" fmla="*/ 0 w 1079064"/>
                <a:gd name="connsiteY4" fmla="*/ 581889 h 591462"/>
                <a:gd name="connsiteX0" fmla="*/ 547347 w 1079064"/>
                <a:gd name="connsiteY0" fmla="*/ 591462 h 682902"/>
                <a:gd name="connsiteX1" fmla="*/ 0 w 1079064"/>
                <a:gd name="connsiteY1" fmla="*/ 581889 h 682902"/>
                <a:gd name="connsiteX2" fmla="*/ 539532 w 1079064"/>
                <a:gd name="connsiteY2" fmla="*/ 0 h 682902"/>
                <a:gd name="connsiteX3" fmla="*/ 1079064 w 1079064"/>
                <a:gd name="connsiteY3" fmla="*/ 581889 h 682902"/>
                <a:gd name="connsiteX4" fmla="*/ 638787 w 1079064"/>
                <a:gd name="connsiteY4" fmla="*/ 682902 h 682902"/>
                <a:gd name="connsiteX0" fmla="*/ 547347 w 1079064"/>
                <a:gd name="connsiteY0" fmla="*/ 591462 h 591462"/>
                <a:gd name="connsiteX1" fmla="*/ 0 w 1079064"/>
                <a:gd name="connsiteY1" fmla="*/ 581889 h 591462"/>
                <a:gd name="connsiteX2" fmla="*/ 539532 w 1079064"/>
                <a:gd name="connsiteY2" fmla="*/ 0 h 591462"/>
                <a:gd name="connsiteX3" fmla="*/ 1079064 w 1079064"/>
                <a:gd name="connsiteY3" fmla="*/ 581889 h 591462"/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064" h="581889">
                  <a:moveTo>
                    <a:pt x="0" y="581889"/>
                  </a:moveTo>
                  <a:lnTo>
                    <a:pt x="539532" y="0"/>
                  </a:lnTo>
                  <a:lnTo>
                    <a:pt x="1079064" y="581889"/>
                  </a:lnTo>
                </a:path>
              </a:pathLst>
            </a:custGeom>
            <a:noFill/>
            <a:ln w="38100" cap="rnd">
              <a:solidFill>
                <a:srgbClr val="CACE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027C1D-67DE-4EBF-9642-D40606C58DA3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rot="5400000" flipH="1" flipV="1">
              <a:off x="3154611" y="248640"/>
              <a:ext cx="2" cy="5038439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C716DE-CD56-4E58-A16F-4F00CBE5CF4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rot="5400000" flipV="1">
              <a:off x="9140346" y="351600"/>
              <a:ext cx="4" cy="4832520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7CA9DB-8E47-40C7-BC78-9F1BC7C5C44F}"/>
              </a:ext>
            </a:extLst>
          </p:cNvPr>
          <p:cNvGrpSpPr/>
          <p:nvPr/>
        </p:nvGrpSpPr>
        <p:grpSpPr>
          <a:xfrm rot="16200000">
            <a:off x="5888491" y="3650976"/>
            <a:ext cx="4392771" cy="148632"/>
            <a:chOff x="635392" y="2767857"/>
            <a:chExt cx="10921216" cy="338013"/>
          </a:xfrm>
        </p:grpSpPr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id="{481A1B0C-7C36-4B08-8BC6-1E9D2E0E6739}"/>
                </a:ext>
              </a:extLst>
            </p:cNvPr>
            <p:cNvSpPr/>
            <p:nvPr/>
          </p:nvSpPr>
          <p:spPr>
            <a:xfrm rot="10800000">
              <a:off x="5673831" y="2767857"/>
              <a:ext cx="1050259" cy="338013"/>
            </a:xfrm>
            <a:custGeom>
              <a:avLst/>
              <a:gdLst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  <a:gd name="connsiteX3" fmla="*/ 0 w 1079064"/>
                <a:gd name="connsiteY3" fmla="*/ 581889 h 581889"/>
                <a:gd name="connsiteX0" fmla="*/ 0 w 1079064"/>
                <a:gd name="connsiteY0" fmla="*/ 581889 h 591462"/>
                <a:gd name="connsiteX1" fmla="*/ 539532 w 1079064"/>
                <a:gd name="connsiteY1" fmla="*/ 0 h 591462"/>
                <a:gd name="connsiteX2" fmla="*/ 1079064 w 1079064"/>
                <a:gd name="connsiteY2" fmla="*/ 581889 h 591462"/>
                <a:gd name="connsiteX3" fmla="*/ 547347 w 1079064"/>
                <a:gd name="connsiteY3" fmla="*/ 591462 h 591462"/>
                <a:gd name="connsiteX4" fmla="*/ 0 w 1079064"/>
                <a:gd name="connsiteY4" fmla="*/ 581889 h 591462"/>
                <a:gd name="connsiteX0" fmla="*/ 547347 w 1079064"/>
                <a:gd name="connsiteY0" fmla="*/ 591462 h 682902"/>
                <a:gd name="connsiteX1" fmla="*/ 0 w 1079064"/>
                <a:gd name="connsiteY1" fmla="*/ 581889 h 682902"/>
                <a:gd name="connsiteX2" fmla="*/ 539532 w 1079064"/>
                <a:gd name="connsiteY2" fmla="*/ 0 h 682902"/>
                <a:gd name="connsiteX3" fmla="*/ 1079064 w 1079064"/>
                <a:gd name="connsiteY3" fmla="*/ 581889 h 682902"/>
                <a:gd name="connsiteX4" fmla="*/ 638787 w 1079064"/>
                <a:gd name="connsiteY4" fmla="*/ 682902 h 682902"/>
                <a:gd name="connsiteX0" fmla="*/ 547347 w 1079064"/>
                <a:gd name="connsiteY0" fmla="*/ 591462 h 591462"/>
                <a:gd name="connsiteX1" fmla="*/ 0 w 1079064"/>
                <a:gd name="connsiteY1" fmla="*/ 581889 h 591462"/>
                <a:gd name="connsiteX2" fmla="*/ 539532 w 1079064"/>
                <a:gd name="connsiteY2" fmla="*/ 0 h 591462"/>
                <a:gd name="connsiteX3" fmla="*/ 1079064 w 1079064"/>
                <a:gd name="connsiteY3" fmla="*/ 581889 h 591462"/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064" h="581889">
                  <a:moveTo>
                    <a:pt x="0" y="581889"/>
                  </a:moveTo>
                  <a:lnTo>
                    <a:pt x="539532" y="0"/>
                  </a:lnTo>
                  <a:lnTo>
                    <a:pt x="1079064" y="581889"/>
                  </a:lnTo>
                </a:path>
              </a:pathLst>
            </a:custGeom>
            <a:noFill/>
            <a:ln w="38100" cap="rnd">
              <a:solidFill>
                <a:srgbClr val="CACE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1C3E17-6566-4079-8B7B-1B3F156F2692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rot="5400000" flipH="1" flipV="1">
              <a:off x="3154611" y="248640"/>
              <a:ext cx="2" cy="5038439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DA5FBF-2A64-4705-8F69-6D05A5D359CE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V="1">
              <a:off x="9140346" y="351600"/>
              <a:ext cx="4" cy="4832520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BEA89-34BF-42D7-970C-9FB22EACF7BD}"/>
              </a:ext>
            </a:extLst>
          </p:cNvPr>
          <p:cNvSpPr/>
          <p:nvPr/>
        </p:nvSpPr>
        <p:spPr>
          <a:xfrm>
            <a:off x="655302" y="3433434"/>
            <a:ext cx="250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5587"/>
                </a:solidFill>
              </a:rPr>
              <a:t>Null Hypothesis</a:t>
            </a:r>
            <a:endParaRPr lang="en-US" sz="1100" baseline="80000" dirty="0">
              <a:solidFill>
                <a:srgbClr val="00558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7BF53-B22D-4F5A-B5BB-7540BA6DE0B1}"/>
              </a:ext>
            </a:extLst>
          </p:cNvPr>
          <p:cNvSpPr/>
          <p:nvPr/>
        </p:nvSpPr>
        <p:spPr>
          <a:xfrm>
            <a:off x="4966328" y="3407647"/>
            <a:ext cx="2077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5587"/>
                </a:solidFill>
              </a:rPr>
              <a:t>Test Statistic</a:t>
            </a:r>
            <a:endParaRPr lang="en-US" sz="1100" baseline="80000" dirty="0">
              <a:solidFill>
                <a:srgbClr val="00558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80540-CF25-48C0-B370-0CA6E572F169}"/>
              </a:ext>
            </a:extLst>
          </p:cNvPr>
          <p:cNvSpPr/>
          <p:nvPr/>
        </p:nvSpPr>
        <p:spPr>
          <a:xfrm>
            <a:off x="8860646" y="3433433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5587"/>
                </a:solidFill>
              </a:rPr>
              <a:t>Events Required</a:t>
            </a:r>
            <a:endParaRPr lang="en-US" sz="1100" baseline="80000" dirty="0">
              <a:solidFill>
                <a:srgbClr val="00558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5E8799-B50E-4479-8CFB-7C1F4F5D5286}"/>
                  </a:ext>
                </a:extLst>
              </p:cNvPr>
              <p:cNvSpPr/>
              <p:nvPr/>
            </p:nvSpPr>
            <p:spPr>
              <a:xfrm>
                <a:off x="457442" y="4069093"/>
                <a:ext cx="3144881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tabLst>
                    <a:tab pos="42830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i="1">
                          <a:solidFill>
                            <a:srgbClr val="2B3A42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2B3A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2B3A4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2B3A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600" dirty="0"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5E8799-B50E-4479-8CFB-7C1F4F5D5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2" y="4069093"/>
                <a:ext cx="3144881" cy="822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DEC56F1-7968-4B77-AB41-56292B7656A1}"/>
                  </a:ext>
                </a:extLst>
              </p:cNvPr>
              <p:cNvSpPr/>
              <p:nvPr/>
            </p:nvSpPr>
            <p:spPr>
              <a:xfrm>
                <a:off x="4598492" y="4219581"/>
                <a:ext cx="2910963" cy="1640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tabLst>
                    <a:tab pos="4283075" algn="l"/>
                  </a:tabLst>
                </a:pPr>
                <a:r>
                  <a:rPr lang="en-US" sz="2000" dirty="0">
                    <a:ea typeface="Noto Sans" panose="020B0502040504020204" pitchFamily="34"/>
                    <a:cs typeface="Noto Sans" panose="020B0502040504020204" pitchFamily="34"/>
                  </a:rPr>
                  <a:t>Log – Rank</a:t>
                </a:r>
                <a:br>
                  <a:rPr lang="en-US" sz="2000" dirty="0">
                    <a:ea typeface="Noto Sans" panose="020B0502040504020204" pitchFamily="34"/>
                    <a:cs typeface="Noto Sans" panose="020B0502040504020204" pitchFamily="34"/>
                  </a:rPr>
                </a:br>
                <a:endParaRPr lang="en-US" sz="20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tabLst>
                    <a:tab pos="42830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DEC56F1-7968-4B77-AB41-56292B765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492" y="4219581"/>
                <a:ext cx="2910963" cy="1640962"/>
              </a:xfrm>
              <a:prstGeom prst="rect">
                <a:avLst/>
              </a:prstGeom>
              <a:blipFill>
                <a:blip r:embed="rId4"/>
                <a:stretch>
                  <a:fillRect t="-1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F32FAB-25B8-4EBF-8CE9-E63DCB767F10}"/>
                  </a:ext>
                </a:extLst>
              </p:cNvPr>
              <p:cNvSpPr/>
              <p:nvPr/>
            </p:nvSpPr>
            <p:spPr>
              <a:xfrm>
                <a:off x="9284101" y="4069093"/>
                <a:ext cx="1586653" cy="674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2B3A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  <m: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2B3A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2B3A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F32FAB-25B8-4EBF-8CE9-E63DCB767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101" y="4069093"/>
                <a:ext cx="1586653" cy="674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>
            <a:extLst>
              <a:ext uri="{FF2B5EF4-FFF2-40B4-BE49-F238E27FC236}">
                <a16:creationId xmlns:a16="http://schemas.microsoft.com/office/drawing/2014/main" id="{90DB9D80-F399-4864-BDD3-2C1364C5D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7527" y="2055198"/>
            <a:ext cx="1535030" cy="15350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8F335EA-5137-4DC4-8BD3-238079A49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061" y="1942464"/>
            <a:ext cx="1550174" cy="155017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DBA3825-F1C7-4F3F-8479-FB23AE8DD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8226" y="2233511"/>
            <a:ext cx="1178404" cy="1178404"/>
          </a:xfrm>
          <a:prstGeom prst="rect">
            <a:avLst/>
          </a:prstGeom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EFDBC9B-6917-46D1-9853-26D615CCD4C1}"/>
              </a:ext>
            </a:extLst>
          </p:cNvPr>
          <p:cNvSpPr txBox="1">
            <a:spLocks/>
          </p:cNvSpPr>
          <p:nvPr/>
        </p:nvSpPr>
        <p:spPr>
          <a:xfrm>
            <a:off x="384694" y="997457"/>
            <a:ext cx="11338560" cy="402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chemeClr val="accent1"/>
                </a:solidFill>
              </a:rPr>
              <a:t>An extension of the ‘normal’ case…</a:t>
            </a:r>
          </a:p>
        </p:txBody>
      </p:sp>
    </p:spTree>
    <p:extLst>
      <p:ext uri="{BB962C8B-B14F-4D97-AF65-F5344CB8AC3E}">
        <p14:creationId xmlns:p14="http://schemas.microsoft.com/office/powerpoint/2010/main" val="21564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D19C-468E-41EC-9D3A-D9040263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‘Survivors’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9C20EE1-C2B6-4DA2-9B43-14DB0F44E344}"/>
              </a:ext>
            </a:extLst>
          </p:cNvPr>
          <p:cNvSpPr txBox="1">
            <a:spLocks noChangeAspect="1"/>
          </p:cNvSpPr>
          <p:nvPr/>
        </p:nvSpPr>
        <p:spPr>
          <a:xfrm>
            <a:off x="4586039" y="1828973"/>
            <a:ext cx="3001450" cy="3001450"/>
          </a:xfrm>
          <a:prstGeom prst="ellipse">
            <a:avLst/>
          </a:prstGeom>
          <a:solidFill>
            <a:schemeClr val="accent2"/>
          </a:solidFill>
          <a:ln w="152400">
            <a:noFill/>
          </a:ln>
        </p:spPr>
        <p:txBody>
          <a:bodyPr vert="horz" wrap="square" lIns="0" tIns="0" rIns="0" bIns="0" rtlCol="0" anchor="ctr" anchorCtr="0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029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26539-47B1-496F-935C-FA89A745C209}"/>
              </a:ext>
            </a:extLst>
          </p:cNvPr>
          <p:cNvSpPr/>
          <p:nvPr/>
        </p:nvSpPr>
        <p:spPr>
          <a:xfrm>
            <a:off x="5163127" y="2588873"/>
            <a:ext cx="1874982" cy="141198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1029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sz="3200" b="1" dirty="0">
                <a:solidFill>
                  <a:schemeClr val="bg1"/>
                </a:solidFill>
              </a:rPr>
              <a:t>Left Truncate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BB4E4-EA44-44C7-BD2B-D4544C25E853}"/>
              </a:ext>
            </a:extLst>
          </p:cNvPr>
          <p:cNvSpPr/>
          <p:nvPr/>
        </p:nvSpPr>
        <p:spPr>
          <a:xfrm>
            <a:off x="523435" y="2587017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Ethical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6BFD3E-A8C7-4B4D-90E1-6BD0950C3009}"/>
              </a:ext>
            </a:extLst>
          </p:cNvPr>
          <p:cNvSpPr/>
          <p:nvPr/>
        </p:nvSpPr>
        <p:spPr>
          <a:xfrm>
            <a:off x="525460" y="3143303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Lower Sample Size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378B17-054C-4FC4-BF3F-8B9565B72823}"/>
              </a:ext>
            </a:extLst>
          </p:cNvPr>
          <p:cNvGrpSpPr/>
          <p:nvPr/>
        </p:nvGrpSpPr>
        <p:grpSpPr>
          <a:xfrm rot="10800000">
            <a:off x="4835484" y="3319064"/>
            <a:ext cx="6712675" cy="1244723"/>
            <a:chOff x="580067" y="2194520"/>
            <a:chExt cx="6712675" cy="1244723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D1C1E2C-E5A1-4A6B-82ED-BFCC146DDBE7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B20467-4364-4E82-B901-90823BB36020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C3DBA15-84D8-476A-A927-CB6516106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23">
                <a:extLst>
                  <a:ext uri="{FF2B5EF4-FFF2-40B4-BE49-F238E27FC236}">
                    <a16:creationId xmlns:a16="http://schemas.microsoft.com/office/drawing/2014/main" id="{C6AE41BB-0612-4DDC-8A40-502E36EE6B5D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3FFC41E-4513-4670-BE71-43ADF5BCAF09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B390B5-5E35-492D-94EA-8676E95251C5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770783-C16F-4850-B0ED-047CE0E65778}"/>
              </a:ext>
            </a:extLst>
          </p:cNvPr>
          <p:cNvGrpSpPr/>
          <p:nvPr/>
        </p:nvGrpSpPr>
        <p:grpSpPr>
          <a:xfrm>
            <a:off x="575382" y="2060052"/>
            <a:ext cx="6712675" cy="1244723"/>
            <a:chOff x="580067" y="2194520"/>
            <a:chExt cx="6712675" cy="124472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B18617B-A533-4C08-88F1-D47E8F376400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25017A3-83FC-4177-B51F-B8FDC60668F2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269361-F5F6-42E9-B8F9-A2692DF7A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3">
                <a:extLst>
                  <a:ext uri="{FF2B5EF4-FFF2-40B4-BE49-F238E27FC236}">
                    <a16:creationId xmlns:a16="http://schemas.microsoft.com/office/drawing/2014/main" id="{06B43335-D26B-4AFC-9D78-3C23D32D4F3D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1319966-B3DB-4D95-8CD4-96EE2EC18505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1D2C51C-D526-46CF-89B9-B3497DC24E15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>
                <a:solidFill>
                  <a:schemeClr val="accent1"/>
                </a:solidFill>
                <a:round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E0624-4068-4EBA-B101-71FF00778257}"/>
              </a:ext>
            </a:extLst>
          </p:cNvPr>
          <p:cNvSpPr/>
          <p:nvPr/>
        </p:nvSpPr>
        <p:spPr>
          <a:xfrm>
            <a:off x="8220956" y="2641529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Still use Kaplan Meier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DD8A5E-B778-4A6D-AC82-6D168515ADD5}"/>
              </a:ext>
            </a:extLst>
          </p:cNvPr>
          <p:cNvSpPr/>
          <p:nvPr/>
        </p:nvSpPr>
        <p:spPr>
          <a:xfrm>
            <a:off x="8689702" y="3200554"/>
            <a:ext cx="3502298" cy="653334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Still use Log-Rank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1D985E5-0302-40B2-9200-642C4749F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4584" y="365523"/>
            <a:ext cx="975351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8E89-6C99-43F2-BA75-627948EC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464" y="834921"/>
            <a:ext cx="7988504" cy="1559364"/>
          </a:xfrm>
        </p:spPr>
        <p:txBody>
          <a:bodyPr/>
          <a:lstStyle/>
          <a:p>
            <a:r>
              <a:rPr lang="en-US" dirty="0"/>
              <a:t>Hypothetical Trial I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AD7B-7EF6-466A-BD5C-D3B236F96D46}"/>
              </a:ext>
            </a:extLst>
          </p:cNvPr>
          <p:cNvSpPr/>
          <p:nvPr/>
        </p:nvSpPr>
        <p:spPr>
          <a:xfrm>
            <a:off x="3429464" y="21634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Disease: Colorectal Cancer</a:t>
            </a:r>
          </a:p>
          <a:p>
            <a: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Subgroups: KRAS Gene Mutations</a:t>
            </a:r>
            <a:b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6"/>
                </a:solidFill>
              </a:rPr>
              <a:t>Treatment: Cetuximab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Comparison: Placebo</a:t>
            </a:r>
          </a:p>
        </p:txBody>
      </p:sp>
    </p:spTree>
    <p:extLst>
      <p:ext uri="{BB962C8B-B14F-4D97-AF65-F5344CB8AC3E}">
        <p14:creationId xmlns:p14="http://schemas.microsoft.com/office/powerpoint/2010/main" val="4682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B6D22972-2DDE-41EB-B039-8EC38F68C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53439"/>
              </p:ext>
            </p:extLst>
          </p:nvPr>
        </p:nvGraphicFramePr>
        <p:xfrm>
          <a:off x="0" y="1135936"/>
          <a:ext cx="6095999" cy="358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6644" y="1671633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8"/>
              </p:nvPr>
            </p:nvSpPr>
            <p:spPr/>
            <p:txBody>
              <a:bodyPr anchor="t"/>
              <a:lstStyle/>
              <a:p>
                <a:r>
                  <a:rPr lang="en-US" sz="2000" b="1" dirty="0">
                    <a:solidFill>
                      <a:schemeClr val="accent1"/>
                    </a:solidFill>
                  </a:rPr>
                  <a:t>Allegra et al. (2009): </a:t>
                </a:r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KRAS Mutations in the KRAS gene are good predictors for the survival of patients with colorectal cancer.</a:t>
                </a:r>
                <a:endParaRPr lang="en-US" sz="2000" dirty="0"/>
              </a:p>
              <a:p>
                <a:r>
                  <a:rPr lang="en-US" sz="2000" b="1" dirty="0">
                    <a:solidFill>
                      <a:schemeClr val="accent1"/>
                    </a:solidFill>
                  </a:rPr>
                  <a:t>Design Features: </a:t>
                </a:r>
              </a:p>
              <a:p>
                <a:pPr lvl="1"/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 error : 0.05</a:t>
                </a:r>
              </a:p>
              <a:p>
                <a:pPr lvl="1"/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II error : 0.10</a:t>
                </a:r>
              </a:p>
              <a:p>
                <a:pPr lvl="1"/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Clinically Relevant Hazard Ratio : 1.5</a:t>
                </a:r>
              </a:p>
              <a:p>
                <a:pPr lvl="1"/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One interim analysis/Equal treatment allocation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=0.494</m:t>
                    </m:r>
                  </m:oMath>
                </a14:m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=2.487</m:t>
                    </m:r>
                  </m:oMath>
                </a14:m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=2.095</m:t>
                    </m:r>
                  </m:oMath>
                </a14:m>
                <a:endParaRPr lang="en-US" sz="20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events : 560</a:t>
                </a:r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8"/>
              </p:nvPr>
            </p:nvSpPr>
            <p:spPr>
              <a:blipFill>
                <a:blip r:embed="rId4"/>
                <a:stretch>
                  <a:fillRect l="-1053" t="-549" r="-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Is Cetuximab effective in increasing survival time for patients with colorectal cancer?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5E81798-A1BC-4597-9374-F63FEBD37854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KRAS Mutations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9FEE83-C123-4454-8991-7804D460A498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</a:t>
            </a:r>
          </a:p>
        </p:txBody>
      </p:sp>
      <p:pic>
        <p:nvPicPr>
          <p:cNvPr id="12" name="Picture 2" descr="Image result for kras gene">
            <a:extLst>
              <a:ext uri="{FF2B5EF4-FFF2-40B4-BE49-F238E27FC236}">
                <a16:creationId xmlns:a16="http://schemas.microsoft.com/office/drawing/2014/main" id="{5C9669D4-C5D7-476E-92B9-6F6C2067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7" y="4554729"/>
            <a:ext cx="2183186" cy="18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olorectal cancer">
            <a:extLst>
              <a:ext uri="{FF2B5EF4-FFF2-40B4-BE49-F238E27FC236}">
                <a16:creationId xmlns:a16="http://schemas.microsoft.com/office/drawing/2014/main" id="{35F258D2-D041-499F-B5C7-9B671FD3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55" y="4554729"/>
            <a:ext cx="2188708" cy="18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9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66" y="1463481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Curves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At First Interim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5E81798-A1BC-4597-9374-F63FEBD37854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KRAS Mutations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9FEE83-C123-4454-8991-7804D460A498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EB7A4-547C-4F24-978F-09C3E97B8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3"/>
          <a:stretch/>
        </p:blipFill>
        <p:spPr>
          <a:xfrm>
            <a:off x="228171" y="2078951"/>
            <a:ext cx="5699045" cy="365105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E8FBA69-47DB-4791-BC5E-632DD27F5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630290"/>
                  </p:ext>
                </p:extLst>
              </p:nvPr>
            </p:nvGraphicFramePr>
            <p:xfrm>
              <a:off x="6741325" y="2006701"/>
              <a:ext cx="5109780" cy="3434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391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98521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973179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</a:tblGrid>
                  <a:tr h="563299"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KRAS 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KRAS Positive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8047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Control: 189</a:t>
                          </a:r>
                          <a:b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Treatment: 181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Control: 88</a:t>
                          </a:r>
                          <a:b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Treatment: 89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3.72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3134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24.8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1.50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562048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3.30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094816"/>
                      </a:ext>
                    </a:extLst>
                  </a:tr>
                  <a:tr h="5632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CONTINUE 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STOP 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Treatment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9190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E8FBA69-47DB-4791-BC5E-632DD27F5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630290"/>
                  </p:ext>
                </p:extLst>
              </p:nvPr>
            </p:nvGraphicFramePr>
            <p:xfrm>
              <a:off x="6741325" y="2006701"/>
              <a:ext cx="5109780" cy="3434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391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98521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973179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</a:tblGrid>
                  <a:tr h="563299"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KRAS 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KRAS Positive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8047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29" t="-72932" r="-345503" b="-266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Control: 189</a:t>
                          </a:r>
                          <a:b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Treatment: 181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Control: 88</a:t>
                          </a:r>
                          <a:b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Treatment: 89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29" t="-294872" r="-345503" b="-3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3.72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3134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29" t="-394872" r="-345503" b="-2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24.8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1.50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562048"/>
                      </a:ext>
                    </a:extLst>
                  </a:tr>
                  <a:tr h="47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29" t="-494872" r="-345503" b="-1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3.30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0948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CONTINUE 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STOP 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Treatment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9190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658BDA9-0AC0-40B5-8064-73DE35B33A7A}"/>
              </a:ext>
            </a:extLst>
          </p:cNvPr>
          <p:cNvSpPr txBox="1">
            <a:spLocks/>
          </p:cNvSpPr>
          <p:nvPr/>
        </p:nvSpPr>
        <p:spPr>
          <a:xfrm>
            <a:off x="6237626" y="1493398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BFB49B-9E32-47FD-8E63-7B8A6276655F}"/>
                  </a:ext>
                </a:extLst>
              </p:cNvPr>
              <p:cNvSpPr/>
              <p:nvPr/>
            </p:nvSpPr>
            <p:spPr>
              <a:xfrm>
                <a:off x="6741325" y="5407609"/>
                <a:ext cx="3797001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1,{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{−}</m:t>
                              </m:r>
                            </m:sub>
                          </m:sSub>
                        </m:e>
                      </m:ra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16.6&lt;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24.8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BFB49B-9E32-47FD-8E63-7B8A62766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25" y="5407609"/>
                <a:ext cx="3797001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>
            <a:extLst>
              <a:ext uri="{FF2B5EF4-FFF2-40B4-BE49-F238E27FC236}">
                <a16:creationId xmlns:a16="http://schemas.microsoft.com/office/drawing/2014/main" id="{8D864B19-3FC5-4CE2-A975-379F0D226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8320" y="5398005"/>
            <a:ext cx="1062779" cy="1062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81C38C-EDBA-4742-A5AF-139CC5D581F5}"/>
              </a:ext>
            </a:extLst>
          </p:cNvPr>
          <p:cNvSpPr txBox="1"/>
          <p:nvPr/>
        </p:nvSpPr>
        <p:spPr>
          <a:xfrm>
            <a:off x="6741327" y="6001138"/>
            <a:ext cx="379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Reject Null in KRAS Negative Subgroup and stop trial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6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66" y="1463481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Curves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Full population analysis (Not considering subgroups)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5E81798-A1BC-4597-9374-F63FEBD37854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KRAS Mutations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9FEE83-C123-4454-8991-7804D460A498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658BDA9-0AC0-40B5-8064-73DE35B33A7A}"/>
              </a:ext>
            </a:extLst>
          </p:cNvPr>
          <p:cNvSpPr txBox="1">
            <a:spLocks/>
          </p:cNvSpPr>
          <p:nvPr/>
        </p:nvSpPr>
        <p:spPr>
          <a:xfrm>
            <a:off x="6237626" y="1493398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E9FCB-B2EC-44D4-B4C1-D355D1B6D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7"/>
          <a:stretch/>
        </p:blipFill>
        <p:spPr>
          <a:xfrm>
            <a:off x="193821" y="2073456"/>
            <a:ext cx="5733396" cy="3662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9CE61-AC8A-44F3-9733-BEF244F39B86}"/>
                  </a:ext>
                </a:extLst>
              </p:cNvPr>
              <p:cNvSpPr/>
              <p:nvPr/>
            </p:nvSpPr>
            <p:spPr>
              <a:xfrm>
                <a:off x="5853206" y="1918272"/>
                <a:ext cx="6096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−0.06</m:t>
                    </m:r>
                  </m:oMath>
                </a14:m>
                <a:r>
                  <a:rPr lang="en-US" sz="2000" kern="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1.96</m:t>
                    </m:r>
                  </m:oMath>
                </a14:m>
                <a:r>
                  <a:rPr lang="en-US" sz="2000" kern="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1.96</m:t>
                    </m:r>
                  </m:oMath>
                </a14:m>
                <a:endParaRPr lang="en-US" sz="2000" kern="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b="1" kern="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events : 162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9CE61-AC8A-44F3-9733-BEF244F39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206" y="1918272"/>
                <a:ext cx="6096000" cy="707886"/>
              </a:xfrm>
              <a:prstGeom prst="rect">
                <a:avLst/>
              </a:prstGeom>
              <a:blipFill>
                <a:blip r:embed="rId4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EC15A8D-35D6-4053-A07F-E6B79874019C}"/>
              </a:ext>
            </a:extLst>
          </p:cNvPr>
          <p:cNvSpPr txBox="1">
            <a:spLocks/>
          </p:cNvSpPr>
          <p:nvPr/>
        </p:nvSpPr>
        <p:spPr>
          <a:xfrm>
            <a:off x="6237626" y="2740672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Interim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41956379-A617-46A2-971E-AB2A8E094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117239"/>
                  </p:ext>
                </p:extLst>
              </p:nvPr>
            </p:nvGraphicFramePr>
            <p:xfrm>
              <a:off x="6320914" y="3228034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60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7.41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-0.27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8.87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Continue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41956379-A617-46A2-971E-AB2A8E0945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117239"/>
                  </p:ext>
                </p:extLst>
              </p:nvPr>
            </p:nvGraphicFramePr>
            <p:xfrm>
              <a:off x="6320914" y="3228034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7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49" t="-8065" r="-40934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549" t="-8065" r="-30934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454" t="-8065" r="-207650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099" t="-8065" r="-10879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1.63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7.41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-0.27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8.87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Continue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4E1CD57-D435-4E9D-A6D6-6374A502A3B6}"/>
              </a:ext>
            </a:extLst>
          </p:cNvPr>
          <p:cNvSpPr txBox="1">
            <a:spLocks/>
          </p:cNvSpPr>
          <p:nvPr/>
        </p:nvSpPr>
        <p:spPr>
          <a:xfrm>
            <a:off x="6237625" y="4231843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Interim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563595"/>
                  </p:ext>
                </p:extLst>
              </p:nvPr>
            </p:nvGraphicFramePr>
            <p:xfrm>
              <a:off x="6320914" y="4769648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60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2.01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12.79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563595"/>
                  </p:ext>
                </p:extLst>
              </p:nvPr>
            </p:nvGraphicFramePr>
            <p:xfrm>
              <a:off x="6320914" y="4769648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7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49" t="-8065" r="-409341" b="-14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549" t="-8065" r="-309341" b="-14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454" t="-8065" r="-207650" b="-14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1099" t="-8065" r="-108791" b="-14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2.01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12.79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12.47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35F472A-5356-4E42-8E88-11984DBA39A5}"/>
              </a:ext>
            </a:extLst>
          </p:cNvPr>
          <p:cNvSpPr txBox="1"/>
          <p:nvPr/>
        </p:nvSpPr>
        <p:spPr>
          <a:xfrm>
            <a:off x="9923863" y="5872234"/>
            <a:ext cx="305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‘FALSE HOPE’</a:t>
            </a:r>
            <a:endParaRPr lang="en-GB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1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8E89-6C99-43F2-BA75-627948EC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464" y="834921"/>
            <a:ext cx="7988504" cy="1559364"/>
          </a:xfrm>
        </p:spPr>
        <p:txBody>
          <a:bodyPr/>
          <a:lstStyle/>
          <a:p>
            <a:r>
              <a:rPr lang="en-US" dirty="0"/>
              <a:t>Hypothetical Trial II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AD7B-7EF6-466A-BD5C-D3B236F96D46}"/>
              </a:ext>
            </a:extLst>
          </p:cNvPr>
          <p:cNvSpPr/>
          <p:nvPr/>
        </p:nvSpPr>
        <p:spPr>
          <a:xfrm>
            <a:off x="3429463" y="2163452"/>
            <a:ext cx="7988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Disease: Breast Cancer</a:t>
            </a:r>
          </a:p>
          <a:p>
            <a: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Subgroups: Stage of Breast Cancer</a:t>
            </a:r>
            <a:br>
              <a:rPr 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6"/>
                </a:solidFill>
              </a:rPr>
              <a:t>Treatment: Partial Mastectomy and Radiation Therapy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Comparison: Full Mastectomy</a:t>
            </a:r>
          </a:p>
        </p:txBody>
      </p:sp>
    </p:spTree>
    <p:extLst>
      <p:ext uri="{BB962C8B-B14F-4D97-AF65-F5344CB8AC3E}">
        <p14:creationId xmlns:p14="http://schemas.microsoft.com/office/powerpoint/2010/main" val="7168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B6D22972-2DDE-41EB-B039-8EC38F68C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589089"/>
              </p:ext>
            </p:extLst>
          </p:nvPr>
        </p:nvGraphicFramePr>
        <p:xfrm>
          <a:off x="0" y="1135936"/>
          <a:ext cx="6095999" cy="358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3" y="1702631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8"/>
              </p:nvPr>
            </p:nvSpPr>
            <p:spPr/>
            <p:txBody>
              <a:bodyPr anchor="t"/>
              <a:lstStyle/>
              <a:p>
                <a:r>
                  <a:rPr lang="en-US" sz="1800" b="1" dirty="0">
                    <a:solidFill>
                      <a:schemeClr val="accent1"/>
                    </a:solidFill>
                  </a:rPr>
                  <a:t>American Cancer Society (2018): </a:t>
                </a:r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people opt for a full mastectomy rather than a partial mastectomy and some radiation possibly due to the higher toxicity even though the later may be more effective.</a:t>
                </a:r>
                <a:endParaRPr lang="en-US" sz="1800" dirty="0"/>
              </a:p>
              <a:p>
                <a:r>
                  <a:rPr lang="en-US" sz="1800" b="1" dirty="0">
                    <a:solidFill>
                      <a:schemeClr val="accent1"/>
                    </a:solidFill>
                  </a:rPr>
                  <a:t>Design Features: </a:t>
                </a:r>
              </a:p>
              <a:p>
                <a:pPr lvl="1"/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 error : 0.05</a:t>
                </a:r>
              </a:p>
              <a:p>
                <a:pPr lvl="1"/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II error : 0.10</a:t>
                </a:r>
              </a:p>
              <a:p>
                <a:pPr lvl="1"/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Clinically Relevant Hazard Ratio : 1.4</a:t>
                </a:r>
              </a:p>
              <a:p>
                <a:pPr lvl="1"/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One interim analysis/Equal treatment allocation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=0.976</m:t>
                    </m:r>
                  </m:oMath>
                </a14:m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=2.917</m:t>
                    </m:r>
                  </m:oMath>
                </a14:m>
                <a:r>
                  <a:rPr 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=2.722</m:t>
                    </m:r>
                  </m:oMath>
                </a14:m>
                <a:endParaRPr 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events : 13,800</a:t>
                </a:r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8"/>
              </p:nvPr>
            </p:nvSpPr>
            <p:spPr>
              <a:blipFill>
                <a:blip r:embed="rId4"/>
                <a:stretch>
                  <a:fillRect l="-702" t="-687" r="-1404" b="-1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Is a partial mastectomy plus some from of radiation more effective in increasing time to cancer recurrences then a full mastectomy in breast cancer patients?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5E81798-A1BC-4597-9374-F63FEBD37854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Breast Cancer Stages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9FEE83-C123-4454-8991-7804D460A498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II</a:t>
            </a:r>
          </a:p>
        </p:txBody>
      </p:sp>
      <p:pic>
        <p:nvPicPr>
          <p:cNvPr id="14" name="Picture 2" descr="Image result for stage 1 cancer">
            <a:extLst>
              <a:ext uri="{FF2B5EF4-FFF2-40B4-BE49-F238E27FC236}">
                <a16:creationId xmlns:a16="http://schemas.microsoft.com/office/drawing/2014/main" id="{B20190C5-7343-4290-A3FE-B041875D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3" y="4465438"/>
            <a:ext cx="2683481" cy="2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agram 1 of 3 showing stage 3A breast cancer ">
            <a:extLst>
              <a:ext uri="{FF2B5EF4-FFF2-40B4-BE49-F238E27FC236}">
                <a16:creationId xmlns:a16="http://schemas.microsoft.com/office/drawing/2014/main" id="{FF90F198-80A3-4218-8E1B-8CE96018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15" y="4501261"/>
            <a:ext cx="2683482" cy="22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02701C-AA9B-4ECF-B973-C345BC7E1FAA}"/>
              </a:ext>
            </a:extLst>
          </p:cNvPr>
          <p:cNvSpPr txBox="1"/>
          <p:nvPr/>
        </p:nvSpPr>
        <p:spPr>
          <a:xfrm>
            <a:off x="133911" y="5930150"/>
            <a:ext cx="78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Stage I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61B62-6365-44C2-BB39-19ABA15FEFCD}"/>
              </a:ext>
            </a:extLst>
          </p:cNvPr>
          <p:cNvSpPr txBox="1"/>
          <p:nvPr/>
        </p:nvSpPr>
        <p:spPr>
          <a:xfrm>
            <a:off x="3202566" y="5916926"/>
            <a:ext cx="78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Stage III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II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At First Interim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E8FBA69-47DB-4791-BC5E-632DD27F5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151246"/>
                  </p:ext>
                </p:extLst>
              </p:nvPr>
            </p:nvGraphicFramePr>
            <p:xfrm>
              <a:off x="1560218" y="1907781"/>
              <a:ext cx="9412017" cy="34897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637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2498976662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2810190895"/>
                        </a:ext>
                      </a:extLst>
                    </a:gridCol>
                  </a:tblGrid>
                  <a:tr h="411708"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Stage 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II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III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IV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411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3028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3033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1311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1319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674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658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525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524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  <a:tr h="411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3134"/>
                      </a:ext>
                    </a:extLst>
                  </a:tr>
                  <a:tr h="411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14.3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13.3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22.7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562048"/>
                      </a:ext>
                    </a:extLst>
                  </a:tr>
                  <a:tr h="411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13.9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9.48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8.58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094816"/>
                      </a:ext>
                    </a:extLst>
                  </a:tr>
                  <a:tr h="4117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STOP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Treatment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STOP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Treatment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CONTINUE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CONTINUE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9190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E8FBA69-47DB-4791-BC5E-632DD27F5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151246"/>
                  </p:ext>
                </p:extLst>
              </p:nvPr>
            </p:nvGraphicFramePr>
            <p:xfrm>
              <a:off x="1560218" y="1907781"/>
              <a:ext cx="9412017" cy="34897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637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2498976662"/>
                        </a:ext>
                      </a:extLst>
                    </a:gridCol>
                    <a:gridCol w="2053845">
                      <a:extLst>
                        <a:ext uri="{9D8B030D-6E8A-4147-A177-3AD203B41FA5}">
                          <a16:colId xmlns:a16="http://schemas.microsoft.com/office/drawing/2014/main" val="281019089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Stage 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II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III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Stage IV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0" t="-59559" r="-689286" b="-28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3028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3033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1311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1319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674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658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Control: 525</a:t>
                          </a:r>
                          <a:b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Treat: 524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0" t="-289333" r="-689286" b="-4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2.56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931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0" t="-389333" r="-689286" b="-3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14.3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2.72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13.3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22.7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562048"/>
                      </a:ext>
                    </a:extLst>
                  </a:tr>
                  <a:tr h="472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0" t="-470513" r="-689286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13.9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9.48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8.58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09481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STOP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Treatment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STOP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Treatment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A291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CONTINUE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CONTINUE</a:t>
                          </a: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4F4F4"/>
                              </a:solidFill>
                            </a:rPr>
                            <a:t>Recruitment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9190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658BDA9-0AC0-40B5-8064-73DE35B33A7A}"/>
              </a:ext>
            </a:extLst>
          </p:cNvPr>
          <p:cNvSpPr txBox="1">
            <a:spLocks/>
          </p:cNvSpPr>
          <p:nvPr/>
        </p:nvSpPr>
        <p:spPr>
          <a:xfrm>
            <a:off x="300305" y="1345754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C6D2B6-37CC-4374-994D-DC79768EFFD5}"/>
                  </a:ext>
                </a:extLst>
              </p:cNvPr>
              <p:cNvSpPr txBox="1"/>
              <p:nvPr/>
            </p:nvSpPr>
            <p:spPr>
              <a:xfrm>
                <a:off x="1446773" y="5526084"/>
                <a:ext cx="9200534" cy="631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8C151C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1,{3,4}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ra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38.6 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≮36.1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=13.3+22.7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C6D2B6-37CC-4374-994D-DC79768EF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73" y="5526084"/>
                <a:ext cx="9200534" cy="631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80D869E-5754-43A4-9AAE-E6EBE8DB6298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Breast Cancer Stages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E946D4E-2C94-458B-A7A0-59AD07307722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4ED0577-D306-4BF8-942F-81876432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4807" y="5425165"/>
            <a:ext cx="952500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B4E662-2753-4248-BC88-6313D74D4C57}"/>
              </a:ext>
            </a:extLst>
          </p:cNvPr>
          <p:cNvSpPr txBox="1"/>
          <p:nvPr/>
        </p:nvSpPr>
        <p:spPr>
          <a:xfrm>
            <a:off x="1446773" y="6085277"/>
            <a:ext cx="6846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Cannot yet reject null in the Stage III &amp; IV subgroups, continue trial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66" y="1463481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Curves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At Second Interim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658BDA9-0AC0-40B5-8064-73DE35B33A7A}"/>
              </a:ext>
            </a:extLst>
          </p:cNvPr>
          <p:cNvSpPr txBox="1">
            <a:spLocks/>
          </p:cNvSpPr>
          <p:nvPr/>
        </p:nvSpPr>
        <p:spPr>
          <a:xfrm>
            <a:off x="6237626" y="1493398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617531"/>
                  </p:ext>
                </p:extLst>
              </p:nvPr>
            </p:nvGraphicFramePr>
            <p:xfrm>
              <a:off x="6237626" y="3235024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60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13.4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558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617531"/>
                  </p:ext>
                </p:extLst>
              </p:nvPr>
            </p:nvGraphicFramePr>
            <p:xfrm>
              <a:off x="6237626" y="3235024"/>
              <a:ext cx="5628292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8830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08830">
                      <a:extLst>
                        <a:ext uri="{9D8B030D-6E8A-4147-A177-3AD203B41FA5}">
                          <a16:colId xmlns:a16="http://schemas.microsoft.com/office/drawing/2014/main" val="515855282"/>
                        </a:ext>
                      </a:extLst>
                    </a:gridCol>
                    <a:gridCol w="1192972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7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9" t="-8065" r="-40879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49" t="-8065" r="-30879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549" t="-8065" r="-20879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49" t="-8065" r="-108791" b="-14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13.4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558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</a:rPr>
                            <a:t>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77098AD-5FDB-4896-80CB-CEDB5F53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" t="2272" r="-1"/>
          <a:stretch/>
        </p:blipFill>
        <p:spPr>
          <a:xfrm>
            <a:off x="211435" y="2164417"/>
            <a:ext cx="5754450" cy="413451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4FB7411-55DE-470D-A5AC-33C5C5B4EF53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Breast Cancer Stages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9D05759-41E6-4552-B2CB-BFE49F983DE3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II</a:t>
            </a:r>
          </a:p>
        </p:txBody>
      </p:sp>
    </p:spTree>
    <p:extLst>
      <p:ext uri="{BB962C8B-B14F-4D97-AF65-F5344CB8AC3E}">
        <p14:creationId xmlns:p14="http://schemas.microsoft.com/office/powerpoint/2010/main" val="22769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39254-490A-41BA-AF45-10ACAB2C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418" y="1561892"/>
            <a:ext cx="9163983" cy="4170450"/>
          </a:xfrm>
        </p:spPr>
        <p:txBody>
          <a:bodyPr numCol="2"/>
          <a:lstStyle/>
          <a:p>
            <a:r>
              <a:rPr lang="en-US" sz="2000" dirty="0"/>
              <a:t>Motivation</a:t>
            </a:r>
          </a:p>
          <a:p>
            <a:r>
              <a:rPr lang="en-US" sz="2000" dirty="0"/>
              <a:t>Group Sequential Design Incorporating Subgroup Selection (GSDS)</a:t>
            </a:r>
          </a:p>
          <a:p>
            <a:r>
              <a:rPr lang="en-US" sz="2000" dirty="0"/>
              <a:t>Hypothetical Trial I</a:t>
            </a:r>
          </a:p>
          <a:p>
            <a:r>
              <a:rPr lang="en-US" sz="2000" dirty="0"/>
              <a:t>Hypothetical Trial II</a:t>
            </a:r>
          </a:p>
          <a:p>
            <a:r>
              <a:rPr lang="en-US" sz="2000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6F9D6-0F91-4491-9D4F-02FBB3E3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648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 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66" y="1463481"/>
            <a:ext cx="5212081" cy="4434698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Curves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14A14-8E4A-43E7-A14E-EC58203BEF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Full population analysis (Not considering subgroups)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58754-10EA-44C1-8F88-A01C072C6809}"/>
              </a:ext>
            </a:extLst>
          </p:cNvPr>
          <p:cNvCxnSpPr/>
          <p:nvPr/>
        </p:nvCxnSpPr>
        <p:spPr>
          <a:xfrm>
            <a:off x="6030686" y="1671633"/>
            <a:ext cx="0" cy="4465696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CE776ED-FA51-4B83-9FA9-D54E04003008}"/>
              </a:ext>
            </a:extLst>
          </p:cNvPr>
          <p:cNvSpPr/>
          <p:nvPr/>
        </p:nvSpPr>
        <p:spPr>
          <a:xfrm>
            <a:off x="9763471" y="-1019"/>
            <a:ext cx="2428529" cy="10237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658BDA9-0AC0-40B5-8064-73DE35B33A7A}"/>
              </a:ext>
            </a:extLst>
          </p:cNvPr>
          <p:cNvSpPr txBox="1">
            <a:spLocks/>
          </p:cNvSpPr>
          <p:nvPr/>
        </p:nvSpPr>
        <p:spPr>
          <a:xfrm>
            <a:off x="6237626" y="1493398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9CE61-AC8A-44F3-9733-BEF244F39B86}"/>
                  </a:ext>
                </a:extLst>
              </p:cNvPr>
              <p:cNvSpPr/>
              <p:nvPr/>
            </p:nvSpPr>
            <p:spPr>
              <a:xfrm>
                <a:off x="5853206" y="1918272"/>
                <a:ext cx="6096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−0.06</m:t>
                    </m:r>
                  </m:oMath>
                </a14:m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1.96</m:t>
                    </m:r>
                  </m:oMath>
                </a14:m>
                <a:r>
                  <a:rPr lang="en-US" sz="2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1.96</m:t>
                    </m:r>
                  </m:oMath>
                </a14:m>
                <a:endParaRPr lang="en-US" sz="20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events : 376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A9CE61-AC8A-44F3-9733-BEF244F39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206" y="1918272"/>
                <a:ext cx="6096000" cy="707886"/>
              </a:xfrm>
              <a:prstGeom prst="rect">
                <a:avLst/>
              </a:prstGeom>
              <a:blipFill>
                <a:blip r:embed="rId2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EC15A8D-35D6-4053-A07F-E6B79874019C}"/>
              </a:ext>
            </a:extLst>
          </p:cNvPr>
          <p:cNvSpPr txBox="1">
            <a:spLocks/>
          </p:cNvSpPr>
          <p:nvPr/>
        </p:nvSpPr>
        <p:spPr>
          <a:xfrm>
            <a:off x="6237626" y="2740672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Interim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675400"/>
                  </p:ext>
                </p:extLst>
              </p:nvPr>
            </p:nvGraphicFramePr>
            <p:xfrm>
              <a:off x="6266145" y="3364600"/>
              <a:ext cx="5780376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792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704189343"/>
                        </a:ext>
                      </a:extLst>
                    </a:gridCol>
                    <a:gridCol w="1225208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60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0.76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-0.20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6.65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Continue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C32BA7AF-0449-4861-9199-FD653C22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675400"/>
                  </p:ext>
                </p:extLst>
              </p:nvPr>
            </p:nvGraphicFramePr>
            <p:xfrm>
              <a:off x="6266145" y="3364600"/>
              <a:ext cx="5780376" cy="89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792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704189343"/>
                        </a:ext>
                      </a:extLst>
                    </a:gridCol>
                    <a:gridCol w="1225208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7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5" t="-7937" r="-409091" b="-13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35" t="-7937" r="-309091" b="-13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35" t="-7937" r="-209091" b="-13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936" t="-7937" r="-107979" b="-13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0.76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-0.20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6.65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Continue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98785BB-25A7-43EA-9B71-D5E226B9A514}"/>
              </a:ext>
            </a:extLst>
          </p:cNvPr>
          <p:cNvSpPr txBox="1">
            <a:spLocks/>
          </p:cNvSpPr>
          <p:nvPr/>
        </p:nvSpPr>
        <p:spPr bwMode="gray">
          <a:xfrm>
            <a:off x="9995264" y="530680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dirty="0">
                <a:solidFill>
                  <a:schemeClr val="tx1"/>
                </a:solidFill>
              </a:rPr>
              <a:t>Breast Cancer Stages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E2ECF15-A471-4E95-8B9E-0E9DF1EEEA79}"/>
              </a:ext>
            </a:extLst>
          </p:cNvPr>
          <p:cNvSpPr txBox="1">
            <a:spLocks/>
          </p:cNvSpPr>
          <p:nvPr/>
        </p:nvSpPr>
        <p:spPr>
          <a:xfrm>
            <a:off x="9880569" y="252463"/>
            <a:ext cx="2068637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Hypothetical Trial 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C6BBC-1584-408F-984B-56843D947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" t="1602" r="1"/>
          <a:stretch/>
        </p:blipFill>
        <p:spPr>
          <a:xfrm>
            <a:off x="116961" y="2048517"/>
            <a:ext cx="5885207" cy="425041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2BC8825-DB9D-4446-8079-65F0544902CC}"/>
              </a:ext>
            </a:extLst>
          </p:cNvPr>
          <p:cNvSpPr txBox="1">
            <a:spLocks/>
          </p:cNvSpPr>
          <p:nvPr/>
        </p:nvSpPr>
        <p:spPr>
          <a:xfrm>
            <a:off x="6208167" y="4346183"/>
            <a:ext cx="5212081" cy="44346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2E8D9E"/>
              </a:buClr>
              <a:buFont typeface="Arial" panose="020B0604020202020204" pitchFamily="34" charset="0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Interim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8511529-8775-42A6-A37B-9AA0A3268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704835"/>
                  </p:ext>
                </p:extLst>
              </p:nvPr>
            </p:nvGraphicFramePr>
            <p:xfrm>
              <a:off x="6266145" y="4918796"/>
              <a:ext cx="5780376" cy="10171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792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704189343"/>
                        </a:ext>
                      </a:extLst>
                    </a:gridCol>
                    <a:gridCol w="1225208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601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4F4F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4F4F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4F4F4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4F4F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4F4F4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514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Not 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8511529-8775-42A6-A37B-9AA0A3268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704835"/>
                  </p:ext>
                </p:extLst>
              </p:nvPr>
            </p:nvGraphicFramePr>
            <p:xfrm>
              <a:off x="6266145" y="4918796"/>
              <a:ext cx="5780376" cy="10171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8792">
                      <a:extLst>
                        <a:ext uri="{9D8B030D-6E8A-4147-A177-3AD203B41FA5}">
                          <a16:colId xmlns:a16="http://schemas.microsoft.com/office/drawing/2014/main" val="3804885581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3831562703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158273140"/>
                        </a:ext>
                      </a:extLst>
                    </a:gridCol>
                    <a:gridCol w="1138792">
                      <a:extLst>
                        <a:ext uri="{9D8B030D-6E8A-4147-A177-3AD203B41FA5}">
                          <a16:colId xmlns:a16="http://schemas.microsoft.com/office/drawing/2014/main" val="704189343"/>
                        </a:ext>
                      </a:extLst>
                    </a:gridCol>
                    <a:gridCol w="1225208">
                      <a:extLst>
                        <a:ext uri="{9D8B030D-6E8A-4147-A177-3AD203B41FA5}">
                          <a16:colId xmlns:a16="http://schemas.microsoft.com/office/drawing/2014/main" val="2878499982"/>
                        </a:ext>
                      </a:extLst>
                    </a:gridCol>
                  </a:tblGrid>
                  <a:tr h="37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35" t="-8065" r="-409091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535" t="-8065" r="-309091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535" t="-8065" r="-209091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8936" t="-8065" r="-107979" b="-1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4F4F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Decision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4292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9.14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F4F4F4"/>
                              </a:solidFill>
                            </a:rPr>
                            <a:t>Not Effective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0558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163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1616-8852-46EA-BD50-FF3A49EA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748E18-3E74-4AEF-87D6-B4ABA1F591EF}"/>
              </a:ext>
            </a:extLst>
          </p:cNvPr>
          <p:cNvSpPr/>
          <p:nvPr/>
        </p:nvSpPr>
        <p:spPr>
          <a:xfrm>
            <a:off x="1477180" y="4895444"/>
            <a:ext cx="9186839" cy="8959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 cap="rnd">
            <a:solidFill>
              <a:schemeClr val="accent5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/>
          </a:p>
        </p:txBody>
      </p:sp>
      <p:sp>
        <p:nvSpPr>
          <p:cNvPr id="5" name="Rectangle: Rounded Corners 50">
            <a:extLst>
              <a:ext uri="{FF2B5EF4-FFF2-40B4-BE49-F238E27FC236}">
                <a16:creationId xmlns:a16="http://schemas.microsoft.com/office/drawing/2014/main" id="{C9E19EF0-3957-4A12-B605-0B9662E15F6F}"/>
              </a:ext>
            </a:extLst>
          </p:cNvPr>
          <p:cNvSpPr/>
          <p:nvPr/>
        </p:nvSpPr>
        <p:spPr>
          <a:xfrm>
            <a:off x="556490" y="2081526"/>
            <a:ext cx="11055928" cy="2538504"/>
          </a:xfrm>
          <a:custGeom>
            <a:avLst/>
            <a:gdLst>
              <a:gd name="connsiteX0" fmla="*/ 0 w 11055927"/>
              <a:gd name="connsiteY0" fmla="*/ 1403622 h 2807243"/>
              <a:gd name="connsiteX1" fmla="*/ 1403622 w 11055927"/>
              <a:gd name="connsiteY1" fmla="*/ 0 h 2807243"/>
              <a:gd name="connsiteX2" fmla="*/ 9652306 w 11055927"/>
              <a:gd name="connsiteY2" fmla="*/ 0 h 2807243"/>
              <a:gd name="connsiteX3" fmla="*/ 11055928 w 11055927"/>
              <a:gd name="connsiteY3" fmla="*/ 1403622 h 2807243"/>
              <a:gd name="connsiteX4" fmla="*/ 11055927 w 11055927"/>
              <a:gd name="connsiteY4" fmla="*/ 1403622 h 2807243"/>
              <a:gd name="connsiteX5" fmla="*/ 9652305 w 11055927"/>
              <a:gd name="connsiteY5" fmla="*/ 2807244 h 2807243"/>
              <a:gd name="connsiteX6" fmla="*/ 1403622 w 11055927"/>
              <a:gd name="connsiteY6" fmla="*/ 2807243 h 2807243"/>
              <a:gd name="connsiteX7" fmla="*/ 0 w 11055927"/>
              <a:gd name="connsiteY7" fmla="*/ 1403621 h 2807243"/>
              <a:gd name="connsiteX8" fmla="*/ 0 w 11055927"/>
              <a:gd name="connsiteY8" fmla="*/ 1403622 h 2807243"/>
              <a:gd name="connsiteX0" fmla="*/ 0 w 11055928"/>
              <a:gd name="connsiteY0" fmla="*/ 1414860 h 2818482"/>
              <a:gd name="connsiteX1" fmla="*/ 1403622 w 11055928"/>
              <a:gd name="connsiteY1" fmla="*/ 11238 h 2818482"/>
              <a:gd name="connsiteX2" fmla="*/ 5569528 w 11055928"/>
              <a:gd name="connsiteY2" fmla="*/ 0 h 2818482"/>
              <a:gd name="connsiteX3" fmla="*/ 9652306 w 11055928"/>
              <a:gd name="connsiteY3" fmla="*/ 11238 h 2818482"/>
              <a:gd name="connsiteX4" fmla="*/ 11055928 w 11055928"/>
              <a:gd name="connsiteY4" fmla="*/ 1414860 h 2818482"/>
              <a:gd name="connsiteX5" fmla="*/ 11055927 w 11055928"/>
              <a:gd name="connsiteY5" fmla="*/ 1414860 h 2818482"/>
              <a:gd name="connsiteX6" fmla="*/ 9652305 w 11055928"/>
              <a:gd name="connsiteY6" fmla="*/ 2818482 h 2818482"/>
              <a:gd name="connsiteX7" fmla="*/ 1403622 w 11055928"/>
              <a:gd name="connsiteY7" fmla="*/ 2818481 h 2818482"/>
              <a:gd name="connsiteX8" fmla="*/ 0 w 11055928"/>
              <a:gd name="connsiteY8" fmla="*/ 1414859 h 2818482"/>
              <a:gd name="connsiteX9" fmla="*/ 0 w 11055928"/>
              <a:gd name="connsiteY9" fmla="*/ 1414860 h 2818482"/>
              <a:gd name="connsiteX0" fmla="*/ 0 w 11055928"/>
              <a:gd name="connsiteY0" fmla="*/ 1403622 h 2807244"/>
              <a:gd name="connsiteX1" fmla="*/ 1403622 w 11055928"/>
              <a:gd name="connsiteY1" fmla="*/ 0 h 2807244"/>
              <a:gd name="connsiteX2" fmla="*/ 5569528 w 11055928"/>
              <a:gd name="connsiteY2" fmla="*/ 7234 h 2807244"/>
              <a:gd name="connsiteX3" fmla="*/ 9652306 w 11055928"/>
              <a:gd name="connsiteY3" fmla="*/ 0 h 2807244"/>
              <a:gd name="connsiteX4" fmla="*/ 11055928 w 11055928"/>
              <a:gd name="connsiteY4" fmla="*/ 1403622 h 2807244"/>
              <a:gd name="connsiteX5" fmla="*/ 11055927 w 11055928"/>
              <a:gd name="connsiteY5" fmla="*/ 1403622 h 2807244"/>
              <a:gd name="connsiteX6" fmla="*/ 9652305 w 11055928"/>
              <a:gd name="connsiteY6" fmla="*/ 2807244 h 2807244"/>
              <a:gd name="connsiteX7" fmla="*/ 1403622 w 11055928"/>
              <a:gd name="connsiteY7" fmla="*/ 2807243 h 2807244"/>
              <a:gd name="connsiteX8" fmla="*/ 0 w 11055928"/>
              <a:gd name="connsiteY8" fmla="*/ 1403621 h 2807244"/>
              <a:gd name="connsiteX9" fmla="*/ 0 w 11055928"/>
              <a:gd name="connsiteY9" fmla="*/ 1403622 h 2807244"/>
              <a:gd name="connsiteX0" fmla="*/ 0 w 11055928"/>
              <a:gd name="connsiteY0" fmla="*/ 1403622 h 2807244"/>
              <a:gd name="connsiteX1" fmla="*/ 1403622 w 11055928"/>
              <a:gd name="connsiteY1" fmla="*/ 0 h 2807244"/>
              <a:gd name="connsiteX2" fmla="*/ 5569528 w 11055928"/>
              <a:gd name="connsiteY2" fmla="*/ 7234 h 2807244"/>
              <a:gd name="connsiteX3" fmla="*/ 6493165 w 11055928"/>
              <a:gd name="connsiteY3" fmla="*/ 7234 h 2807244"/>
              <a:gd name="connsiteX4" fmla="*/ 9652306 w 11055928"/>
              <a:gd name="connsiteY4" fmla="*/ 0 h 2807244"/>
              <a:gd name="connsiteX5" fmla="*/ 11055928 w 11055928"/>
              <a:gd name="connsiteY5" fmla="*/ 1403622 h 2807244"/>
              <a:gd name="connsiteX6" fmla="*/ 11055927 w 11055928"/>
              <a:gd name="connsiteY6" fmla="*/ 1403622 h 2807244"/>
              <a:gd name="connsiteX7" fmla="*/ 9652305 w 11055928"/>
              <a:gd name="connsiteY7" fmla="*/ 2807244 h 2807244"/>
              <a:gd name="connsiteX8" fmla="*/ 1403622 w 11055928"/>
              <a:gd name="connsiteY8" fmla="*/ 2807243 h 2807244"/>
              <a:gd name="connsiteX9" fmla="*/ 0 w 11055928"/>
              <a:gd name="connsiteY9" fmla="*/ 1403621 h 2807244"/>
              <a:gd name="connsiteX10" fmla="*/ 0 w 11055928"/>
              <a:gd name="connsiteY10" fmla="*/ 1403622 h 2807244"/>
              <a:gd name="connsiteX0" fmla="*/ 0 w 11055928"/>
              <a:gd name="connsiteY0" fmla="*/ 1414861 h 2818483"/>
              <a:gd name="connsiteX1" fmla="*/ 1403622 w 11055928"/>
              <a:gd name="connsiteY1" fmla="*/ 11239 h 2818483"/>
              <a:gd name="connsiteX2" fmla="*/ 4627419 w 11055928"/>
              <a:gd name="connsiteY2" fmla="*/ 0 h 2818483"/>
              <a:gd name="connsiteX3" fmla="*/ 5569528 w 11055928"/>
              <a:gd name="connsiteY3" fmla="*/ 18473 h 2818483"/>
              <a:gd name="connsiteX4" fmla="*/ 6493165 w 11055928"/>
              <a:gd name="connsiteY4" fmla="*/ 18473 h 2818483"/>
              <a:gd name="connsiteX5" fmla="*/ 9652306 w 11055928"/>
              <a:gd name="connsiteY5" fmla="*/ 11239 h 2818483"/>
              <a:gd name="connsiteX6" fmla="*/ 11055928 w 11055928"/>
              <a:gd name="connsiteY6" fmla="*/ 1414861 h 2818483"/>
              <a:gd name="connsiteX7" fmla="*/ 11055927 w 11055928"/>
              <a:gd name="connsiteY7" fmla="*/ 1414861 h 2818483"/>
              <a:gd name="connsiteX8" fmla="*/ 9652305 w 11055928"/>
              <a:gd name="connsiteY8" fmla="*/ 2818483 h 2818483"/>
              <a:gd name="connsiteX9" fmla="*/ 1403622 w 11055928"/>
              <a:gd name="connsiteY9" fmla="*/ 2818482 h 2818483"/>
              <a:gd name="connsiteX10" fmla="*/ 0 w 11055928"/>
              <a:gd name="connsiteY10" fmla="*/ 1414860 h 2818483"/>
              <a:gd name="connsiteX11" fmla="*/ 0 w 11055928"/>
              <a:gd name="connsiteY11" fmla="*/ 1414861 h 2818483"/>
              <a:gd name="connsiteX0" fmla="*/ 0 w 11055928"/>
              <a:gd name="connsiteY0" fmla="*/ 1405625 h 2809247"/>
              <a:gd name="connsiteX1" fmla="*/ 1403622 w 11055928"/>
              <a:gd name="connsiteY1" fmla="*/ 2003 h 2809247"/>
              <a:gd name="connsiteX2" fmla="*/ 4627419 w 11055928"/>
              <a:gd name="connsiteY2" fmla="*/ 0 h 2809247"/>
              <a:gd name="connsiteX3" fmla="*/ 5569528 w 11055928"/>
              <a:gd name="connsiteY3" fmla="*/ 9237 h 2809247"/>
              <a:gd name="connsiteX4" fmla="*/ 6493165 w 11055928"/>
              <a:gd name="connsiteY4" fmla="*/ 9237 h 2809247"/>
              <a:gd name="connsiteX5" fmla="*/ 9652306 w 11055928"/>
              <a:gd name="connsiteY5" fmla="*/ 2003 h 2809247"/>
              <a:gd name="connsiteX6" fmla="*/ 11055928 w 11055928"/>
              <a:gd name="connsiteY6" fmla="*/ 1405625 h 2809247"/>
              <a:gd name="connsiteX7" fmla="*/ 11055927 w 11055928"/>
              <a:gd name="connsiteY7" fmla="*/ 1405625 h 2809247"/>
              <a:gd name="connsiteX8" fmla="*/ 9652305 w 11055928"/>
              <a:gd name="connsiteY8" fmla="*/ 2809247 h 2809247"/>
              <a:gd name="connsiteX9" fmla="*/ 1403622 w 11055928"/>
              <a:gd name="connsiteY9" fmla="*/ 2809246 h 2809247"/>
              <a:gd name="connsiteX10" fmla="*/ 0 w 11055928"/>
              <a:gd name="connsiteY10" fmla="*/ 1405624 h 2809247"/>
              <a:gd name="connsiteX11" fmla="*/ 0 w 11055928"/>
              <a:gd name="connsiteY11" fmla="*/ 1405625 h 2809247"/>
              <a:gd name="connsiteX0" fmla="*/ 5569528 w 11055928"/>
              <a:gd name="connsiteY0" fmla="*/ 9237 h 2809247"/>
              <a:gd name="connsiteX1" fmla="*/ 6493165 w 11055928"/>
              <a:gd name="connsiteY1" fmla="*/ 9237 h 2809247"/>
              <a:gd name="connsiteX2" fmla="*/ 9652306 w 11055928"/>
              <a:gd name="connsiteY2" fmla="*/ 2003 h 2809247"/>
              <a:gd name="connsiteX3" fmla="*/ 11055928 w 11055928"/>
              <a:gd name="connsiteY3" fmla="*/ 1405625 h 2809247"/>
              <a:gd name="connsiteX4" fmla="*/ 11055927 w 11055928"/>
              <a:gd name="connsiteY4" fmla="*/ 1405625 h 2809247"/>
              <a:gd name="connsiteX5" fmla="*/ 9652305 w 11055928"/>
              <a:gd name="connsiteY5" fmla="*/ 2809247 h 2809247"/>
              <a:gd name="connsiteX6" fmla="*/ 1403622 w 11055928"/>
              <a:gd name="connsiteY6" fmla="*/ 2809246 h 2809247"/>
              <a:gd name="connsiteX7" fmla="*/ 0 w 11055928"/>
              <a:gd name="connsiteY7" fmla="*/ 1405624 h 2809247"/>
              <a:gd name="connsiteX8" fmla="*/ 0 w 11055928"/>
              <a:gd name="connsiteY8" fmla="*/ 1405625 h 2809247"/>
              <a:gd name="connsiteX9" fmla="*/ 1403622 w 11055928"/>
              <a:gd name="connsiteY9" fmla="*/ 2003 h 2809247"/>
              <a:gd name="connsiteX10" fmla="*/ 4627419 w 11055928"/>
              <a:gd name="connsiteY10" fmla="*/ 0 h 2809247"/>
              <a:gd name="connsiteX11" fmla="*/ 5660968 w 11055928"/>
              <a:gd name="connsiteY11" fmla="*/ 100677 h 2809247"/>
              <a:gd name="connsiteX0" fmla="*/ 5569528 w 11055928"/>
              <a:gd name="connsiteY0" fmla="*/ 9237 h 2809247"/>
              <a:gd name="connsiteX1" fmla="*/ 6493165 w 11055928"/>
              <a:gd name="connsiteY1" fmla="*/ 9237 h 2809247"/>
              <a:gd name="connsiteX2" fmla="*/ 9652306 w 11055928"/>
              <a:gd name="connsiteY2" fmla="*/ 2003 h 2809247"/>
              <a:gd name="connsiteX3" fmla="*/ 11055928 w 11055928"/>
              <a:gd name="connsiteY3" fmla="*/ 1405625 h 2809247"/>
              <a:gd name="connsiteX4" fmla="*/ 11055927 w 11055928"/>
              <a:gd name="connsiteY4" fmla="*/ 1405625 h 2809247"/>
              <a:gd name="connsiteX5" fmla="*/ 9652305 w 11055928"/>
              <a:gd name="connsiteY5" fmla="*/ 2809247 h 2809247"/>
              <a:gd name="connsiteX6" fmla="*/ 1403622 w 11055928"/>
              <a:gd name="connsiteY6" fmla="*/ 2809246 h 2809247"/>
              <a:gd name="connsiteX7" fmla="*/ 0 w 11055928"/>
              <a:gd name="connsiteY7" fmla="*/ 1405624 h 2809247"/>
              <a:gd name="connsiteX8" fmla="*/ 0 w 11055928"/>
              <a:gd name="connsiteY8" fmla="*/ 1405625 h 2809247"/>
              <a:gd name="connsiteX9" fmla="*/ 1403622 w 11055928"/>
              <a:gd name="connsiteY9" fmla="*/ 2003 h 2809247"/>
              <a:gd name="connsiteX10" fmla="*/ 4627419 w 11055928"/>
              <a:gd name="connsiteY10" fmla="*/ 0 h 2809247"/>
              <a:gd name="connsiteX0" fmla="*/ 6493165 w 11055928"/>
              <a:gd name="connsiteY0" fmla="*/ 9237 h 2809247"/>
              <a:gd name="connsiteX1" fmla="*/ 9652306 w 11055928"/>
              <a:gd name="connsiteY1" fmla="*/ 2003 h 2809247"/>
              <a:gd name="connsiteX2" fmla="*/ 11055928 w 11055928"/>
              <a:gd name="connsiteY2" fmla="*/ 1405625 h 2809247"/>
              <a:gd name="connsiteX3" fmla="*/ 11055927 w 11055928"/>
              <a:gd name="connsiteY3" fmla="*/ 1405625 h 2809247"/>
              <a:gd name="connsiteX4" fmla="*/ 9652305 w 11055928"/>
              <a:gd name="connsiteY4" fmla="*/ 2809247 h 2809247"/>
              <a:gd name="connsiteX5" fmla="*/ 1403622 w 11055928"/>
              <a:gd name="connsiteY5" fmla="*/ 2809246 h 2809247"/>
              <a:gd name="connsiteX6" fmla="*/ 0 w 11055928"/>
              <a:gd name="connsiteY6" fmla="*/ 1405624 h 2809247"/>
              <a:gd name="connsiteX7" fmla="*/ 0 w 11055928"/>
              <a:gd name="connsiteY7" fmla="*/ 1405625 h 2809247"/>
              <a:gd name="connsiteX8" fmla="*/ 1403622 w 11055928"/>
              <a:gd name="connsiteY8" fmla="*/ 2003 h 2809247"/>
              <a:gd name="connsiteX9" fmla="*/ 4627419 w 11055928"/>
              <a:gd name="connsiteY9" fmla="*/ 0 h 2809247"/>
              <a:gd name="connsiteX0" fmla="*/ 6437747 w 11055928"/>
              <a:gd name="connsiteY0" fmla="*/ 9237 h 2809247"/>
              <a:gd name="connsiteX1" fmla="*/ 9652306 w 11055928"/>
              <a:gd name="connsiteY1" fmla="*/ 2003 h 2809247"/>
              <a:gd name="connsiteX2" fmla="*/ 11055928 w 11055928"/>
              <a:gd name="connsiteY2" fmla="*/ 1405625 h 2809247"/>
              <a:gd name="connsiteX3" fmla="*/ 11055927 w 11055928"/>
              <a:gd name="connsiteY3" fmla="*/ 1405625 h 2809247"/>
              <a:gd name="connsiteX4" fmla="*/ 9652305 w 11055928"/>
              <a:gd name="connsiteY4" fmla="*/ 2809247 h 2809247"/>
              <a:gd name="connsiteX5" fmla="*/ 1403622 w 11055928"/>
              <a:gd name="connsiteY5" fmla="*/ 2809246 h 2809247"/>
              <a:gd name="connsiteX6" fmla="*/ 0 w 11055928"/>
              <a:gd name="connsiteY6" fmla="*/ 1405624 h 2809247"/>
              <a:gd name="connsiteX7" fmla="*/ 0 w 11055928"/>
              <a:gd name="connsiteY7" fmla="*/ 1405625 h 2809247"/>
              <a:gd name="connsiteX8" fmla="*/ 1403622 w 11055928"/>
              <a:gd name="connsiteY8" fmla="*/ 2003 h 2809247"/>
              <a:gd name="connsiteX9" fmla="*/ 4627419 w 11055928"/>
              <a:gd name="connsiteY9" fmla="*/ 0 h 280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5928" h="2809247">
                <a:moveTo>
                  <a:pt x="6437747" y="9237"/>
                </a:moveTo>
                <a:lnTo>
                  <a:pt x="9652306" y="2003"/>
                </a:lnTo>
                <a:cubicBezTo>
                  <a:pt x="10427505" y="2003"/>
                  <a:pt x="11055928" y="630426"/>
                  <a:pt x="11055928" y="1405625"/>
                </a:cubicBezTo>
                <a:lnTo>
                  <a:pt x="11055927" y="1405625"/>
                </a:lnTo>
                <a:cubicBezTo>
                  <a:pt x="11055927" y="2180824"/>
                  <a:pt x="10427504" y="2809247"/>
                  <a:pt x="9652305" y="2809247"/>
                </a:cubicBezTo>
                <a:lnTo>
                  <a:pt x="1403622" y="2809246"/>
                </a:lnTo>
                <a:cubicBezTo>
                  <a:pt x="628423" y="2809246"/>
                  <a:pt x="0" y="2180823"/>
                  <a:pt x="0" y="1405624"/>
                </a:cubicBezTo>
                <a:lnTo>
                  <a:pt x="0" y="1405625"/>
                </a:lnTo>
                <a:cubicBezTo>
                  <a:pt x="0" y="630426"/>
                  <a:pt x="628423" y="2003"/>
                  <a:pt x="1403622" y="2003"/>
                </a:cubicBezTo>
                <a:lnTo>
                  <a:pt x="4627419" y="0"/>
                </a:lnTo>
              </a:path>
            </a:pathLst>
          </a:custGeom>
          <a:noFill/>
          <a:ln w="762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99142-7EAE-4C0B-A154-CC046CF2DAEC}"/>
              </a:ext>
            </a:extLst>
          </p:cNvPr>
          <p:cNvSpPr/>
          <p:nvPr/>
        </p:nvSpPr>
        <p:spPr bwMode="auto">
          <a:xfrm>
            <a:off x="2895600" y="1509048"/>
            <a:ext cx="6570518" cy="29935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Is a GSDS Design a Good Idea For My Trial?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0FBA130-58F2-4E64-B4F9-42081EB0BEDB}"/>
              </a:ext>
            </a:extLst>
          </p:cNvPr>
          <p:cNvSpPr>
            <a:spLocks noChangeAspect="1"/>
          </p:cNvSpPr>
          <p:nvPr/>
        </p:nvSpPr>
        <p:spPr>
          <a:xfrm rot="5400000">
            <a:off x="5958456" y="1532056"/>
            <a:ext cx="251995" cy="1102945"/>
          </a:xfrm>
          <a:custGeom>
            <a:avLst/>
            <a:gdLst>
              <a:gd name="connsiteX0" fmla="*/ 0 w 434714"/>
              <a:gd name="connsiteY0" fmla="*/ 0 h 1573967"/>
              <a:gd name="connsiteX1" fmla="*/ 434714 w 434714"/>
              <a:gd name="connsiteY1" fmla="*/ 809469 h 1573967"/>
              <a:gd name="connsiteX2" fmla="*/ 14990 w 434714"/>
              <a:gd name="connsiteY2" fmla="*/ 1573967 h 157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714" h="1573967">
                <a:moveTo>
                  <a:pt x="0" y="0"/>
                </a:moveTo>
                <a:lnTo>
                  <a:pt x="434714" y="809469"/>
                </a:lnTo>
                <a:lnTo>
                  <a:pt x="14990" y="1573967"/>
                </a:lnTo>
              </a:path>
            </a:pathLst>
          </a:cu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FC261D-CAE0-4070-B3D1-467F2BD8F733}"/>
              </a:ext>
            </a:extLst>
          </p:cNvPr>
          <p:cNvSpPr txBox="1">
            <a:spLocks/>
          </p:cNvSpPr>
          <p:nvPr/>
        </p:nvSpPr>
        <p:spPr>
          <a:xfrm>
            <a:off x="1892351" y="2594308"/>
            <a:ext cx="3962025" cy="389310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Is there a chance of seeing a difference?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B5A8ACA-8582-4459-AF01-704696A0EE4D}"/>
              </a:ext>
            </a:extLst>
          </p:cNvPr>
          <p:cNvSpPr txBox="1">
            <a:spLocks/>
          </p:cNvSpPr>
          <p:nvPr/>
        </p:nvSpPr>
        <p:spPr>
          <a:xfrm>
            <a:off x="6870101" y="2736676"/>
            <a:ext cx="3962025" cy="389310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Assumptions?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EB1F86-D360-4123-9040-5A04A2DAFC17}"/>
              </a:ext>
            </a:extLst>
          </p:cNvPr>
          <p:cNvSpPr txBox="1">
            <a:spLocks/>
          </p:cNvSpPr>
          <p:nvPr/>
        </p:nvSpPr>
        <p:spPr>
          <a:xfrm>
            <a:off x="1892350" y="3687663"/>
            <a:ext cx="3962025" cy="389310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Prevalence of subgroups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9C1BA09-24AA-4940-8A38-A2B861266F73}"/>
              </a:ext>
            </a:extLst>
          </p:cNvPr>
          <p:cNvSpPr txBox="1">
            <a:spLocks/>
          </p:cNvSpPr>
          <p:nvPr/>
        </p:nvSpPr>
        <p:spPr>
          <a:xfrm>
            <a:off x="6870102" y="3735489"/>
            <a:ext cx="4046915" cy="368864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Ease of subgroup identification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1200" dirty="0">
                <a:ea typeface="Noto Sans" panose="020B0502040504020204" pitchFamily="34"/>
                <a:cs typeface="Noto Sans" panose="020B0502040504020204" pitchFamily="34"/>
              </a:rPr>
              <a:t>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3D24FC6-3D79-42A1-A52B-004988617D98}"/>
              </a:ext>
            </a:extLst>
          </p:cNvPr>
          <p:cNvSpPr txBox="1">
            <a:spLocks/>
          </p:cNvSpPr>
          <p:nvPr/>
        </p:nvSpPr>
        <p:spPr>
          <a:xfrm>
            <a:off x="2096915" y="5130186"/>
            <a:ext cx="7914117" cy="66124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2000" b="1" dirty="0">
                <a:solidFill>
                  <a:schemeClr val="accent5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Do the advantages outweigh the disadvantages?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en-US" sz="1200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.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2AB468E-5955-4DBE-A02A-32B3DAE8C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8196" y="2549029"/>
            <a:ext cx="753852" cy="7538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290EBF6-2B0B-46CD-80AF-9544607DC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5549" y="2549029"/>
            <a:ext cx="753852" cy="75385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8555BC5-3A58-4BB3-968F-054942107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550" y="3486109"/>
            <a:ext cx="753852" cy="75385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F72438B-7110-471B-8517-1ACA856524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8196" y="3611733"/>
            <a:ext cx="753853" cy="75385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BFF5527-8C6E-4B42-BC5A-839446CBAF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8166" y="4950690"/>
            <a:ext cx="746796" cy="74679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9E035DB-EF80-44CF-9F07-F63ACC765C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07567" y="4955864"/>
            <a:ext cx="775141" cy="77514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BE1AC95-E865-4C4E-8874-10670F826D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56717" y="5012813"/>
            <a:ext cx="661241" cy="66124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1C18813-DC09-476A-B59D-69221CD99E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88379" y="4950690"/>
            <a:ext cx="867433" cy="8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33BE7-0BF5-4F56-9413-C9675ECD8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2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F9EF6-64B4-401E-B7F6-7B60D88C8A12}"/>
              </a:ext>
            </a:extLst>
          </p:cNvPr>
          <p:cNvGrpSpPr/>
          <p:nvPr/>
        </p:nvGrpSpPr>
        <p:grpSpPr>
          <a:xfrm>
            <a:off x="4280820" y="1071241"/>
            <a:ext cx="2067270" cy="5319014"/>
            <a:chOff x="4387419" y="1071241"/>
            <a:chExt cx="2067270" cy="4999163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id="{6AC7B281-CEBD-4DD3-8A05-D30AB7ED54BE}"/>
                </a:ext>
              </a:extLst>
            </p:cNvPr>
            <p:cNvSpPr/>
            <p:nvPr/>
          </p:nvSpPr>
          <p:spPr>
            <a:xfrm>
              <a:off x="5716524" y="1071241"/>
              <a:ext cx="738165" cy="4999163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7DE8ED-651E-4080-90E6-D5FF37BE4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419" y="3570823"/>
              <a:ext cx="1329105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32D2E6-3E8C-4253-B795-E534D6DED308}"/>
              </a:ext>
            </a:extLst>
          </p:cNvPr>
          <p:cNvSpPr txBox="1"/>
          <p:nvPr/>
        </p:nvSpPr>
        <p:spPr>
          <a:xfrm>
            <a:off x="-327756" y="4341083"/>
            <a:ext cx="5811739" cy="204917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Sequential Design </a:t>
            </a:r>
            <a:b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Subgroup Selection </a:t>
            </a:r>
          </a:p>
          <a:p>
            <a:pPr algn="ctr"/>
            <a:r>
              <a:rPr lang="en-US" sz="2000" dirty="0">
                <a:solidFill>
                  <a:srgbClr val="F4F4F4"/>
                </a:solidFill>
              </a:rPr>
              <a:t>Magnusson, B. P. and Turnbull, B. W. (2013)</a:t>
            </a:r>
            <a:endParaRPr lang="en-US" sz="2000" b="1" dirty="0">
              <a:solidFill>
                <a:srgbClr val="F4F4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0316B3-D24E-4AD3-80CF-BBF6A5BA472F}"/>
              </a:ext>
            </a:extLst>
          </p:cNvPr>
          <p:cNvSpPr txBox="1">
            <a:spLocks/>
          </p:cNvSpPr>
          <p:nvPr/>
        </p:nvSpPr>
        <p:spPr>
          <a:xfrm>
            <a:off x="383741" y="288960"/>
            <a:ext cx="11339513" cy="768350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Learn More?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B1BFC-2DB5-4453-A5B8-9BCB83421DB9}"/>
              </a:ext>
            </a:extLst>
          </p:cNvPr>
          <p:cNvSpPr txBox="1"/>
          <p:nvPr/>
        </p:nvSpPr>
        <p:spPr>
          <a:xfrm>
            <a:off x="7066397" y="1271839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Enrichment Designs for Clinical Trials</a:t>
            </a:r>
          </a:p>
          <a:p>
            <a:r>
              <a:rPr lang="en-US" dirty="0">
                <a:solidFill>
                  <a:srgbClr val="F4F4F4"/>
                </a:solidFill>
              </a:rPr>
              <a:t>Simon, N. and Simon, R. (2013).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4208E-953A-43A5-8437-539FB0833539}"/>
              </a:ext>
            </a:extLst>
          </p:cNvPr>
          <p:cNvSpPr txBox="1"/>
          <p:nvPr/>
        </p:nvSpPr>
        <p:spPr>
          <a:xfrm>
            <a:off x="7066397" y="2479995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Nonparametric adaptive enrichment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 using categorical surrogate data.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Bruckner, M., Burger, H. U., and Brannath, W. (2018)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6812B-73F4-4DB7-9752-8B93BC293E39}"/>
              </a:ext>
            </a:extLst>
          </p:cNvPr>
          <p:cNvSpPr txBox="1"/>
          <p:nvPr/>
        </p:nvSpPr>
        <p:spPr>
          <a:xfrm>
            <a:off x="7066397" y="4064584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Reflection Paper on Methodological Issues in Confirmatory Trials with Adaptive Designs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62169-B634-4461-9719-26099955E029}"/>
              </a:ext>
            </a:extLst>
          </p:cNvPr>
          <p:cNvSpPr txBox="1"/>
          <p:nvPr/>
        </p:nvSpPr>
        <p:spPr>
          <a:xfrm>
            <a:off x="7066397" y="5066216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Enrichment Strategies for Clinical Trials to Support Determination of Effectiveness of Human Drugs and Biological Products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D70803-C94D-4BD3-B99F-10D8F5E18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34" y="4087668"/>
            <a:ext cx="768262" cy="768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0EEC59-1187-4272-A1E5-9B1325A43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34" y="5238961"/>
            <a:ext cx="768262" cy="76826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ED6ED9E-7093-44BA-B802-9881A0E6C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905" y="2479995"/>
            <a:ext cx="1754416" cy="175441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BE5768B-8DFA-4596-8B7D-6FA6289DD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7412" y="1193907"/>
            <a:ext cx="1003526" cy="100352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D2D35FF-F026-4880-9B90-7AD9C1D57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7412" y="2533239"/>
            <a:ext cx="1003526" cy="10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174373-103D-484B-BF9B-F7956207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Allegra, C., Jessup, J., Somereld, M., Hamilton, S., Hammond, E., Hayes, D., Mcallister, </a:t>
            </a:r>
            <a:r>
              <a:rPr lang="en-US" dirty="0"/>
              <a:t>P., Morton, R., and Schilsky, R. (2009). American society of clinical oncology provisional clinical opinion: Testing for kras gene mutations in patients with metastatic colorectal carcinoma to predict response to anti-epidermal growth factor receptor monoclonal antibody therapy. </a:t>
            </a:r>
            <a:r>
              <a:rPr lang="en-US" i="1" dirty="0"/>
              <a:t>Journal Of Clinical Oncology</a:t>
            </a:r>
            <a:r>
              <a:rPr lang="en-US" dirty="0"/>
              <a:t>, 27(12):2091-2096.</a:t>
            </a:r>
          </a:p>
          <a:p>
            <a:r>
              <a:rPr lang="en-US" dirty="0"/>
              <a:t>American Cancer Society (2018). Breast Cancer Facts and Figures 2017-2018. Atlanta:</a:t>
            </a:r>
            <a:r>
              <a:rPr lang="en-GB" dirty="0"/>
              <a:t>American Cancer Society.</a:t>
            </a:r>
          </a:p>
          <a:p>
            <a:r>
              <a:rPr lang="en-GB" dirty="0"/>
              <a:t>Brückner, M., Burger, H. U., and Brannath, W. (2018). Nonparametric adaptive enrichment designs using categorical surrogate data. </a:t>
            </a:r>
            <a:r>
              <a:rPr lang="en-GB" i="1" dirty="0"/>
              <a:t>Statistics in Medicine,</a:t>
            </a:r>
            <a:r>
              <a:rPr lang="en-GB" dirty="0"/>
              <a:t> 37(29):4507-4524.</a:t>
            </a:r>
          </a:p>
          <a:p>
            <a:r>
              <a:rPr lang="en-US" dirty="0"/>
              <a:t>Jennison, C. and Turnbull, B. (2000). Group sequential methods with applications to clinical trials. Chapman I&amp; Hall/CRC, Boca Raton.</a:t>
            </a:r>
            <a:endParaRPr lang="en-GB" dirty="0"/>
          </a:p>
          <a:p>
            <a:r>
              <a:rPr lang="en-US" dirty="0"/>
              <a:t>Magnusson, B. P. and Turnbull, B. W. (2013). Group sequential enrichment design incorporating subgroup selection. </a:t>
            </a:r>
            <a:r>
              <a:rPr lang="en-US" i="1" dirty="0"/>
              <a:t>Statistics in Medicine</a:t>
            </a:r>
            <a:r>
              <a:rPr lang="en-US" dirty="0"/>
              <a:t>, 32(16):2695-2714.</a:t>
            </a:r>
          </a:p>
          <a:p>
            <a:r>
              <a:rPr lang="en-US" dirty="0"/>
              <a:t>Simon, N. and Simon, R. (2013). Adaptive enrichment designs for clinical trials. </a:t>
            </a:r>
            <a:r>
              <a:rPr lang="en-US" i="1" dirty="0"/>
              <a:t>Biostatistics </a:t>
            </a:r>
            <a:r>
              <a:rPr lang="en-GB" i="1" dirty="0"/>
              <a:t>(Oxford, England), </a:t>
            </a:r>
            <a:r>
              <a:rPr lang="en-GB" dirty="0"/>
              <a:t>14(4).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446A3-6B21-4720-B136-4726B61D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0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33BE7-0BF5-4F56-9413-C9675ECD8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2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F9EF6-64B4-401E-B7F6-7B60D88C8A12}"/>
              </a:ext>
            </a:extLst>
          </p:cNvPr>
          <p:cNvGrpSpPr/>
          <p:nvPr/>
        </p:nvGrpSpPr>
        <p:grpSpPr>
          <a:xfrm>
            <a:off x="4280820" y="1071241"/>
            <a:ext cx="2067270" cy="4999163"/>
            <a:chOff x="4387419" y="1071241"/>
            <a:chExt cx="2067270" cy="4999163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id="{6AC7B281-CEBD-4DD3-8A05-D30AB7ED54BE}"/>
                </a:ext>
              </a:extLst>
            </p:cNvPr>
            <p:cNvSpPr/>
            <p:nvPr/>
          </p:nvSpPr>
          <p:spPr>
            <a:xfrm>
              <a:off x="5716524" y="1071241"/>
              <a:ext cx="738165" cy="4999163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7DE8ED-651E-4080-90E6-D5FF37BE4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419" y="3570823"/>
              <a:ext cx="1329105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32D2E6-3E8C-4253-B795-E534D6DED308}"/>
              </a:ext>
            </a:extLst>
          </p:cNvPr>
          <p:cNvSpPr txBox="1"/>
          <p:nvPr/>
        </p:nvSpPr>
        <p:spPr>
          <a:xfrm>
            <a:off x="774050" y="4342657"/>
            <a:ext cx="3311045" cy="204917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Population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0316B3-D24E-4AD3-80CF-BBF6A5BA472F}"/>
              </a:ext>
            </a:extLst>
          </p:cNvPr>
          <p:cNvSpPr txBox="1">
            <a:spLocks/>
          </p:cNvSpPr>
          <p:nvPr/>
        </p:nvSpPr>
        <p:spPr>
          <a:xfrm>
            <a:off x="383741" y="288960"/>
            <a:ext cx="11339513" cy="768350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B1BFC-2DB5-4453-A5B8-9BCB83421DB9}"/>
              </a:ext>
            </a:extLst>
          </p:cNvPr>
          <p:cNvSpPr txBox="1"/>
          <p:nvPr/>
        </p:nvSpPr>
        <p:spPr>
          <a:xfrm>
            <a:off x="7066397" y="1448358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4F4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Effective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Prevalence: 55%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1F08F4D-568E-4109-97EE-E7DDAF45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6615" y="1346270"/>
            <a:ext cx="809265" cy="80926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311482-1AE5-4FAC-9375-FCDF6F95C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6615" y="2479995"/>
            <a:ext cx="809265" cy="80926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949D575-10A8-47BC-9532-04F252513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6615" y="3704824"/>
            <a:ext cx="809265" cy="8092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2E8F47-A451-481C-A0F3-4787C056C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96616" y="4929653"/>
            <a:ext cx="809264" cy="809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F7FEC9-C42E-417A-A4E3-67AE8BA5706F}"/>
              </a:ext>
            </a:extLst>
          </p:cNvPr>
          <p:cNvSpPr txBox="1"/>
          <p:nvPr/>
        </p:nvSpPr>
        <p:spPr>
          <a:xfrm>
            <a:off x="7045360" y="2609736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Prevalence: 20%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F9612-3AE6-4CE5-B8BA-558741DD1B2D}"/>
              </a:ext>
            </a:extLst>
          </p:cNvPr>
          <p:cNvSpPr txBox="1"/>
          <p:nvPr/>
        </p:nvSpPr>
        <p:spPr>
          <a:xfrm>
            <a:off x="7045359" y="3850279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Prevalence: 15%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62E12-9470-41C2-9004-1D07C24B542F}"/>
              </a:ext>
            </a:extLst>
          </p:cNvPr>
          <p:cNvSpPr txBox="1"/>
          <p:nvPr/>
        </p:nvSpPr>
        <p:spPr>
          <a:xfrm>
            <a:off x="7045358" y="5009590"/>
            <a:ext cx="4449369" cy="768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Prevalence: 10%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58A87290-48E5-48A8-8735-FDEB807B7F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5851" y="2609736"/>
            <a:ext cx="1754416" cy="175441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3035C72-A148-4758-8A4D-5142342D17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0745" y="2788542"/>
            <a:ext cx="768350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356354-1535-4211-ABF0-7F4FAD719D78}"/>
              </a:ext>
            </a:extLst>
          </p:cNvPr>
          <p:cNvSpPr/>
          <p:nvPr/>
        </p:nvSpPr>
        <p:spPr>
          <a:xfrm>
            <a:off x="0" y="0"/>
            <a:ext cx="4005718" cy="685800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8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C3067-78BD-49C7-AE12-7D2A09B8F0F5}"/>
              </a:ext>
            </a:extLst>
          </p:cNvPr>
          <p:cNvSpPr txBox="1"/>
          <p:nvPr/>
        </p:nvSpPr>
        <p:spPr>
          <a:xfrm>
            <a:off x="384694" y="467832"/>
            <a:ext cx="3389864" cy="592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1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Enrichment Trials</a:t>
            </a:r>
          </a:p>
          <a:p>
            <a:pPr marL="0" lvl="1" algn="ctr">
              <a:spcAft>
                <a:spcPts val="1200"/>
              </a:spcAft>
            </a:pPr>
            <a:r>
              <a:rPr lang="en-US" i="1" dirty="0">
                <a:solidFill>
                  <a:srgbClr val="F4F4F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Why? 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529DFEFA-4523-4AC5-86E9-70184C3B5FF8}"/>
              </a:ext>
            </a:extLst>
          </p:cNvPr>
          <p:cNvSpPr txBox="1">
            <a:spLocks/>
          </p:cNvSpPr>
          <p:nvPr/>
        </p:nvSpPr>
        <p:spPr>
          <a:xfrm>
            <a:off x="6649542" y="865669"/>
            <a:ext cx="4956753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Not Exploratory</a:t>
            </a:r>
          </a:p>
          <a:p>
            <a:pPr marL="173736" indent="-173736">
              <a:lnSpc>
                <a:spcPct val="100000"/>
              </a:lnSpc>
              <a:spcBef>
                <a:spcPts val="400"/>
              </a:spcBef>
              <a:buFontTx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Remove exploratory nature of most subgroup analysis</a:t>
            </a:r>
          </a:p>
          <a:p>
            <a:pPr marL="173736" indent="-173736">
              <a:lnSpc>
                <a:spcPct val="100000"/>
              </a:lnSpc>
              <a:spcBef>
                <a:spcPts val="400"/>
              </a:spcBef>
              <a:buFontTx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Speed up discovery of differences (unlike post-trial monitoring)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E6A0EB-2196-408E-8D5F-76177C152767}"/>
              </a:ext>
            </a:extLst>
          </p:cNvPr>
          <p:cNvGrpSpPr/>
          <p:nvPr/>
        </p:nvGrpSpPr>
        <p:grpSpPr>
          <a:xfrm>
            <a:off x="5711346" y="890246"/>
            <a:ext cx="769312" cy="1186458"/>
            <a:chOff x="5711346" y="890246"/>
            <a:chExt cx="769312" cy="118645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683E27-7D03-4DC8-B85C-711F54E29F6C}"/>
                </a:ext>
              </a:extLst>
            </p:cNvPr>
            <p:cNvCxnSpPr/>
            <p:nvPr/>
          </p:nvCxnSpPr>
          <p:spPr>
            <a:xfrm>
              <a:off x="6480658" y="890246"/>
              <a:ext cx="0" cy="118645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7104F8-F557-4202-BE80-C5560193E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1346" y="1492475"/>
              <a:ext cx="769312" cy="54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156335-024D-4893-9210-B4D31ECAE663}"/>
              </a:ext>
            </a:extLst>
          </p:cNvPr>
          <p:cNvGrpSpPr/>
          <p:nvPr/>
        </p:nvGrpSpPr>
        <p:grpSpPr>
          <a:xfrm>
            <a:off x="5711346" y="2826223"/>
            <a:ext cx="769312" cy="1186458"/>
            <a:chOff x="5711346" y="890246"/>
            <a:chExt cx="769312" cy="118645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856474-C8E5-4ACD-8547-AA7D6C307F12}"/>
                </a:ext>
              </a:extLst>
            </p:cNvPr>
            <p:cNvCxnSpPr/>
            <p:nvPr/>
          </p:nvCxnSpPr>
          <p:spPr>
            <a:xfrm>
              <a:off x="6480658" y="890246"/>
              <a:ext cx="0" cy="118645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8ECAC2-7628-4215-A261-596279778C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1346" y="1492475"/>
              <a:ext cx="769312" cy="54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A2734A-E722-43C5-BAC3-4E03B6EF0DD1}"/>
              </a:ext>
            </a:extLst>
          </p:cNvPr>
          <p:cNvGrpSpPr/>
          <p:nvPr/>
        </p:nvGrpSpPr>
        <p:grpSpPr>
          <a:xfrm>
            <a:off x="5711346" y="4771199"/>
            <a:ext cx="769312" cy="1186458"/>
            <a:chOff x="5711346" y="890246"/>
            <a:chExt cx="769312" cy="118645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7CEEFD-A152-429F-A811-9E684F77B0A7}"/>
                </a:ext>
              </a:extLst>
            </p:cNvPr>
            <p:cNvCxnSpPr/>
            <p:nvPr/>
          </p:nvCxnSpPr>
          <p:spPr>
            <a:xfrm>
              <a:off x="6480658" y="890246"/>
              <a:ext cx="0" cy="118645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5C5F9F-4C6A-4495-9C4C-1F70B3BA6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1346" y="1492475"/>
              <a:ext cx="769312" cy="548"/>
            </a:xfrm>
            <a:prstGeom prst="line">
              <a:avLst/>
            </a:prstGeom>
            <a:ln w="19050" cap="rnd">
              <a:solidFill>
                <a:srgbClr val="959DA1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6C821660-7112-4B41-AA3D-9328206E2DEB}"/>
              </a:ext>
            </a:extLst>
          </p:cNvPr>
          <p:cNvSpPr txBox="1">
            <a:spLocks/>
          </p:cNvSpPr>
          <p:nvPr/>
        </p:nvSpPr>
        <p:spPr>
          <a:xfrm>
            <a:off x="6649543" y="2845318"/>
            <a:ext cx="4956753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Lack of Information</a:t>
            </a:r>
          </a:p>
          <a:p>
            <a:pPr marL="173736" indent="-173736">
              <a:lnSpc>
                <a:spcPct val="100000"/>
              </a:lnSpc>
              <a:spcBef>
                <a:spcPts val="400"/>
              </a:spcBef>
              <a:buFontTx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Usually not enough information from Phase I/II to be absolutely sure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4F56BC06-6B55-4097-BD76-4DFE9B3AC8A9}"/>
              </a:ext>
            </a:extLst>
          </p:cNvPr>
          <p:cNvSpPr txBox="1">
            <a:spLocks/>
          </p:cNvSpPr>
          <p:nvPr/>
        </p:nvSpPr>
        <p:spPr>
          <a:xfrm>
            <a:off x="6649543" y="4758910"/>
            <a:ext cx="4956753" cy="1211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More Ethical</a:t>
            </a:r>
          </a:p>
          <a:p>
            <a:pPr marL="173736" indent="-173736">
              <a:lnSpc>
                <a:spcPct val="100000"/>
              </a:lnSpc>
              <a:spcBef>
                <a:spcPts val="400"/>
              </a:spcBef>
              <a:buFontTx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If we limit ineffective subgroups’ exposure to ineffective treatments, more ethical.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64B4A2-50FA-489C-8CE2-E73BA7534B30}"/>
              </a:ext>
            </a:extLst>
          </p:cNvPr>
          <p:cNvSpPr/>
          <p:nvPr/>
        </p:nvSpPr>
        <p:spPr>
          <a:xfrm>
            <a:off x="4522168" y="909341"/>
            <a:ext cx="1189177" cy="116736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6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CA2AB3-7502-42A7-9536-607B0905313B}"/>
              </a:ext>
            </a:extLst>
          </p:cNvPr>
          <p:cNvSpPr/>
          <p:nvPr/>
        </p:nvSpPr>
        <p:spPr>
          <a:xfrm>
            <a:off x="4522168" y="2835770"/>
            <a:ext cx="1189177" cy="116736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6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61F4D6-D8B8-46A7-906C-BD1DF023FB59}"/>
              </a:ext>
            </a:extLst>
          </p:cNvPr>
          <p:cNvSpPr/>
          <p:nvPr/>
        </p:nvSpPr>
        <p:spPr>
          <a:xfrm>
            <a:off x="4522168" y="4790294"/>
            <a:ext cx="1189177" cy="116736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600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605C11D-8AF2-4C18-AA53-E3A378F76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396" y="1037152"/>
            <a:ext cx="910646" cy="91064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E70E703-7A8A-45D9-8E03-5A2C48ED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1433" y="4909122"/>
            <a:ext cx="910609" cy="91060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222440C-F1FC-4BD1-A7BB-F0F74D0F5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1433" y="2964128"/>
            <a:ext cx="910646" cy="9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8AE236-E93B-482D-B97F-28D0335C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Sequential Designs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2DE44E-22F1-43E7-AB78-EDDA7ED49630}"/>
              </a:ext>
            </a:extLst>
          </p:cNvPr>
          <p:cNvCxnSpPr/>
          <p:nvPr/>
        </p:nvCxnSpPr>
        <p:spPr>
          <a:xfrm flipV="1">
            <a:off x="1457802" y="1495778"/>
            <a:ext cx="0" cy="4475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B96C3F-43FA-4AC3-9E3C-B29115FCF0C9}"/>
              </a:ext>
            </a:extLst>
          </p:cNvPr>
          <p:cNvCxnSpPr>
            <a:cxnSpLocks/>
          </p:cNvCxnSpPr>
          <p:nvPr/>
        </p:nvCxnSpPr>
        <p:spPr>
          <a:xfrm flipV="1">
            <a:off x="1287395" y="3795541"/>
            <a:ext cx="919234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C1E679-DFCB-48B7-8429-7E6CDC51F961}"/>
              </a:ext>
            </a:extLst>
          </p:cNvPr>
          <p:cNvSpPr txBox="1"/>
          <p:nvPr/>
        </p:nvSpPr>
        <p:spPr>
          <a:xfrm>
            <a:off x="826026" y="1276682"/>
            <a:ext cx="63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75E6C3-C546-48DB-9F1C-F0AE33C8DB1F}"/>
              </a:ext>
            </a:extLst>
          </p:cNvPr>
          <p:cNvGrpSpPr/>
          <p:nvPr/>
        </p:nvGrpSpPr>
        <p:grpSpPr>
          <a:xfrm rot="10800000">
            <a:off x="3466839" y="4935730"/>
            <a:ext cx="1158256" cy="870533"/>
            <a:chOff x="2319688" y="1626670"/>
            <a:chExt cx="1058779" cy="90477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937A11C-1ADD-4113-997E-1B8DA640B91E}"/>
                </a:ext>
              </a:extLst>
            </p:cNvPr>
            <p:cNvCxnSpPr/>
            <p:nvPr/>
          </p:nvCxnSpPr>
          <p:spPr>
            <a:xfrm>
              <a:off x="2319688" y="2531444"/>
              <a:ext cx="105877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FB201F-9DAB-40A8-A709-DA8A26778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077" y="1626670"/>
              <a:ext cx="0" cy="90477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4DC940-4F78-4C69-8429-D9F0525BA890}"/>
              </a:ext>
            </a:extLst>
          </p:cNvPr>
          <p:cNvGrpSpPr/>
          <p:nvPr/>
        </p:nvGrpSpPr>
        <p:grpSpPr>
          <a:xfrm rot="10800000">
            <a:off x="7295976" y="2644334"/>
            <a:ext cx="1158256" cy="3422551"/>
            <a:chOff x="2339003" y="1626670"/>
            <a:chExt cx="1058779" cy="234760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66F5D-DC50-4157-BCCF-773A240D3CD5}"/>
                </a:ext>
              </a:extLst>
            </p:cNvPr>
            <p:cNvCxnSpPr/>
            <p:nvPr/>
          </p:nvCxnSpPr>
          <p:spPr>
            <a:xfrm>
              <a:off x="2339003" y="3974272"/>
              <a:ext cx="105877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99AA2C1-47B2-4B8F-AAAD-4304052E013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849077" y="1626670"/>
              <a:ext cx="0" cy="2347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63D66F-2DC3-4022-A92F-458964633EFD}"/>
              </a:ext>
            </a:extLst>
          </p:cNvPr>
          <p:cNvGrpSpPr/>
          <p:nvPr/>
        </p:nvGrpSpPr>
        <p:grpSpPr>
          <a:xfrm>
            <a:off x="3466839" y="1487003"/>
            <a:ext cx="1158256" cy="913071"/>
            <a:chOff x="2318618" y="1626672"/>
            <a:chExt cx="1058779" cy="76875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9EBA32-3CA1-434A-9FA9-637D42BFD128}"/>
                </a:ext>
              </a:extLst>
            </p:cNvPr>
            <p:cNvCxnSpPr/>
            <p:nvPr/>
          </p:nvCxnSpPr>
          <p:spPr>
            <a:xfrm>
              <a:off x="2318618" y="2379769"/>
              <a:ext cx="10587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3D7780-CA4D-4BA4-AED8-5F98037F4F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9078" y="1626672"/>
              <a:ext cx="9917" cy="76875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F0663D-B186-44F5-8C6B-67D1190AE6D7}"/>
              </a:ext>
            </a:extLst>
          </p:cNvPr>
          <p:cNvGrpSpPr/>
          <p:nvPr/>
        </p:nvGrpSpPr>
        <p:grpSpPr>
          <a:xfrm>
            <a:off x="7295976" y="1368730"/>
            <a:ext cx="1158256" cy="1256348"/>
            <a:chOff x="2300374" y="1626670"/>
            <a:chExt cx="1058779" cy="105035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075B4D-3FBC-40AA-90CE-A61BEC900D0C}"/>
                </a:ext>
              </a:extLst>
            </p:cNvPr>
            <p:cNvCxnSpPr/>
            <p:nvPr/>
          </p:nvCxnSpPr>
          <p:spPr>
            <a:xfrm>
              <a:off x="2300374" y="2677021"/>
              <a:ext cx="10587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915885-45A0-4F7F-ACB7-29B1EE9E4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077" y="1626670"/>
              <a:ext cx="0" cy="105035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153448-7975-4255-901B-04C16CFD1BA4}"/>
              </a:ext>
            </a:extLst>
          </p:cNvPr>
          <p:cNvCxnSpPr/>
          <p:nvPr/>
        </p:nvCxnSpPr>
        <p:spPr>
          <a:xfrm>
            <a:off x="4039264" y="3682017"/>
            <a:ext cx="0" cy="31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D4DFE-EAC9-45EF-A13A-83048CADD391}"/>
              </a:ext>
            </a:extLst>
          </p:cNvPr>
          <p:cNvCxnSpPr/>
          <p:nvPr/>
        </p:nvCxnSpPr>
        <p:spPr>
          <a:xfrm>
            <a:off x="7892477" y="3638579"/>
            <a:ext cx="0" cy="31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44B215-8B59-4C4B-8C3B-CED4C9AF0612}"/>
              </a:ext>
            </a:extLst>
          </p:cNvPr>
          <p:cNvSpPr txBox="1"/>
          <p:nvPr/>
        </p:nvSpPr>
        <p:spPr>
          <a:xfrm>
            <a:off x="4355152" y="1062731"/>
            <a:ext cx="382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Reject Null: Treatment Effective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5374A-54F8-44DC-9559-5908694DFE41}"/>
              </a:ext>
            </a:extLst>
          </p:cNvPr>
          <p:cNvSpPr txBox="1"/>
          <p:nvPr/>
        </p:nvSpPr>
        <p:spPr>
          <a:xfrm>
            <a:off x="3845773" y="6050500"/>
            <a:ext cx="484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C151C"/>
                </a:solidFill>
              </a:rPr>
              <a:t>Do Not Reject Null: Treatment Ineffective</a:t>
            </a:r>
            <a:endParaRPr lang="en-GB" b="1" dirty="0">
              <a:solidFill>
                <a:srgbClr val="8C151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52292-2749-4D75-B01E-614EB69963A3}"/>
              </a:ext>
            </a:extLst>
          </p:cNvPr>
          <p:cNvSpPr/>
          <p:nvPr/>
        </p:nvSpPr>
        <p:spPr>
          <a:xfrm>
            <a:off x="7686198" y="6454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Jennison, C. and Turnbull, B. (2000)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464DD-CA1B-4213-B1F6-959B78E188B9}"/>
              </a:ext>
            </a:extLst>
          </p:cNvPr>
          <p:cNvSpPr txBox="1"/>
          <p:nvPr/>
        </p:nvSpPr>
        <p:spPr>
          <a:xfrm>
            <a:off x="10483417" y="3579423"/>
            <a:ext cx="179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B3A42"/>
                </a:solidFill>
              </a:rPr>
              <a:t>Analysis</a:t>
            </a:r>
            <a:endParaRPr lang="en-GB" sz="2400" b="1" dirty="0">
              <a:solidFill>
                <a:srgbClr val="2B3A4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08692A-78A2-4C94-9AFA-204D82FE0C1C}"/>
              </a:ext>
            </a:extLst>
          </p:cNvPr>
          <p:cNvSpPr txBox="1"/>
          <p:nvPr/>
        </p:nvSpPr>
        <p:spPr>
          <a:xfrm>
            <a:off x="3983636" y="3672776"/>
            <a:ext cx="63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1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D93D6-117F-408D-A0A9-40AA006A76A9}"/>
              </a:ext>
            </a:extLst>
          </p:cNvPr>
          <p:cNvSpPr txBox="1"/>
          <p:nvPr/>
        </p:nvSpPr>
        <p:spPr>
          <a:xfrm>
            <a:off x="7836849" y="3709278"/>
            <a:ext cx="63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2</a:t>
            </a:r>
            <a:endParaRPr lang="en-GB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D94C-AA5D-4B31-AE20-62EFF415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FB8EE-B59F-43BF-8B01-7E69080DC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CD1C97-E5F4-42C0-85B2-F51A1F7AC64D}"/>
                  </a:ext>
                </a:extLst>
              </p:cNvPr>
              <p:cNvSpPr txBox="1"/>
              <p:nvPr/>
            </p:nvSpPr>
            <p:spPr>
              <a:xfrm>
                <a:off x="5449026" y="2119667"/>
                <a:ext cx="6274228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2000" b="1" dirty="0">
                    <a:solidFill>
                      <a:schemeClr val="accent2"/>
                    </a:solidFill>
                  </a:rPr>
                </a:br>
                <a:r>
                  <a:rPr lang="en-US" sz="2000" b="1" dirty="0">
                    <a:solidFill>
                      <a:schemeClr val="accent2"/>
                    </a:solidFill>
                  </a:rPr>
                  <a:t>The treatment is not effective for subgroup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CD1C97-E5F4-42C0-85B2-F51A1F7A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26" y="2119667"/>
                <a:ext cx="6274228" cy="830997"/>
              </a:xfrm>
              <a:prstGeom prst="rect">
                <a:avLst/>
              </a:prstGeom>
              <a:blipFill>
                <a:blip r:embed="rId2"/>
                <a:stretch>
                  <a:fillRect r="-97" b="-11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C8BA1B-627B-4A08-88A6-FCA6EE7BEAB1}"/>
              </a:ext>
            </a:extLst>
          </p:cNvPr>
          <p:cNvSpPr/>
          <p:nvPr/>
        </p:nvSpPr>
        <p:spPr>
          <a:xfrm>
            <a:off x="265814" y="2024254"/>
            <a:ext cx="5627739" cy="1148196"/>
          </a:xfrm>
          <a:prstGeom prst="roundRect">
            <a:avLst>
              <a:gd name="adj" fmla="val 50000"/>
            </a:avLst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400" b="1" dirty="0"/>
              <a:t>  Null Hypothesis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39869F-AD6C-4C23-A2E6-A51B77FE00CD}"/>
              </a:ext>
            </a:extLst>
          </p:cNvPr>
          <p:cNvSpPr/>
          <p:nvPr/>
        </p:nvSpPr>
        <p:spPr>
          <a:xfrm>
            <a:off x="320757" y="2082690"/>
            <a:ext cx="1052853" cy="1010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31CE3F-7A87-41A5-B2F2-DC2F2C358D1B}"/>
              </a:ext>
            </a:extLst>
          </p:cNvPr>
          <p:cNvSpPr/>
          <p:nvPr/>
        </p:nvSpPr>
        <p:spPr>
          <a:xfrm>
            <a:off x="435705" y="3745754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CB8EAB49-9034-408D-A47E-B109C37C69BC}"/>
              </a:ext>
            </a:extLst>
          </p:cNvPr>
          <p:cNvSpPr/>
          <p:nvPr/>
        </p:nvSpPr>
        <p:spPr>
          <a:xfrm rot="5400000" flipV="1">
            <a:off x="5377934" y="2440194"/>
            <a:ext cx="504241" cy="287682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007B6EAA-2C9C-4A06-8A28-854A48791FCB}"/>
              </a:ext>
            </a:extLst>
          </p:cNvPr>
          <p:cNvSpPr/>
          <p:nvPr/>
        </p:nvSpPr>
        <p:spPr>
          <a:xfrm rot="5400000" flipV="1">
            <a:off x="5641110" y="4055125"/>
            <a:ext cx="302454" cy="20243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068F904-CCFC-4879-9C6C-7B3C6BC1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377" y="2133229"/>
            <a:ext cx="901612" cy="901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E5BD43-73A2-4A0C-A353-66A1EF0E0C17}"/>
                  </a:ext>
                </a:extLst>
              </p:cNvPr>
              <p:cNvSpPr txBox="1"/>
              <p:nvPr/>
            </p:nvSpPr>
            <p:spPr>
              <a:xfrm>
                <a:off x="6298448" y="3737717"/>
                <a:ext cx="519379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0A3E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0A3E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1" i="1" dirty="0" smtClean="0">
                          <a:solidFill>
                            <a:srgbClr val="00A3E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A3E0"/>
                    </a:solidFill>
                  </a:rPr>
                </a:br>
                <a:r>
                  <a:rPr lang="en-US" sz="2000" b="1" dirty="0">
                    <a:solidFill>
                      <a:srgbClr val="00A3E0"/>
                    </a:solidFill>
                  </a:rPr>
                  <a:t>The treatment is effective for subgroup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A3E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b="1" dirty="0">
                    <a:solidFill>
                      <a:srgbClr val="00A3E0"/>
                    </a:solidFill>
                  </a:rPr>
                  <a:t> </a:t>
                </a:r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E5BD43-73A2-4A0C-A353-66A1EF0E0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48" y="3737717"/>
                <a:ext cx="5193792" cy="830997"/>
              </a:xfrm>
              <a:prstGeom prst="rect">
                <a:avLst/>
              </a:prstGeom>
              <a:blipFill>
                <a:blip r:embed="rId5"/>
                <a:stretch>
                  <a:fillRect r="-117" b="-11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1918C3-B1D5-498E-909B-1FE04D679876}"/>
              </a:ext>
            </a:extLst>
          </p:cNvPr>
          <p:cNvSpPr/>
          <p:nvPr/>
        </p:nvSpPr>
        <p:spPr>
          <a:xfrm>
            <a:off x="265813" y="3559875"/>
            <a:ext cx="5627739" cy="1148196"/>
          </a:xfrm>
          <a:prstGeom prst="roundRect">
            <a:avLst>
              <a:gd name="adj" fmla="val 50000"/>
            </a:avLst>
          </a:prstGeom>
          <a:solidFill>
            <a:srgbClr val="00A3E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r>
              <a:rPr lang="en-US" sz="2400" b="1" dirty="0"/>
              <a:t>  Alternative Hypothesis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5C3973-F73D-4E26-B236-196E9CC89686}"/>
              </a:ext>
            </a:extLst>
          </p:cNvPr>
          <p:cNvSpPr/>
          <p:nvPr/>
        </p:nvSpPr>
        <p:spPr>
          <a:xfrm>
            <a:off x="320757" y="3638057"/>
            <a:ext cx="1052853" cy="1010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F4D79D3-4B70-41A7-996E-D6EEDF2A0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264" y="3705535"/>
            <a:ext cx="901612" cy="901612"/>
          </a:xfrm>
          <a:prstGeom prst="rect">
            <a:avLst/>
          </a:prstGeom>
        </p:spPr>
      </p:pic>
      <p:sp>
        <p:nvSpPr>
          <p:cNvPr id="21" name="Flowchart: Merge 20">
            <a:extLst>
              <a:ext uri="{FF2B5EF4-FFF2-40B4-BE49-F238E27FC236}">
                <a16:creationId xmlns:a16="http://schemas.microsoft.com/office/drawing/2014/main" id="{EACF9BEC-74B1-459D-826E-B2A36EFCC8D7}"/>
              </a:ext>
            </a:extLst>
          </p:cNvPr>
          <p:cNvSpPr/>
          <p:nvPr/>
        </p:nvSpPr>
        <p:spPr>
          <a:xfrm rot="5400000" flipV="1">
            <a:off x="5364800" y="4012500"/>
            <a:ext cx="504241" cy="287682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94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90B2FC-1D1A-4085-97D3-8B379D5120CD}"/>
              </a:ext>
            </a:extLst>
          </p:cNvPr>
          <p:cNvCxnSpPr>
            <a:cxnSpLocks/>
          </p:cNvCxnSpPr>
          <p:nvPr/>
        </p:nvCxnSpPr>
        <p:spPr>
          <a:xfrm>
            <a:off x="5765642" y="5239987"/>
            <a:ext cx="1337204" cy="1506"/>
          </a:xfrm>
          <a:prstGeom prst="line">
            <a:avLst/>
          </a:prstGeom>
          <a:ln w="38100" cap="rnd">
            <a:solidFill>
              <a:srgbClr val="959DA1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865D78-B041-4B49-8B52-FA716D45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23" y="299695"/>
            <a:ext cx="11670779" cy="7682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Group Sequential Design Incorporating Subgroup Selection (GSDS):</a:t>
            </a:r>
            <a:br>
              <a:rPr lang="en-US" sz="2400" dirty="0"/>
            </a:br>
            <a:r>
              <a:rPr lang="en-US" sz="2400" dirty="0"/>
              <a:t>Enrichment Decisions     						-</a:t>
            </a:r>
            <a:r>
              <a:rPr lang="en-US" sz="1600" dirty="0"/>
              <a:t>Magnusson and Turnull (2013)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DA241F-C60C-4E4D-B1E4-1A9C91DBAE79}"/>
              </a:ext>
            </a:extLst>
          </p:cNvPr>
          <p:cNvGrpSpPr/>
          <p:nvPr/>
        </p:nvGrpSpPr>
        <p:grpSpPr>
          <a:xfrm>
            <a:off x="345988" y="1256867"/>
            <a:ext cx="10198187" cy="5181002"/>
            <a:chOff x="-195287" y="698397"/>
            <a:chExt cx="11749013" cy="596887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059284-A685-4ADF-98AE-70DB8D254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4295" y="5279138"/>
              <a:ext cx="1570324" cy="547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C65F6C-5171-4B17-8AAD-3C27EC9E018D}"/>
                </a:ext>
              </a:extLst>
            </p:cNvPr>
            <p:cNvCxnSpPr/>
            <p:nvPr/>
          </p:nvCxnSpPr>
          <p:spPr>
            <a:xfrm>
              <a:off x="6103083" y="1257772"/>
              <a:ext cx="0" cy="3694772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25F872-A784-40DC-B3DD-9454C3563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2067" y="3664965"/>
              <a:ext cx="1397011" cy="0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68228-B58B-4192-B9ED-9296F0349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2067" y="1042036"/>
              <a:ext cx="1397011" cy="0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66B89E-5B83-4C6E-A621-EA02131FC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4294" y="2369684"/>
              <a:ext cx="1397011" cy="0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Placeholder 6">
                  <a:extLst>
                    <a:ext uri="{FF2B5EF4-FFF2-40B4-BE49-F238E27FC236}">
                      <a16:creationId xmlns:a16="http://schemas.microsoft.com/office/drawing/2014/main" id="{D688CD11-AFBB-401B-9FB5-08EFFD865B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1382" y="776371"/>
                  <a:ext cx="3852344" cy="1270543"/>
                </a:xfrm>
                <a:prstGeom prst="rect">
                  <a:avLst/>
                </a:prstGeom>
              </p:spPr>
              <p:txBody>
                <a:bodyPr numCol="1"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2400" b="1" dirty="0">
                      <a:solidFill>
                        <a:schemeClr val="accent1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Calculate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1800" b="1" dirty="0">
                    <a:solidFill>
                      <a:schemeClr val="accent1"/>
                    </a:solidFill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First interim test statistic for subgroup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𝑖</m:t>
                      </m:r>
                    </m:oMath>
                  </a14:m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mc:Choice>
          <mc:Fallback xmlns="">
            <p:sp>
              <p:nvSpPr>
                <p:cNvPr id="9" name="Text Placeholder 6">
                  <a:extLst>
                    <a:ext uri="{FF2B5EF4-FFF2-40B4-BE49-F238E27FC236}">
                      <a16:creationId xmlns:a16="http://schemas.microsoft.com/office/drawing/2014/main" id="{D688CD11-AFBB-401B-9FB5-08EFFD865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382" y="776371"/>
                  <a:ext cx="3852344" cy="1270543"/>
                </a:xfrm>
                <a:prstGeom prst="rect">
                  <a:avLst/>
                </a:prstGeom>
                <a:blipFill>
                  <a:blip r:embed="rId3"/>
                  <a:stretch>
                    <a:fillRect l="-2732" t="-44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Placeholder 6">
                  <a:extLst>
                    <a:ext uri="{FF2B5EF4-FFF2-40B4-BE49-F238E27FC236}">
                      <a16:creationId xmlns:a16="http://schemas.microsoft.com/office/drawing/2014/main" id="{59F751F4-B850-4A62-A7D3-C624C4C20F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0153" y="2101698"/>
                  <a:ext cx="3602364" cy="1270543"/>
                </a:xfrm>
                <a:prstGeom prst="rect">
                  <a:avLst/>
                </a:prstGeom>
              </p:spPr>
              <p:txBody>
                <a:bodyPr numCol="1"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2400" b="1" dirty="0">
                      <a:solidFill>
                        <a:schemeClr val="accent1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Calculate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2400" b="1" dirty="0">
                    <a:solidFill>
                      <a:schemeClr val="accent1"/>
                    </a:solidFill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1,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1,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 = Information: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  </a:t>
                  </a: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mc:Choice>
          <mc:Fallback xmlns="">
            <p:sp>
              <p:nvSpPr>
                <p:cNvPr id="10" name="Text Placeholder 6">
                  <a:extLst>
                    <a:ext uri="{FF2B5EF4-FFF2-40B4-BE49-F238E27FC236}">
                      <a16:creationId xmlns:a16="http://schemas.microsoft.com/office/drawing/2014/main" id="{59F751F4-B850-4A62-A7D3-C624C4C20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53" y="2101698"/>
                  <a:ext cx="3602364" cy="1270543"/>
                </a:xfrm>
                <a:prstGeom prst="rect">
                  <a:avLst/>
                </a:prstGeom>
                <a:blipFill>
                  <a:blip r:embed="rId4"/>
                  <a:stretch>
                    <a:fillRect t="-44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977C2B-DEA6-46E3-92E3-E782D7F4F2C9}"/>
                </a:ext>
              </a:extLst>
            </p:cNvPr>
            <p:cNvSpPr/>
            <p:nvPr/>
          </p:nvSpPr>
          <p:spPr>
            <a:xfrm>
              <a:off x="5765985" y="698397"/>
              <a:ext cx="673707" cy="6613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97A4D1-FB68-41DE-B0FC-1D0A77021469}"/>
                </a:ext>
              </a:extLst>
            </p:cNvPr>
            <p:cNvSpPr/>
            <p:nvPr/>
          </p:nvSpPr>
          <p:spPr>
            <a:xfrm>
              <a:off x="5765985" y="2010230"/>
              <a:ext cx="673707" cy="6613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C203EE-0433-4F71-A8C6-42BFF654DCC4}"/>
                </a:ext>
              </a:extLst>
            </p:cNvPr>
            <p:cNvSpPr/>
            <p:nvPr/>
          </p:nvSpPr>
          <p:spPr>
            <a:xfrm>
              <a:off x="5765985" y="3354169"/>
              <a:ext cx="673707" cy="66134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Placeholder 6">
                  <a:extLst>
                    <a:ext uri="{FF2B5EF4-FFF2-40B4-BE49-F238E27FC236}">
                      <a16:creationId xmlns:a16="http://schemas.microsoft.com/office/drawing/2014/main" id="{2AA21E67-103D-4AC9-8719-190954B363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01382" y="3354169"/>
                  <a:ext cx="3696287" cy="1270543"/>
                </a:xfrm>
                <a:prstGeom prst="rect">
                  <a:avLst/>
                </a:prstGeom>
              </p:spPr>
              <p:txBody>
                <a:bodyPr numCol="1"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2400" b="1" dirty="0">
                      <a:solidFill>
                        <a:schemeClr val="accent1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Calculate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1800" b="1" dirty="0">
                    <a:solidFill>
                      <a:schemeClr val="accent1"/>
                    </a:solidFill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‘Subgroup specific lower-bound’</a:t>
                  </a: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1,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oto Sans" panose="020B0502040504020204" pitchFamily="34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a14:m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 </a:t>
                  </a: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mc:Choice>
          <mc:Fallback xmlns="">
            <p:sp>
              <p:nvSpPr>
                <p:cNvPr id="20" name="Text Placeholder 6">
                  <a:extLst>
                    <a:ext uri="{FF2B5EF4-FFF2-40B4-BE49-F238E27FC236}">
                      <a16:creationId xmlns:a16="http://schemas.microsoft.com/office/drawing/2014/main" id="{2AA21E67-103D-4AC9-8719-190954B36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382" y="3354169"/>
                  <a:ext cx="3696287" cy="1270543"/>
                </a:xfrm>
                <a:prstGeom prst="rect">
                  <a:avLst/>
                </a:prstGeom>
                <a:blipFill>
                  <a:blip r:embed="rId5"/>
                  <a:stretch>
                    <a:fillRect l="-2852" t="-2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06AE00-1C97-4033-A7EC-E4DA76608502}"/>
                </a:ext>
              </a:extLst>
            </p:cNvPr>
            <p:cNvSpPr/>
            <p:nvPr/>
          </p:nvSpPr>
          <p:spPr>
            <a:xfrm>
              <a:off x="5496838" y="4696004"/>
              <a:ext cx="1189177" cy="116736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Placeholder 6">
                  <a:extLst>
                    <a:ext uri="{FF2B5EF4-FFF2-40B4-BE49-F238E27FC236}">
                      <a16:creationId xmlns:a16="http://schemas.microsoft.com/office/drawing/2014/main" id="{23D126FF-BF25-4486-AB56-608B94C004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95287" y="4773675"/>
                  <a:ext cx="4497805" cy="18935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numCol="1"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2400" b="1" dirty="0">
                      <a:solidFill>
                        <a:srgbClr val="DA291C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If</a:t>
                  </a:r>
                  <a:r>
                    <a:rPr lang="en-US" sz="2400" b="1" dirty="0">
                      <a:solidFill>
                        <a:srgbClr val="DA291C"/>
                      </a:solidFill>
                      <a:ea typeface="Noto Sans" panose="020B0502040504020204" pitchFamily="34"/>
                      <a:cs typeface="Noto Sans" panose="020B0502040504020204" pitchFamily="34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DA291C"/>
                          </a:solidFill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DA29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DA291C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DA291C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 </a:t>
                  </a:r>
                  <a:br>
                    <a:rPr lang="en-US" sz="2400" b="1" dirty="0">
                      <a:solidFill>
                        <a:srgbClr val="DA291C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</a:br>
                  <a:r>
                    <a:rPr lang="en-US" sz="2400" b="1" dirty="0">
                      <a:solidFill>
                        <a:srgbClr val="DA291C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rPr>
                    <a:t>Stop Recruitment</a:t>
                  </a: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Lack of evidence to reject the null:</a:t>
                  </a:r>
                  <a:b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</a:b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The treatment </a:t>
                  </a:r>
                  <a:r>
                    <a:rPr lang="en-US" sz="1400" b="1" i="1" dirty="0">
                      <a:ea typeface="Noto Sans" panose="020B0502040504020204" pitchFamily="34"/>
                      <a:cs typeface="Noto Sans" panose="020B0502040504020204" pitchFamily="34"/>
                    </a:rPr>
                    <a:t>is not </a:t>
                  </a: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shown </a:t>
                  </a: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to be effective for subgroup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𝑖</m:t>
                      </m:r>
                    </m:oMath>
                  </a14:m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mc:Choice>
          <mc:Fallback xmlns="">
            <p:sp>
              <p:nvSpPr>
                <p:cNvPr id="23" name="Text Placeholder 6">
                  <a:extLst>
                    <a:ext uri="{FF2B5EF4-FFF2-40B4-BE49-F238E27FC236}">
                      <a16:creationId xmlns:a16="http://schemas.microsoft.com/office/drawing/2014/main" id="{23D126FF-BF25-4486-AB56-608B94C00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5287" y="4773675"/>
                  <a:ext cx="4497805" cy="1893592"/>
                </a:xfrm>
                <a:prstGeom prst="rect">
                  <a:avLst/>
                </a:prstGeom>
                <a:blipFill>
                  <a:blip r:embed="rId6"/>
                  <a:stretch>
                    <a:fillRect t="-1852" r="-2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Placeholder 6">
                <a:extLst>
                  <a:ext uri="{FF2B5EF4-FFF2-40B4-BE49-F238E27FC236}">
                    <a16:creationId xmlns:a16="http://schemas.microsoft.com/office/drawing/2014/main" id="{0C718FDC-3798-4E05-A7ED-F3489A9B70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1721" y="4834875"/>
                <a:ext cx="4741804" cy="11028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r>
                  <a:rPr lang="en-US" sz="2400" b="1" dirty="0">
                    <a:solidFill>
                      <a:schemeClr val="accent4"/>
                    </a:solidFill>
                    <a:ea typeface="Noto Sans" panose="020B0502040504020204" pitchFamily="34"/>
                    <a:cs typeface="Noto Sans" panose="020B0502040504020204" pitchFamily="34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Noto Sans" panose="020B0502040504020204" pitchFamily="34"/>
                        <a:cs typeface="Noto Sans" panose="020B0502040504020204" pitchFamily="34"/>
                      </a:rPr>
                      <m:t>&gt;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4"/>
                    </a:solidFill>
                    <a:ea typeface="Noto Sans" panose="020B0502040504020204" pitchFamily="34"/>
                    <a:cs typeface="Noto Sans" panose="020B0502040504020204" pitchFamily="34"/>
                  </a:rPr>
                  <a:t> </a:t>
                </a:r>
                <a:br>
                  <a:rPr lang="en-US" sz="2400" b="1" dirty="0">
                    <a:solidFill>
                      <a:schemeClr val="accent4"/>
                    </a:solidFill>
                    <a:ea typeface="Noto Sans" panose="020B0502040504020204" pitchFamily="34"/>
                    <a:cs typeface="Noto Sans" panose="020B0502040504020204" pitchFamily="34"/>
                  </a:rPr>
                </a:br>
                <a:r>
                  <a:rPr lang="en-US" sz="2400" b="1" dirty="0">
                    <a:solidFill>
                      <a:schemeClr val="accent4"/>
                    </a:solidFill>
                    <a:ea typeface="Noto Sans" panose="020B0502040504020204" pitchFamily="34"/>
                    <a:cs typeface="Noto Sans" panose="020B0502040504020204" pitchFamily="34"/>
                  </a:rPr>
                  <a:t>Into ‘Pooled Population’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4"/>
                    </a:solidFill>
                    <a:ea typeface="Noto Sans" panose="020B0502040504020204" pitchFamily="34"/>
                    <a:cs typeface="Noto Sans" panose="020B0502040504020204" pitchFamily="34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r>
                  <a:rPr lang="en-US" sz="1400" dirty="0">
                    <a:ea typeface="Noto Sans" panose="020B0502040504020204" pitchFamily="34"/>
                    <a:cs typeface="Noto Sans" panose="020B0502040504020204" pitchFamily="34"/>
                  </a:rPr>
                  <a:t>The treatment </a:t>
                </a:r>
                <a:r>
                  <a:rPr lang="en-US" sz="1400" b="1" i="1" dirty="0">
                    <a:ea typeface="Noto Sans" panose="020B0502040504020204" pitchFamily="34"/>
                    <a:cs typeface="Noto Sans" panose="020B0502040504020204" pitchFamily="34"/>
                  </a:rPr>
                  <a:t>may</a:t>
                </a:r>
                <a:r>
                  <a:rPr lang="en-US" sz="1400" dirty="0">
                    <a:ea typeface="Noto Sans" panose="020B0502040504020204" pitchFamily="34"/>
                    <a:cs typeface="Noto Sans" panose="020B0502040504020204" pitchFamily="34"/>
                  </a:rPr>
                  <a:t> be effective for subgroup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Noto Sans" panose="020B0502040504020204" pitchFamily="34"/>
                        <a:cs typeface="Noto Sans" panose="020B0502040504020204" pitchFamily="34"/>
                      </a:rPr>
                      <m:t>𝑖</m:t>
                    </m:r>
                  </m:oMath>
                </a14:m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ea typeface="Noto Sans" panose="020B0502040504020204" pitchFamily="34"/>
                  <a:cs typeface="Noto Sans" panose="020B0502040504020204" pitchFamily="34"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endParaRPr lang="en-US" sz="1400" i="1" dirty="0">
                  <a:latin typeface="+mj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mc:Choice>
        <mc:Fallback xmlns="">
          <p:sp>
            <p:nvSpPr>
              <p:cNvPr id="22" name="Text Placeholder 6">
                <a:extLst>
                  <a:ext uri="{FF2B5EF4-FFF2-40B4-BE49-F238E27FC236}">
                    <a16:creationId xmlns:a16="http://schemas.microsoft.com/office/drawing/2014/main" id="{0C718FDC-3798-4E05-A7ED-F3489A9B7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721" y="4834875"/>
                <a:ext cx="4741804" cy="1102836"/>
              </a:xfrm>
              <a:prstGeom prst="rect">
                <a:avLst/>
              </a:prstGeom>
              <a:blipFill>
                <a:blip r:embed="rId7"/>
                <a:stretch>
                  <a:fillRect l="-1928" t="-2762" b="-7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C3C3A1F-FFDD-4FF3-95A6-7DBD832A1E4D}"/>
              </a:ext>
            </a:extLst>
          </p:cNvPr>
          <p:cNvSpPr txBox="1"/>
          <p:nvPr/>
        </p:nvSpPr>
        <p:spPr>
          <a:xfrm>
            <a:off x="5629031" y="1256057"/>
            <a:ext cx="3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4F4"/>
                </a:solidFill>
              </a:rPr>
              <a:t>1</a:t>
            </a:r>
            <a:endParaRPr lang="en-GB" sz="2800" b="1" dirty="0">
              <a:solidFill>
                <a:srgbClr val="F4F4F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1383A8-E140-4AB4-A399-494EA6014521}"/>
              </a:ext>
            </a:extLst>
          </p:cNvPr>
          <p:cNvSpPr txBox="1"/>
          <p:nvPr/>
        </p:nvSpPr>
        <p:spPr>
          <a:xfrm>
            <a:off x="5629031" y="2400006"/>
            <a:ext cx="3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4F4"/>
                </a:solidFill>
              </a:rPr>
              <a:t>2</a:t>
            </a:r>
            <a:endParaRPr lang="en-GB" sz="2800" b="1" dirty="0">
              <a:solidFill>
                <a:srgbClr val="F4F4F4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A1F92B-B1F7-4932-A755-2862F3FB17CA}"/>
              </a:ext>
            </a:extLst>
          </p:cNvPr>
          <p:cNvSpPr txBox="1"/>
          <p:nvPr/>
        </p:nvSpPr>
        <p:spPr>
          <a:xfrm>
            <a:off x="5624567" y="3576964"/>
            <a:ext cx="3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4F4"/>
                </a:solidFill>
              </a:rPr>
              <a:t>3</a:t>
            </a:r>
            <a:endParaRPr lang="en-GB" sz="2800" b="1" dirty="0">
              <a:solidFill>
                <a:srgbClr val="F4F4F4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1B37C28-FC4F-44B3-BA54-F862D52C2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074" y="4778227"/>
            <a:ext cx="843420" cy="8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168065C-C57D-4DB7-8D08-498B98918BE8}"/>
              </a:ext>
            </a:extLst>
          </p:cNvPr>
          <p:cNvSpPr/>
          <p:nvPr/>
        </p:nvSpPr>
        <p:spPr>
          <a:xfrm rot="21273550">
            <a:off x="9374117" y="2111529"/>
            <a:ext cx="1251925" cy="1251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1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34259A-8D14-41FA-9F93-D6C05EA5FA61}"/>
              </a:ext>
            </a:extLst>
          </p:cNvPr>
          <p:cNvSpPr/>
          <p:nvPr/>
        </p:nvSpPr>
        <p:spPr>
          <a:xfrm rot="11182164">
            <a:off x="8130019" y="2099254"/>
            <a:ext cx="1251926" cy="704207"/>
          </a:xfrm>
          <a:custGeom>
            <a:avLst/>
            <a:gdLst>
              <a:gd name="connsiteX0" fmla="*/ 0 w 1579167"/>
              <a:gd name="connsiteY0" fmla="*/ 789584 h 1579167"/>
              <a:gd name="connsiteX1" fmla="*/ 789584 w 1579167"/>
              <a:gd name="connsiteY1" fmla="*/ 0 h 1579167"/>
              <a:gd name="connsiteX2" fmla="*/ 1579168 w 1579167"/>
              <a:gd name="connsiteY2" fmla="*/ 789584 h 1579167"/>
              <a:gd name="connsiteX3" fmla="*/ 789584 w 1579167"/>
              <a:gd name="connsiteY3" fmla="*/ 1579168 h 1579167"/>
              <a:gd name="connsiteX4" fmla="*/ 0 w 1579167"/>
              <a:gd name="connsiteY4" fmla="*/ 789584 h 1579167"/>
              <a:gd name="connsiteX0" fmla="*/ 0 w 1579168"/>
              <a:gd name="connsiteY0" fmla="*/ 789584 h 888281"/>
              <a:gd name="connsiteX1" fmla="*/ 789584 w 1579168"/>
              <a:gd name="connsiteY1" fmla="*/ 0 h 888281"/>
              <a:gd name="connsiteX2" fmla="*/ 1579168 w 1579168"/>
              <a:gd name="connsiteY2" fmla="*/ 789584 h 888281"/>
              <a:gd name="connsiteX3" fmla="*/ 0 w 1579168"/>
              <a:gd name="connsiteY3" fmla="*/ 789584 h 8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168" h="888281">
                <a:moveTo>
                  <a:pt x="0" y="789584"/>
                </a:moveTo>
                <a:cubicBezTo>
                  <a:pt x="0" y="353509"/>
                  <a:pt x="353509" y="0"/>
                  <a:pt x="789584" y="0"/>
                </a:cubicBezTo>
                <a:cubicBezTo>
                  <a:pt x="1225659" y="0"/>
                  <a:pt x="1579168" y="353509"/>
                  <a:pt x="1579168" y="789584"/>
                </a:cubicBezTo>
                <a:cubicBezTo>
                  <a:pt x="1447571" y="921181"/>
                  <a:pt x="131597" y="921181"/>
                  <a:pt x="0" y="789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9FB40-3133-4053-82A6-BD0E26C7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GSDS Continued – Continuation Decisions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DA745-2938-413F-8B98-10E4252DA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6">
                <a:extLst>
                  <a:ext uri="{FF2B5EF4-FFF2-40B4-BE49-F238E27FC236}">
                    <a16:creationId xmlns:a16="http://schemas.microsoft.com/office/drawing/2014/main" id="{8FB62E35-E22F-4A1C-B39A-0D57211D9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1510" y="5186335"/>
                <a:ext cx="3587980" cy="729744"/>
              </a:xfrm>
              <a:prstGeom prst="rect">
                <a:avLst/>
              </a:prstGeom>
            </p:spPr>
            <p:txBody>
              <a:bodyPr numCol="1"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r>
                  <a:rPr lang="en-US" sz="2400" b="1" dirty="0">
                    <a:latin typeface="+mj-lt"/>
                    <a:ea typeface="Noto Sans" panose="020B0502040504020204" pitchFamily="34"/>
                    <a:cs typeface="Noto Sans" panose="020B0502040504020204" pitchFamily="34"/>
                  </a:rPr>
                  <a:t>Pooled Population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𝓟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>
                    <a:latin typeface="+mj-lt"/>
                    <a:ea typeface="Noto Sans" panose="020B0502040504020204" pitchFamily="34"/>
                    <a:cs typeface="Noto Sans" panose="020B0502040504020204" pitchFamily="34"/>
                  </a:rPr>
                  <a:t>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4283075" algn="l"/>
                  </a:tabLst>
                </a:pPr>
                <a:r>
                  <a:rPr lang="en-US" sz="1600" dirty="0">
                    <a:ea typeface="Noto Sans" panose="020B0502040504020204" pitchFamily="34"/>
                    <a:cs typeface="Noto Sans" panose="020B0502040504020204" pitchFamily="34"/>
                  </a:rPr>
                  <a:t>All subgroups that </a:t>
                </a:r>
                <a:r>
                  <a:rPr lang="en-US" sz="1600" i="1" dirty="0">
                    <a:ea typeface="Noto Sans" panose="020B0502040504020204" pitchFamily="34"/>
                    <a:cs typeface="Noto Sans" panose="020B0502040504020204" pitchFamily="34"/>
                  </a:rPr>
                  <a:t>could</a:t>
                </a:r>
                <a:r>
                  <a:rPr lang="en-US" sz="1600" dirty="0">
                    <a:ea typeface="Noto Sans" panose="020B0502040504020204" pitchFamily="34"/>
                    <a:cs typeface="Noto Sans" panose="020B0502040504020204" pitchFamily="34"/>
                  </a:rPr>
                  <a:t> have a treatment effect</a:t>
                </a:r>
              </a:p>
            </p:txBody>
          </p:sp>
        </mc:Choice>
        <mc:Fallback xmlns="">
          <p:sp>
            <p:nvSpPr>
              <p:cNvPr id="26" name="Text Placeholder 6">
                <a:extLst>
                  <a:ext uri="{FF2B5EF4-FFF2-40B4-BE49-F238E27FC236}">
                    <a16:creationId xmlns:a16="http://schemas.microsoft.com/office/drawing/2014/main" id="{8FB62E35-E22F-4A1C-B39A-0D57211D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10" y="5186335"/>
                <a:ext cx="3587980" cy="729744"/>
              </a:xfrm>
              <a:prstGeom prst="rect">
                <a:avLst/>
              </a:prstGeom>
              <a:blipFill>
                <a:blip r:embed="rId2"/>
                <a:stretch>
                  <a:fillRect l="-1528" t="-5882" r="-1528" b="-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EC9EDD-766E-45C3-8170-81F5B79D8E31}"/>
              </a:ext>
            </a:extLst>
          </p:cNvPr>
          <p:cNvCxnSpPr>
            <a:cxnSpLocks/>
          </p:cNvCxnSpPr>
          <p:nvPr/>
        </p:nvCxnSpPr>
        <p:spPr>
          <a:xfrm>
            <a:off x="9670178" y="4909257"/>
            <a:ext cx="0" cy="305816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717D9DD-15C9-4B03-94DA-55F9BD9A2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0883" y="1646254"/>
            <a:ext cx="3918589" cy="3233820"/>
          </a:xfrm>
          <a:prstGeom prst="rect">
            <a:avLst/>
          </a:prstGeom>
        </p:spPr>
      </p:pic>
      <p:sp>
        <p:nvSpPr>
          <p:cNvPr id="25" name="Oval 22">
            <a:extLst>
              <a:ext uri="{FF2B5EF4-FFF2-40B4-BE49-F238E27FC236}">
                <a16:creationId xmlns:a16="http://schemas.microsoft.com/office/drawing/2014/main" id="{697A31BD-8B4A-4F06-BF51-57E60B2FD10A}"/>
              </a:ext>
            </a:extLst>
          </p:cNvPr>
          <p:cNvSpPr/>
          <p:nvPr/>
        </p:nvSpPr>
        <p:spPr>
          <a:xfrm rot="609662">
            <a:off x="8217007" y="1469309"/>
            <a:ext cx="1250489" cy="741572"/>
          </a:xfrm>
          <a:custGeom>
            <a:avLst/>
            <a:gdLst>
              <a:gd name="connsiteX0" fmla="*/ 0 w 1579167"/>
              <a:gd name="connsiteY0" fmla="*/ 789584 h 1579167"/>
              <a:gd name="connsiteX1" fmla="*/ 789584 w 1579167"/>
              <a:gd name="connsiteY1" fmla="*/ 0 h 1579167"/>
              <a:gd name="connsiteX2" fmla="*/ 1579168 w 1579167"/>
              <a:gd name="connsiteY2" fmla="*/ 789584 h 1579167"/>
              <a:gd name="connsiteX3" fmla="*/ 789584 w 1579167"/>
              <a:gd name="connsiteY3" fmla="*/ 1579168 h 1579167"/>
              <a:gd name="connsiteX4" fmla="*/ 0 w 1579167"/>
              <a:gd name="connsiteY4" fmla="*/ 789584 h 1579167"/>
              <a:gd name="connsiteX0" fmla="*/ 0 w 1579168"/>
              <a:gd name="connsiteY0" fmla="*/ 789584 h 888281"/>
              <a:gd name="connsiteX1" fmla="*/ 789584 w 1579168"/>
              <a:gd name="connsiteY1" fmla="*/ 0 h 888281"/>
              <a:gd name="connsiteX2" fmla="*/ 1579168 w 1579168"/>
              <a:gd name="connsiteY2" fmla="*/ 789584 h 888281"/>
              <a:gd name="connsiteX3" fmla="*/ 0 w 1579168"/>
              <a:gd name="connsiteY3" fmla="*/ 789584 h 888281"/>
              <a:gd name="connsiteX0" fmla="*/ 0 w 1577377"/>
              <a:gd name="connsiteY0" fmla="*/ 913918 h 969967"/>
              <a:gd name="connsiteX1" fmla="*/ 787793 w 1577377"/>
              <a:gd name="connsiteY1" fmla="*/ 0 h 969967"/>
              <a:gd name="connsiteX2" fmla="*/ 1577377 w 1577377"/>
              <a:gd name="connsiteY2" fmla="*/ 789584 h 969967"/>
              <a:gd name="connsiteX3" fmla="*/ 0 w 1577377"/>
              <a:gd name="connsiteY3" fmla="*/ 913918 h 969967"/>
              <a:gd name="connsiteX0" fmla="*/ 3932 w 1581309"/>
              <a:gd name="connsiteY0" fmla="*/ 913918 h 969968"/>
              <a:gd name="connsiteX1" fmla="*/ 791725 w 1581309"/>
              <a:gd name="connsiteY1" fmla="*/ 0 h 969968"/>
              <a:gd name="connsiteX2" fmla="*/ 1581309 w 1581309"/>
              <a:gd name="connsiteY2" fmla="*/ 789584 h 969968"/>
              <a:gd name="connsiteX3" fmla="*/ 3932 w 1581309"/>
              <a:gd name="connsiteY3" fmla="*/ 913918 h 969968"/>
              <a:gd name="connsiteX0" fmla="*/ 3857 w 1589937"/>
              <a:gd name="connsiteY0" fmla="*/ 883083 h 946598"/>
              <a:gd name="connsiteX1" fmla="*/ 800353 w 1589937"/>
              <a:gd name="connsiteY1" fmla="*/ 0 h 946598"/>
              <a:gd name="connsiteX2" fmla="*/ 1589937 w 1589937"/>
              <a:gd name="connsiteY2" fmla="*/ 789584 h 946598"/>
              <a:gd name="connsiteX3" fmla="*/ 3857 w 1589937"/>
              <a:gd name="connsiteY3" fmla="*/ 883083 h 946598"/>
              <a:gd name="connsiteX0" fmla="*/ 3977 w 1576300"/>
              <a:gd name="connsiteY0" fmla="*/ 962375 h 1009402"/>
              <a:gd name="connsiteX1" fmla="*/ 786716 w 1576300"/>
              <a:gd name="connsiteY1" fmla="*/ 0 h 1009402"/>
              <a:gd name="connsiteX2" fmla="*/ 1576300 w 1576300"/>
              <a:gd name="connsiteY2" fmla="*/ 789584 h 1009402"/>
              <a:gd name="connsiteX3" fmla="*/ 3977 w 1576300"/>
              <a:gd name="connsiteY3" fmla="*/ 962375 h 1009402"/>
              <a:gd name="connsiteX0" fmla="*/ 3977 w 1575877"/>
              <a:gd name="connsiteY0" fmla="*/ 962375 h 1019798"/>
              <a:gd name="connsiteX1" fmla="*/ 786716 w 1575877"/>
              <a:gd name="connsiteY1" fmla="*/ 0 h 1019798"/>
              <a:gd name="connsiteX2" fmla="*/ 1575877 w 1575877"/>
              <a:gd name="connsiteY2" fmla="*/ 844221 h 1019798"/>
              <a:gd name="connsiteX3" fmla="*/ 3977 w 1575877"/>
              <a:gd name="connsiteY3" fmla="*/ 962375 h 1019798"/>
              <a:gd name="connsiteX0" fmla="*/ 3977 w 1575877"/>
              <a:gd name="connsiteY0" fmla="*/ 962375 h 1005837"/>
              <a:gd name="connsiteX1" fmla="*/ 786716 w 1575877"/>
              <a:gd name="connsiteY1" fmla="*/ 0 h 1005837"/>
              <a:gd name="connsiteX2" fmla="*/ 1575877 w 1575877"/>
              <a:gd name="connsiteY2" fmla="*/ 844221 h 1005837"/>
              <a:gd name="connsiteX3" fmla="*/ 3977 w 1575877"/>
              <a:gd name="connsiteY3" fmla="*/ 962375 h 1005837"/>
              <a:gd name="connsiteX0" fmla="*/ 3977 w 1575877"/>
              <a:gd name="connsiteY0" fmla="*/ 962375 h 976086"/>
              <a:gd name="connsiteX1" fmla="*/ 786716 w 1575877"/>
              <a:gd name="connsiteY1" fmla="*/ 0 h 976086"/>
              <a:gd name="connsiteX2" fmla="*/ 1575877 w 1575877"/>
              <a:gd name="connsiteY2" fmla="*/ 844221 h 976086"/>
              <a:gd name="connsiteX3" fmla="*/ 3977 w 1575877"/>
              <a:gd name="connsiteY3" fmla="*/ 962375 h 976086"/>
              <a:gd name="connsiteX0" fmla="*/ 3977 w 1575877"/>
              <a:gd name="connsiteY0" fmla="*/ 962375 h 966863"/>
              <a:gd name="connsiteX1" fmla="*/ 786716 w 1575877"/>
              <a:gd name="connsiteY1" fmla="*/ 0 h 966863"/>
              <a:gd name="connsiteX2" fmla="*/ 1575877 w 1575877"/>
              <a:gd name="connsiteY2" fmla="*/ 844221 h 966863"/>
              <a:gd name="connsiteX3" fmla="*/ 3977 w 1575877"/>
              <a:gd name="connsiteY3" fmla="*/ 962375 h 966863"/>
              <a:gd name="connsiteX0" fmla="*/ 3977 w 1575877"/>
              <a:gd name="connsiteY0" fmla="*/ 962375 h 965824"/>
              <a:gd name="connsiteX1" fmla="*/ 786716 w 1575877"/>
              <a:gd name="connsiteY1" fmla="*/ 0 h 965824"/>
              <a:gd name="connsiteX2" fmla="*/ 1575877 w 1575877"/>
              <a:gd name="connsiteY2" fmla="*/ 844221 h 965824"/>
              <a:gd name="connsiteX3" fmla="*/ 3977 w 1575877"/>
              <a:gd name="connsiteY3" fmla="*/ 962375 h 965824"/>
              <a:gd name="connsiteX0" fmla="*/ 3977 w 1577357"/>
              <a:gd name="connsiteY0" fmla="*/ 962375 h 965606"/>
              <a:gd name="connsiteX1" fmla="*/ 786716 w 1577357"/>
              <a:gd name="connsiteY1" fmla="*/ 0 h 965606"/>
              <a:gd name="connsiteX2" fmla="*/ 1577356 w 1577357"/>
              <a:gd name="connsiteY2" fmla="*/ 833717 h 965606"/>
              <a:gd name="connsiteX3" fmla="*/ 3977 w 1577357"/>
              <a:gd name="connsiteY3" fmla="*/ 962375 h 965606"/>
              <a:gd name="connsiteX0" fmla="*/ 3977 w 1577356"/>
              <a:gd name="connsiteY0" fmla="*/ 962375 h 966325"/>
              <a:gd name="connsiteX1" fmla="*/ 786716 w 1577356"/>
              <a:gd name="connsiteY1" fmla="*/ 0 h 966325"/>
              <a:gd name="connsiteX2" fmla="*/ 1577356 w 1577356"/>
              <a:gd name="connsiteY2" fmla="*/ 833717 h 966325"/>
              <a:gd name="connsiteX3" fmla="*/ 3977 w 1577356"/>
              <a:gd name="connsiteY3" fmla="*/ 962375 h 9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356" h="966325">
                <a:moveTo>
                  <a:pt x="3977" y="962375"/>
                </a:moveTo>
                <a:cubicBezTo>
                  <a:pt x="-44068" y="415018"/>
                  <a:pt x="350641" y="0"/>
                  <a:pt x="786716" y="0"/>
                </a:cubicBezTo>
                <a:cubicBezTo>
                  <a:pt x="1222791" y="0"/>
                  <a:pt x="1577356" y="397642"/>
                  <a:pt x="1577356" y="833717"/>
                </a:cubicBezTo>
                <a:cubicBezTo>
                  <a:pt x="1396582" y="872121"/>
                  <a:pt x="130597" y="989187"/>
                  <a:pt x="3977" y="9623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100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45BACD7-3546-44BC-8D21-0115F157E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9081" y="1543009"/>
            <a:ext cx="1053793" cy="1053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4FD6434-C39E-4773-AB3A-320F419CA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5307" y="2273012"/>
            <a:ext cx="983145" cy="98314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BA2E4FF-EE9A-4D41-9C19-666E36875799}"/>
              </a:ext>
            </a:extLst>
          </p:cNvPr>
          <p:cNvSpPr/>
          <p:nvPr/>
        </p:nvSpPr>
        <p:spPr>
          <a:xfrm rot="21273550">
            <a:off x="9996271" y="876353"/>
            <a:ext cx="1251925" cy="1251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100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6DA63DF-F9E8-4589-8BD4-913C0F68B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4547" y="1018465"/>
            <a:ext cx="1090717" cy="1090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840FFE-4F80-454E-9357-D3326C723575}"/>
              </a:ext>
            </a:extLst>
          </p:cNvPr>
          <p:cNvGrpSpPr/>
          <p:nvPr/>
        </p:nvGrpSpPr>
        <p:grpSpPr>
          <a:xfrm>
            <a:off x="283509" y="1798056"/>
            <a:ext cx="7985572" cy="3900253"/>
            <a:chOff x="324453" y="2520866"/>
            <a:chExt cx="12709608" cy="357389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DB203C-7562-4EE4-87AD-C132FDEC68A9}"/>
                </a:ext>
              </a:extLst>
            </p:cNvPr>
            <p:cNvCxnSpPr>
              <a:cxnSpLocks/>
            </p:cNvCxnSpPr>
            <p:nvPr/>
          </p:nvCxnSpPr>
          <p:spPr>
            <a:xfrm>
              <a:off x="5823094" y="5207354"/>
              <a:ext cx="1337203" cy="1506"/>
            </a:xfrm>
            <a:prstGeom prst="line">
              <a:avLst/>
            </a:prstGeom>
            <a:ln w="38100" cap="rnd">
              <a:solidFill>
                <a:srgbClr val="959DA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2B2F80-8986-41E2-95B0-E1E7A4B06B3E}"/>
                </a:ext>
              </a:extLst>
            </p:cNvPr>
            <p:cNvGrpSpPr/>
            <p:nvPr/>
          </p:nvGrpSpPr>
          <p:grpSpPr>
            <a:xfrm>
              <a:off x="324453" y="2520866"/>
              <a:ext cx="12709608" cy="3546487"/>
              <a:chOff x="-220097" y="2155542"/>
              <a:chExt cx="14642343" cy="408579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4095786-C257-4967-AC1C-08D5C91406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0433" y="5245691"/>
                <a:ext cx="1598789" cy="0"/>
              </a:xfrm>
              <a:prstGeom prst="line">
                <a:avLst/>
              </a:prstGeom>
              <a:ln w="38100" cap="rnd">
                <a:solidFill>
                  <a:srgbClr val="959DA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47A495-DBF8-4C6A-8E7B-A8971DFBA7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03084" y="2443452"/>
                <a:ext cx="19991" cy="2509092"/>
              </a:xfrm>
              <a:prstGeom prst="line">
                <a:avLst/>
              </a:prstGeom>
              <a:ln w="38100" cap="rnd">
                <a:solidFill>
                  <a:srgbClr val="959DA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29D4520-0E22-41EA-BFF9-59F9C276D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92067" y="3664965"/>
                <a:ext cx="1397011" cy="0"/>
              </a:xfrm>
              <a:prstGeom prst="line">
                <a:avLst/>
              </a:prstGeom>
              <a:ln w="38100" cap="rnd">
                <a:solidFill>
                  <a:srgbClr val="959DA1"/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634595-C4B8-45AD-9441-561ED080C7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4294" y="2369684"/>
                <a:ext cx="1397011" cy="0"/>
              </a:xfrm>
              <a:prstGeom prst="line">
                <a:avLst/>
              </a:prstGeom>
              <a:ln w="38100" cap="rnd">
                <a:solidFill>
                  <a:srgbClr val="959DA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Placeholder 6">
                    <a:extLst>
                      <a:ext uri="{FF2B5EF4-FFF2-40B4-BE49-F238E27FC236}">
                        <a16:creationId xmlns:a16="http://schemas.microsoft.com/office/drawing/2014/main" id="{E10B3FF2-EB7F-4C29-80F4-91536FB0D57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220097" y="2155542"/>
                    <a:ext cx="4641269" cy="1270543"/>
                  </a:xfrm>
                  <a:prstGeom prst="rect">
                    <a:avLst/>
                  </a:prstGeom>
                </p:spPr>
                <p:txBody>
                  <a:bodyPr numCol="1" anchor="t"/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r>
                      <a:rPr lang="en-US" sz="2400" b="1" dirty="0">
                        <a:solidFill>
                          <a:schemeClr val="accent1"/>
                        </a:solidFill>
                        <a:latin typeface="+mj-lt"/>
                        <a:ea typeface="Noto Sans" panose="020B0502040504020204" pitchFamily="34"/>
                        <a:cs typeface="Noto Sans" panose="020B0502040504020204" pitchFamily="34"/>
                      </a:rPr>
                      <a:t>Calculate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𝓟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a14:m>
                    <a:endParaRPr lang="en-US" sz="1800" b="1" dirty="0">
                      <a:solidFill>
                        <a:schemeClr val="accent1"/>
                      </a:solidFill>
                      <a:latin typeface="+mj-lt"/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r>
                      <a:rPr lang="en-US" sz="1400" b="0" dirty="0">
                        <a:ea typeface="Noto Sans" panose="020B0502040504020204" pitchFamily="34"/>
                        <a:cs typeface="Noto Sans" panose="020B0502040504020204" pitchFamily="34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1,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𝒫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Noto Sans" panose="020B0502040504020204" pitchFamily="34"/>
                                    <a:cs typeface="Noto Sans" panose="020B0502040504020204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Noto Sans" panose="020B0502040504020204" pitchFamily="34"/>
                                    <a:cs typeface="Noto Sans" panose="020B0502040504020204" pitchFamily="34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Noto Sans" panose="020B0502040504020204" pitchFamily="34"/>
                                    <a:cs typeface="Noto Sans" panose="020B0502040504020204" pitchFamily="34"/>
                                  </a:rPr>
                                  <m:t>1,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Noto Sans" panose="020B0502040504020204" pitchFamily="34"/>
                                    <a:cs typeface="Noto Sans" panose="020B0502040504020204" pitchFamily="34"/>
                                  </a:rPr>
                                  <m:t>𝑖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oMath>
                    </a14:m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latin typeface="+mj-lt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</mc:Choice>
            <mc:Fallback xmlns="">
              <p:sp>
                <p:nvSpPr>
                  <p:cNvPr id="44" name="Text Placeholder 6">
                    <a:extLst>
                      <a:ext uri="{FF2B5EF4-FFF2-40B4-BE49-F238E27FC236}">
                        <a16:creationId xmlns:a16="http://schemas.microsoft.com/office/drawing/2014/main" id="{E10B3FF2-EB7F-4C29-80F4-91536FB0D5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20097" y="2155542"/>
                    <a:ext cx="4641269" cy="127054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4061" b="-203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Placeholder 6">
                    <a:extLst>
                      <a:ext uri="{FF2B5EF4-FFF2-40B4-BE49-F238E27FC236}">
                        <a16:creationId xmlns:a16="http://schemas.microsoft.com/office/drawing/2014/main" id="{B4A53D73-CDB3-4F6F-96BC-BFA4EFC5CA9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01384" y="3468099"/>
                    <a:ext cx="6720862" cy="1270543"/>
                  </a:xfrm>
                  <a:prstGeom prst="rect">
                    <a:avLst/>
                  </a:prstGeom>
                </p:spPr>
                <p:txBody>
                  <a:bodyPr numCol="1" anchor="t"/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r>
                      <a:rPr lang="en-US" sz="2400" b="1" dirty="0">
                        <a:solidFill>
                          <a:schemeClr val="accent1"/>
                        </a:solidFill>
                        <a:latin typeface="+mj-lt"/>
                        <a:ea typeface="Noto Sans" panose="020B0502040504020204" pitchFamily="34"/>
                        <a:cs typeface="Noto Sans" panose="020B0502040504020204" pitchFamily="34"/>
                      </a:rPr>
                      <a:t>Calculate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𝓟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a14:m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r>
                      <a:rPr lang="en-US" sz="1400" dirty="0">
                        <a:ea typeface="Noto Sans" panose="020B0502040504020204" pitchFamily="34"/>
                        <a:cs typeface="Noto Sans" panose="020B0502040504020204" pitchFamily="34"/>
                      </a:rPr>
                      <a:t>‘Upper-bound’</a:t>
                    </a:r>
                    <a:endParaRPr lang="en-US" sz="1400" i="1" dirty="0">
                      <a:latin typeface="Cambria Math" panose="02040503050406030204" pitchFamily="18" charset="0"/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1,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</m:ctrlPr>
                              </m:sSupP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𝒫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oto Sans" panose="020B0502040504020204" pitchFamily="34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Noto Sans" panose="020B0502040504020204" pitchFamily="34"/>
                                        <a:cs typeface="Noto Sans" panose="020B0502040504020204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oto Sans" panose="020B0502040504020204" pitchFamily="34"/>
                                      </a:rPr>
                                      <m:t>𝕀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Noto Sans" panose="020B0502040504020204" pitchFamily="34"/>
                                        <a:cs typeface="Noto Sans" panose="020B0502040504020204" pitchFamily="34"/>
                                      </a:rPr>
                                      <m:t>1,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Noto Sans" panose="020B0502040504020204" pitchFamily="34"/>
                                        <a:cs typeface="Noto Sans" panose="020B0502040504020204" pitchFamily="34"/>
                                      </a:rPr>
                                      <m:t>𝑖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oto Sans" panose="020B0502040504020204" pitchFamily="34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nary>
                          </m:e>
                        </m:rad>
                      </m:oMath>
                    </a14:m>
                    <a:r>
                      <a:rPr lang="en-US" sz="1400" dirty="0">
                        <a:ea typeface="Noto Sans" panose="020B0502040504020204" pitchFamily="34"/>
                        <a:cs typeface="Noto Sans" panose="020B0502040504020204" pitchFamily="34"/>
                      </a:rPr>
                      <a:t> </a:t>
                    </a: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latin typeface="+mj-lt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</mc:Choice>
            <mc:Fallback xmlns="">
              <p:sp>
                <p:nvSpPr>
                  <p:cNvPr id="48" name="Text Placeholder 6">
                    <a:extLst>
                      <a:ext uri="{FF2B5EF4-FFF2-40B4-BE49-F238E27FC236}">
                        <a16:creationId xmlns:a16="http://schemas.microsoft.com/office/drawing/2014/main" id="{B4A53D73-CDB3-4F6F-96BC-BFA4EFC5CA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1384" y="3468099"/>
                    <a:ext cx="6720862" cy="127054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496" t="-4061" b="-2538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Placeholder 6">
                    <a:extLst>
                      <a:ext uri="{FF2B5EF4-FFF2-40B4-BE49-F238E27FC236}">
                        <a16:creationId xmlns:a16="http://schemas.microsoft.com/office/drawing/2014/main" id="{BFEDB65C-2EAF-4785-A59C-B50E7517E27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40017" y="4970795"/>
                    <a:ext cx="4342533" cy="127054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numCol="1" anchor="t"/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r>
                      <a:rPr lang="en-US" sz="2400" b="1" dirty="0">
                        <a:solidFill>
                          <a:srgbClr val="005587"/>
                        </a:solidFill>
                        <a:latin typeface="+mj-lt"/>
                        <a:ea typeface="Noto Sans" panose="020B0502040504020204" pitchFamily="34"/>
                        <a:cs typeface="Noto Sans" panose="020B0502040504020204" pitchFamily="34"/>
                      </a:rPr>
                      <a:t>If</a:t>
                    </a:r>
                    <a:r>
                      <a:rPr lang="en-US" sz="2400" b="1" dirty="0">
                        <a:solidFill>
                          <a:srgbClr val="005587"/>
                        </a:solidFill>
                        <a:ea typeface="Noto Sans" panose="020B0502040504020204" pitchFamily="34"/>
                        <a:cs typeface="Noto Sans" panose="020B0502040504020204" pitchFamily="34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  <a:ea typeface="Noto Sans" panose="020B0502040504020204" pitchFamily="34"/>
                                <a:cs typeface="Noto Sans" panose="020B0502040504020204" pitchFamily="34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𝓟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oto Sans" panose="020B0502040504020204" pitchFamily="34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400" b="1" i="1" smtClean="0">
                            <a:solidFill>
                              <a:srgbClr val="005587"/>
                            </a:solidFill>
                            <a:latin typeface="Cambria Math" panose="02040503050406030204" pitchFamily="18" charset="0"/>
                            <a:ea typeface="Noto Sans" panose="020B0502040504020204" pitchFamily="34"/>
                            <a:cs typeface="Noto Sans" panose="020B0502040504020204" pitchFamily="34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00558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𝓟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55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lang="en-US" sz="2400" b="1" dirty="0">
                        <a:solidFill>
                          <a:srgbClr val="005587"/>
                        </a:solidFill>
                        <a:latin typeface="+mj-lt"/>
                        <a:ea typeface="Noto Sans" panose="020B0502040504020204" pitchFamily="34"/>
                        <a:cs typeface="Noto Sans" panose="020B0502040504020204" pitchFamily="34"/>
                      </a:rPr>
                      <a:t> Continue Recruitment</a:t>
                    </a: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ea typeface="Noto Sans" panose="020B0502040504020204" pitchFamily="34"/>
                      <a:cs typeface="Noto Sans" panose="020B0502040504020204" pitchFamily="34"/>
                    </a:endParaRPr>
                  </a:p>
                  <a:p>
                    <a:pPr marL="0"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None/>
                      <a:tabLst>
                        <a:tab pos="4283075" algn="l"/>
                      </a:tabLst>
                    </a:pPr>
                    <a:endParaRPr lang="en-US" sz="1400" i="1" dirty="0">
                      <a:latin typeface="+mj-lt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</mc:Choice>
            <mc:Fallback xmlns="">
              <p:sp>
                <p:nvSpPr>
                  <p:cNvPr id="50" name="Text Placeholder 6">
                    <a:extLst>
                      <a:ext uri="{FF2B5EF4-FFF2-40B4-BE49-F238E27FC236}">
                        <a16:creationId xmlns:a16="http://schemas.microsoft.com/office/drawing/2014/main" id="{BFEDB65C-2EAF-4785-A59C-B50E7517E2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017" y="4970795"/>
                    <a:ext cx="4342533" cy="12705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4040" r="-7474" b="-1161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Placeholder 6">
                  <a:extLst>
                    <a:ext uri="{FF2B5EF4-FFF2-40B4-BE49-F238E27FC236}">
                      <a16:creationId xmlns:a16="http://schemas.microsoft.com/office/drawing/2014/main" id="{EF53BEFC-021E-44BD-A333-007058A5FA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18877" y="4991920"/>
                  <a:ext cx="4369902" cy="11028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numCol="1"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2400" b="1" dirty="0">
                      <a:solidFill>
                        <a:schemeClr val="accent4"/>
                      </a:solidFill>
                      <a:ea typeface="Noto Sans" panose="020B0502040504020204" pitchFamily="34"/>
                      <a:cs typeface="Noto Sans" panose="020B0502040504020204" pitchFamily="34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Noto Sans" panose="020B0502040504020204" pitchFamily="34"/>
                              <a:cs typeface="Noto Sans" panose="020B0502040504020204" pitchFamily="34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oto Sans" panose="020B0502040504020204" pitchFamily="34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oto Sans" panose="020B0502040504020204" pitchFamily="34"/>
                                </a:rPr>
                                <m:t>𝓟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oto Sans" panose="020B0502040504020204" pitchFamily="34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Noto Sans" panose="020B0502040504020204" pitchFamily="34"/>
                          <a:cs typeface="Noto Sans" panose="020B0502040504020204" pitchFamily="34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𝓟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a14:m>
                  <a:br>
                    <a:rPr lang="en-US" sz="2400" b="1" dirty="0">
                      <a:solidFill>
                        <a:schemeClr val="accent4"/>
                      </a:solidFill>
                      <a:ea typeface="Noto Sans" panose="020B0502040504020204" pitchFamily="34"/>
                      <a:cs typeface="Noto Sans" panose="020B0502040504020204" pitchFamily="34"/>
                    </a:rPr>
                  </a:br>
                  <a:r>
                    <a:rPr lang="en-US" sz="2400" b="1" dirty="0">
                      <a:solidFill>
                        <a:schemeClr val="accent4"/>
                      </a:solidFill>
                      <a:ea typeface="Noto Sans" panose="020B0502040504020204" pitchFamily="34"/>
                      <a:cs typeface="Noto Sans" panose="020B0502040504020204" pitchFamily="34"/>
                    </a:rPr>
                    <a:t>Efficacy</a:t>
                  </a: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Evidence to reject the null:</a:t>
                  </a:r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The treatment </a:t>
                  </a:r>
                  <a:r>
                    <a:rPr lang="en-US" sz="1400" b="1" i="1" dirty="0">
                      <a:ea typeface="Noto Sans" panose="020B0502040504020204" pitchFamily="34"/>
                      <a:cs typeface="Noto Sans" panose="020B0502040504020204" pitchFamily="34"/>
                    </a:rPr>
                    <a:t>is shown </a:t>
                  </a:r>
                  <a:r>
                    <a:rPr lang="en-US" sz="1400" i="1" dirty="0">
                      <a:ea typeface="Noto Sans" panose="020B0502040504020204" pitchFamily="34"/>
                      <a:cs typeface="Noto Sans" panose="020B0502040504020204" pitchFamily="34"/>
                    </a:rPr>
                    <a:t>to be </a:t>
                  </a:r>
                  <a:r>
                    <a:rPr lang="en-US" sz="1400" dirty="0">
                      <a:ea typeface="Noto Sans" panose="020B0502040504020204" pitchFamily="34"/>
                      <a:cs typeface="Noto Sans" panose="020B0502040504020204" pitchFamily="34"/>
                    </a:rPr>
                    <a:t>effective for all subgroups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oto Sans" panose="020B0502040504020204" pitchFamily="34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oto Sans" panose="020B0502040504020204" pitchFamily="34"/>
                            </a:rPr>
                            <m:t>𝒫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oto Sans" panose="020B0502040504020204" pitchFamily="34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ea typeface="Noto Sans" panose="020B0502040504020204" pitchFamily="34"/>
                    <a:cs typeface="Noto Sans" panose="020B0502040504020204" pitchFamily="34"/>
                  </a:endParaRPr>
                </a:p>
                <a:p>
                  <a:pPr marL="0"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None/>
                    <a:tabLst>
                      <a:tab pos="4283075" algn="l"/>
                    </a:tabLst>
                  </a:pPr>
                  <a:endParaRPr lang="en-US" sz="1400" i="1" dirty="0">
                    <a:latin typeface="+mj-lt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mc:Choice>
          <mc:Fallback xmlns="">
            <p:sp>
              <p:nvSpPr>
                <p:cNvPr id="51" name="Text Placeholder 6">
                  <a:extLst>
                    <a:ext uri="{FF2B5EF4-FFF2-40B4-BE49-F238E27FC236}">
                      <a16:creationId xmlns:a16="http://schemas.microsoft.com/office/drawing/2014/main" id="{EF53BEFC-021E-44BD-A333-007058A5F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8877" y="4991920"/>
                  <a:ext cx="4369902" cy="1102836"/>
                </a:xfrm>
                <a:prstGeom prst="rect">
                  <a:avLst/>
                </a:prstGeom>
                <a:blipFill>
                  <a:blip r:embed="rId14"/>
                  <a:stretch>
                    <a:fillRect l="-3326" t="-4040" b="-348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E4E0922-FCE6-4565-BC17-38F2D556F837}"/>
              </a:ext>
            </a:extLst>
          </p:cNvPr>
          <p:cNvSpPr/>
          <p:nvPr/>
        </p:nvSpPr>
        <p:spPr>
          <a:xfrm>
            <a:off x="3442599" y="1731291"/>
            <a:ext cx="584780" cy="57405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02A554-FDF1-459A-8FFB-E0D48A6B9876}"/>
              </a:ext>
            </a:extLst>
          </p:cNvPr>
          <p:cNvSpPr/>
          <p:nvPr/>
        </p:nvSpPr>
        <p:spPr>
          <a:xfrm>
            <a:off x="3442599" y="2955632"/>
            <a:ext cx="584780" cy="57405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2D97AF-9314-4946-833E-4E7F605B23EC}"/>
              </a:ext>
            </a:extLst>
          </p:cNvPr>
          <p:cNvSpPr/>
          <p:nvPr/>
        </p:nvSpPr>
        <p:spPr>
          <a:xfrm>
            <a:off x="3295840" y="4299564"/>
            <a:ext cx="865582" cy="87477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654365C2-60FC-4408-9550-C01B10B50D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24182" y="4312844"/>
            <a:ext cx="813844" cy="81384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01518F2-F1DD-478D-A859-B678FDEB9BD2}"/>
              </a:ext>
            </a:extLst>
          </p:cNvPr>
          <p:cNvSpPr txBox="1"/>
          <p:nvPr/>
        </p:nvSpPr>
        <p:spPr>
          <a:xfrm>
            <a:off x="3548612" y="1742972"/>
            <a:ext cx="3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4F4"/>
                </a:solidFill>
              </a:rPr>
              <a:t>1</a:t>
            </a:r>
            <a:endParaRPr lang="en-GB" sz="2800" b="1" dirty="0">
              <a:solidFill>
                <a:srgbClr val="F4F4F4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376E32-3B81-40F9-8B72-C941E693FA32}"/>
              </a:ext>
            </a:extLst>
          </p:cNvPr>
          <p:cNvSpPr txBox="1"/>
          <p:nvPr/>
        </p:nvSpPr>
        <p:spPr>
          <a:xfrm>
            <a:off x="3548612" y="2961792"/>
            <a:ext cx="3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F4F4"/>
                </a:solidFill>
              </a:rPr>
              <a:t>2</a:t>
            </a:r>
            <a:endParaRPr lang="en-GB" sz="2800" b="1" dirty="0">
              <a:solidFill>
                <a:srgbClr val="F4F4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9ADD-B7EB-4562-A7A5-4C20323B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Boundaries: NOT Usual Group Sequential Boundaries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407D94-06FC-47D8-9A4C-56411BF48F8A}"/>
              </a:ext>
            </a:extLst>
          </p:cNvPr>
          <p:cNvSpPr/>
          <p:nvPr/>
        </p:nvSpPr>
        <p:spPr>
          <a:xfrm>
            <a:off x="3334624" y="1088232"/>
            <a:ext cx="3158978" cy="3078993"/>
          </a:xfrm>
          <a:prstGeom prst="ellipse">
            <a:avLst/>
          </a:prstGeom>
          <a:solidFill>
            <a:srgbClr val="00A3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F77E38-81DC-40BC-9C08-CABE8906C263}"/>
              </a:ext>
            </a:extLst>
          </p:cNvPr>
          <p:cNvSpPr/>
          <p:nvPr/>
        </p:nvSpPr>
        <p:spPr>
          <a:xfrm>
            <a:off x="5283901" y="1088232"/>
            <a:ext cx="3158978" cy="3078993"/>
          </a:xfrm>
          <a:prstGeom prst="ellipse">
            <a:avLst/>
          </a:prstGeom>
          <a:solidFill>
            <a:srgbClr val="00A3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FDDE71-CE98-40D0-8892-78390E5F124D}"/>
              </a:ext>
            </a:extLst>
          </p:cNvPr>
          <p:cNvSpPr/>
          <p:nvPr/>
        </p:nvSpPr>
        <p:spPr>
          <a:xfrm>
            <a:off x="4329094" y="2787750"/>
            <a:ext cx="3158978" cy="3078993"/>
          </a:xfrm>
          <a:prstGeom prst="ellipse">
            <a:avLst/>
          </a:prstGeom>
          <a:solidFill>
            <a:srgbClr val="00A3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09F465-3374-476A-AD7B-F529A37E5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8502" y="1558685"/>
            <a:ext cx="1727124" cy="17271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3801D4-9E5E-4631-99D3-D38A15818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4549" y="1556240"/>
            <a:ext cx="1727123" cy="17271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0456626-A04D-4988-9E72-BDC1D429E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7434" y="3853895"/>
            <a:ext cx="1727123" cy="1727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5A055-870A-45C6-AFBD-5793CBD778A5}"/>
                  </a:ext>
                </a:extLst>
              </p:cNvPr>
              <p:cNvSpPr txBox="1"/>
              <p:nvPr/>
            </p:nvSpPr>
            <p:spPr>
              <a:xfrm>
                <a:off x="1218741" y="5866743"/>
                <a:ext cx="10629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5587"/>
                    </a:solidFill>
                  </a:rPr>
                  <a:t>Dependent on which subgroups will make 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5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5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5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3200" b="1" dirty="0">
                  <a:solidFill>
                    <a:srgbClr val="005587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5A055-870A-45C6-AFBD-5793CBD77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41" y="5866743"/>
                <a:ext cx="10629049" cy="584775"/>
              </a:xfrm>
              <a:prstGeom prst="rect">
                <a:avLst/>
              </a:prstGeom>
              <a:blipFill>
                <a:blip r:embed="rId9"/>
                <a:stretch>
                  <a:fillRect l="-149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Question mark">
            <a:extLst>
              <a:ext uri="{FF2B5EF4-FFF2-40B4-BE49-F238E27FC236}">
                <a16:creationId xmlns:a16="http://schemas.microsoft.com/office/drawing/2014/main" id="{50005C61-E4ED-47E9-A53E-3A1A7F3C0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96534" y="2944556"/>
            <a:ext cx="588925" cy="588925"/>
          </a:xfrm>
          <a:prstGeom prst="rect">
            <a:avLst/>
          </a:prstGeom>
        </p:spPr>
      </p:pic>
      <p:pic>
        <p:nvPicPr>
          <p:cNvPr id="19" name="Graphic 18" descr="Question mark">
            <a:extLst>
              <a:ext uri="{FF2B5EF4-FFF2-40B4-BE49-F238E27FC236}">
                <a16:creationId xmlns:a16="http://schemas.microsoft.com/office/drawing/2014/main" id="{3E7BE761-56A9-4A1C-BE7D-D62E34846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9740" y="2033460"/>
            <a:ext cx="588925" cy="588925"/>
          </a:xfrm>
          <a:prstGeom prst="rect">
            <a:avLst/>
          </a:prstGeom>
        </p:spPr>
      </p:pic>
      <p:pic>
        <p:nvPicPr>
          <p:cNvPr id="20" name="Graphic 19" descr="Question mark">
            <a:extLst>
              <a:ext uri="{FF2B5EF4-FFF2-40B4-BE49-F238E27FC236}">
                <a16:creationId xmlns:a16="http://schemas.microsoft.com/office/drawing/2014/main" id="{0DB684D6-4EBF-4BC1-94F3-BE8332B65E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3915" y="3348101"/>
            <a:ext cx="588925" cy="588925"/>
          </a:xfrm>
          <a:prstGeom prst="rect">
            <a:avLst/>
          </a:prstGeom>
        </p:spPr>
      </p:pic>
      <p:pic>
        <p:nvPicPr>
          <p:cNvPr id="21" name="Graphic 20" descr="Question mark">
            <a:extLst>
              <a:ext uri="{FF2B5EF4-FFF2-40B4-BE49-F238E27FC236}">
                <a16:creationId xmlns:a16="http://schemas.microsoft.com/office/drawing/2014/main" id="{68EA76B4-A2D5-4A7E-9917-0461DC1731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4549" y="3331200"/>
            <a:ext cx="588925" cy="588925"/>
          </a:xfrm>
          <a:prstGeom prst="rect">
            <a:avLst/>
          </a:prstGeom>
        </p:spPr>
      </p:pic>
      <p:pic>
        <p:nvPicPr>
          <p:cNvPr id="22" name="Graphic 21" descr="Question mark">
            <a:extLst>
              <a:ext uri="{FF2B5EF4-FFF2-40B4-BE49-F238E27FC236}">
                <a16:creationId xmlns:a16="http://schemas.microsoft.com/office/drawing/2014/main" id="{639E1E10-C2D1-41AB-B26D-45BEFEE09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5742" y="5326292"/>
            <a:ext cx="588925" cy="588925"/>
          </a:xfrm>
          <a:prstGeom prst="rect">
            <a:avLst/>
          </a:prstGeom>
        </p:spPr>
      </p:pic>
      <p:pic>
        <p:nvPicPr>
          <p:cNvPr id="23" name="Graphic 22" descr="Question mark">
            <a:extLst>
              <a:ext uri="{FF2B5EF4-FFF2-40B4-BE49-F238E27FC236}">
                <a16:creationId xmlns:a16="http://schemas.microsoft.com/office/drawing/2014/main" id="{84C06C0E-A25E-4A33-8CB4-4FEBF7649F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85275" y="1618027"/>
            <a:ext cx="588925" cy="588925"/>
          </a:xfrm>
          <a:prstGeom prst="rect">
            <a:avLst/>
          </a:prstGeom>
        </p:spPr>
      </p:pic>
      <p:pic>
        <p:nvPicPr>
          <p:cNvPr id="24" name="Graphic 23" descr="Question mark">
            <a:extLst>
              <a:ext uri="{FF2B5EF4-FFF2-40B4-BE49-F238E27FC236}">
                <a16:creationId xmlns:a16="http://schemas.microsoft.com/office/drawing/2014/main" id="{B441596A-4CBA-49D0-BB2D-B61C2C56FB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1837" y="1618026"/>
            <a:ext cx="588925" cy="588925"/>
          </a:xfrm>
          <a:prstGeom prst="rect">
            <a:avLst/>
          </a:prstGeom>
        </p:spPr>
      </p:pic>
      <p:pic>
        <p:nvPicPr>
          <p:cNvPr id="25" name="Graphic 24" descr="Question mark">
            <a:extLst>
              <a:ext uri="{FF2B5EF4-FFF2-40B4-BE49-F238E27FC236}">
                <a16:creationId xmlns:a16="http://schemas.microsoft.com/office/drawing/2014/main" id="{A3BD4C27-403A-4D61-B7DF-432397B77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9825" y="2944555"/>
            <a:ext cx="588925" cy="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.potx" id="{347F5B88-957E-4FEC-A94F-256029B9A6A6}" vid="{C36BB451-C804-41C2-8DE0-7F592A0FA240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QVIA Wave2">
    <a:dk1>
      <a:srgbClr val="2B3A42"/>
    </a:dk1>
    <a:lt1>
      <a:srgbClr val="FFFFFF"/>
    </a:lt1>
    <a:dk2>
      <a:srgbClr val="2B3A42"/>
    </a:dk2>
    <a:lt2>
      <a:srgbClr val="F0B323"/>
    </a:lt2>
    <a:accent1>
      <a:srgbClr val="00A3E0"/>
    </a:accent1>
    <a:accent2>
      <a:srgbClr val="005587"/>
    </a:accent2>
    <a:accent3>
      <a:srgbClr val="FE8A12"/>
    </a:accent3>
    <a:accent4>
      <a:srgbClr val="43B02A"/>
    </a:accent4>
    <a:accent5>
      <a:srgbClr val="027223"/>
    </a:accent5>
    <a:accent6>
      <a:srgbClr val="00BFB3"/>
    </a:accent6>
    <a:hlink>
      <a:srgbClr val="00A3E0"/>
    </a:hlink>
    <a:folHlink>
      <a:srgbClr val="00558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QVIA Wave2">
    <a:dk1>
      <a:srgbClr val="2B3A42"/>
    </a:dk1>
    <a:lt1>
      <a:srgbClr val="FFFFFF"/>
    </a:lt1>
    <a:dk2>
      <a:srgbClr val="2B3A42"/>
    </a:dk2>
    <a:lt2>
      <a:srgbClr val="F0B323"/>
    </a:lt2>
    <a:accent1>
      <a:srgbClr val="00A3E0"/>
    </a:accent1>
    <a:accent2>
      <a:srgbClr val="005587"/>
    </a:accent2>
    <a:accent3>
      <a:srgbClr val="FE8A12"/>
    </a:accent3>
    <a:accent4>
      <a:srgbClr val="43B02A"/>
    </a:accent4>
    <a:accent5>
      <a:srgbClr val="027223"/>
    </a:accent5>
    <a:accent6>
      <a:srgbClr val="00BFB3"/>
    </a:accent6>
    <a:hlink>
      <a:srgbClr val="00A3E0"/>
    </a:hlink>
    <a:folHlink>
      <a:srgbClr val="00558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537561737c6c199f21688d8b9d05c8a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27efaf916ae934cecb8e93847d2609bc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1D922-73D8-4243-96F9-A7A86507EDFE}">
  <ds:schemaRefs>
    <ds:schemaRef ds:uri="http://purl.org/dc/elements/1.1/"/>
    <ds:schemaRef ds:uri="http://schemas.microsoft.com/office/2006/metadata/properties"/>
    <ds:schemaRef ds:uri="e2e6b51a-f0e8-4f97-a533-f667cbd028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c100297-6c5d-41f3-bbfc-da9ffe5437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0FAA44-23EB-433F-8324-545540C88710}"/>
</file>

<file path=customXml/itemProps3.xml><?xml version="1.0" encoding="utf-8"?>
<ds:datastoreItem xmlns:ds="http://schemas.openxmlformats.org/officeDocument/2006/customXml" ds:itemID="{85FA8977-9F59-4F44-A1BC-B1F603DD3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IQVIA Corporate PowerPoint Template</Template>
  <TotalTime>5901</TotalTime>
  <Words>1465</Words>
  <Application>Microsoft Office PowerPoint</Application>
  <PresentationFormat>Widescreen</PresentationFormat>
  <Paragraphs>435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Cambria Math</vt:lpstr>
      <vt:lpstr>Georgia</vt:lpstr>
      <vt:lpstr>Gill Sans MT</vt:lpstr>
      <vt:lpstr>System Font Regular</vt:lpstr>
      <vt:lpstr>Wingdings</vt:lpstr>
      <vt:lpstr>IQVIA_V2.0.0</vt:lpstr>
      <vt:lpstr>Enrichment Designs with  Survival Data</vt:lpstr>
      <vt:lpstr>Agenda</vt:lpstr>
      <vt:lpstr>PowerPoint Presentation</vt:lpstr>
      <vt:lpstr>PowerPoint Presentation</vt:lpstr>
      <vt:lpstr>Group Sequential Designs </vt:lpstr>
      <vt:lpstr>Hypothesis Tests</vt:lpstr>
      <vt:lpstr>Group Sequential Design Incorporating Subgroup Selection (GSDS): Enrichment Decisions           -Magnusson and Turnull (2013)</vt:lpstr>
      <vt:lpstr>GSDS Continued – Continuation Decisions</vt:lpstr>
      <vt:lpstr>Boundaries: NOT Usual Group Sequential Boundaries</vt:lpstr>
      <vt:lpstr>Survival GSDS</vt:lpstr>
      <vt:lpstr>‘Survivors’</vt:lpstr>
      <vt:lpstr>Hypothetical Trial I</vt:lpstr>
      <vt:lpstr>Hypothetical Trial I</vt:lpstr>
      <vt:lpstr>Hypothetical Trial I</vt:lpstr>
      <vt:lpstr>Hypothetical Trial I</vt:lpstr>
      <vt:lpstr>Hypothetical Trial II</vt:lpstr>
      <vt:lpstr>Hypothetical Trial II</vt:lpstr>
      <vt:lpstr>Hypothetical Trial II</vt:lpstr>
      <vt:lpstr>Hypothetical Trial II</vt:lpstr>
      <vt:lpstr>Hypothetical Trial II</vt:lpstr>
      <vt:lpstr>Final Thoughts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Lord, Matthew</dc:creator>
  <cp:lastModifiedBy>Keeler, Jack</cp:lastModifiedBy>
  <cp:revision>239</cp:revision>
  <cp:lastPrinted>2019-08-20T20:33:24Z</cp:lastPrinted>
  <dcterms:created xsi:type="dcterms:W3CDTF">2020-01-28T10:21:18Z</dcterms:created>
  <dcterms:modified xsi:type="dcterms:W3CDTF">2020-05-26T07:43:36Z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