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9" r:id="rId2"/>
    <p:sldId id="362" r:id="rId3"/>
    <p:sldId id="363" r:id="rId4"/>
    <p:sldId id="364" r:id="rId5"/>
    <p:sldId id="365" r:id="rId6"/>
    <p:sldId id="366" r:id="rId7"/>
    <p:sldId id="367" r:id="rId8"/>
    <p:sldId id="368" r:id="rId9"/>
    <p:sldId id="369" r:id="rId10"/>
    <p:sldId id="370" r:id="rId11"/>
    <p:sldId id="371" r:id="rId12"/>
    <p:sldId id="372" r:id="rId13"/>
    <p:sldId id="373" r:id="rId14"/>
    <p:sldId id="374" r:id="rId15"/>
    <p:sldId id="376" r:id="rId16"/>
    <p:sldId id="377" r:id="rId17"/>
    <p:sldId id="378" r:id="rId18"/>
    <p:sldId id="379" r:id="rId19"/>
    <p:sldId id="375" r:id="rId20"/>
    <p:sldId id="380" r:id="rId21"/>
    <p:sldId id="381" r:id="rId22"/>
    <p:sldId id="382" r:id="rId23"/>
    <p:sldId id="383" r:id="rId24"/>
    <p:sldId id="384" r:id="rId25"/>
    <p:sldId id="385" r:id="rId26"/>
    <p:sldId id="386" r:id="rId27"/>
    <p:sldId id="387" r:id="rId28"/>
    <p:sldId id="388" r:id="rId29"/>
    <p:sldId id="389" r:id="rId30"/>
    <p:sldId id="390" r:id="rId31"/>
    <p:sldId id="391" r:id="rId32"/>
    <p:sldId id="397" r:id="rId33"/>
    <p:sldId id="392" r:id="rId34"/>
    <p:sldId id="393" r:id="rId35"/>
    <p:sldId id="394" r:id="rId36"/>
    <p:sldId id="395" r:id="rId37"/>
    <p:sldId id="39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9D9D"/>
    <a:srgbClr val="003E74"/>
    <a:srgbClr val="0085CA"/>
    <a:srgbClr val="0025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712" autoAdjust="0"/>
  </p:normalViewPr>
  <p:slideViewPr>
    <p:cSldViewPr snapToGrid="0" snapToObjects="1">
      <p:cViewPr varScale="1">
        <p:scale>
          <a:sx n="105" d="100"/>
          <a:sy n="105" d="100"/>
        </p:scale>
        <p:origin x="1840" y="184"/>
      </p:cViewPr>
      <p:guideLst>
        <p:guide orient="horz" pos="2160"/>
        <p:guide pos="2880"/>
      </p:guideLst>
    </p:cSldViewPr>
  </p:slideViewPr>
  <p:outlineViewPr>
    <p:cViewPr>
      <p:scale>
        <a:sx n="33" d="100"/>
        <a:sy n="33" d="100"/>
      </p:scale>
      <p:origin x="0" y="-21624"/>
    </p:cViewPr>
  </p:outlineViewPr>
  <p:notesTextViewPr>
    <p:cViewPr>
      <p:scale>
        <a:sx n="3" d="2"/>
        <a:sy n="3" d="2"/>
      </p:scale>
      <p:origin x="0" y="0"/>
    </p:cViewPr>
  </p:notesTextViewPr>
  <p:sorterViewPr>
    <p:cViewPr>
      <p:scale>
        <a:sx n="100" d="100"/>
        <a:sy n="100" d="100"/>
      </p:scale>
      <p:origin x="0" y="-6112"/>
    </p:cViewPr>
  </p:sorterViewPr>
  <p:notesViewPr>
    <p:cSldViewPr snapToGrid="0" snapToObjects="1">
      <p:cViewPr varScale="1">
        <p:scale>
          <a:sx n="109" d="100"/>
          <a:sy n="109" d="100"/>
        </p:scale>
        <p:origin x="-253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b="1" dirty="0">
                <a:solidFill>
                  <a:srgbClr val="003E74"/>
                </a:solidFill>
              </a:rPr>
              <a:t>Name of presentation</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B0EE2D-335A-3546-9D75-E17F32E16FE9}" type="datetime3">
              <a:rPr lang="en-GB" smtClean="0">
                <a:solidFill>
                  <a:srgbClr val="003E74"/>
                </a:solidFill>
              </a:rPr>
              <a:t>21 May, 2020</a:t>
            </a:fld>
            <a:endParaRPr lang="en-US" dirty="0">
              <a:solidFill>
                <a:srgbClr val="003E74"/>
              </a:solidFill>
            </a:endParaRPr>
          </a:p>
        </p:txBody>
      </p:sp>
    </p:spTree>
    <p:extLst>
      <p:ext uri="{BB962C8B-B14F-4D97-AF65-F5344CB8AC3E}">
        <p14:creationId xmlns:p14="http://schemas.microsoft.com/office/powerpoint/2010/main" val="3306949037"/>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1">
                <a:solidFill>
                  <a:srgbClr val="003E74"/>
                </a:solidFill>
              </a:defRPr>
            </a:lvl1pPr>
          </a:lstStyle>
          <a:p>
            <a:r>
              <a:rPr lang="en-US" dirty="0"/>
              <a:t>Name of presentation</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rgbClr val="003E74"/>
                </a:solidFill>
              </a:defRPr>
            </a:lvl1pPr>
          </a:lstStyle>
          <a:p>
            <a:fld id="{8D35C32B-10D1-1447-A35B-280119DE9D12}" type="datetime3">
              <a:rPr lang="en-GB" smtClean="0"/>
              <a:pPr/>
              <a:t>21 May, 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133265648"/>
      </p:ext>
    </p:extLst>
  </p:cSld>
  <p:clrMap bg1="lt1" tx1="dk1" bg2="lt2" tx2="dk2" accent1="accent1" accent2="accent2" accent3="accent3" accent4="accent4" accent5="accent5" accent6="accent6" hlink="hlink" folHlink="folHlink"/>
  <p:hf sldNum="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103954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No permission for photos</a:t>
            </a:r>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151307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359007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51582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panose="020B0604020202020204" pitchFamily="34" charset="0"/>
                <a:ea typeface="Baekmuk Batang" charset="0"/>
                <a:cs typeface="Baekmuk Batang" charset="0"/>
              </a:rPr>
              <a:t>Evidence network of COVID-19 clinical trials of top 15 interventions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panose="020B0604020202020204" pitchFamily="34" charset="0"/>
              <a:ea typeface="Baekmuk Batang" charset="0"/>
              <a:cs typeface="Baekmuk Batang"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panose="020B0604020202020204" pitchFamily="34" charset="0"/>
                <a:ea typeface="Baekmuk Batang" charset="0"/>
                <a:cs typeface="Baekmuk Batang" charset="0"/>
              </a:rPr>
              <a:t>Circles (node) represent interventions or intervention groups (categories). Lines between two circles indicate comparisons in clinical trials. The numbers on the lines are the number of clinical trials making the specific comparison. Circular arrows and numbers indicate the number of non-comparative clinical trials in which that intervention is included. A few trials examining combination therapies are excluded from the figure due to space limitations. COVID-19=coronavirus disease 2019. LPV/r (</a:t>
            </a:r>
            <a:r>
              <a:rPr lang="en-US" altLang="en-US" sz="1200" dirty="0" err="1">
                <a:latin typeface="Arial" panose="020B0604020202020204" pitchFamily="34" charset="0"/>
                <a:ea typeface="Baekmuk Batang" charset="0"/>
                <a:cs typeface="Baekmuk Batang" charset="0"/>
              </a:rPr>
              <a:t>lopinivir</a:t>
            </a:r>
            <a:r>
              <a:rPr lang="en-US" altLang="en-US" sz="1200" dirty="0">
                <a:latin typeface="Arial" panose="020B0604020202020204" pitchFamily="34" charset="0"/>
                <a:ea typeface="Baekmuk Batang" charset="0"/>
                <a:cs typeface="Baekmuk Batang" charset="0"/>
              </a:rPr>
              <a:t>–ritonavir). *Includes trials on hydroxychloroquine and chloroquine.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panose="020B0604020202020204" pitchFamily="34" charset="0"/>
              <a:ea typeface="Baekmuk Batang" charset="0"/>
              <a:cs typeface="Baekmuk Batang"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panose="020B0604020202020204" pitchFamily="34" charset="0"/>
              <a:ea typeface="Baekmuk Batang" charset="0"/>
              <a:cs typeface="Baekmuk Batang"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Arial" panose="020B0604020202020204" pitchFamily="34" charset="0"/>
              <a:ea typeface="Baekmuk Batang" charset="0"/>
              <a:cs typeface="Baekmuk Batang" charset="0"/>
            </a:endParaRPr>
          </a:p>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9977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3337106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b="0" i="0" u="none" strike="noStrike" kern="1200" dirty="0">
                <a:solidFill>
                  <a:schemeClr val="tx1"/>
                </a:solidFill>
                <a:effectLst/>
                <a:latin typeface="+mn-lt"/>
                <a:ea typeface="+mn-ea"/>
                <a:cs typeface="+mn-cs"/>
              </a:rPr>
              <a:t>The 86-year-old Florence Nightingale in bed, 1906. Photograph: The Press Office/PA Media</a:t>
            </a:r>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3544390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259992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t>Florence and (Frances) </a:t>
            </a:r>
            <a:r>
              <a:rPr lang="en-GB" sz="1200" dirty="0" err="1"/>
              <a:t>Parthenopepe</a:t>
            </a:r>
            <a:r>
              <a:rPr lang="en-GB" sz="1200" dirty="0"/>
              <a:t> c 1836 </a:t>
            </a:r>
            <a:r>
              <a:rPr lang="en-GB" dirty="0"/>
              <a:t>By William White - National Portrait Gallery, Public Domain, https://commons.wikimedia.org/w/index.php?curid=82762195</a:t>
            </a:r>
          </a:p>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371449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The First Ragged School Westminster (</a:t>
            </a:r>
            <a:r>
              <a:rPr lang="en-GB" dirty="0" err="1"/>
              <a:t>Blaikley</a:t>
            </a:r>
            <a:r>
              <a:rPr lang="en-GB" dirty="0"/>
              <a:t>)</a:t>
            </a:r>
            <a:endParaRPr lang="en-US"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272282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Wikimedia – public domains</a:t>
            </a:r>
          </a:p>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2193531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Copyright</a:t>
            </a:r>
            <a:r>
              <a:rPr lang="en-GB" baseline="0" dirty="0"/>
              <a:t> free </a:t>
            </a:r>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176311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err="1"/>
              <a:t>Pixabay</a:t>
            </a:r>
            <a:r>
              <a:rPr lang="en-GB" dirty="0"/>
              <a:t> copyright free</a:t>
            </a:r>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113911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err="1"/>
              <a:t>Pixabay</a:t>
            </a:r>
            <a:r>
              <a:rPr lang="en-GB" dirty="0"/>
              <a:t> copyright free</a:t>
            </a:r>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2109045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19967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No permission for photos</a:t>
            </a:r>
          </a:p>
        </p:txBody>
      </p:sp>
      <p:sp>
        <p:nvSpPr>
          <p:cNvPr id="4" name="Header Placeholder 3"/>
          <p:cNvSpPr>
            <a:spLocks noGrp="1"/>
          </p:cNvSpPr>
          <p:nvPr>
            <p:ph type="hdr" sz="quarter" idx="10"/>
          </p:nvPr>
        </p:nvSpPr>
        <p:spPr/>
        <p:txBody>
          <a:bodyPr/>
          <a:lstStyle/>
          <a:p>
            <a:r>
              <a:rPr lang="en-US"/>
              <a:t>Name of presentation</a:t>
            </a:r>
            <a:endParaRPr lang="en-US" dirty="0"/>
          </a:p>
        </p:txBody>
      </p:sp>
      <p:sp>
        <p:nvSpPr>
          <p:cNvPr id="5" name="Date Placeholder 4"/>
          <p:cNvSpPr>
            <a:spLocks noGrp="1"/>
          </p:cNvSpPr>
          <p:nvPr>
            <p:ph type="dt" idx="11"/>
          </p:nvPr>
        </p:nvSpPr>
        <p:spPr/>
        <p:txBody>
          <a:bodyPr/>
          <a:lstStyle/>
          <a:p>
            <a:fld id="{8D35C32B-10D1-1447-A35B-280119DE9D12}" type="datetime3">
              <a:rPr lang="en-GB" smtClean="0"/>
              <a:pPr/>
              <a:t>21 May, 2020</a:t>
            </a:fld>
            <a:endParaRPr lang="en-US" dirty="0"/>
          </a:p>
        </p:txBody>
      </p:sp>
    </p:spTree>
    <p:extLst>
      <p:ext uri="{BB962C8B-B14F-4D97-AF65-F5344CB8AC3E}">
        <p14:creationId xmlns:p14="http://schemas.microsoft.com/office/powerpoint/2010/main" val="1241846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942832"/>
            <a:ext cx="6400800" cy="604513"/>
          </a:xfrm>
        </p:spPr>
        <p:txBody>
          <a:bodyPr/>
          <a:lstStyle>
            <a:lvl1pPr marL="0" indent="0" algn="l">
              <a:buNone/>
              <a:defRPr sz="28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3" name="Title 12"/>
          <p:cNvSpPr>
            <a:spLocks noGrp="1"/>
          </p:cNvSpPr>
          <p:nvPr>
            <p:ph type="title"/>
          </p:nvPr>
        </p:nvSpPr>
        <p:spPr>
          <a:xfrm>
            <a:off x="457200" y="2096689"/>
            <a:ext cx="8229600" cy="1143000"/>
          </a:xfrm>
        </p:spPr>
        <p:txBody>
          <a:bodyPr/>
          <a:lstStyle>
            <a:lvl1pPr algn="l">
              <a:defRPr sz="5000" b="0">
                <a:solidFill>
                  <a:srgbClr val="003E74"/>
                </a:solidFill>
              </a:defRPr>
            </a:lvl1pPr>
          </a:lstStyle>
          <a:p>
            <a:r>
              <a:rPr lang="en-GB" dirty="0"/>
              <a:t>Click to edit Master title style</a:t>
            </a:r>
            <a:endParaRPr lang="en-US" dirty="0"/>
          </a:p>
        </p:txBody>
      </p:sp>
      <p:sp>
        <p:nvSpPr>
          <p:cNvPr id="7" name="Text Placeholder 3"/>
          <p:cNvSpPr txBox="1">
            <a:spLocks/>
          </p:cNvSpPr>
          <p:nvPr userDrawn="1"/>
        </p:nvSpPr>
        <p:spPr>
          <a:xfrm>
            <a:off x="6340639" y="800593"/>
            <a:ext cx="2346162" cy="257244"/>
          </a:xfrm>
          <a:prstGeom prst="rect">
            <a:avLst/>
          </a:prstGeom>
        </p:spPr>
        <p:txBody>
          <a:bodyPr lIns="0" tIns="0" rIns="0" bIns="0"/>
          <a:lstStyle>
            <a:lvl1pPr marL="0" indent="0" algn="r" defTabSz="457200" rtl="0" eaLnBrk="1" latinLnBrk="0" hangingPunct="1">
              <a:spcBef>
                <a:spcPct val="20000"/>
              </a:spcBef>
              <a:buClr>
                <a:srgbClr val="003E74"/>
              </a:buClr>
              <a:buFont typeface="Arial"/>
              <a:buNone/>
              <a:defRPr sz="1200" b="0" kern="1200" baseline="0">
                <a:solidFill>
                  <a:srgbClr val="003E74"/>
                </a:solidFill>
                <a:latin typeface="Arial"/>
                <a:ea typeface="+mn-ea"/>
                <a:cs typeface="Arial"/>
              </a:defRPr>
            </a:lvl1pPr>
            <a:lvl2pPr marL="742950" indent="-285750" algn="l" defTabSz="457200" rtl="0" eaLnBrk="1" latinLnBrk="0" hangingPunct="1">
              <a:spcBef>
                <a:spcPct val="20000"/>
              </a:spcBef>
              <a:buClr>
                <a:srgbClr val="003E74"/>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0" name="Text Placeholder 9"/>
          <p:cNvSpPr>
            <a:spLocks noGrp="1"/>
          </p:cNvSpPr>
          <p:nvPr>
            <p:ph type="body" sz="quarter" idx="11" hasCustomPrompt="1"/>
          </p:nvPr>
        </p:nvSpPr>
        <p:spPr>
          <a:xfrm>
            <a:off x="457200" y="5273580"/>
            <a:ext cx="6400800" cy="339811"/>
          </a:xfrm>
        </p:spPr>
        <p:txBody>
          <a:bodyPr/>
          <a:lstStyle>
            <a:lvl1pPr marL="0" indent="0" algn="l">
              <a:buNone/>
              <a:defRPr sz="1200" baseline="0">
                <a:solidFill>
                  <a:srgbClr val="9D9D9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to edit author name</a:t>
            </a:r>
            <a:endParaRPr lang="en-US" dirty="0"/>
          </a:p>
        </p:txBody>
      </p:sp>
      <p:sp>
        <p:nvSpPr>
          <p:cNvPr id="8" name="Text Placeholder 3"/>
          <p:cNvSpPr>
            <a:spLocks noGrp="1"/>
          </p:cNvSpPr>
          <p:nvPr>
            <p:ph type="body" sz="quarter" idx="13"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3718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245089"/>
            <a:ext cx="3601176" cy="797761"/>
          </a:xfrm>
        </p:spPr>
        <p:txBody>
          <a:bodyPr/>
          <a:lstStyle>
            <a:lvl1pPr marL="0" indent="0" algn="l">
              <a:buNone/>
              <a:defRPr sz="28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Title 12"/>
          <p:cNvSpPr>
            <a:spLocks noGrp="1"/>
          </p:cNvSpPr>
          <p:nvPr>
            <p:ph type="title"/>
          </p:nvPr>
        </p:nvSpPr>
        <p:spPr>
          <a:xfrm>
            <a:off x="457200" y="1545982"/>
            <a:ext cx="3601176" cy="2153335"/>
          </a:xfrm>
        </p:spPr>
        <p:txBody>
          <a:bodyPr/>
          <a:lstStyle>
            <a:lvl1pPr>
              <a:defRPr sz="5000" b="0">
                <a:solidFill>
                  <a:srgbClr val="003E74"/>
                </a:solidFill>
              </a:defRPr>
            </a:lvl1pPr>
          </a:lstStyle>
          <a:p>
            <a:r>
              <a:rPr lang="en-GB" dirty="0"/>
              <a:t>Click to edit Master title style</a:t>
            </a:r>
            <a:endParaRPr lang="en-US" dirty="0"/>
          </a:p>
        </p:txBody>
      </p:sp>
      <p:sp>
        <p:nvSpPr>
          <p:cNvPr id="5" name="Text Placeholder 9"/>
          <p:cNvSpPr>
            <a:spLocks noGrp="1"/>
          </p:cNvSpPr>
          <p:nvPr>
            <p:ph type="body" sz="quarter" idx="11" hasCustomPrompt="1"/>
          </p:nvPr>
        </p:nvSpPr>
        <p:spPr>
          <a:xfrm>
            <a:off x="457200" y="5522041"/>
            <a:ext cx="3601176" cy="339811"/>
          </a:xfrm>
        </p:spPr>
        <p:txBody>
          <a:bodyPr/>
          <a:lstStyle>
            <a:lvl1pPr marL="0" indent="0" algn="l">
              <a:buNone/>
              <a:defRPr sz="1200" baseline="0">
                <a:solidFill>
                  <a:srgbClr val="9D9D9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to edit author name</a:t>
            </a:r>
            <a:endParaRPr lang="en-US" dirty="0"/>
          </a:p>
        </p:txBody>
      </p:sp>
      <p:sp>
        <p:nvSpPr>
          <p:cNvPr id="7" name="Picture Placeholder 6"/>
          <p:cNvSpPr>
            <a:spLocks noGrp="1"/>
          </p:cNvSpPr>
          <p:nvPr>
            <p:ph type="pic" sz="quarter" idx="12"/>
          </p:nvPr>
        </p:nvSpPr>
        <p:spPr>
          <a:xfrm>
            <a:off x="4756151" y="1546225"/>
            <a:ext cx="3930650" cy="4316413"/>
          </a:xfrm>
        </p:spPr>
        <p:txBody>
          <a:bodyPr/>
          <a:lstStyle>
            <a:lvl1pPr>
              <a:buClr>
                <a:srgbClr val="0085CA"/>
              </a:buClr>
              <a:defRPr/>
            </a:lvl1pPr>
          </a:lstStyle>
          <a:p>
            <a:endParaRPr lang="en-US" dirty="0"/>
          </a:p>
        </p:txBody>
      </p:sp>
      <p:sp>
        <p:nvSpPr>
          <p:cNvPr id="9" name="Text Placeholder 3"/>
          <p:cNvSpPr>
            <a:spLocks noGrp="1"/>
          </p:cNvSpPr>
          <p:nvPr>
            <p:ph type="body" sz="quarter" idx="13"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137203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buClr>
                <a:srgbClr val="0085CA"/>
              </a:buClr>
              <a:defRPr/>
            </a:lvl1pPr>
            <a:lvl2pPr>
              <a:buClr>
                <a:srgbClr val="0085CA"/>
              </a:buClr>
              <a:defRPr/>
            </a:lvl2pPr>
            <a:lvl3pPr>
              <a:buClr>
                <a:srgbClr val="0085CA"/>
              </a:buClr>
              <a:defRPr sz="1200"/>
            </a:lvl3pPr>
            <a:lvl4pPr>
              <a:buClr>
                <a:srgbClr val="0085CA"/>
              </a:buClr>
              <a:defRPr sz="1200"/>
            </a:lvl4pPr>
            <a:lvl5pPr>
              <a:buClr>
                <a:srgbClr val="0085CA"/>
              </a:buClr>
              <a:defRPr sz="1200">
                <a:latin typeface="+mn-lt"/>
              </a:defRPr>
            </a:lvl5pPr>
            <a:lvl6pPr marL="2286000" indent="0">
              <a:buNone/>
              <a:defRPr sz="1400" baseline="0">
                <a:latin typeface="+mn-lt"/>
              </a:defRPr>
            </a:lvl6pPr>
            <a:lvl7pPr>
              <a:defRPr/>
            </a:lvl7pPr>
            <a:lvl8pPr>
              <a:defRPr/>
            </a:lvl8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7"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156925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0" name="Content Placeholder 2"/>
          <p:cNvSpPr>
            <a:spLocks noGrp="1"/>
          </p:cNvSpPr>
          <p:nvPr>
            <p:ph idx="11"/>
          </p:nvPr>
        </p:nvSpPr>
        <p:spPr>
          <a:xfrm>
            <a:off x="457199" y="2346581"/>
            <a:ext cx="3950877"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p:txBody>
          <a:bodyPr/>
          <a:lstStyle>
            <a:lvl1pPr>
              <a:defRPr sz="2800"/>
            </a:lvl1pPr>
          </a:lstStyle>
          <a:p>
            <a:r>
              <a:rPr lang="en-GB" dirty="0"/>
              <a:t>Click to edit Master title style</a:t>
            </a:r>
            <a:endParaRPr lang="en-US" dirty="0"/>
          </a:p>
        </p:txBody>
      </p:sp>
      <p:sp>
        <p:nvSpPr>
          <p:cNvPr id="9"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2" name="Content Placeholder 2"/>
          <p:cNvSpPr>
            <a:spLocks noGrp="1"/>
          </p:cNvSpPr>
          <p:nvPr>
            <p:ph idx="12"/>
          </p:nvPr>
        </p:nvSpPr>
        <p:spPr>
          <a:xfrm>
            <a:off x="4735923" y="2346581"/>
            <a:ext cx="3950878"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3"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262275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199" y="2346581"/>
            <a:ext cx="3950877"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p:cNvSpPr>
            <a:spLocks noGrp="1"/>
          </p:cNvSpPr>
          <p:nvPr>
            <p:ph type="title"/>
          </p:nvPr>
        </p:nvSpPr>
        <p:spPr>
          <a:xfrm>
            <a:off x="457200" y="1487908"/>
            <a:ext cx="8229600" cy="507556"/>
          </a:xfrm>
        </p:spPr>
        <p:txBody>
          <a:bodyPr/>
          <a:lstStyle>
            <a:lvl1pPr>
              <a:defRPr sz="2800"/>
            </a:lvl1pPr>
          </a:lstStyle>
          <a:p>
            <a:r>
              <a:rPr lang="en-GB" dirty="0"/>
              <a:t>Click to edit Master title style</a:t>
            </a:r>
            <a:endParaRPr lang="en-US" dirty="0"/>
          </a:p>
        </p:txBody>
      </p:sp>
      <p:sp>
        <p:nvSpPr>
          <p:cNvPr id="5"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6" name="Content Placeholder 2"/>
          <p:cNvSpPr>
            <a:spLocks noGrp="1"/>
          </p:cNvSpPr>
          <p:nvPr>
            <p:ph idx="12" hasCustomPrompt="1"/>
          </p:nvPr>
        </p:nvSpPr>
        <p:spPr>
          <a:xfrm>
            <a:off x="4735923" y="2346581"/>
            <a:ext cx="3950878" cy="2797494"/>
          </a:xfrm>
        </p:spPr>
        <p:txBody>
          <a:bodyPr/>
          <a:lstStyle>
            <a:lvl1pPr marL="0" indent="0">
              <a:buClr>
                <a:srgbClr val="0085CA"/>
              </a:buClr>
              <a:buNone/>
              <a:defRPr sz="2800" b="0" i="1" baseline="0">
                <a:solidFill>
                  <a:srgbClr val="003E74"/>
                </a:solidFill>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add a quote”</a:t>
            </a:r>
            <a:endParaRPr lang="en-US" dirty="0"/>
          </a:p>
        </p:txBody>
      </p:sp>
      <p:sp>
        <p:nvSpPr>
          <p:cNvPr id="8" name="Text Placeholder 12"/>
          <p:cNvSpPr>
            <a:spLocks noGrp="1"/>
          </p:cNvSpPr>
          <p:nvPr>
            <p:ph type="body" sz="quarter" idx="14" hasCustomPrompt="1"/>
          </p:nvPr>
        </p:nvSpPr>
        <p:spPr>
          <a:xfrm>
            <a:off x="4735513" y="5346526"/>
            <a:ext cx="3951287" cy="644160"/>
          </a:xfrm>
        </p:spPr>
        <p:txBody>
          <a:bodyPr/>
          <a:lstStyle>
            <a:lvl1pPr marL="0" marR="0" indent="0" algn="l" defTabSz="457200" rtl="0" eaLnBrk="1" fontAlgn="auto" latinLnBrk="0" hangingPunct="1">
              <a:lnSpc>
                <a:spcPct val="100000"/>
              </a:lnSpc>
              <a:spcBef>
                <a:spcPct val="20000"/>
              </a:spcBef>
              <a:spcAft>
                <a:spcPts val="0"/>
              </a:spcAft>
              <a:buClr>
                <a:srgbClr val="0085CA"/>
              </a:buClr>
              <a:buSzTx/>
              <a:buFont typeface="Arial"/>
              <a:buNone/>
              <a:tabLst/>
              <a:defRPr sz="1200" baseline="0">
                <a:solidFill>
                  <a:srgbClr val="0085C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
                <a:srgbClr val="0085CA"/>
              </a:buClr>
              <a:buSzTx/>
              <a:buFont typeface="Arial"/>
              <a:buNone/>
              <a:tabLst/>
              <a:defRPr/>
            </a:pPr>
            <a:r>
              <a:rPr lang="en-GB" dirty="0"/>
              <a:t>Click to add quote attribution</a:t>
            </a:r>
            <a:endParaRPr lang="en-US" dirty="0"/>
          </a:p>
        </p:txBody>
      </p:sp>
      <p:sp>
        <p:nvSpPr>
          <p:cNvPr id="9" name="Text Placeholder 3"/>
          <p:cNvSpPr>
            <a:spLocks noGrp="1"/>
          </p:cNvSpPr>
          <p:nvPr>
            <p:ph type="body" sz="quarter" idx="15"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3128024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two columns with image)">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199" y="2346581"/>
            <a:ext cx="3950877"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p:cNvSpPr>
            <a:spLocks noGrp="1"/>
          </p:cNvSpPr>
          <p:nvPr>
            <p:ph type="title"/>
          </p:nvPr>
        </p:nvSpPr>
        <p:spPr>
          <a:xfrm>
            <a:off x="457200" y="1487908"/>
            <a:ext cx="8229600" cy="507556"/>
          </a:xfrm>
        </p:spPr>
        <p:txBody>
          <a:bodyPr/>
          <a:lstStyle>
            <a:lvl1pPr>
              <a:defRPr sz="2800"/>
            </a:lvl1pPr>
          </a:lstStyle>
          <a:p>
            <a:r>
              <a:rPr lang="en-GB" dirty="0"/>
              <a:t>Click to edit Master title style</a:t>
            </a:r>
            <a:endParaRPr lang="en-US" dirty="0"/>
          </a:p>
        </p:txBody>
      </p:sp>
      <p:sp>
        <p:nvSpPr>
          <p:cNvPr id="6"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9" name="Picture Placeholder 8"/>
          <p:cNvSpPr>
            <a:spLocks noGrp="1"/>
          </p:cNvSpPr>
          <p:nvPr>
            <p:ph type="pic" sz="quarter" idx="13"/>
          </p:nvPr>
        </p:nvSpPr>
        <p:spPr>
          <a:xfrm>
            <a:off x="4735513" y="2346581"/>
            <a:ext cx="3951287" cy="2788292"/>
          </a:xfrm>
        </p:spPr>
        <p:txBody>
          <a:bodyPr/>
          <a:lstStyle>
            <a:lvl1pPr>
              <a:buClr>
                <a:srgbClr val="0085CA"/>
              </a:buClr>
              <a:defRPr/>
            </a:lvl1pPr>
          </a:lstStyle>
          <a:p>
            <a:endParaRPr lang="en-US" dirty="0"/>
          </a:p>
        </p:txBody>
      </p:sp>
      <p:sp>
        <p:nvSpPr>
          <p:cNvPr id="13" name="Text Placeholder 12"/>
          <p:cNvSpPr>
            <a:spLocks noGrp="1"/>
          </p:cNvSpPr>
          <p:nvPr>
            <p:ph type="body" sz="quarter" idx="14" hasCustomPrompt="1"/>
          </p:nvPr>
        </p:nvSpPr>
        <p:spPr>
          <a:xfrm>
            <a:off x="4735513" y="5420143"/>
            <a:ext cx="3951287" cy="570541"/>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10"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84725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image/media and caption">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7" name="Picture Placeholder 8"/>
          <p:cNvSpPr>
            <a:spLocks noGrp="1"/>
          </p:cNvSpPr>
          <p:nvPr>
            <p:ph type="pic" sz="quarter" idx="13"/>
          </p:nvPr>
        </p:nvSpPr>
        <p:spPr>
          <a:xfrm>
            <a:off x="457199" y="1487908"/>
            <a:ext cx="8229601" cy="3646965"/>
          </a:xfrm>
        </p:spPr>
        <p:txBody>
          <a:bodyPr/>
          <a:lstStyle>
            <a:lvl1pPr>
              <a:buClr>
                <a:srgbClr val="0085CA"/>
              </a:buClr>
              <a:defRPr/>
            </a:lvl1pPr>
          </a:lstStyle>
          <a:p>
            <a:endParaRPr lang="en-US" dirty="0"/>
          </a:p>
        </p:txBody>
      </p:sp>
      <p:sp>
        <p:nvSpPr>
          <p:cNvPr id="8" name="Text Placeholder 12"/>
          <p:cNvSpPr>
            <a:spLocks noGrp="1"/>
          </p:cNvSpPr>
          <p:nvPr>
            <p:ph type="body" sz="quarter" idx="14" hasCustomPrompt="1"/>
          </p:nvPr>
        </p:nvSpPr>
        <p:spPr>
          <a:xfrm>
            <a:off x="457199" y="5420143"/>
            <a:ext cx="3951287" cy="570541"/>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10"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392955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images/media and caption">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5" name="Picture Placeholder 8"/>
          <p:cNvSpPr>
            <a:spLocks noGrp="1"/>
          </p:cNvSpPr>
          <p:nvPr>
            <p:ph type="pic" sz="quarter" idx="13"/>
          </p:nvPr>
        </p:nvSpPr>
        <p:spPr>
          <a:xfrm>
            <a:off x="457199" y="1487908"/>
            <a:ext cx="3951287" cy="3646965"/>
          </a:xfrm>
        </p:spPr>
        <p:txBody>
          <a:bodyPr/>
          <a:lstStyle>
            <a:lvl1pPr>
              <a:buClr>
                <a:srgbClr val="0085CA"/>
              </a:buClr>
              <a:defRPr/>
            </a:lvl1pPr>
          </a:lstStyle>
          <a:p>
            <a:endParaRPr lang="en-US" dirty="0"/>
          </a:p>
        </p:txBody>
      </p:sp>
      <p:sp>
        <p:nvSpPr>
          <p:cNvPr id="6" name="Text Placeholder 12"/>
          <p:cNvSpPr>
            <a:spLocks noGrp="1"/>
          </p:cNvSpPr>
          <p:nvPr>
            <p:ph type="body" sz="quarter" idx="14" hasCustomPrompt="1"/>
          </p:nvPr>
        </p:nvSpPr>
        <p:spPr>
          <a:xfrm>
            <a:off x="457199" y="5420143"/>
            <a:ext cx="3951287" cy="570541"/>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7" name="Picture Placeholder 8"/>
          <p:cNvSpPr>
            <a:spLocks noGrp="1"/>
          </p:cNvSpPr>
          <p:nvPr>
            <p:ph type="pic" sz="quarter" idx="15"/>
          </p:nvPr>
        </p:nvSpPr>
        <p:spPr>
          <a:xfrm>
            <a:off x="4735513" y="1487908"/>
            <a:ext cx="3951287" cy="2395455"/>
          </a:xfrm>
        </p:spPr>
        <p:txBody>
          <a:bodyPr/>
          <a:lstStyle>
            <a:lvl1pPr>
              <a:buClr>
                <a:srgbClr val="0085CA"/>
              </a:buClr>
              <a:defRPr/>
            </a:lvl1pPr>
          </a:lstStyle>
          <a:p>
            <a:endParaRPr lang="en-US" dirty="0"/>
          </a:p>
        </p:txBody>
      </p:sp>
      <p:sp>
        <p:nvSpPr>
          <p:cNvPr id="9" name="Picture Placeholder 8"/>
          <p:cNvSpPr>
            <a:spLocks noGrp="1"/>
          </p:cNvSpPr>
          <p:nvPr>
            <p:ph type="pic" sz="quarter" idx="16"/>
          </p:nvPr>
        </p:nvSpPr>
        <p:spPr>
          <a:xfrm>
            <a:off x="4735513" y="4214645"/>
            <a:ext cx="3951287" cy="1776040"/>
          </a:xfrm>
        </p:spPr>
        <p:txBody>
          <a:bodyPr/>
          <a:lstStyle>
            <a:lvl1pPr>
              <a:buClr>
                <a:srgbClr val="0085CA"/>
              </a:buClr>
              <a:defRPr/>
            </a:lvl1pPr>
          </a:lstStyle>
          <a:p>
            <a:endParaRPr lang="en-US" dirty="0"/>
          </a:p>
        </p:txBody>
      </p:sp>
      <p:sp>
        <p:nvSpPr>
          <p:cNvPr id="10"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125034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5"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40672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llege_Powerpoint_Background.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2346581"/>
            <a:ext cx="8229600" cy="364410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p:cNvSpPr>
            <a:spLocks noGrp="1"/>
          </p:cNvSpPr>
          <p:nvPr>
            <p:ph type="title"/>
          </p:nvPr>
        </p:nvSpPr>
        <p:spPr>
          <a:xfrm>
            <a:off x="457200" y="1487908"/>
            <a:ext cx="8229600" cy="507556"/>
          </a:xfrm>
          <a:prstGeom prst="rect">
            <a:avLst/>
          </a:prstGeom>
        </p:spPr>
        <p:txBody>
          <a:bodyPr vert="horz" lIns="0" tIns="45720" rIns="0" bIns="0" rtlCol="0" anchor="ctr">
            <a:noAutofit/>
          </a:bodyPr>
          <a:lstStyle/>
          <a:p>
            <a:r>
              <a:rPr lang="en-GB" dirty="0"/>
              <a:t>Click to edit Master title style</a:t>
            </a:r>
            <a:endParaRPr lang="en-US" dirty="0"/>
          </a:p>
        </p:txBody>
      </p:sp>
    </p:spTree>
    <p:extLst>
      <p:ext uri="{BB962C8B-B14F-4D97-AF65-F5344CB8AC3E}">
        <p14:creationId xmlns:p14="http://schemas.microsoft.com/office/powerpoint/2010/main" val="258537281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60" r:id="rId5"/>
    <p:sldLayoutId id="2147483657" r:id="rId6"/>
    <p:sldLayoutId id="2147483658" r:id="rId7"/>
    <p:sldLayoutId id="2147483659" r:id="rId8"/>
    <p:sldLayoutId id="2147483655" r:id="rId9"/>
  </p:sldLayoutIdLst>
  <p:hf hdr="0"/>
  <p:txStyles>
    <p:titleStyle>
      <a:lvl1pPr algn="l" defTabSz="457200" rtl="0" eaLnBrk="1" latinLnBrk="0" hangingPunct="1">
        <a:spcBef>
          <a:spcPct val="0"/>
        </a:spcBef>
        <a:buNone/>
        <a:defRPr sz="2800" b="1" kern="1200">
          <a:solidFill>
            <a:srgbClr val="0085CA"/>
          </a:solidFill>
          <a:latin typeface="Arial"/>
          <a:ea typeface="+mj-ea"/>
          <a:cs typeface="Arial"/>
        </a:defRPr>
      </a:lvl1pPr>
    </p:titleStyle>
    <p:bodyStyle>
      <a:lvl1pPr marL="342900" indent="-34290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3pPr>
      <a:lvl4pPr marL="16002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1.jpg"/><Relationship Id="rId3" Type="http://schemas.openxmlformats.org/officeDocument/2006/relationships/image" Target="../media/image18.jpg"/><Relationship Id="rId7" Type="http://schemas.openxmlformats.org/officeDocument/2006/relationships/image" Target="../media/image24.jp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jpg"/><Relationship Id="rId11" Type="http://schemas.openxmlformats.org/officeDocument/2006/relationships/image" Target="../media/image28.jpg"/><Relationship Id="rId5" Type="http://schemas.openxmlformats.org/officeDocument/2006/relationships/image" Target="../media/image19.jpg"/><Relationship Id="rId10" Type="http://schemas.openxmlformats.org/officeDocument/2006/relationships/image" Target="../media/image27.jpg"/><Relationship Id="rId4" Type="http://schemas.openxmlformats.org/officeDocument/2006/relationships/image" Target="../media/image22.jpg"/><Relationship Id="rId9"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rss.org.uk/policy-campaigns/policy/covid-19-task-force/"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8.jpg"/><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vert="horz" lIns="0" tIns="0" rIns="0" bIns="0" rtlCol="0" anchor="t">
            <a:noAutofit/>
          </a:bodyPr>
          <a:lstStyle/>
          <a:p>
            <a:r>
              <a:rPr lang="en-US" sz="2400" dirty="0"/>
              <a:t>Deborah Ashby</a:t>
            </a:r>
          </a:p>
          <a:p>
            <a:r>
              <a:rPr lang="en-US" sz="2400" dirty="0"/>
              <a:t>President, Royal Statistical Society</a:t>
            </a:r>
          </a:p>
          <a:p>
            <a:r>
              <a:rPr lang="en-US" sz="2400" dirty="0"/>
              <a:t>Director of the School of Public Health, Imperial College London</a:t>
            </a:r>
          </a:p>
        </p:txBody>
      </p:sp>
      <p:sp>
        <p:nvSpPr>
          <p:cNvPr id="3" name="Title 2"/>
          <p:cNvSpPr>
            <a:spLocks noGrp="1"/>
          </p:cNvSpPr>
          <p:nvPr>
            <p:ph type="title"/>
          </p:nvPr>
        </p:nvSpPr>
        <p:spPr>
          <a:xfrm>
            <a:off x="457200" y="1116622"/>
            <a:ext cx="8229600" cy="2467825"/>
          </a:xfrm>
        </p:spPr>
        <p:txBody>
          <a:bodyPr/>
          <a:lstStyle/>
          <a:p>
            <a:r>
              <a:rPr lang="en-GB" sz="3600" dirty="0"/>
              <a:t>Florence Nightingale, pigeonholes and mustard seeds: using data to improve health from the time of the Crimea </a:t>
            </a:r>
            <a:br>
              <a:rPr lang="en-GB" sz="3600" dirty="0"/>
            </a:br>
            <a:r>
              <a:rPr lang="en-GB" sz="3600" dirty="0"/>
              <a:t>to the time of the coronavirus</a:t>
            </a:r>
            <a:endParaRPr lang="en-US" sz="3600" dirty="0"/>
          </a:p>
        </p:txBody>
      </p:sp>
      <p:sp>
        <p:nvSpPr>
          <p:cNvPr id="4" name="Text Placeholder 3"/>
          <p:cNvSpPr>
            <a:spLocks noGrp="1"/>
          </p:cNvSpPr>
          <p:nvPr>
            <p:ph type="body" sz="quarter" idx="11"/>
          </p:nvPr>
        </p:nvSpPr>
        <p:spPr/>
        <p:txBody>
          <a:bodyPr/>
          <a:lstStyle/>
          <a:p>
            <a:endParaRPr lang="en-US" dirty="0"/>
          </a:p>
        </p:txBody>
      </p:sp>
      <p:sp>
        <p:nvSpPr>
          <p:cNvPr id="5" name="Text Placeholder 4"/>
          <p:cNvSpPr>
            <a:spLocks noGrp="1"/>
          </p:cNvSpPr>
          <p:nvPr>
            <p:ph type="body" sz="quarter" idx="13"/>
          </p:nvPr>
        </p:nvSpPr>
        <p:spPr>
          <a:xfrm>
            <a:off x="6383216" y="791391"/>
            <a:ext cx="2303586" cy="257175"/>
          </a:xfrm>
        </p:spPr>
        <p:txBody>
          <a:bodyPr/>
          <a:lstStyle/>
          <a:p>
            <a:r>
              <a:rPr lang="en-US" dirty="0"/>
              <a:t>PSI Conference </a:t>
            </a:r>
          </a:p>
          <a:p>
            <a:r>
              <a:rPr lang="en-US" dirty="0"/>
              <a:t>8</a:t>
            </a:r>
            <a:r>
              <a:rPr lang="en-US" baseline="30000" dirty="0"/>
              <a:t>th </a:t>
            </a:r>
            <a:r>
              <a:rPr lang="en-US" dirty="0"/>
              <a:t>June 2020</a:t>
            </a:r>
          </a:p>
        </p:txBody>
      </p:sp>
      <p:pic>
        <p:nvPicPr>
          <p:cNvPr id="8" name="Content Placeholder 5">
            <a:extLst>
              <a:ext uri="{FF2B5EF4-FFF2-40B4-BE49-F238E27FC236}">
                <a16:creationId xmlns:a16="http://schemas.microsoft.com/office/drawing/2014/main" id="{5EF18A01-062F-2444-B58B-ECD1D0035692}"/>
              </a:ext>
            </a:extLst>
          </p:cNvPr>
          <p:cNvPicPr>
            <a:picLocks noChangeAspect="1"/>
          </p:cNvPicPr>
          <p:nvPr/>
        </p:nvPicPr>
        <p:blipFill rotWithShape="1">
          <a:blip r:embed="rId3">
            <a:extLst>
              <a:ext uri="{28A0092B-C50C-407E-A947-70E740481C1C}">
                <a14:useLocalDpi xmlns:a14="http://schemas.microsoft.com/office/drawing/2010/main" val="0"/>
              </a:ext>
            </a:extLst>
          </a:blip>
          <a:srcRect t="5295" r="-2" b="28294"/>
          <a:stretch/>
        </p:blipFill>
        <p:spPr>
          <a:xfrm>
            <a:off x="6004913" y="3482584"/>
            <a:ext cx="3060192" cy="2822578"/>
          </a:xfrm>
          <a:prstGeom prst="rect">
            <a:avLst/>
          </a:prstGeom>
          <a:noFill/>
        </p:spPr>
      </p:pic>
    </p:spTree>
    <p:extLst>
      <p:ext uri="{BB962C8B-B14F-4D97-AF65-F5344CB8AC3E}">
        <p14:creationId xmlns:p14="http://schemas.microsoft.com/office/powerpoint/2010/main" val="409156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action woman</a:t>
            </a:r>
          </a:p>
        </p:txBody>
      </p:sp>
      <p:sp>
        <p:nvSpPr>
          <p:cNvPr id="3" name="Content Placeholder 2"/>
          <p:cNvSpPr>
            <a:spLocks noGrp="1"/>
          </p:cNvSpPr>
          <p:nvPr>
            <p:ph idx="1"/>
          </p:nvPr>
        </p:nvSpPr>
        <p:spPr/>
        <p:txBody>
          <a:bodyPr>
            <a:normAutofit/>
          </a:bodyPr>
          <a:lstStyle/>
          <a:p>
            <a:endParaRPr lang="en-GB" sz="2000" dirty="0"/>
          </a:p>
          <a:p>
            <a:r>
              <a:rPr lang="en-GB" sz="2000" dirty="0"/>
              <a:t>By 30 ‘During the middle portion of my life, college education, acquirement [of knowledge] I longed for- but that was temporary’ </a:t>
            </a:r>
          </a:p>
          <a:p>
            <a:pPr marL="0" indent="0">
              <a:buNone/>
            </a:pPr>
            <a:endParaRPr lang="en-GB" sz="2000" dirty="0"/>
          </a:p>
          <a:p>
            <a:r>
              <a:rPr lang="en-GB" sz="2000" dirty="0"/>
              <a:t>Inspired supporters to set up The Nightingale Fund for reform of civil hospitals by establishing an institute for training of nurses and hospital attenders </a:t>
            </a:r>
          </a:p>
          <a:p>
            <a:endParaRPr lang="en-GB" sz="2000" dirty="0"/>
          </a:p>
          <a:p>
            <a:r>
              <a:rPr lang="en-GB" sz="2000" dirty="0"/>
              <a:t>Campaigned for a full commission of enquiry into Crimean deaths – 16000 from disease </a:t>
            </a:r>
            <a:r>
              <a:rPr lang="en-GB" sz="2000" dirty="0" err="1"/>
              <a:t>cf</a:t>
            </a:r>
            <a:r>
              <a:rPr lang="en-GB" sz="2000" dirty="0"/>
              <a:t> 4000 from battle </a:t>
            </a:r>
          </a:p>
          <a:p>
            <a:pPr marL="0" indent="0">
              <a:buNone/>
            </a:pPr>
            <a:endParaRPr lang="en-GB" dirty="0"/>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944576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2D33BB-B63F-0343-BEB8-01C7DE502239}"/>
              </a:ext>
            </a:extLst>
          </p:cNvPr>
          <p:cNvPicPr>
            <a:picLocks noChangeAspect="1"/>
          </p:cNvPicPr>
          <p:nvPr/>
        </p:nvPicPr>
        <p:blipFill rotWithShape="1">
          <a:blip r:embed="rId2">
            <a:extLst>
              <a:ext uri="{28A0092B-C50C-407E-A947-70E740481C1C}">
                <a14:useLocalDpi xmlns:a14="http://schemas.microsoft.com/office/drawing/2010/main" val="0"/>
              </a:ext>
            </a:extLst>
          </a:blip>
          <a:srcRect r="4" b="28981"/>
          <a:stretch/>
        </p:blipFill>
        <p:spPr>
          <a:xfrm>
            <a:off x="457199" y="2346581"/>
            <a:ext cx="3950877" cy="3644104"/>
          </a:xfrm>
          <a:prstGeom prst="rect">
            <a:avLst/>
          </a:prstGeom>
          <a:noFill/>
        </p:spPr>
      </p:pic>
      <p:sp>
        <p:nvSpPr>
          <p:cNvPr id="2" name="Title 1"/>
          <p:cNvSpPr>
            <a:spLocks noGrp="1"/>
          </p:cNvSpPr>
          <p:nvPr>
            <p:ph type="title"/>
          </p:nvPr>
        </p:nvSpPr>
        <p:spPr>
          <a:xfrm>
            <a:off x="457200" y="1048566"/>
            <a:ext cx="8229600" cy="946898"/>
          </a:xfrm>
        </p:spPr>
        <p:txBody>
          <a:bodyPr anchor="ctr">
            <a:normAutofit/>
          </a:bodyPr>
          <a:lstStyle/>
          <a:p>
            <a:r>
              <a:rPr lang="en-GB" dirty="0"/>
              <a:t>Florence Nightingale:  the feminist</a:t>
            </a:r>
          </a:p>
        </p:txBody>
      </p:sp>
      <p:sp>
        <p:nvSpPr>
          <p:cNvPr id="15" name="Text Placeholder 3">
            <a:extLst>
              <a:ext uri="{FF2B5EF4-FFF2-40B4-BE49-F238E27FC236}">
                <a16:creationId xmlns:a16="http://schemas.microsoft.com/office/drawing/2014/main" id="{DD9A6EA9-018A-4BC7-9AC8-D4829C964064}"/>
              </a:ext>
            </a:extLst>
          </p:cNvPr>
          <p:cNvSpPr>
            <a:spLocks noGrp="1"/>
          </p:cNvSpPr>
          <p:nvPr>
            <p:ph type="body" sz="quarter" idx="10"/>
          </p:nvPr>
        </p:nvSpPr>
        <p:spPr>
          <a:xfrm>
            <a:off x="6340638" y="469900"/>
            <a:ext cx="2346162" cy="312291"/>
          </a:xfrm>
        </p:spPr>
        <p:txBody>
          <a:bodyPr/>
          <a:lstStyle/>
          <a:p>
            <a:endParaRPr lang="en-US"/>
          </a:p>
        </p:txBody>
      </p:sp>
      <p:sp>
        <p:nvSpPr>
          <p:cNvPr id="3" name="Content Placeholder 2"/>
          <p:cNvSpPr>
            <a:spLocks noGrp="1"/>
          </p:cNvSpPr>
          <p:nvPr>
            <p:ph idx="12"/>
          </p:nvPr>
        </p:nvSpPr>
        <p:spPr>
          <a:xfrm>
            <a:off x="4735923" y="2133600"/>
            <a:ext cx="3950878" cy="3857085"/>
          </a:xfrm>
        </p:spPr>
        <p:txBody>
          <a:bodyPr>
            <a:normAutofit fontScale="55000" lnSpcReduction="20000"/>
          </a:bodyPr>
          <a:lstStyle/>
          <a:p>
            <a:pPr>
              <a:lnSpc>
                <a:spcPct val="90000"/>
              </a:lnSpc>
            </a:pPr>
            <a:r>
              <a:rPr lang="en-GB" sz="3200" dirty="0"/>
              <a:t>especially critical of the education available to women, and the limited expectations society had of their role</a:t>
            </a:r>
          </a:p>
          <a:p>
            <a:pPr>
              <a:lnSpc>
                <a:spcPct val="90000"/>
              </a:lnSpc>
            </a:pPr>
            <a:endParaRPr lang="en-GB" sz="3200" dirty="0"/>
          </a:p>
          <a:p>
            <a:pPr>
              <a:lnSpc>
                <a:spcPct val="90000"/>
              </a:lnSpc>
            </a:pPr>
            <a:r>
              <a:rPr lang="en-GB" sz="3200" dirty="0"/>
              <a:t>“The time is come when women must do something more than the "domestic hearth," which means nursing the infants, keeping a pretty house, having a good dinner and an entertaining party.”</a:t>
            </a:r>
          </a:p>
          <a:p>
            <a:pPr>
              <a:lnSpc>
                <a:spcPct val="90000"/>
              </a:lnSpc>
            </a:pPr>
            <a:endParaRPr lang="en-GB" sz="3200" b="1" dirty="0"/>
          </a:p>
          <a:p>
            <a:pPr>
              <a:lnSpc>
                <a:spcPct val="90000"/>
              </a:lnSpc>
            </a:pPr>
            <a:r>
              <a:rPr lang="en-GB" sz="3200" dirty="0"/>
              <a:t>“Why have women passion, intellect, moral activity — these three — and a place in society where no one of the three can be exercised?”</a:t>
            </a:r>
          </a:p>
        </p:txBody>
      </p:sp>
      <p:sp>
        <p:nvSpPr>
          <p:cNvPr id="16" name="Text Placeholder 5">
            <a:extLst>
              <a:ext uri="{FF2B5EF4-FFF2-40B4-BE49-F238E27FC236}">
                <a16:creationId xmlns:a16="http://schemas.microsoft.com/office/drawing/2014/main" id="{8DE5EF82-D98E-40EE-8C6D-8238FF7BC672}"/>
              </a:ext>
            </a:extLst>
          </p:cNvPr>
          <p:cNvSpPr>
            <a:spLocks noGrp="1"/>
          </p:cNvSpPr>
          <p:nvPr>
            <p:ph type="body" sz="quarter" idx="13"/>
          </p:nvPr>
        </p:nvSpPr>
        <p:spPr>
          <a:xfrm>
            <a:off x="7095256" y="791391"/>
            <a:ext cx="1591545" cy="257175"/>
          </a:xfrm>
        </p:spPr>
        <p:txBody>
          <a:bodyPr/>
          <a:lstStyle/>
          <a:p>
            <a:endParaRPr lang="en-US"/>
          </a:p>
        </p:txBody>
      </p:sp>
    </p:spTree>
    <p:extLst>
      <p:ext uri="{BB962C8B-B14F-4D97-AF65-F5344CB8AC3E}">
        <p14:creationId xmlns:p14="http://schemas.microsoft.com/office/powerpoint/2010/main" val="3084509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passionate about education</a:t>
            </a:r>
          </a:p>
        </p:txBody>
      </p:sp>
      <p:sp>
        <p:nvSpPr>
          <p:cNvPr id="3" name="Content Placeholder 2"/>
          <p:cNvSpPr>
            <a:spLocks noGrp="1"/>
          </p:cNvSpPr>
          <p:nvPr>
            <p:ph idx="1"/>
          </p:nvPr>
        </p:nvSpPr>
        <p:spPr/>
        <p:txBody>
          <a:bodyPr>
            <a:normAutofit fontScale="92500" lnSpcReduction="20000"/>
          </a:bodyPr>
          <a:lstStyle/>
          <a:p>
            <a:endParaRPr lang="en-GB" dirty="0"/>
          </a:p>
          <a:p>
            <a:r>
              <a:rPr lang="en-GB" sz="2200" dirty="0"/>
              <a:t>Championed education of British soldiers</a:t>
            </a:r>
          </a:p>
          <a:p>
            <a:endParaRPr lang="en-GB" sz="2200" dirty="0"/>
          </a:p>
          <a:p>
            <a:r>
              <a:rPr lang="en-GB" sz="2200" dirty="0"/>
              <a:t>Championed education of Army doctors</a:t>
            </a:r>
          </a:p>
          <a:p>
            <a:endParaRPr lang="en-GB" sz="2200" dirty="0"/>
          </a:p>
          <a:p>
            <a:r>
              <a:rPr lang="en-GB" sz="2200" dirty="0"/>
              <a:t>Set up Nightingale School of Nursing at St Thomas’s</a:t>
            </a:r>
          </a:p>
          <a:p>
            <a:pPr lvl="1"/>
            <a:r>
              <a:rPr lang="en-GB" sz="2200" dirty="0"/>
              <a:t>Detailed instructions</a:t>
            </a:r>
          </a:p>
          <a:p>
            <a:pPr lvl="1"/>
            <a:r>
              <a:rPr lang="en-GB" sz="2200" dirty="0"/>
              <a:t>To be taught by </a:t>
            </a:r>
            <a:r>
              <a:rPr lang="en-GB" sz="2200" dirty="0" err="1"/>
              <a:t>practictioners</a:t>
            </a:r>
            <a:endParaRPr lang="en-GB" sz="2200" dirty="0"/>
          </a:p>
          <a:p>
            <a:pPr lvl="1"/>
            <a:r>
              <a:rPr lang="en-GB" sz="2200" dirty="0"/>
              <a:t>Influence spread as ‘graduates’ took senior roles and went worldwide </a:t>
            </a:r>
          </a:p>
          <a:p>
            <a:endParaRPr lang="en-GB" sz="2200" dirty="0"/>
          </a:p>
          <a:p>
            <a:r>
              <a:rPr lang="en-GB" sz="2200" dirty="0"/>
              <a:t>Thanks to Alex Attewell (1998)</a:t>
            </a:r>
          </a:p>
          <a:p>
            <a:pPr marL="0" indent="0">
              <a:buNone/>
            </a:pPr>
            <a:endParaRPr lang="en-GB" dirty="0"/>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693034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passionate about education</a:t>
            </a:r>
          </a:p>
        </p:txBody>
      </p:sp>
      <p:sp>
        <p:nvSpPr>
          <p:cNvPr id="3" name="Content Placeholder 2"/>
          <p:cNvSpPr>
            <a:spLocks noGrp="1"/>
          </p:cNvSpPr>
          <p:nvPr>
            <p:ph idx="1"/>
          </p:nvPr>
        </p:nvSpPr>
        <p:spPr/>
        <p:txBody>
          <a:bodyPr>
            <a:normAutofit lnSpcReduction="10000"/>
          </a:bodyPr>
          <a:lstStyle/>
          <a:p>
            <a:endParaRPr lang="en-GB" sz="2400" dirty="0"/>
          </a:p>
          <a:p>
            <a:r>
              <a:rPr lang="en-GB" sz="2400" dirty="0"/>
              <a:t>A keen interest in </a:t>
            </a:r>
          </a:p>
          <a:p>
            <a:pPr lvl="1"/>
            <a:r>
              <a:rPr lang="en-GB" sz="2400" dirty="0"/>
              <a:t>the village elementary school near family home in Derbyshire </a:t>
            </a:r>
          </a:p>
          <a:p>
            <a:pPr lvl="1"/>
            <a:r>
              <a:rPr lang="en-GB" sz="2400" dirty="0"/>
              <a:t>education in schools in British colonies</a:t>
            </a:r>
          </a:p>
          <a:p>
            <a:pPr lvl="1"/>
            <a:r>
              <a:rPr lang="en-GB" sz="2400" dirty="0"/>
              <a:t>Education in workhouses for poor</a:t>
            </a:r>
          </a:p>
          <a:p>
            <a:endParaRPr lang="en-GB" sz="2400" dirty="0"/>
          </a:p>
          <a:p>
            <a:r>
              <a:rPr lang="en-GB" sz="2400" dirty="0"/>
              <a:t>Common themes- practical education, hands-on, manual skills</a:t>
            </a:r>
          </a:p>
          <a:p>
            <a:endParaRPr lang="en-GB" dirty="0"/>
          </a:p>
          <a:p>
            <a:pPr marL="0" indent="0">
              <a:buNone/>
            </a:pPr>
            <a:endParaRPr lang="en-GB" dirty="0"/>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20487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a:t>
            </a:r>
            <a:br>
              <a:rPr lang="en-GB" dirty="0"/>
            </a:br>
            <a:r>
              <a:rPr lang="en-GB" dirty="0"/>
              <a:t>passionate about education</a:t>
            </a:r>
          </a:p>
        </p:txBody>
      </p:sp>
      <p:sp>
        <p:nvSpPr>
          <p:cNvPr id="3" name="Content Placeholder 2"/>
          <p:cNvSpPr>
            <a:spLocks noGrp="1"/>
          </p:cNvSpPr>
          <p:nvPr>
            <p:ph idx="1"/>
          </p:nvPr>
        </p:nvSpPr>
        <p:spPr>
          <a:xfrm>
            <a:off x="457200" y="2701181"/>
            <a:ext cx="7761383" cy="3289504"/>
          </a:xfrm>
        </p:spPr>
        <p:txBody>
          <a:bodyPr/>
          <a:lstStyle/>
          <a:p>
            <a:endParaRPr lang="en-GB" sz="2000" dirty="0">
              <a:solidFill>
                <a:srgbClr val="FF0000"/>
              </a:solidFill>
            </a:endParaRPr>
          </a:p>
          <a:p>
            <a:r>
              <a:rPr lang="en-GB" sz="2000" dirty="0"/>
              <a:t>primarily interested in action </a:t>
            </a:r>
          </a:p>
          <a:p>
            <a:endParaRPr lang="en-GB" sz="2000" dirty="0"/>
          </a:p>
          <a:p>
            <a:r>
              <a:rPr lang="en-GB" sz="2000" dirty="0"/>
              <a:t>in the context of sanitary reform and promotion of sanitary education in India, which was going slowly, </a:t>
            </a:r>
          </a:p>
          <a:p>
            <a:endParaRPr lang="en-GB" sz="2000" dirty="0"/>
          </a:p>
          <a:p>
            <a:pPr marL="0" indent="0">
              <a:buNone/>
            </a:pPr>
            <a:r>
              <a:rPr lang="en-GB" sz="2000" dirty="0"/>
              <a:t>“</a:t>
            </a:r>
            <a:r>
              <a:rPr lang="en-GB" sz="2000" i="1" dirty="0"/>
              <a:t>I never lose an opportunity of urging a practical beginning, however small, for it is wonderful how often in such matters the mustard-seed germinates and roots itself.”</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657" y="657939"/>
            <a:ext cx="3566734" cy="2675050"/>
          </a:xfrm>
          <a:prstGeom prst="rect">
            <a:avLst/>
          </a:prstGeom>
        </p:spPr>
      </p:pic>
    </p:spTree>
    <p:extLst>
      <p:ext uri="{BB962C8B-B14F-4D97-AF65-F5344CB8AC3E}">
        <p14:creationId xmlns:p14="http://schemas.microsoft.com/office/powerpoint/2010/main" val="36293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theory of education</a:t>
            </a:r>
          </a:p>
        </p:txBody>
      </p:sp>
      <p:sp>
        <p:nvSpPr>
          <p:cNvPr id="3" name="Content Placeholder 2"/>
          <p:cNvSpPr>
            <a:spLocks noGrp="1"/>
          </p:cNvSpPr>
          <p:nvPr>
            <p:ph idx="1"/>
          </p:nvPr>
        </p:nvSpPr>
        <p:spPr/>
        <p:txBody>
          <a:bodyPr>
            <a:normAutofit/>
          </a:bodyPr>
          <a:lstStyle/>
          <a:p>
            <a:pPr marL="0" indent="0">
              <a:buNone/>
            </a:pPr>
            <a:endParaRPr lang="en-GB" sz="2000" dirty="0"/>
          </a:p>
          <a:p>
            <a:r>
              <a:rPr lang="en-GB" sz="2000" dirty="0"/>
              <a:t>‘Education is to teach men not to know, but to do’. </a:t>
            </a:r>
          </a:p>
          <a:p>
            <a:endParaRPr lang="en-GB" sz="2000" dirty="0"/>
          </a:p>
          <a:p>
            <a:r>
              <a:rPr lang="en-GB" sz="2000" dirty="0"/>
              <a:t>“Observation tells </a:t>
            </a:r>
            <a:r>
              <a:rPr lang="en-GB" sz="2000" i="1" dirty="0"/>
              <a:t>how </a:t>
            </a:r>
            <a:r>
              <a:rPr lang="en-GB" sz="2000" dirty="0"/>
              <a:t>the patient is; reflection tells </a:t>
            </a:r>
            <a:r>
              <a:rPr lang="en-GB" sz="2000" i="1" dirty="0"/>
              <a:t>what </a:t>
            </a:r>
            <a:r>
              <a:rPr lang="en-GB" sz="2000" dirty="0"/>
              <a:t>is to be done; training tells </a:t>
            </a:r>
            <a:r>
              <a:rPr lang="en-GB" sz="2000" i="1" dirty="0"/>
              <a:t>how </a:t>
            </a:r>
            <a:r>
              <a:rPr lang="en-GB" sz="2000" dirty="0"/>
              <a:t>it is to be done. Training and experience are, of course, necessary to teach us, too, </a:t>
            </a:r>
            <a:r>
              <a:rPr lang="en-GB" sz="2000" i="1" dirty="0"/>
              <a:t>how </a:t>
            </a:r>
            <a:r>
              <a:rPr lang="en-GB" sz="2000" dirty="0"/>
              <a:t>to observe, </a:t>
            </a:r>
            <a:r>
              <a:rPr lang="en-GB" sz="2000" i="1" dirty="0"/>
              <a:t>what </a:t>
            </a:r>
            <a:r>
              <a:rPr lang="en-GB" sz="2000" dirty="0"/>
              <a:t>to observe; </a:t>
            </a:r>
            <a:r>
              <a:rPr lang="en-GB" sz="2000" i="1" dirty="0"/>
              <a:t>how </a:t>
            </a:r>
            <a:r>
              <a:rPr lang="en-GB" sz="2000" dirty="0"/>
              <a:t>to think, </a:t>
            </a:r>
            <a:r>
              <a:rPr lang="en-GB" sz="2000" i="1" dirty="0"/>
              <a:t>what </a:t>
            </a:r>
            <a:r>
              <a:rPr lang="en-GB" sz="2000" dirty="0"/>
              <a:t>to think” (Nightingale, 1882).</a:t>
            </a:r>
          </a:p>
          <a:p>
            <a:endParaRPr lang="en-GB" sz="2000" dirty="0"/>
          </a:p>
          <a:p>
            <a:r>
              <a:rPr lang="en-GB" sz="2000" dirty="0"/>
              <a:t>‘every five or ten years […] really requires a second training nowadays’</a:t>
            </a:r>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33527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1A5D87-E9DA-184B-B810-AFF44B4621B9}"/>
              </a:ext>
            </a:extLst>
          </p:cNvPr>
          <p:cNvPicPr>
            <a:picLocks noChangeAspect="1"/>
          </p:cNvPicPr>
          <p:nvPr/>
        </p:nvPicPr>
        <p:blipFill rotWithShape="1">
          <a:blip r:embed="rId2">
            <a:extLst>
              <a:ext uri="{28A0092B-C50C-407E-A947-70E740481C1C}">
                <a14:useLocalDpi xmlns:a14="http://schemas.microsoft.com/office/drawing/2010/main" val="0"/>
              </a:ext>
            </a:extLst>
          </a:blip>
          <a:srcRect t="5295" r="-2" b="28294"/>
          <a:stretch/>
        </p:blipFill>
        <p:spPr>
          <a:xfrm>
            <a:off x="457199" y="2346581"/>
            <a:ext cx="3950877" cy="3644104"/>
          </a:xfrm>
          <a:prstGeom prst="rect">
            <a:avLst/>
          </a:prstGeom>
          <a:noFill/>
        </p:spPr>
      </p:pic>
      <p:sp>
        <p:nvSpPr>
          <p:cNvPr id="2" name="Title 1"/>
          <p:cNvSpPr>
            <a:spLocks noGrp="1"/>
          </p:cNvSpPr>
          <p:nvPr>
            <p:ph type="title"/>
          </p:nvPr>
        </p:nvSpPr>
        <p:spPr>
          <a:xfrm>
            <a:off x="457200" y="1487908"/>
            <a:ext cx="8229600" cy="507556"/>
          </a:xfrm>
        </p:spPr>
        <p:txBody>
          <a:bodyPr anchor="ctr">
            <a:normAutofit fontScale="90000"/>
          </a:bodyPr>
          <a:lstStyle/>
          <a:p>
            <a:r>
              <a:rPr lang="en-GB" dirty="0"/>
              <a:t>Florence Nightingale:  passionate about statistics</a:t>
            </a:r>
          </a:p>
        </p:txBody>
      </p:sp>
      <p:sp>
        <p:nvSpPr>
          <p:cNvPr id="11" name="Text Placeholder 3">
            <a:extLst>
              <a:ext uri="{FF2B5EF4-FFF2-40B4-BE49-F238E27FC236}">
                <a16:creationId xmlns:a16="http://schemas.microsoft.com/office/drawing/2014/main" id="{1FCB94B9-335F-4472-B2CC-C92B878EA5D2}"/>
              </a:ext>
            </a:extLst>
          </p:cNvPr>
          <p:cNvSpPr>
            <a:spLocks noGrp="1"/>
          </p:cNvSpPr>
          <p:nvPr>
            <p:ph type="body" sz="quarter" idx="10"/>
          </p:nvPr>
        </p:nvSpPr>
        <p:spPr>
          <a:xfrm>
            <a:off x="6340638" y="469900"/>
            <a:ext cx="2346162" cy="312291"/>
          </a:xfrm>
        </p:spPr>
        <p:txBody>
          <a:bodyPr/>
          <a:lstStyle/>
          <a:p>
            <a:endParaRPr lang="en-US"/>
          </a:p>
        </p:txBody>
      </p:sp>
      <p:sp>
        <p:nvSpPr>
          <p:cNvPr id="3" name="Content Placeholder 2"/>
          <p:cNvSpPr>
            <a:spLocks noGrp="1"/>
          </p:cNvSpPr>
          <p:nvPr>
            <p:ph idx="12"/>
          </p:nvPr>
        </p:nvSpPr>
        <p:spPr>
          <a:xfrm>
            <a:off x="4735923" y="2346581"/>
            <a:ext cx="3950878" cy="3644104"/>
          </a:xfrm>
        </p:spPr>
        <p:txBody>
          <a:bodyPr>
            <a:normAutofit lnSpcReduction="10000"/>
          </a:bodyPr>
          <a:lstStyle/>
          <a:p>
            <a:endParaRPr lang="en-GB" dirty="0"/>
          </a:p>
          <a:p>
            <a:r>
              <a:rPr lang="en-GB" sz="2000" dirty="0"/>
              <a:t>“Statistics is the most important science in the whole world: for upon it depends the practical application of every other science and of every art: the one science essential to all political and social administration, all education, all organization based on experience, for it only gives results of our experience.”</a:t>
            </a:r>
          </a:p>
          <a:p>
            <a:endParaRPr lang="en-GB" dirty="0"/>
          </a:p>
        </p:txBody>
      </p:sp>
      <p:sp>
        <p:nvSpPr>
          <p:cNvPr id="13" name="Text Placeholder 5">
            <a:extLst>
              <a:ext uri="{FF2B5EF4-FFF2-40B4-BE49-F238E27FC236}">
                <a16:creationId xmlns:a16="http://schemas.microsoft.com/office/drawing/2014/main" id="{99242809-5958-4BFF-907B-CAA53FD44070}"/>
              </a:ext>
            </a:extLst>
          </p:cNvPr>
          <p:cNvSpPr>
            <a:spLocks noGrp="1"/>
          </p:cNvSpPr>
          <p:nvPr>
            <p:ph type="body" sz="quarter" idx="13"/>
          </p:nvPr>
        </p:nvSpPr>
        <p:spPr>
          <a:xfrm>
            <a:off x="7095256" y="791391"/>
            <a:ext cx="1591545" cy="257175"/>
          </a:xfrm>
        </p:spPr>
        <p:txBody>
          <a:bodyPr/>
          <a:lstStyle/>
          <a:p>
            <a:endParaRPr lang="en-US"/>
          </a:p>
        </p:txBody>
      </p:sp>
    </p:spTree>
    <p:extLst>
      <p:ext uri="{BB962C8B-B14F-4D97-AF65-F5344CB8AC3E}">
        <p14:creationId xmlns:p14="http://schemas.microsoft.com/office/powerpoint/2010/main" val="3610046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a:t>
            </a:r>
            <a:br>
              <a:rPr lang="en-GB" dirty="0"/>
            </a:br>
            <a:r>
              <a:rPr lang="en-GB" dirty="0"/>
              <a:t>education for politicians</a:t>
            </a:r>
          </a:p>
        </p:txBody>
      </p:sp>
      <p:sp>
        <p:nvSpPr>
          <p:cNvPr id="3" name="Content Placeholder 2"/>
          <p:cNvSpPr>
            <a:spLocks noGrp="1"/>
          </p:cNvSpPr>
          <p:nvPr>
            <p:ph idx="1"/>
          </p:nvPr>
        </p:nvSpPr>
        <p:spPr>
          <a:xfrm>
            <a:off x="457200" y="2804746"/>
            <a:ext cx="7750365" cy="3270739"/>
          </a:xfrm>
        </p:spPr>
        <p:txBody>
          <a:bodyPr>
            <a:normAutofit lnSpcReduction="10000"/>
          </a:bodyPr>
          <a:lstStyle/>
          <a:p>
            <a:r>
              <a:rPr lang="en-GB" sz="2000" dirty="0"/>
              <a:t>letter to Benjamin Jowett (1891) </a:t>
            </a:r>
            <a:endParaRPr lang="en-GB" sz="2000" i="1" dirty="0"/>
          </a:p>
          <a:p>
            <a:pPr marL="0" indent="0">
              <a:buNone/>
            </a:pPr>
            <a:r>
              <a:rPr lang="en-GB" sz="2000" dirty="0"/>
              <a:t>“</a:t>
            </a:r>
            <a:r>
              <a:rPr lang="en-GB" sz="2000" i="1" dirty="0"/>
              <a:t>Our chief point was that the enormous amount of statistics at this moment available at their disposal (or in their pigeon holes which means not at their disposal) is almost absolutely useless. Why? Because the Cabinet ministers...their subordinates, the large majority of whom have received a university education, have received no education whatever on the point upon which all legislation and all administration must—to be progressive and not vibratory—ultimately be based. We do not want a great arithmetical law; we want to know what we are doing in things which must be tested by results.” </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154" y="228599"/>
            <a:ext cx="2402783" cy="2916883"/>
          </a:xfrm>
          <a:prstGeom prst="rect">
            <a:avLst/>
          </a:prstGeom>
        </p:spPr>
      </p:pic>
    </p:spTree>
    <p:extLst>
      <p:ext uri="{BB962C8B-B14F-4D97-AF65-F5344CB8AC3E}">
        <p14:creationId xmlns:p14="http://schemas.microsoft.com/office/powerpoint/2010/main" val="1251305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a:t>
            </a:r>
            <a:br>
              <a:rPr lang="en-GB" dirty="0"/>
            </a:br>
            <a:r>
              <a:rPr lang="en-GB" dirty="0"/>
              <a:t>education for politicians</a:t>
            </a:r>
          </a:p>
        </p:txBody>
      </p:sp>
      <p:sp>
        <p:nvSpPr>
          <p:cNvPr id="3" name="Content Placeholder 2"/>
          <p:cNvSpPr>
            <a:spLocks noGrp="1"/>
          </p:cNvSpPr>
          <p:nvPr>
            <p:ph idx="1"/>
          </p:nvPr>
        </p:nvSpPr>
        <p:spPr>
          <a:xfrm>
            <a:off x="457200" y="2804746"/>
            <a:ext cx="7750365" cy="3270739"/>
          </a:xfrm>
        </p:spPr>
        <p:txBody>
          <a:bodyPr>
            <a:normAutofit lnSpcReduction="10000"/>
          </a:bodyPr>
          <a:lstStyle/>
          <a:p>
            <a:r>
              <a:rPr lang="en-GB" sz="2000" dirty="0">
                <a:solidFill>
                  <a:schemeClr val="bg2"/>
                </a:solidFill>
              </a:rPr>
              <a:t>letter to Benjamin Jowett (1891) </a:t>
            </a:r>
            <a:endParaRPr lang="en-GB" sz="2000" i="1" dirty="0">
              <a:solidFill>
                <a:schemeClr val="bg2"/>
              </a:solidFill>
            </a:endParaRPr>
          </a:p>
          <a:p>
            <a:pPr marL="0" indent="0">
              <a:buNone/>
            </a:pPr>
            <a:r>
              <a:rPr lang="en-GB" sz="2000" dirty="0">
                <a:solidFill>
                  <a:schemeClr val="bg2"/>
                </a:solidFill>
              </a:rPr>
              <a:t>“</a:t>
            </a:r>
            <a:r>
              <a:rPr lang="en-GB" sz="2000" i="1" dirty="0">
                <a:solidFill>
                  <a:schemeClr val="bg2"/>
                </a:solidFill>
              </a:rPr>
              <a:t>Our chief point was that the enormous amount of statistics at this moment available at their disposal (or in their pigeon holes which means not at their disposal) is almost absolutely useless. Why? Because the Cabinet ministers...their subordinates, the large majority of whom have received a university education, have received no education whatever on the point upon which all legislation and all administration must—to be progressive and not vibratory—ultimately be based. We do not want a great arithmetical law; we want to know what we are doing in things which must be tested by results.” </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154" y="228599"/>
            <a:ext cx="2402783" cy="29168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968" y="2741016"/>
            <a:ext cx="4789321" cy="3192880"/>
          </a:xfrm>
          <a:prstGeom prst="rect">
            <a:avLst/>
          </a:prstGeom>
        </p:spPr>
      </p:pic>
    </p:spTree>
    <p:extLst>
      <p:ext uri="{BB962C8B-B14F-4D97-AF65-F5344CB8AC3E}">
        <p14:creationId xmlns:p14="http://schemas.microsoft.com/office/powerpoint/2010/main" val="91842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a:t>
            </a:r>
            <a:br>
              <a:rPr lang="en-GB" dirty="0"/>
            </a:br>
            <a:r>
              <a:rPr lang="en-GB" dirty="0"/>
              <a:t>passionate about education</a:t>
            </a:r>
          </a:p>
        </p:txBody>
      </p:sp>
      <p:sp>
        <p:nvSpPr>
          <p:cNvPr id="3" name="Content Placeholder 2"/>
          <p:cNvSpPr>
            <a:spLocks noGrp="1"/>
          </p:cNvSpPr>
          <p:nvPr>
            <p:ph idx="1"/>
          </p:nvPr>
        </p:nvSpPr>
        <p:spPr/>
        <p:txBody>
          <a:bodyPr/>
          <a:lstStyle/>
          <a:p>
            <a:endParaRPr lang="en-GB" dirty="0"/>
          </a:p>
          <a:p>
            <a:r>
              <a:rPr lang="en-GB" sz="2000" dirty="0"/>
              <a:t>Proposed introducing statistics into studies at the University of Oxford….</a:t>
            </a:r>
          </a:p>
          <a:p>
            <a:endParaRPr lang="en-GB" sz="2000" dirty="0"/>
          </a:p>
          <a:p>
            <a:r>
              <a:rPr lang="en-GB" sz="2000" dirty="0"/>
              <a:t>… by setting up Professorship of Applied Statistics </a:t>
            </a:r>
          </a:p>
          <a:p>
            <a:endParaRPr lang="en-GB" sz="2000" dirty="0"/>
          </a:p>
          <a:p>
            <a:r>
              <a:rPr lang="en-GB" sz="2000" dirty="0"/>
              <a:t>to address the need for statistics relating to education, penology, workhouses and India </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79968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6824" y="113636"/>
            <a:ext cx="6250336" cy="4062719"/>
          </a:xfrm>
        </p:spPr>
      </p:pic>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19" y="2554187"/>
            <a:ext cx="5141327" cy="3718893"/>
          </a:xfrm>
          <a:prstGeom prst="rect">
            <a:avLst/>
          </a:prstGeom>
        </p:spPr>
      </p:pic>
    </p:spTree>
    <p:extLst>
      <p:ext uri="{BB962C8B-B14F-4D97-AF65-F5344CB8AC3E}">
        <p14:creationId xmlns:p14="http://schemas.microsoft.com/office/powerpoint/2010/main" val="2986618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Pigeon-holes </a:t>
            </a:r>
            <a:r>
              <a:rPr lang="en-US" dirty="0">
                <a:solidFill>
                  <a:schemeClr val="tx2">
                    <a:lumMod val="20000"/>
                    <a:lumOff val="80000"/>
                  </a:schemeClr>
                </a:solidFill>
              </a:rPr>
              <a:t>and Mustard Seeds</a:t>
            </a:r>
            <a:endParaRPr lang="en-GB" dirty="0">
              <a:solidFill>
                <a:schemeClr val="tx2">
                  <a:lumMod val="20000"/>
                  <a:lumOff val="80000"/>
                </a:schemeClr>
              </a:solidFill>
            </a:endParaRP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8" name="Picture 7"/>
          <p:cNvPicPr>
            <a:picLocks noChangeAspect="1"/>
          </p:cNvPicPr>
          <p:nvPr/>
        </p:nvPicPr>
        <p:blipFill>
          <a:blip r:embed="rId2"/>
          <a:stretch>
            <a:fillRect/>
          </a:stretch>
        </p:blipFill>
        <p:spPr>
          <a:xfrm>
            <a:off x="560789" y="2252873"/>
            <a:ext cx="1818855" cy="1212570"/>
          </a:xfrm>
          <a:prstGeom prst="rect">
            <a:avLst/>
          </a:prstGeom>
        </p:spPr>
      </p:pic>
      <p:pic>
        <p:nvPicPr>
          <p:cNvPr id="1028" name="Picture 4" descr="Image result for email ios badge"/>
          <p:cNvPicPr>
            <a:picLocks noChangeAspect="1" noChangeArrowheads="1"/>
          </p:cNvPicPr>
          <p:nvPr/>
        </p:nvPicPr>
        <p:blipFill rotWithShape="1">
          <a:blip r:embed="rId3">
            <a:extLst>
              <a:ext uri="{28A0092B-C50C-407E-A947-70E740481C1C}">
                <a14:useLocalDpi xmlns:a14="http://schemas.microsoft.com/office/drawing/2010/main" val="0"/>
              </a:ext>
            </a:extLst>
          </a:blip>
          <a:srcRect r="24844"/>
          <a:stretch/>
        </p:blipFill>
        <p:spPr bwMode="auto">
          <a:xfrm>
            <a:off x="1564395" y="3174906"/>
            <a:ext cx="7386810" cy="2948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8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Educating politicians: RSS Data Manifesto</a:t>
            </a:r>
          </a:p>
        </p:txBody>
      </p:sp>
      <p:sp>
        <p:nvSpPr>
          <p:cNvPr id="3" name="Content Placeholder 2"/>
          <p:cNvSpPr>
            <a:spLocks noGrp="1"/>
          </p:cNvSpPr>
          <p:nvPr>
            <p:ph idx="1"/>
          </p:nvPr>
        </p:nvSpPr>
        <p:spPr/>
        <p:txBody>
          <a:bodyPr>
            <a:normAutofit/>
          </a:bodyPr>
          <a:lstStyle/>
          <a:p>
            <a:endParaRPr lang="en-GB" dirty="0"/>
          </a:p>
          <a:p>
            <a:pPr lvl="0"/>
            <a:r>
              <a:rPr lang="en-US" dirty="0"/>
              <a:t>First published 2014, and the third version 2019 for the December election. </a:t>
            </a:r>
          </a:p>
          <a:p>
            <a:pPr lvl="0"/>
            <a:endParaRPr lang="en-GB" dirty="0"/>
          </a:p>
          <a:p>
            <a:pPr lvl="0"/>
            <a:r>
              <a:rPr lang="en-US" dirty="0"/>
              <a:t>10 recommendations to the UK government on how it can improve data for policymaking, democracy and for the prosperity of society as a whole, including. </a:t>
            </a:r>
            <a:endParaRPr lang="en-GB" dirty="0"/>
          </a:p>
          <a:p>
            <a:pPr marL="0" lvl="0" indent="0">
              <a:buNone/>
            </a:pPr>
            <a:endParaRPr lang="en-GB" dirty="0"/>
          </a:p>
          <a:p>
            <a:r>
              <a:rPr lang="en-US" i="1" dirty="0"/>
              <a:t>“Politicians, policymakers and other professionals working in public services (such as regulators, teachers and doctors) should be given basic training in data handling, statistics and interpreting evidence”</a:t>
            </a:r>
            <a:endParaRPr lang="en-GB" dirty="0"/>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220222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statistical </a:t>
            </a:r>
            <a:br>
              <a:rPr lang="en-GB" dirty="0"/>
            </a:br>
            <a:r>
              <a:rPr lang="en-GB" dirty="0"/>
              <a:t>capacity </a:t>
            </a:r>
          </a:p>
        </p:txBody>
      </p:sp>
      <p:sp>
        <p:nvSpPr>
          <p:cNvPr id="3" name="Content Placeholder 2"/>
          <p:cNvSpPr>
            <a:spLocks noGrp="1"/>
          </p:cNvSpPr>
          <p:nvPr>
            <p:ph idx="1"/>
          </p:nvPr>
        </p:nvSpPr>
        <p:spPr>
          <a:xfrm>
            <a:off x="457199" y="2470136"/>
            <a:ext cx="8323243" cy="3747783"/>
          </a:xfrm>
        </p:spPr>
        <p:txBody>
          <a:bodyPr>
            <a:normAutofit/>
          </a:bodyPr>
          <a:lstStyle/>
          <a:p>
            <a:r>
              <a:rPr lang="en-GB" sz="2000" dirty="0"/>
              <a:t>Florence Nightingale’s ambition to increase statistical capacity more relevant than ever</a:t>
            </a:r>
          </a:p>
          <a:p>
            <a:endParaRPr lang="en-GB" sz="2000" dirty="0">
              <a:solidFill>
                <a:srgbClr val="FF0000"/>
              </a:solidFill>
            </a:endParaRPr>
          </a:p>
          <a:p>
            <a:r>
              <a:rPr lang="en-GB" sz="2000" dirty="0"/>
              <a:t>Need depth of training, and step change in quantity of people trained</a:t>
            </a:r>
          </a:p>
          <a:p>
            <a:endParaRPr lang="en-GB" sz="2000" dirty="0"/>
          </a:p>
          <a:p>
            <a:r>
              <a:rPr lang="en-GB" sz="2000" dirty="0"/>
              <a:t>Royal Society report on Data Science Skills (2019)</a:t>
            </a:r>
          </a:p>
          <a:p>
            <a:endParaRPr lang="en-GB" sz="2000" dirty="0"/>
          </a:p>
          <a:p>
            <a:r>
              <a:rPr lang="en-GB" sz="2000" dirty="0"/>
              <a:t>Statisticians need to understand ML and AI, and vice versa</a:t>
            </a:r>
          </a:p>
          <a:p>
            <a:endParaRPr lang="en-GB" sz="2000" dirty="0"/>
          </a:p>
          <a:p>
            <a:r>
              <a:rPr lang="en-GB" sz="2000" dirty="0"/>
              <a:t>Important role for online MOOC’s to full degrees</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6" name="Picture 5"/>
          <p:cNvPicPr>
            <a:picLocks noChangeAspect="1"/>
          </p:cNvPicPr>
          <p:nvPr/>
        </p:nvPicPr>
        <p:blipFill>
          <a:blip r:embed="rId2"/>
          <a:stretch>
            <a:fillRect/>
          </a:stretch>
        </p:blipFill>
        <p:spPr>
          <a:xfrm>
            <a:off x="5437632" y="66337"/>
            <a:ext cx="3615316" cy="2410211"/>
          </a:xfrm>
          <a:prstGeom prst="rect">
            <a:avLst/>
          </a:prstGeom>
        </p:spPr>
      </p:pic>
    </p:spTree>
    <p:extLst>
      <p:ext uri="{BB962C8B-B14F-4D97-AF65-F5344CB8AC3E}">
        <p14:creationId xmlns:p14="http://schemas.microsoft.com/office/powerpoint/2010/main" val="974102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statistical capacity </a:t>
            </a:r>
          </a:p>
        </p:txBody>
      </p:sp>
      <p:sp>
        <p:nvSpPr>
          <p:cNvPr id="3" name="Content Placeholder 2"/>
          <p:cNvSpPr>
            <a:spLocks noGrp="1"/>
          </p:cNvSpPr>
          <p:nvPr>
            <p:ph idx="1"/>
          </p:nvPr>
        </p:nvSpPr>
        <p:spPr/>
        <p:txBody>
          <a:bodyPr/>
          <a:lstStyle/>
          <a:p>
            <a:endParaRPr lang="en-GB" dirty="0"/>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279" y="3150327"/>
            <a:ext cx="2128715" cy="212871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916" y="3911006"/>
            <a:ext cx="1922721" cy="207967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9503" y="1964445"/>
            <a:ext cx="2209800" cy="16573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41" y="2642007"/>
            <a:ext cx="1676400" cy="1676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8442" y="3559855"/>
            <a:ext cx="2324100" cy="2324100"/>
          </a:xfrm>
          <a:prstGeom prst="rect">
            <a:avLst/>
          </a:prstGeom>
        </p:spPr>
      </p:pic>
      <p:pic>
        <p:nvPicPr>
          <p:cNvPr id="14" name="Picture 13" descr="A flock of seagulls standing on a sidewalk&#10;&#10;Description automatically generated">
            <a:extLst>
              <a:ext uri="{FF2B5EF4-FFF2-40B4-BE49-F238E27FC236}">
                <a16:creationId xmlns:a16="http://schemas.microsoft.com/office/drawing/2014/main" id="{97E89E28-8463-CE4A-8399-00F9B05BA5AE}"/>
              </a:ext>
            </a:extLst>
          </p:cNvPr>
          <p:cNvPicPr>
            <a:picLocks noChangeAspect="1"/>
          </p:cNvPicPr>
          <p:nvPr/>
        </p:nvPicPr>
        <p:blipFill>
          <a:blip r:embed="rId8"/>
          <a:stretch>
            <a:fillRect/>
          </a:stretch>
        </p:blipFill>
        <p:spPr>
          <a:xfrm>
            <a:off x="848794" y="4613833"/>
            <a:ext cx="1641015" cy="2188020"/>
          </a:xfrm>
          <a:prstGeom prst="rect">
            <a:avLst/>
          </a:prstGeom>
        </p:spPr>
      </p:pic>
    </p:spTree>
    <p:extLst>
      <p:ext uri="{BB962C8B-B14F-4D97-AF65-F5344CB8AC3E}">
        <p14:creationId xmlns:p14="http://schemas.microsoft.com/office/powerpoint/2010/main" val="409323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938" y="3536048"/>
            <a:ext cx="1207754" cy="12077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938" y="188069"/>
            <a:ext cx="1239716" cy="12397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9805" y="1434952"/>
            <a:ext cx="1128086" cy="12201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052" y="2643226"/>
            <a:ext cx="1207754" cy="905816"/>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3255" r="13967"/>
          <a:stretch/>
        </p:blipFill>
        <p:spPr>
          <a:xfrm>
            <a:off x="4912777" y="3634899"/>
            <a:ext cx="1063653" cy="995856"/>
          </a:xfrm>
          <a:prstGeom prst="rect">
            <a:avLst/>
          </a:prstGeom>
        </p:spPr>
      </p:pic>
      <p:pic>
        <p:nvPicPr>
          <p:cNvPr id="14" name="Picture 13"/>
          <p:cNvPicPr>
            <a:picLocks noChangeAspect="1"/>
          </p:cNvPicPr>
          <p:nvPr/>
        </p:nvPicPr>
        <p:blipFill>
          <a:blip r:embed="rId8"/>
          <a:stretch>
            <a:fillRect/>
          </a:stretch>
        </p:blipFill>
        <p:spPr>
          <a:xfrm>
            <a:off x="4968532" y="5474934"/>
            <a:ext cx="1374481" cy="92090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8382" y="4544898"/>
            <a:ext cx="988649" cy="91839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7528" y="2512374"/>
            <a:ext cx="805660" cy="1208382"/>
          </a:xfrm>
          <a:prstGeom prst="rect">
            <a:avLst/>
          </a:prstGeom>
        </p:spPr>
      </p:pic>
      <p:sp>
        <p:nvSpPr>
          <p:cNvPr id="20" name="Title 19"/>
          <p:cNvSpPr>
            <a:spLocks noGrp="1"/>
          </p:cNvSpPr>
          <p:nvPr>
            <p:ph type="title"/>
          </p:nvPr>
        </p:nvSpPr>
        <p:spPr/>
        <p:txBody>
          <a:bodyPr/>
          <a:lstStyle/>
          <a:p>
            <a:endParaRPr lang="en-GB" dirty="0"/>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9911" y="1415171"/>
            <a:ext cx="1160585" cy="1160585"/>
          </a:xfrm>
          <a:prstGeom prst="rect">
            <a:avLst/>
          </a:prstGeom>
        </p:spPr>
      </p:pic>
      <p:pic>
        <p:nvPicPr>
          <p:cNvPr id="17" name="Picture 16" descr="A flock of seagulls standing on a sidewalk&#10;&#10;Description automatically generated">
            <a:extLst>
              <a:ext uri="{FF2B5EF4-FFF2-40B4-BE49-F238E27FC236}">
                <a16:creationId xmlns:a16="http://schemas.microsoft.com/office/drawing/2014/main" id="{23260AF1-DE53-8147-88F8-821DD7252FDD}"/>
              </a:ext>
            </a:extLst>
          </p:cNvPr>
          <p:cNvPicPr>
            <a:picLocks noChangeAspect="1"/>
          </p:cNvPicPr>
          <p:nvPr/>
        </p:nvPicPr>
        <p:blipFill>
          <a:blip r:embed="rId12"/>
          <a:stretch>
            <a:fillRect/>
          </a:stretch>
        </p:blipFill>
        <p:spPr>
          <a:xfrm>
            <a:off x="2669522" y="5096035"/>
            <a:ext cx="1035558" cy="1380744"/>
          </a:xfrm>
          <a:prstGeom prst="rect">
            <a:avLst/>
          </a:prstGeom>
        </p:spPr>
      </p:pic>
      <p:pic>
        <p:nvPicPr>
          <p:cNvPr id="22" name="Picture 21">
            <a:extLst>
              <a:ext uri="{FF2B5EF4-FFF2-40B4-BE49-F238E27FC236}">
                <a16:creationId xmlns:a16="http://schemas.microsoft.com/office/drawing/2014/main" id="{F103F0F6-0E1C-5B47-A1E0-3BDCAFAA4B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5017" y="4518720"/>
            <a:ext cx="1117904" cy="1117904"/>
          </a:xfrm>
          <a:prstGeom prst="rect">
            <a:avLst/>
          </a:prstGeom>
        </p:spPr>
      </p:pic>
    </p:spTree>
    <p:extLst>
      <p:ext uri="{BB962C8B-B14F-4D97-AF65-F5344CB8AC3E}">
        <p14:creationId xmlns:p14="http://schemas.microsoft.com/office/powerpoint/2010/main" val="38102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statistical capacity </a:t>
            </a:r>
          </a:p>
        </p:txBody>
      </p:sp>
      <p:sp>
        <p:nvSpPr>
          <p:cNvPr id="3" name="Content Placeholder 2"/>
          <p:cNvSpPr>
            <a:spLocks noGrp="1"/>
          </p:cNvSpPr>
          <p:nvPr>
            <p:ph idx="1"/>
          </p:nvPr>
        </p:nvSpPr>
        <p:spPr/>
        <p:txBody>
          <a:bodyPr/>
          <a:lstStyle/>
          <a:p>
            <a:endParaRPr lang="en-GB" dirty="0"/>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solidFill>
                <a:srgbClr val="FF0000"/>
              </a:solidFill>
            </a:endParaRPr>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7" name="Picture 6"/>
          <p:cNvPicPr>
            <a:picLocks noChangeAspect="1"/>
          </p:cNvPicPr>
          <p:nvPr/>
        </p:nvPicPr>
        <p:blipFill>
          <a:blip r:embed="rId3"/>
          <a:stretch>
            <a:fillRect/>
          </a:stretch>
        </p:blipFill>
        <p:spPr>
          <a:xfrm>
            <a:off x="1090246" y="2087705"/>
            <a:ext cx="4994031" cy="3747977"/>
          </a:xfrm>
          <a:prstGeom prst="rect">
            <a:avLst/>
          </a:prstGeom>
        </p:spPr>
      </p:pic>
    </p:spTree>
    <p:extLst>
      <p:ext uri="{BB962C8B-B14F-4D97-AF65-F5344CB8AC3E}">
        <p14:creationId xmlns:p14="http://schemas.microsoft.com/office/powerpoint/2010/main" val="3164806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statistical capacity </a:t>
            </a:r>
          </a:p>
        </p:txBody>
      </p:sp>
      <p:sp>
        <p:nvSpPr>
          <p:cNvPr id="3" name="Content Placeholder 2"/>
          <p:cNvSpPr>
            <a:spLocks noGrp="1"/>
          </p:cNvSpPr>
          <p:nvPr>
            <p:ph idx="1"/>
          </p:nvPr>
        </p:nvSpPr>
        <p:spPr/>
        <p:txBody>
          <a:bodyPr>
            <a:normAutofit/>
          </a:bodyPr>
          <a:lstStyle/>
          <a:p>
            <a:r>
              <a:rPr lang="en-GB" dirty="0"/>
              <a:t>UKRI CDT’s</a:t>
            </a:r>
          </a:p>
          <a:p>
            <a:pPr marL="0" indent="0">
              <a:buNone/>
            </a:pPr>
            <a:r>
              <a:rPr lang="en-GB" dirty="0"/>
              <a:t> </a:t>
            </a:r>
          </a:p>
          <a:p>
            <a:r>
              <a:rPr lang="en-GB" dirty="0"/>
              <a:t>NIHR investment</a:t>
            </a:r>
          </a:p>
          <a:p>
            <a:endParaRPr lang="en-GB" dirty="0"/>
          </a:p>
          <a:p>
            <a:r>
              <a:rPr lang="en-GB" dirty="0"/>
              <a:t>Training courses</a:t>
            </a:r>
          </a:p>
          <a:p>
            <a:pPr marL="0" indent="0">
              <a:buNone/>
            </a:pPr>
            <a:endParaRPr lang="en-GB" dirty="0"/>
          </a:p>
          <a:p>
            <a:r>
              <a:rPr lang="en-GB" dirty="0"/>
              <a:t>Statisticians for Society</a:t>
            </a:r>
          </a:p>
          <a:p>
            <a:endParaRPr lang="en-GB" dirty="0"/>
          </a:p>
          <a:p>
            <a:r>
              <a:rPr lang="en-GB" dirty="0"/>
              <a:t>AIMS</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6" name="Picture 5"/>
          <p:cNvPicPr>
            <a:picLocks noChangeAspect="1"/>
          </p:cNvPicPr>
          <p:nvPr/>
        </p:nvPicPr>
        <p:blipFill>
          <a:blip r:embed="rId2"/>
          <a:stretch>
            <a:fillRect/>
          </a:stretch>
        </p:blipFill>
        <p:spPr>
          <a:xfrm>
            <a:off x="3558449" y="2286814"/>
            <a:ext cx="5018184" cy="3763638"/>
          </a:xfrm>
          <a:prstGeom prst="rect">
            <a:avLst/>
          </a:prstGeom>
        </p:spPr>
      </p:pic>
    </p:spTree>
    <p:extLst>
      <p:ext uri="{BB962C8B-B14F-4D97-AF65-F5344CB8AC3E}">
        <p14:creationId xmlns:p14="http://schemas.microsoft.com/office/powerpoint/2010/main" val="939622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statistical capacity </a:t>
            </a:r>
          </a:p>
        </p:txBody>
      </p:sp>
      <p:sp>
        <p:nvSpPr>
          <p:cNvPr id="3" name="Content Placeholder 2"/>
          <p:cNvSpPr>
            <a:spLocks noGrp="1"/>
          </p:cNvSpPr>
          <p:nvPr>
            <p:ph idx="1"/>
          </p:nvPr>
        </p:nvSpPr>
        <p:spPr/>
        <p:txBody>
          <a:bodyPr>
            <a:normAutofit/>
          </a:bodyPr>
          <a:lstStyle/>
          <a:p>
            <a:r>
              <a:rPr lang="en-GB" dirty="0"/>
              <a:t>The breath of approaches and applications → increasing need for high level statistical expertise including the ability to work in highly multi-disciplinary scientific and legal frameworks </a:t>
            </a:r>
          </a:p>
          <a:p>
            <a:endParaRPr lang="en-GB" dirty="0"/>
          </a:p>
          <a:p>
            <a:r>
              <a:rPr lang="en-GB" dirty="0"/>
              <a:t>Kingman (2018): skills required have come to another level both in terms of depth and the numbers of people needed  </a:t>
            </a:r>
          </a:p>
          <a:p>
            <a:endParaRPr lang="en-GB" dirty="0"/>
          </a:p>
          <a:p>
            <a:r>
              <a:rPr lang="en-GB" dirty="0"/>
              <a:t>If we can rise to the challenge, the potential for using data for the public good is enormous</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806699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20000"/>
                    <a:lumOff val="80000"/>
                  </a:schemeClr>
                </a:solidFill>
              </a:rPr>
              <a:t>Pigeon-holes and </a:t>
            </a:r>
            <a:r>
              <a:rPr lang="en-US" dirty="0"/>
              <a:t>Mustard Seeds</a:t>
            </a:r>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026" y="1917910"/>
            <a:ext cx="1025134" cy="783272"/>
          </a:xfrm>
          <a:prstGeom prst="rect">
            <a:avLst/>
          </a:prstGeom>
        </p:spPr>
      </p:pic>
      <p:pic>
        <p:nvPicPr>
          <p:cNvPr id="1026" name="Picture 2" descr="Image result for mustard 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224" y="2354327"/>
            <a:ext cx="5197313" cy="389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4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Modelling to inform policy</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12" name="Picture 11" descr="A close up of a map&#10;&#10;Description automatically generated">
            <a:extLst>
              <a:ext uri="{FF2B5EF4-FFF2-40B4-BE49-F238E27FC236}">
                <a16:creationId xmlns:a16="http://schemas.microsoft.com/office/drawing/2014/main" id="{F6A068F1-3BA3-B54B-BC20-27324CF65089}"/>
              </a:ext>
            </a:extLst>
          </p:cNvPr>
          <p:cNvPicPr>
            <a:picLocks noChangeAspect="1"/>
          </p:cNvPicPr>
          <p:nvPr/>
        </p:nvPicPr>
        <p:blipFill>
          <a:blip r:embed="rId3"/>
          <a:stretch>
            <a:fillRect/>
          </a:stretch>
        </p:blipFill>
        <p:spPr>
          <a:xfrm>
            <a:off x="3907536" y="1960243"/>
            <a:ext cx="5083576" cy="4106366"/>
          </a:xfrm>
          <a:prstGeom prst="rect">
            <a:avLst/>
          </a:prstGeom>
        </p:spPr>
      </p:pic>
      <p:sp>
        <p:nvSpPr>
          <p:cNvPr id="14" name="Content Placeholder 13">
            <a:extLst>
              <a:ext uri="{FF2B5EF4-FFF2-40B4-BE49-F238E27FC236}">
                <a16:creationId xmlns:a16="http://schemas.microsoft.com/office/drawing/2014/main" id="{0020F3B8-5CDC-F041-A86B-20AA0127B282}"/>
              </a:ext>
            </a:extLst>
          </p:cNvPr>
          <p:cNvSpPr>
            <a:spLocks noGrp="1"/>
          </p:cNvSpPr>
          <p:nvPr>
            <p:ph idx="1"/>
          </p:nvPr>
        </p:nvSpPr>
        <p:spPr>
          <a:xfrm>
            <a:off x="457200" y="2109216"/>
            <a:ext cx="3834384" cy="3791712"/>
          </a:xfrm>
        </p:spPr>
        <p:txBody>
          <a:bodyPr/>
          <a:lstStyle/>
          <a:p>
            <a:r>
              <a:rPr lang="en-GB" b="1" dirty="0"/>
              <a:t>Report 9: Impact of non-pharmaceutical interventions (NPIs) to reduce COVID-19 mortality and healthcare demand </a:t>
            </a:r>
          </a:p>
          <a:p>
            <a:endParaRPr lang="en-GB" b="1" dirty="0"/>
          </a:p>
          <a:p>
            <a:pPr marL="0" indent="0">
              <a:buNone/>
            </a:pPr>
            <a:r>
              <a:rPr lang="en-GB" b="1" dirty="0"/>
              <a:t>(Ferguson et al, 16 March 2020)</a:t>
            </a:r>
            <a:endParaRPr lang="en-GB" dirty="0"/>
          </a:p>
          <a:p>
            <a:endParaRPr lang="en-US" dirty="0"/>
          </a:p>
        </p:txBody>
      </p:sp>
    </p:spTree>
    <p:extLst>
      <p:ext uri="{BB962C8B-B14F-4D97-AF65-F5344CB8AC3E}">
        <p14:creationId xmlns:p14="http://schemas.microsoft.com/office/powerpoint/2010/main" val="2160736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956" y="1134207"/>
            <a:ext cx="7993626" cy="4950028"/>
          </a:xfrm>
        </p:spPr>
      </p:pic>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62761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action woman</a:t>
            </a:r>
          </a:p>
        </p:txBody>
      </p:sp>
      <p:sp>
        <p:nvSpPr>
          <p:cNvPr id="3" name="Content Placeholder 2"/>
          <p:cNvSpPr>
            <a:spLocks noGrp="1"/>
          </p:cNvSpPr>
          <p:nvPr>
            <p:ph idx="1"/>
          </p:nvPr>
        </p:nvSpPr>
        <p:spPr/>
        <p:txBody>
          <a:bodyPr/>
          <a:lstStyle/>
          <a:p>
            <a:pPr marL="0" indent="0">
              <a:buNone/>
            </a:pPr>
            <a:endParaRPr lang="en-GB" i="1" dirty="0">
              <a:solidFill>
                <a:srgbClr val="FF0000"/>
              </a:solidFill>
            </a:endParaRPr>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10" name="Picture 9" descr="A group of people standing in front of a building&#10;&#10;Description automatically generated">
            <a:extLst>
              <a:ext uri="{FF2B5EF4-FFF2-40B4-BE49-F238E27FC236}">
                <a16:creationId xmlns:a16="http://schemas.microsoft.com/office/drawing/2014/main" id="{3FD3DA66-6635-964A-B4C6-A800D6028C5D}"/>
              </a:ext>
            </a:extLst>
          </p:cNvPr>
          <p:cNvPicPr>
            <a:picLocks noChangeAspect="1"/>
          </p:cNvPicPr>
          <p:nvPr/>
        </p:nvPicPr>
        <p:blipFill>
          <a:blip r:embed="rId3"/>
          <a:stretch>
            <a:fillRect/>
          </a:stretch>
        </p:blipFill>
        <p:spPr>
          <a:xfrm>
            <a:off x="1670304" y="2066031"/>
            <a:ext cx="5606938" cy="4205204"/>
          </a:xfrm>
          <a:prstGeom prst="rect">
            <a:avLst/>
          </a:prstGeom>
        </p:spPr>
      </p:pic>
    </p:spTree>
    <p:extLst>
      <p:ext uri="{BB962C8B-B14F-4D97-AF65-F5344CB8AC3E}">
        <p14:creationId xmlns:p14="http://schemas.microsoft.com/office/powerpoint/2010/main" val="241738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ea typeface="Baekmuk Batang" charset="0"/>
                <a:cs typeface="Baekmuk Batang" charset="0"/>
              </a:rPr>
              <a:t>Evidence network of COVID-19 clinical trials of top 15 interventions</a:t>
            </a:r>
            <a:br>
              <a:rPr lang="en-US" altLang="en-US" dirty="0">
                <a:latin typeface="Arial" panose="020B0604020202020204" pitchFamily="34" charset="0"/>
                <a:ea typeface="Baekmuk Batang" charset="0"/>
                <a:cs typeface="Baekmuk Batang" charset="0"/>
              </a:rPr>
            </a:br>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6" name="Picture 2">
            <a:extLst>
              <a:ext uri="{FF2B5EF4-FFF2-40B4-BE49-F238E27FC236}">
                <a16:creationId xmlns:a16="http://schemas.microsoft.com/office/drawing/2014/main" id="{C9B0B277-C189-D046-9C5F-97EEFF019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76" y="2238164"/>
            <a:ext cx="6795073" cy="39156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5730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COVID 19: The key three UK national trials</a:t>
            </a:r>
          </a:p>
        </p:txBody>
      </p:sp>
      <p:sp>
        <p:nvSpPr>
          <p:cNvPr id="3" name="Content Placeholder 2"/>
          <p:cNvSpPr>
            <a:spLocks noGrp="1"/>
          </p:cNvSpPr>
          <p:nvPr>
            <p:ph idx="1"/>
          </p:nvPr>
        </p:nvSpPr>
        <p:spPr/>
        <p:txBody>
          <a:bodyPr>
            <a:normAutofit/>
          </a:bodyPr>
          <a:lstStyle/>
          <a:p>
            <a:endParaRPr lang="en-GB" dirty="0"/>
          </a:p>
          <a:p>
            <a:r>
              <a:rPr lang="en-GB" sz="2400" b="1" dirty="0"/>
              <a:t>PRINCIPLE </a:t>
            </a:r>
            <a:r>
              <a:rPr lang="en-GB" sz="2400" dirty="0"/>
              <a:t>(higher risk patients in primary care trial) </a:t>
            </a:r>
            <a:r>
              <a:rPr lang="en-GB" sz="2400" dirty="0" err="1"/>
              <a:t>www.principletrial.org</a:t>
            </a:r>
            <a:r>
              <a:rPr lang="en-GB" sz="2400" dirty="0"/>
              <a:t> </a:t>
            </a:r>
          </a:p>
          <a:p>
            <a:endParaRPr lang="en-GB" sz="2400" dirty="0"/>
          </a:p>
          <a:p>
            <a:r>
              <a:rPr lang="en-GB" sz="2400" b="1" dirty="0"/>
              <a:t>RECOVERY </a:t>
            </a:r>
            <a:r>
              <a:rPr lang="en-GB" sz="2400" dirty="0"/>
              <a:t>(in hospital trial) https://</a:t>
            </a:r>
            <a:r>
              <a:rPr lang="en-GB" sz="2400" dirty="0" err="1"/>
              <a:t>www.recoverytrial.net</a:t>
            </a:r>
            <a:r>
              <a:rPr lang="en-GB" sz="2400" dirty="0"/>
              <a:t>/</a:t>
            </a:r>
          </a:p>
          <a:p>
            <a:endParaRPr lang="en-GB" sz="2400" dirty="0"/>
          </a:p>
          <a:p>
            <a:r>
              <a:rPr lang="en-GB" sz="2400" b="1" dirty="0"/>
              <a:t>REMAP-CAP </a:t>
            </a:r>
            <a:r>
              <a:rPr lang="en-GB" sz="2400" dirty="0"/>
              <a:t>(critically ill patient trial) https://</a:t>
            </a:r>
            <a:r>
              <a:rPr lang="en-GB" sz="2400" dirty="0" err="1"/>
              <a:t>www.remapcap.org</a:t>
            </a:r>
            <a:r>
              <a:rPr lang="en-GB" sz="2400" dirty="0"/>
              <a:t>/</a:t>
            </a:r>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618380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RSS Covid-19 Task Force </a:t>
            </a:r>
          </a:p>
        </p:txBody>
      </p:sp>
      <p:sp>
        <p:nvSpPr>
          <p:cNvPr id="3" name="Content Placeholder 2"/>
          <p:cNvSpPr>
            <a:spLocks noGrp="1"/>
          </p:cNvSpPr>
          <p:nvPr>
            <p:ph idx="1"/>
          </p:nvPr>
        </p:nvSpPr>
        <p:spPr/>
        <p:txBody>
          <a:bodyPr/>
          <a:lstStyle/>
          <a:p>
            <a:r>
              <a:rPr lang="en-GB" sz="2000" dirty="0"/>
              <a:t>co-chairs Sylvia Richardson and David </a:t>
            </a:r>
            <a:r>
              <a:rPr lang="en-GB" sz="2000" dirty="0" err="1"/>
              <a:t>Spiegelhalter</a:t>
            </a:r>
            <a:r>
              <a:rPr lang="en-GB" sz="2000" dirty="0"/>
              <a:t> </a:t>
            </a:r>
          </a:p>
          <a:p>
            <a:endParaRPr lang="en-GB" sz="2000" dirty="0"/>
          </a:p>
          <a:p>
            <a:r>
              <a:rPr lang="en-GB" sz="2000" dirty="0"/>
              <a:t>the design of data collection, </a:t>
            </a:r>
          </a:p>
          <a:p>
            <a:r>
              <a:rPr lang="en-GB" sz="2000" dirty="0"/>
              <a:t>diagnostic studies, </a:t>
            </a:r>
          </a:p>
          <a:p>
            <a:r>
              <a:rPr lang="en-GB" sz="2000" dirty="0"/>
              <a:t>modelling, </a:t>
            </a:r>
          </a:p>
          <a:p>
            <a:r>
              <a:rPr lang="en-GB" sz="2000" dirty="0"/>
              <a:t>forecasting, </a:t>
            </a:r>
          </a:p>
          <a:p>
            <a:r>
              <a:rPr lang="en-GB" sz="2000" dirty="0"/>
              <a:t>treatment studies, </a:t>
            </a:r>
          </a:p>
          <a:p>
            <a:r>
              <a:rPr lang="en-GB" sz="2000" dirty="0"/>
              <a:t>the enhancement of public understanding, </a:t>
            </a:r>
          </a:p>
          <a:p>
            <a:pPr marL="0" indent="0">
              <a:buNone/>
            </a:pPr>
            <a:r>
              <a:rPr lang="en-GB" sz="2000" dirty="0"/>
              <a:t> and other areas.</a:t>
            </a:r>
          </a:p>
          <a:p>
            <a:endParaRPr lang="en-GB" i="1" dirty="0">
              <a:solidFill>
                <a:srgbClr val="FF0000"/>
              </a:solidFill>
            </a:endParaRPr>
          </a:p>
          <a:p>
            <a:pPr marL="0" indent="0">
              <a:buNone/>
            </a:pPr>
            <a:r>
              <a:rPr lang="en-GB" dirty="0">
                <a:hlinkClick r:id="rId3"/>
              </a:rPr>
              <a:t>https://rss.org.uk/policy-campaigns/policy/covid-19-task-force/</a:t>
            </a:r>
            <a:endParaRPr lang="en-GB" dirty="0"/>
          </a:p>
          <a:p>
            <a:pPr marL="0" indent="0">
              <a:buNone/>
            </a:pPr>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6" name="Picture 5">
            <a:extLst>
              <a:ext uri="{FF2B5EF4-FFF2-40B4-BE49-F238E27FC236}">
                <a16:creationId xmlns:a16="http://schemas.microsoft.com/office/drawing/2014/main" id="{13D7DC3F-C318-5F49-B101-69043011B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632" y="2839405"/>
            <a:ext cx="1970084" cy="1970084"/>
          </a:xfrm>
          <a:prstGeom prst="rect">
            <a:avLst/>
          </a:prstGeom>
        </p:spPr>
      </p:pic>
      <p:pic>
        <p:nvPicPr>
          <p:cNvPr id="7" name="Picture 6">
            <a:extLst>
              <a:ext uri="{FF2B5EF4-FFF2-40B4-BE49-F238E27FC236}">
                <a16:creationId xmlns:a16="http://schemas.microsoft.com/office/drawing/2014/main" id="{BAAE6815-498E-EE4E-860D-FEBC5EF7D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105" y="4348716"/>
            <a:ext cx="1970084" cy="1970084"/>
          </a:xfrm>
          <a:prstGeom prst="rect">
            <a:avLst/>
          </a:prstGeom>
        </p:spPr>
      </p:pic>
    </p:spTree>
    <p:extLst>
      <p:ext uri="{BB962C8B-B14F-4D97-AF65-F5344CB8AC3E}">
        <p14:creationId xmlns:p14="http://schemas.microsoft.com/office/powerpoint/2010/main" val="1439440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legacy</a:t>
            </a:r>
          </a:p>
        </p:txBody>
      </p:sp>
      <p:sp>
        <p:nvSpPr>
          <p:cNvPr id="3" name="Content Placeholder 2"/>
          <p:cNvSpPr>
            <a:spLocks noGrp="1"/>
          </p:cNvSpPr>
          <p:nvPr>
            <p:ph idx="1"/>
          </p:nvPr>
        </p:nvSpPr>
        <p:spPr/>
        <p:txBody>
          <a:bodyPr>
            <a:normAutofit/>
          </a:bodyPr>
          <a:lstStyle/>
          <a:p>
            <a:endParaRPr lang="en-GB" dirty="0"/>
          </a:p>
          <a:p>
            <a:pPr marL="0" indent="0">
              <a:buNone/>
            </a:pPr>
            <a:r>
              <a:rPr lang="en-GB" dirty="0"/>
              <a:t>“There was a great deal of romantic feeling about you 23 years ago when you returned home from the Crimea […] and now you work on in silence, and nobody knows how many lives are saved by your nurses in hospitals; how many thousand soldiers […] are now alive owing to your forethought and diligence; how many natives of India in this generation and in generations to come have been preserved from famine and oppression and the load of debt by the energy of a sick lady who can scarcely rise from her bed. The world does not know all this or think about it. But I know it and often think about it. “</a:t>
            </a:r>
          </a:p>
          <a:p>
            <a:pPr marL="0" indent="0">
              <a:buNone/>
            </a:pPr>
            <a:endParaRPr lang="en-GB" dirty="0"/>
          </a:p>
          <a:p>
            <a:pPr marL="0" indent="0">
              <a:buNone/>
            </a:pPr>
            <a:r>
              <a:rPr lang="en-GB" dirty="0"/>
              <a:t>( Benjamin Jowett, 31 December 1879)</a:t>
            </a:r>
          </a:p>
          <a:p>
            <a:pPr marL="0" indent="0">
              <a:buNone/>
            </a:pPr>
            <a:endParaRPr lang="en-GB" dirty="0"/>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657721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8566"/>
            <a:ext cx="8229600" cy="768042"/>
          </a:xfrm>
        </p:spPr>
        <p:txBody>
          <a:bodyPr/>
          <a:lstStyle/>
          <a:p>
            <a:r>
              <a:rPr lang="en-GB" sz="2400" dirty="0"/>
              <a:t>Florence Nightingale 1906: #lockdown role model</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88" y="1864144"/>
            <a:ext cx="7180092" cy="4308055"/>
          </a:xfrm>
          <a:prstGeom prst="rect">
            <a:avLst/>
          </a:prstGeom>
        </p:spPr>
      </p:pic>
      <p:sp>
        <p:nvSpPr>
          <p:cNvPr id="7" name="Content Placeholder 6"/>
          <p:cNvSpPr>
            <a:spLocks noGrp="1"/>
          </p:cNvSpPr>
          <p:nvPr>
            <p:ph idx="1"/>
          </p:nvPr>
        </p:nvSpPr>
        <p:spPr>
          <a:xfrm>
            <a:off x="457200" y="2346581"/>
            <a:ext cx="8125968" cy="3644104"/>
          </a:xfrm>
        </p:spPr>
        <p:txBody>
          <a:bodyPr/>
          <a:lstStyle/>
          <a:p>
            <a:pPr marL="0" indent="0">
              <a:buNone/>
            </a:pPr>
            <a:endParaRPr lang="en-GB" dirty="0"/>
          </a:p>
        </p:txBody>
      </p:sp>
    </p:spTree>
    <p:extLst>
      <p:ext uri="{BB962C8B-B14F-4D97-AF65-F5344CB8AC3E}">
        <p14:creationId xmlns:p14="http://schemas.microsoft.com/office/powerpoint/2010/main" val="2058041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education for politicians</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8" name="Picture 7" descr="A large body of water with a city in the background&#10;&#10;Description automatically generated">
            <a:extLst>
              <a:ext uri="{FF2B5EF4-FFF2-40B4-BE49-F238E27FC236}">
                <a16:creationId xmlns:a16="http://schemas.microsoft.com/office/drawing/2014/main" id="{8FAE1B34-5F35-ED4D-948F-22107C5EA8D7}"/>
              </a:ext>
            </a:extLst>
          </p:cNvPr>
          <p:cNvPicPr>
            <a:picLocks noChangeAspect="1"/>
          </p:cNvPicPr>
          <p:nvPr/>
        </p:nvPicPr>
        <p:blipFill>
          <a:blip r:embed="rId3"/>
          <a:stretch>
            <a:fillRect/>
          </a:stretch>
        </p:blipFill>
        <p:spPr>
          <a:xfrm>
            <a:off x="1572768" y="2067560"/>
            <a:ext cx="5760720" cy="4320540"/>
          </a:xfrm>
          <a:prstGeom prst="rect">
            <a:avLst/>
          </a:prstGeom>
        </p:spPr>
      </p:pic>
      <p:sp>
        <p:nvSpPr>
          <p:cNvPr id="7" name="Content Placeholder 6">
            <a:extLst>
              <a:ext uri="{FF2B5EF4-FFF2-40B4-BE49-F238E27FC236}">
                <a16:creationId xmlns:a16="http://schemas.microsoft.com/office/drawing/2014/main" id="{611EF8D9-8E55-B249-BD7B-04C3DC1D5B6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7599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596B70-5837-8D4D-8C8D-78683E137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18" y="4047744"/>
            <a:ext cx="2295203" cy="2295203"/>
          </a:xfrm>
          <a:prstGeom prst="rect">
            <a:avLst/>
          </a:prstGeom>
        </p:spPr>
      </p:pic>
      <p:sp>
        <p:nvSpPr>
          <p:cNvPr id="2" name="Title 1"/>
          <p:cNvSpPr>
            <a:spLocks noGrp="1"/>
          </p:cNvSpPr>
          <p:nvPr>
            <p:ph type="title"/>
          </p:nvPr>
        </p:nvSpPr>
        <p:spPr>
          <a:xfrm>
            <a:off x="457200" y="1057766"/>
            <a:ext cx="8229600" cy="753219"/>
          </a:xfrm>
        </p:spPr>
        <p:txBody>
          <a:bodyPr/>
          <a:lstStyle/>
          <a:p>
            <a:r>
              <a:rPr lang="en-GB" dirty="0"/>
              <a:t>Happy 200</a:t>
            </a:r>
            <a:r>
              <a:rPr lang="en-GB" baseline="30000" dirty="0"/>
              <a:t>th</a:t>
            </a:r>
            <a:r>
              <a:rPr lang="en-GB" dirty="0"/>
              <a:t> Birthday, Florence!</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93408" y="1248140"/>
            <a:ext cx="2195956" cy="219595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1388" y="4296102"/>
            <a:ext cx="3662612" cy="2046845"/>
          </a:xfrm>
          <a:prstGeom prst="rect">
            <a:avLst/>
          </a:prstGeom>
        </p:spPr>
      </p:pic>
      <p:pic>
        <p:nvPicPr>
          <p:cNvPr id="11" name="Picture 10">
            <a:extLst>
              <a:ext uri="{FF2B5EF4-FFF2-40B4-BE49-F238E27FC236}">
                <a16:creationId xmlns:a16="http://schemas.microsoft.com/office/drawing/2014/main" id="{EA4C35A9-79E5-584D-806C-40802A6E2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4955" y="2010559"/>
            <a:ext cx="4778453" cy="2867073"/>
          </a:xfrm>
          <a:prstGeom prst="rect">
            <a:avLst/>
          </a:prstGeom>
        </p:spPr>
      </p:pic>
    </p:spTree>
    <p:extLst>
      <p:ext uri="{BB962C8B-B14F-4D97-AF65-F5344CB8AC3E}">
        <p14:creationId xmlns:p14="http://schemas.microsoft.com/office/powerpoint/2010/main" val="311635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3627" y="1057767"/>
            <a:ext cx="7820801" cy="5021382"/>
          </a:xfrm>
        </p:spPr>
      </p:pic>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525503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68"/>
            <a:ext cx="8229600" cy="507556"/>
          </a:xfrm>
        </p:spPr>
        <p:txBody>
          <a:bodyPr/>
          <a:lstStyle/>
          <a:p>
            <a:r>
              <a:rPr lang="en-GB" dirty="0"/>
              <a:t>Florence Nightingale: early education</a:t>
            </a:r>
          </a:p>
        </p:txBody>
      </p:sp>
      <p:sp>
        <p:nvSpPr>
          <p:cNvPr id="3" name="Content Placeholder 2"/>
          <p:cNvSpPr>
            <a:spLocks noGrp="1"/>
          </p:cNvSpPr>
          <p:nvPr>
            <p:ph idx="1"/>
          </p:nvPr>
        </p:nvSpPr>
        <p:spPr>
          <a:xfrm>
            <a:off x="457200" y="2346581"/>
            <a:ext cx="4668715" cy="3644104"/>
          </a:xfrm>
        </p:spPr>
        <p:txBody>
          <a:bodyPr>
            <a:normAutofit/>
          </a:bodyPr>
          <a:lstStyle/>
          <a:p>
            <a:pPr marL="0" indent="0">
              <a:buNone/>
            </a:pPr>
            <a:endParaRPr lang="en-GB" dirty="0"/>
          </a:p>
          <a:p>
            <a:r>
              <a:rPr lang="en-GB" dirty="0"/>
              <a:t>Taught with Parthenope by her Cambridge-educated father</a:t>
            </a:r>
          </a:p>
          <a:p>
            <a:endParaRPr lang="en-GB" dirty="0"/>
          </a:p>
          <a:p>
            <a:r>
              <a:rPr lang="en-GB" dirty="0"/>
              <a:t>Curriculum- Latin, Greek, history, philosophy, mathematics, modern languages and music </a:t>
            </a:r>
          </a:p>
          <a:p>
            <a:endParaRPr lang="en-GB" dirty="0"/>
          </a:p>
          <a:p>
            <a:r>
              <a:rPr lang="en-GB" dirty="0"/>
              <a:t>Parthenope preferred sketching, Florence’s Greek was good enough to later help Benjamin Jowett in his translation of Plato’s Dialogues</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53" y="2265992"/>
            <a:ext cx="3015969" cy="3916843"/>
          </a:xfrm>
          <a:prstGeom prst="rect">
            <a:avLst/>
          </a:prstGeom>
        </p:spPr>
      </p:pic>
    </p:spTree>
    <p:extLst>
      <p:ext uri="{BB962C8B-B14F-4D97-AF65-F5344CB8AC3E}">
        <p14:creationId xmlns:p14="http://schemas.microsoft.com/office/powerpoint/2010/main" val="350725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199" y="2009553"/>
            <a:ext cx="3950877" cy="3981132"/>
          </a:xfrm>
        </p:spPr>
        <p:txBody>
          <a:bodyPr>
            <a:normAutofit/>
          </a:bodyPr>
          <a:lstStyle/>
          <a:p>
            <a:pPr>
              <a:lnSpc>
                <a:spcPct val="90000"/>
              </a:lnSpc>
            </a:pPr>
            <a:r>
              <a:rPr lang="en-GB" dirty="0"/>
              <a:t>At 17 had a mystical experience, her ‘calling’ that she was not destined for a conventional life</a:t>
            </a:r>
          </a:p>
          <a:p>
            <a:pPr>
              <a:lnSpc>
                <a:spcPct val="90000"/>
              </a:lnSpc>
            </a:pPr>
            <a:endParaRPr lang="en-GB" dirty="0"/>
          </a:p>
          <a:p>
            <a:pPr>
              <a:lnSpc>
                <a:spcPct val="90000"/>
              </a:lnSpc>
            </a:pPr>
            <a:r>
              <a:rPr lang="en-GB" dirty="0"/>
              <a:t>1845: wanted to learn about nursing at Salisbury Infirmary ‘It was as if I wanted to be a kitchen maid’; concluded only widowhood or poverty could give an educated woman a reason to work</a:t>
            </a:r>
          </a:p>
          <a:p>
            <a:pPr>
              <a:lnSpc>
                <a:spcPct val="90000"/>
              </a:lnSpc>
            </a:pPr>
            <a:endParaRPr lang="en-GB" dirty="0"/>
          </a:p>
          <a:p>
            <a:pPr>
              <a:lnSpc>
                <a:spcPct val="90000"/>
              </a:lnSpc>
            </a:pPr>
            <a:r>
              <a:rPr lang="en-GB" dirty="0"/>
              <a:t>1848: taught her ‘little thieves’ at a Ragged School in Westminster- opened her eyes to poverty, but family objected. Again.</a:t>
            </a:r>
          </a:p>
          <a:p>
            <a:pPr marL="0" indent="0">
              <a:lnSpc>
                <a:spcPct val="90000"/>
              </a:lnSpc>
              <a:buNone/>
            </a:pPr>
            <a:endParaRPr lang="en-GB" dirty="0"/>
          </a:p>
          <a:p>
            <a:pPr>
              <a:lnSpc>
                <a:spcPct val="90000"/>
              </a:lnSpc>
            </a:pPr>
            <a:endParaRPr lang="en-GB" dirty="0"/>
          </a:p>
        </p:txBody>
      </p:sp>
      <p:sp>
        <p:nvSpPr>
          <p:cNvPr id="2" name="Title 1"/>
          <p:cNvSpPr>
            <a:spLocks noGrp="1"/>
          </p:cNvSpPr>
          <p:nvPr>
            <p:ph type="title"/>
          </p:nvPr>
        </p:nvSpPr>
        <p:spPr>
          <a:xfrm>
            <a:off x="457200" y="1222744"/>
            <a:ext cx="8229600" cy="531628"/>
          </a:xfrm>
        </p:spPr>
        <p:txBody>
          <a:bodyPr anchor="ctr">
            <a:normAutofit/>
          </a:bodyPr>
          <a:lstStyle/>
          <a:p>
            <a:r>
              <a:rPr lang="en-GB" dirty="0"/>
              <a:t>Florence Nightingale: the young adult</a:t>
            </a:r>
          </a:p>
        </p:txBody>
      </p:sp>
      <p:sp>
        <p:nvSpPr>
          <p:cNvPr id="17" name="Text Placeholder 3">
            <a:extLst>
              <a:ext uri="{FF2B5EF4-FFF2-40B4-BE49-F238E27FC236}">
                <a16:creationId xmlns:a16="http://schemas.microsoft.com/office/drawing/2014/main" id="{B96D8933-63E3-4E53-BDC9-7BA2D131D4DF}"/>
              </a:ext>
            </a:extLst>
          </p:cNvPr>
          <p:cNvSpPr>
            <a:spLocks noGrp="1"/>
          </p:cNvSpPr>
          <p:nvPr>
            <p:ph type="body" sz="quarter" idx="10"/>
          </p:nvPr>
        </p:nvSpPr>
        <p:spPr>
          <a:xfrm>
            <a:off x="6340638" y="469900"/>
            <a:ext cx="2346162" cy="312291"/>
          </a:xfrm>
        </p:spPr>
        <p:txBody>
          <a:bodyPr/>
          <a:lstStyle/>
          <a:p>
            <a:endParaRPr lang="en-US"/>
          </a:p>
        </p:txBody>
      </p:sp>
      <p:pic>
        <p:nvPicPr>
          <p:cNvPr id="6" name="Content Placeholder 5">
            <a:extLst>
              <a:ext uri="{FF2B5EF4-FFF2-40B4-BE49-F238E27FC236}">
                <a16:creationId xmlns:a16="http://schemas.microsoft.com/office/drawing/2014/main" id="{F7AAE76C-DD20-A54E-AB04-EF3F545C39CE}"/>
              </a:ext>
            </a:extLst>
          </p:cNvPr>
          <p:cNvPicPr>
            <a:picLocks noChangeAspect="1"/>
          </p:cNvPicPr>
          <p:nvPr/>
        </p:nvPicPr>
        <p:blipFill rotWithShape="1">
          <a:blip r:embed="rId3">
            <a:extLst>
              <a:ext uri="{28A0092B-C50C-407E-A947-70E740481C1C}">
                <a14:useLocalDpi xmlns:a14="http://schemas.microsoft.com/office/drawing/2010/main" val="0"/>
              </a:ext>
            </a:extLst>
          </a:blip>
          <a:srcRect l="19001" r="5921" b="3"/>
          <a:stretch/>
        </p:blipFill>
        <p:spPr>
          <a:xfrm>
            <a:off x="4735923" y="2346581"/>
            <a:ext cx="3950878" cy="3644104"/>
          </a:xfrm>
          <a:prstGeom prst="rect">
            <a:avLst/>
          </a:prstGeom>
          <a:noFill/>
        </p:spPr>
      </p:pic>
      <p:sp>
        <p:nvSpPr>
          <p:cNvPr id="18" name="Text Placeholder 5">
            <a:extLst>
              <a:ext uri="{FF2B5EF4-FFF2-40B4-BE49-F238E27FC236}">
                <a16:creationId xmlns:a16="http://schemas.microsoft.com/office/drawing/2014/main" id="{A7D2393B-4C0A-420B-97B4-DAED2174F44B}"/>
              </a:ext>
            </a:extLst>
          </p:cNvPr>
          <p:cNvSpPr>
            <a:spLocks noGrp="1"/>
          </p:cNvSpPr>
          <p:nvPr>
            <p:ph type="body" sz="quarter" idx="13"/>
          </p:nvPr>
        </p:nvSpPr>
        <p:spPr>
          <a:xfrm>
            <a:off x="7095256" y="791391"/>
            <a:ext cx="1591545" cy="257175"/>
          </a:xfrm>
        </p:spPr>
        <p:txBody>
          <a:bodyPr/>
          <a:lstStyle/>
          <a:p>
            <a:endParaRPr lang="en-US"/>
          </a:p>
        </p:txBody>
      </p:sp>
    </p:spTree>
    <p:extLst>
      <p:ext uri="{BB962C8B-B14F-4D97-AF65-F5344CB8AC3E}">
        <p14:creationId xmlns:p14="http://schemas.microsoft.com/office/powerpoint/2010/main" val="368942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the nurse-in-waiting</a:t>
            </a:r>
          </a:p>
        </p:txBody>
      </p:sp>
      <p:sp>
        <p:nvSpPr>
          <p:cNvPr id="3" name="Content Placeholder 2"/>
          <p:cNvSpPr>
            <a:spLocks noGrp="1"/>
          </p:cNvSpPr>
          <p:nvPr>
            <p:ph idx="1"/>
          </p:nvPr>
        </p:nvSpPr>
        <p:spPr/>
        <p:txBody>
          <a:bodyPr>
            <a:normAutofit fontScale="92500" lnSpcReduction="20000"/>
          </a:bodyPr>
          <a:lstStyle/>
          <a:p>
            <a:pPr marL="0" indent="0">
              <a:buNone/>
            </a:pPr>
            <a:endParaRPr lang="en-GB" dirty="0"/>
          </a:p>
          <a:p>
            <a:r>
              <a:rPr lang="en-GB" dirty="0"/>
              <a:t>1849: after cultural tour of Egypt and Greece, visited a hospital, orphanage and school at </a:t>
            </a:r>
            <a:r>
              <a:rPr lang="en-GB" dirty="0" err="1"/>
              <a:t>Kaiserworth</a:t>
            </a:r>
            <a:r>
              <a:rPr lang="en-GB" dirty="0"/>
              <a:t> near Dusseldorf, staffed by ‘deaconesses’ trained by the founding pastor and his wife, Theodor and Caroline </a:t>
            </a:r>
            <a:r>
              <a:rPr lang="en-GB" dirty="0" err="1"/>
              <a:t>Fliedner</a:t>
            </a:r>
            <a:endParaRPr lang="en-GB" dirty="0"/>
          </a:p>
          <a:p>
            <a:endParaRPr lang="en-GB" dirty="0"/>
          </a:p>
          <a:p>
            <a:r>
              <a:rPr lang="en-GB" dirty="0"/>
              <a:t>1850: trained as a nurse at </a:t>
            </a:r>
            <a:r>
              <a:rPr lang="en-GB" dirty="0" err="1"/>
              <a:t>Kaiserworth</a:t>
            </a:r>
            <a:r>
              <a:rPr lang="en-GB" dirty="0"/>
              <a:t>- against strong family opposition</a:t>
            </a:r>
          </a:p>
          <a:p>
            <a:endParaRPr lang="en-GB" dirty="0"/>
          </a:p>
          <a:p>
            <a:r>
              <a:rPr lang="en-GB" dirty="0"/>
              <a:t>1851-4: couldn't find an outlet for her training on her return- so visited hospital throughout UK and Europe, collecting information- analysing and reflecting on hospital reports and government publications on public health</a:t>
            </a:r>
          </a:p>
          <a:p>
            <a:endParaRPr lang="en-GB" dirty="0"/>
          </a:p>
          <a:p>
            <a:r>
              <a:rPr lang="en-GB" dirty="0"/>
              <a:t>1853: Lady Superintendent of an Institution for Sick Gentlewomen, No1 Upper Harley Street</a:t>
            </a:r>
          </a:p>
          <a:p>
            <a:endParaRPr lang="en-GB" dirty="0"/>
          </a:p>
          <a:p>
            <a:r>
              <a:rPr lang="en-GB" dirty="0"/>
              <a:t>1854-56: Crimean War – the Lady of the Lamp</a:t>
            </a:r>
          </a:p>
          <a:p>
            <a:endParaRPr lang="en-GB" dirty="0"/>
          </a:p>
          <a:p>
            <a:pPr marL="0" indent="0">
              <a:buNone/>
            </a:pPr>
            <a:endParaRPr lang="en-GB" dirty="0"/>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763941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55" y="1082958"/>
            <a:ext cx="7953023" cy="4997348"/>
          </a:xfrm>
          <a:prstGeom prst="rect">
            <a:avLst/>
          </a:prstGeom>
        </p:spPr>
      </p:pic>
    </p:spTree>
    <p:extLst>
      <p:ext uri="{BB962C8B-B14F-4D97-AF65-F5344CB8AC3E}">
        <p14:creationId xmlns:p14="http://schemas.microsoft.com/office/powerpoint/2010/main" val="799697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Florence Nightingale:  </a:t>
            </a:r>
            <a:br>
              <a:rPr lang="en-GB" dirty="0"/>
            </a:br>
            <a:r>
              <a:rPr lang="en-GB" dirty="0"/>
              <a:t>Fellow of the </a:t>
            </a:r>
            <a:br>
              <a:rPr lang="en-GB" dirty="0"/>
            </a:br>
            <a:r>
              <a:rPr lang="en-GB" dirty="0"/>
              <a:t>Statistical Society of London</a:t>
            </a:r>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endParaRPr lang="en-GB"/>
          </a:p>
        </p:txBody>
      </p:sp>
      <p:sp>
        <p:nvSpPr>
          <p:cNvPr id="6" name="Content Placeholder 5"/>
          <p:cNvSpPr>
            <a:spLocks noGrp="1"/>
          </p:cNvSpPr>
          <p:nvPr>
            <p:ph idx="1"/>
          </p:nvPr>
        </p:nvSpPr>
        <p:spPr>
          <a:xfrm>
            <a:off x="1565030" y="3057919"/>
            <a:ext cx="7121769" cy="2932765"/>
          </a:xfrm>
        </p:spPr>
        <p:txBody>
          <a:bodyPr/>
          <a:lstStyle/>
          <a:p>
            <a:endParaRPr lang="en-GB" dirty="0"/>
          </a:p>
        </p:txBody>
      </p:sp>
      <p:pic>
        <p:nvPicPr>
          <p:cNvPr id="7" name="Content Placeholder 7"/>
          <p:cNvPicPr>
            <a:picLocks noGrp="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322" y="731445"/>
            <a:ext cx="3439867" cy="545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62" y="2919046"/>
            <a:ext cx="2498907" cy="27269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508" y="2969992"/>
            <a:ext cx="2202875" cy="3020692"/>
          </a:xfrm>
          <a:prstGeom prst="rect">
            <a:avLst/>
          </a:prstGeom>
        </p:spPr>
      </p:pic>
    </p:spTree>
    <p:extLst>
      <p:ext uri="{BB962C8B-B14F-4D97-AF65-F5344CB8AC3E}">
        <p14:creationId xmlns:p14="http://schemas.microsoft.com/office/powerpoint/2010/main" val="2374620321"/>
      </p:ext>
    </p:extLst>
  </p:cSld>
  <p:clrMapOvr>
    <a:masterClrMapping/>
  </p:clrMapOvr>
</p:sld>
</file>

<file path=ppt/theme/theme1.xml><?xml version="1.0" encoding="utf-8"?>
<a:theme xmlns:a="http://schemas.openxmlformats.org/drawingml/2006/main" name="Imperial College London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75E9266EDB6945AAE4FDCF515F0563" ma:contentTypeVersion="" ma:contentTypeDescription="Create a new document." ma:contentTypeScope="" ma:versionID="1537561737c6c199f21688d8b9d05c8a">
  <xsd:schema xmlns:xsd="http://www.w3.org/2001/XMLSchema" xmlns:xs="http://www.w3.org/2001/XMLSchema" xmlns:p="http://schemas.microsoft.com/office/2006/metadata/properties" xmlns:ns2="789a5397-e311-4074-bb86-a3d262859971" xmlns:ns3="33cc2fe6-d691-4e39-a8a4-3bb83de63507" targetNamespace="http://schemas.microsoft.com/office/2006/metadata/properties" ma:root="true" ma:fieldsID="27efaf916ae934cecb8e93847d2609bc" ns2:_="" ns3:_="">
    <xsd:import namespace="789a5397-e311-4074-bb86-a3d262859971"/>
    <xsd:import namespace="33cc2fe6-d691-4e39-a8a4-3bb83de635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9a5397-e311-4074-bb86-a3d2628599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cc2fe6-d691-4e39-a8a4-3bb83de6350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BE4EA9-BC80-4D8E-8E8A-45689CB9652C}"/>
</file>

<file path=customXml/itemProps2.xml><?xml version="1.0" encoding="utf-8"?>
<ds:datastoreItem xmlns:ds="http://schemas.openxmlformats.org/officeDocument/2006/customXml" ds:itemID="{63A7F2B6-E694-4F54-A4C7-DD7C020FED75}"/>
</file>

<file path=customXml/itemProps3.xml><?xml version="1.0" encoding="utf-8"?>
<ds:datastoreItem xmlns:ds="http://schemas.openxmlformats.org/officeDocument/2006/customXml" ds:itemID="{5F766356-7AF9-4BE5-9545-493C40E417C3}"/>
</file>

<file path=docProps/app.xml><?xml version="1.0" encoding="utf-8"?>
<Properties xmlns="http://schemas.openxmlformats.org/officeDocument/2006/extended-properties" xmlns:vt="http://schemas.openxmlformats.org/officeDocument/2006/docPropsVTypes">
  <TotalTime>311</TotalTime>
  <Words>1866</Words>
  <Application>Microsoft Macintosh PowerPoint</Application>
  <PresentationFormat>On-screen Show (4:3)</PresentationFormat>
  <Paragraphs>230</Paragraphs>
  <Slides>37</Slides>
  <Notes>16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37</vt:i4>
      </vt:variant>
    </vt:vector>
  </HeadingPairs>
  <TitlesOfParts>
    <vt:vector size="39" baseType="lpstr">
      <vt:lpstr>Arial</vt:lpstr>
      <vt:lpstr>Imperial College London Theme</vt:lpstr>
      <vt:lpstr>Florence Nightingale, pigeonholes and mustard seeds: using data to improve health from the time of the Crimea  to the time of the coronavirus</vt:lpstr>
      <vt:lpstr>PowerPoint Presentation</vt:lpstr>
      <vt:lpstr>PowerPoint Presentation</vt:lpstr>
      <vt:lpstr>PowerPoint Presentation</vt:lpstr>
      <vt:lpstr>Florence Nightingale: early education</vt:lpstr>
      <vt:lpstr>Florence Nightingale: the young adult</vt:lpstr>
      <vt:lpstr>Florence Nightingale: the nurse-in-waiting</vt:lpstr>
      <vt:lpstr>PowerPoint Presentation</vt:lpstr>
      <vt:lpstr>Florence Nightingale:   Fellow of the  Statistical Society of London</vt:lpstr>
      <vt:lpstr>Florence Nightingale:  action woman</vt:lpstr>
      <vt:lpstr>Florence Nightingale:  the feminist</vt:lpstr>
      <vt:lpstr>Florence Nightingale: passionate about education</vt:lpstr>
      <vt:lpstr>Florence Nightingale: passionate about education</vt:lpstr>
      <vt:lpstr>Florence Nightingale:  passionate about education</vt:lpstr>
      <vt:lpstr>Florence Nightingale: theory of education</vt:lpstr>
      <vt:lpstr>Florence Nightingale:  passionate about statistics</vt:lpstr>
      <vt:lpstr>Florence Nightingale:  education for politicians</vt:lpstr>
      <vt:lpstr>Florence Nightingale:  education for politicians</vt:lpstr>
      <vt:lpstr>Florence Nightingale:  passionate about education</vt:lpstr>
      <vt:lpstr>Pigeon-holes and Mustard Seeds</vt:lpstr>
      <vt:lpstr>Educating politicians: RSS Data Manifesto</vt:lpstr>
      <vt:lpstr>Building statistical  capacity </vt:lpstr>
      <vt:lpstr>Building statistical capacity </vt:lpstr>
      <vt:lpstr>PowerPoint Presentation</vt:lpstr>
      <vt:lpstr>Building statistical capacity </vt:lpstr>
      <vt:lpstr>Building statistical capacity </vt:lpstr>
      <vt:lpstr>Building statistical capacity </vt:lpstr>
      <vt:lpstr>Pigeon-holes and Mustard Seeds</vt:lpstr>
      <vt:lpstr>Modelling to inform policy</vt:lpstr>
      <vt:lpstr>Florence Nightingale:  action woman</vt:lpstr>
      <vt:lpstr>Evidence network of COVID-19 clinical trials of top 15 interventions </vt:lpstr>
      <vt:lpstr>COVID 19: The key three UK national trials</vt:lpstr>
      <vt:lpstr>RSS Covid-19 Task Force </vt:lpstr>
      <vt:lpstr>Florence Nightingale: legacy</vt:lpstr>
      <vt:lpstr>Florence Nightingale 1906: #lockdown role model</vt:lpstr>
      <vt:lpstr>Florence Nightingale: education for politicians</vt:lpstr>
      <vt:lpstr>Happy 200th Birthday, Florence!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Florence Nightingale, pigeonholes and mustard seeds: using data to improve health from the time of the Crimea  to the time of the coronavirus</dc:title>
  <dc:creator>Ashby, Deborah</dc:creator>
  <cp:lastModifiedBy>Ashby, Deborah</cp:lastModifiedBy>
  <cp:revision>19</cp:revision>
  <dcterms:created xsi:type="dcterms:W3CDTF">2020-05-15T09:03:03Z</dcterms:created>
  <dcterms:modified xsi:type="dcterms:W3CDTF">2020-05-21T11:29:58Z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0x010100FE75E9266EDB6945AAE4FDCF515F0563</vt:lpwstr>
  </property>
</Properties>
</file>