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58" r:id="rId2"/>
  </p:sldIdLst>
  <p:sldSz cx="6858000" cy="9144000" type="screen4x3"/>
  <p:notesSz cx="6669088" cy="992663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ike Aylott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3300"/>
    <a:srgbClr val="6B8B95"/>
    <a:srgbClr val="889FBA"/>
    <a:srgbClr val="33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2088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handoutMaster" Target="handoutMasters/handout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825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88925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8250" y="9428163"/>
            <a:ext cx="288925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C818F4BD-24AC-4325-AAD6-74FFED080D8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82119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038"/>
            <a:ext cx="5829300" cy="19605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70309E-5BBE-4D76-A4F2-C469503D230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1C6CA9-C01C-4FB8-AC48-E9A91E39F49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713"/>
            <a:ext cx="1543050" cy="78009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713"/>
            <a:ext cx="4476750" cy="78009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4EC131-4A85-413F-A01D-8A1CBA84705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67295B-C41C-4DF7-97E6-41A8F95BD1A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338" y="5875338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338" y="3875088"/>
            <a:ext cx="5829300" cy="20002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46DB13-E9EC-4C18-8420-8AF893BE6C9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0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05200" y="2133600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668A54-FD0B-4F60-85D2-7D6DCB932A9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288"/>
            <a:ext cx="3030538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900363"/>
            <a:ext cx="3030538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4563" y="2046288"/>
            <a:ext cx="3030537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4563" y="2900363"/>
            <a:ext cx="3030537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243D7B-C972-4895-A2EB-18EDF2BAABC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547072-7532-4476-944D-4AC7521E487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4C7E19-658E-4C07-829C-F57886018A5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3538"/>
            <a:ext cx="2255838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8" y="363538"/>
            <a:ext cx="3833812" cy="78041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2938"/>
            <a:ext cx="2255838" cy="62547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F08B1E-7836-4199-8BE1-6834C9BF381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613" y="6400800"/>
            <a:ext cx="4114800" cy="7556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613" y="81756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613" y="7156450"/>
            <a:ext cx="4114800" cy="10731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9F4D90-5CA4-460A-A53B-4200C37E131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366713"/>
            <a:ext cx="61722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133600"/>
            <a:ext cx="6172200" cy="603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8326438"/>
            <a:ext cx="16002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8326438"/>
            <a:ext cx="21717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8326438"/>
            <a:ext cx="16002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9B87172-8202-44A7-BA70-3727753B713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Grp="1" noChangeArrowheads="1"/>
          </p:cNvSpPr>
          <p:nvPr>
            <p:ph type="ctrTitle"/>
          </p:nvPr>
        </p:nvSpPr>
        <p:spPr>
          <a:xfrm>
            <a:off x="404813" y="1619250"/>
            <a:ext cx="6048375" cy="1139825"/>
          </a:xfrm>
        </p:spPr>
        <p:txBody>
          <a:bodyPr/>
          <a:lstStyle/>
          <a:p>
            <a:pPr eaLnBrk="1" hangingPunct="1"/>
            <a:r>
              <a:rPr lang="en-GB" sz="3100" b="1" dirty="0" smtClean="0">
                <a:solidFill>
                  <a:schemeClr val="tx1"/>
                </a:solidFill>
              </a:rPr>
              <a:t>13-14</a:t>
            </a:r>
            <a:r>
              <a:rPr lang="en-GB" sz="3100" b="1" baseline="30000" dirty="0" smtClean="0">
                <a:solidFill>
                  <a:schemeClr val="tx1"/>
                </a:solidFill>
              </a:rPr>
              <a:t>th</a:t>
            </a:r>
            <a:r>
              <a:rPr lang="en-GB" sz="3100" b="1" dirty="0" smtClean="0">
                <a:solidFill>
                  <a:schemeClr val="tx1"/>
                </a:solidFill>
              </a:rPr>
              <a:t> October</a:t>
            </a:r>
            <a:r>
              <a:rPr lang="en-GB" sz="3100" dirty="0" smtClean="0">
                <a:solidFill>
                  <a:schemeClr val="tx1"/>
                </a:solidFill>
              </a:rPr>
              <a:t/>
            </a:r>
            <a:br>
              <a:rPr lang="en-GB" sz="3100" dirty="0" smtClean="0">
                <a:solidFill>
                  <a:schemeClr val="tx1"/>
                </a:solidFill>
              </a:rPr>
            </a:br>
            <a:r>
              <a:rPr lang="en-GB" sz="3000" dirty="0" smtClean="0">
                <a:solidFill>
                  <a:schemeClr val="tx1"/>
                </a:solidFill>
              </a:rPr>
              <a:t>Heathrow, UK</a:t>
            </a:r>
          </a:p>
        </p:txBody>
      </p:sp>
      <p:sp>
        <p:nvSpPr>
          <p:cNvPr id="14339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404664" y="2699792"/>
            <a:ext cx="6121400" cy="59055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GB" sz="1800" b="1" dirty="0" smtClean="0"/>
              <a:t>The Toxicology SIG provides a forum for statisticians working in regulatory and investigative toxicology to discuss issues and interact with one another.</a:t>
            </a:r>
          </a:p>
          <a:p>
            <a:pPr eaLnBrk="1" hangingPunct="1">
              <a:lnSpc>
                <a:spcPct val="80000"/>
              </a:lnSpc>
            </a:pPr>
            <a:endParaRPr lang="en-GB" sz="1800" b="1" dirty="0" smtClean="0"/>
          </a:p>
          <a:p>
            <a:pPr eaLnBrk="1" hangingPunct="1">
              <a:lnSpc>
                <a:spcPct val="80000"/>
              </a:lnSpc>
            </a:pPr>
            <a:r>
              <a:rPr lang="en-GB" sz="1800" b="1" dirty="0" smtClean="0"/>
              <a:t>This 1.5-day workshop will involve hopefully approximately 20 statisticians, focusing on discussions around “best practice” in the statistical analysis of various data types.</a:t>
            </a:r>
          </a:p>
          <a:p>
            <a:pPr eaLnBrk="1" hangingPunct="1">
              <a:lnSpc>
                <a:spcPct val="80000"/>
              </a:lnSpc>
            </a:pPr>
            <a:endParaRPr lang="en-GB" sz="1800" b="1" dirty="0" smtClean="0"/>
          </a:p>
          <a:p>
            <a:pPr eaLnBrk="1" hangingPunct="1">
              <a:lnSpc>
                <a:spcPct val="80000"/>
              </a:lnSpc>
            </a:pPr>
            <a:r>
              <a:rPr lang="en-GB" sz="1800" b="1" dirty="0" smtClean="0"/>
              <a:t>The cost will be around £250 per delegate, inclusive of food and one night’s accommodation.</a:t>
            </a:r>
          </a:p>
          <a:p>
            <a:pPr eaLnBrk="1" hangingPunct="1">
              <a:lnSpc>
                <a:spcPct val="80000"/>
              </a:lnSpc>
            </a:pPr>
            <a:endParaRPr lang="en-GB" sz="1800" b="1" dirty="0" smtClean="0"/>
          </a:p>
          <a:p>
            <a:pPr algn="l" eaLnBrk="1" hangingPunct="1">
              <a:lnSpc>
                <a:spcPct val="80000"/>
              </a:lnSpc>
            </a:pPr>
            <a:r>
              <a:rPr lang="en-GB" sz="1800" b="1" dirty="0" smtClean="0"/>
              <a:t>Topics to be discussed include:-</a:t>
            </a:r>
          </a:p>
          <a:p>
            <a:pPr marL="742950" lvl="1" indent="-285750" algn="l" eaLnBrk="1" hangingPunct="1">
              <a:lnSpc>
                <a:spcPct val="80000"/>
              </a:lnSpc>
              <a:buFont typeface="Arial" pitchFamily="34" charset="0"/>
              <a:buChar char="•"/>
            </a:pPr>
            <a:r>
              <a:rPr lang="en-GB" sz="1800" b="1" dirty="0" smtClean="0"/>
              <a:t>Analysis of Large Datasets</a:t>
            </a:r>
          </a:p>
          <a:p>
            <a:pPr marL="742950" lvl="1" indent="-285750" algn="l" eaLnBrk="1" hangingPunct="1">
              <a:lnSpc>
                <a:spcPct val="80000"/>
              </a:lnSpc>
              <a:buFont typeface="Arial" pitchFamily="34" charset="0"/>
              <a:buChar char="•"/>
            </a:pPr>
            <a:r>
              <a:rPr lang="en-GB" sz="1800" b="1" dirty="0" smtClean="0"/>
              <a:t>Experimental Design </a:t>
            </a:r>
          </a:p>
          <a:p>
            <a:pPr marL="742950" lvl="1" indent="-285750" algn="l" eaLnBrk="1" hangingPunct="1">
              <a:lnSpc>
                <a:spcPct val="80000"/>
              </a:lnSpc>
              <a:buFont typeface="Arial" pitchFamily="34" charset="0"/>
              <a:buChar char="•"/>
            </a:pPr>
            <a:r>
              <a:rPr lang="en-GB" sz="1800" b="1" dirty="0" smtClean="0"/>
              <a:t>Anti-drug Antibody assays (Cut point determination)</a:t>
            </a:r>
          </a:p>
          <a:p>
            <a:pPr marL="742950" lvl="1" indent="-285750" algn="l" eaLnBrk="1" hangingPunct="1">
              <a:lnSpc>
                <a:spcPct val="80000"/>
              </a:lnSpc>
              <a:buFont typeface="Arial" pitchFamily="34" charset="0"/>
              <a:buChar char="•"/>
            </a:pPr>
            <a:r>
              <a:rPr lang="en-GB" sz="1800" b="1" dirty="0" smtClean="0"/>
              <a:t>Benchmark Dose </a:t>
            </a:r>
            <a:r>
              <a:rPr lang="en-GB" sz="1800" b="1" dirty="0" smtClean="0"/>
              <a:t>Approach</a:t>
            </a:r>
          </a:p>
          <a:p>
            <a:pPr marL="742950" lvl="1" indent="-285750" algn="l" eaLnBrk="1" hangingPunct="1">
              <a:lnSpc>
                <a:spcPct val="80000"/>
              </a:lnSpc>
              <a:buFont typeface="Arial" pitchFamily="34" charset="0"/>
              <a:buChar char="•"/>
            </a:pPr>
            <a:r>
              <a:rPr lang="en-GB" sz="1800" b="1" dirty="0" smtClean="0"/>
              <a:t>Carcinogenicity study update</a:t>
            </a:r>
            <a:endParaRPr lang="en-GB" sz="1800" b="1" dirty="0" smtClean="0"/>
          </a:p>
          <a:p>
            <a:pPr lvl="1" algn="l" eaLnBrk="1" hangingPunct="1">
              <a:lnSpc>
                <a:spcPct val="80000"/>
              </a:lnSpc>
              <a:buFontTx/>
              <a:buChar char="–"/>
            </a:pPr>
            <a:endParaRPr lang="en-GB" sz="1600" b="1" dirty="0" smtClean="0"/>
          </a:p>
          <a:p>
            <a:pPr eaLnBrk="1" hangingPunct="1">
              <a:lnSpc>
                <a:spcPct val="80000"/>
              </a:lnSpc>
            </a:pPr>
            <a:r>
              <a:rPr lang="en-GB" sz="1800" b="1" dirty="0" smtClean="0"/>
              <a:t>Please contact Gareth Thomas (ThomasG@UKOrg.Huntingdon.com) if you would like to register, or for further information.</a:t>
            </a:r>
            <a:r>
              <a:rPr lang="en-GB" sz="1800" dirty="0" smtClean="0"/>
              <a:t> </a:t>
            </a:r>
            <a:endParaRPr lang="en-GB" sz="1800" b="1" dirty="0" smtClean="0"/>
          </a:p>
          <a:p>
            <a:pPr eaLnBrk="1" hangingPunct="1">
              <a:lnSpc>
                <a:spcPct val="80000"/>
              </a:lnSpc>
            </a:pPr>
            <a:endParaRPr lang="en-GB" sz="1800" b="1" dirty="0" smtClean="0"/>
          </a:p>
          <a:p>
            <a:pPr eaLnBrk="1" hangingPunct="1">
              <a:lnSpc>
                <a:spcPct val="80000"/>
              </a:lnSpc>
            </a:pPr>
            <a:r>
              <a:rPr lang="en-GB" sz="1800" b="1" dirty="0" smtClean="0"/>
              <a:t>Registration deadline 28</a:t>
            </a:r>
            <a:r>
              <a:rPr lang="en-GB" sz="1800" b="1" baseline="30000" dirty="0" smtClean="0"/>
              <a:t>th</a:t>
            </a:r>
            <a:r>
              <a:rPr lang="en-GB" sz="1800" b="1" dirty="0" smtClean="0"/>
              <a:t> August 2015</a:t>
            </a:r>
            <a:endParaRPr lang="en-GB" sz="1800" b="1" u="sng" dirty="0" smtClean="0"/>
          </a:p>
        </p:txBody>
      </p:sp>
      <p:sp>
        <p:nvSpPr>
          <p:cNvPr id="14340" name="WordArt 5"/>
          <p:cNvSpPr>
            <a:spLocks noChangeArrowheads="1" noChangeShapeType="1" noTextEdit="1"/>
          </p:cNvSpPr>
          <p:nvPr/>
        </p:nvSpPr>
        <p:spPr bwMode="auto">
          <a:xfrm>
            <a:off x="981075" y="468313"/>
            <a:ext cx="4162425" cy="561975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4"/>
              </a:avLst>
            </a:prstTxWarp>
          </a:bodyPr>
          <a:lstStyle/>
          <a:p>
            <a:pPr algn="ctr"/>
            <a:r>
              <a:rPr lang="en-US" sz="40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Black"/>
              </a:rPr>
              <a:t>Toxicology SIG</a:t>
            </a:r>
          </a:p>
        </p:txBody>
      </p:sp>
      <p:sp>
        <p:nvSpPr>
          <p:cNvPr id="14341" name="WordArt 6"/>
          <p:cNvSpPr>
            <a:spLocks noChangeArrowheads="1" noChangeShapeType="1" noTextEdit="1"/>
          </p:cNvSpPr>
          <p:nvPr/>
        </p:nvSpPr>
        <p:spPr bwMode="auto">
          <a:xfrm>
            <a:off x="765175" y="1187450"/>
            <a:ext cx="4752975" cy="4318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4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Black"/>
              </a:rPr>
              <a:t>Workshop 2015</a:t>
            </a:r>
          </a:p>
        </p:txBody>
      </p:sp>
      <p:pic>
        <p:nvPicPr>
          <p:cNvPr id="5139" name="Picture 19" descr="PSI2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3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5602288" y="0"/>
            <a:ext cx="1255712" cy="17192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344</TotalTime>
  <Words>124</Words>
  <Application>Microsoft Office PowerPoint</Application>
  <PresentationFormat>On-screen Show (4:3)</PresentationFormat>
  <Paragraphs>19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13-14th October Heathrow, UK</vt:lpstr>
    </vt:vector>
  </TitlesOfParts>
  <Company>Pfizer Inc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PSI Toxicology SIG Annual Workshop 2008</dc:title>
  <dc:creator>collins_sm</dc:creator>
  <cp:lastModifiedBy>Gareth Thomas</cp:lastModifiedBy>
  <cp:revision>55</cp:revision>
  <dcterms:created xsi:type="dcterms:W3CDTF">2008-04-22T12:48:22Z</dcterms:created>
  <dcterms:modified xsi:type="dcterms:W3CDTF">2015-06-12T12:59:57Z</dcterms:modified>
</cp:coreProperties>
</file>