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09_A9438E25.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1" r:id="rId6"/>
    <p:sldId id="260" r:id="rId7"/>
    <p:sldId id="263" r:id="rId8"/>
    <p:sldId id="266" r:id="rId9"/>
    <p:sldId id="268" r:id="rId10"/>
    <p:sldId id="267" r:id="rId11"/>
    <p:sldId id="269" r:id="rId12"/>
    <p:sldId id="264" r:id="rId13"/>
    <p:sldId id="270" r:id="rId14"/>
    <p:sldId id="262" r:id="rId15"/>
    <p:sldId id="26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7B922C5-E4E0-BF51-FCCA-60FA419C111F}" name="Tiwari, Ram" initials="TR" userId="S::ram.tiwari@bms.com::1335bfa6-0f6f-49c3-b574-be0416f8d3b3"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B82797-F30F-449F-8D3A-9A2A22635A5C}" v="2" dt="2023-06-22T10:23:28.0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305" autoAdjust="0"/>
    <p:restoredTop sz="94660"/>
  </p:normalViewPr>
  <p:slideViewPr>
    <p:cSldViewPr snapToGrid="0">
      <p:cViewPr varScale="1">
        <p:scale>
          <a:sx n="112" d="100"/>
          <a:sy n="112" d="100"/>
        </p:scale>
        <p:origin x="138" y="11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ng, Jixian" userId="07df45aa-3604-4b64-aa05-9fa89bc333b8" providerId="ADAL" clId="{43B82797-F30F-449F-8D3A-9A2A22635A5C}"/>
    <pc:docChg chg="undo custSel modSld sldOrd">
      <pc:chgData name="Wang, Jixian" userId="07df45aa-3604-4b64-aa05-9fa89bc333b8" providerId="ADAL" clId="{43B82797-F30F-449F-8D3A-9A2A22635A5C}" dt="2023-06-22T14:19:42.467" v="549" actId="20577"/>
      <pc:docMkLst>
        <pc:docMk/>
      </pc:docMkLst>
      <pc:sldChg chg="modSp mod">
        <pc:chgData name="Wang, Jixian" userId="07df45aa-3604-4b64-aa05-9fa89bc333b8" providerId="ADAL" clId="{43B82797-F30F-449F-8D3A-9A2A22635A5C}" dt="2023-06-22T14:10:07.013" v="516" actId="14100"/>
        <pc:sldMkLst>
          <pc:docMk/>
          <pc:sldMk cId="3947154618" sldId="257"/>
        </pc:sldMkLst>
        <pc:spChg chg="mod">
          <ac:chgData name="Wang, Jixian" userId="07df45aa-3604-4b64-aa05-9fa89bc333b8" providerId="ADAL" clId="{43B82797-F30F-449F-8D3A-9A2A22635A5C}" dt="2023-06-22T14:10:07.013" v="516" actId="14100"/>
          <ac:spMkLst>
            <pc:docMk/>
            <pc:sldMk cId="3947154618" sldId="257"/>
            <ac:spMk id="3" creationId="{502B0CD9-497C-DE4E-DD60-234200C2D2C0}"/>
          </ac:spMkLst>
        </pc:spChg>
      </pc:sldChg>
      <pc:sldChg chg="ord">
        <pc:chgData name="Wang, Jixian" userId="07df45aa-3604-4b64-aa05-9fa89bc333b8" providerId="ADAL" clId="{43B82797-F30F-449F-8D3A-9A2A22635A5C}" dt="2023-06-19T13:00:45.395" v="192"/>
        <pc:sldMkLst>
          <pc:docMk/>
          <pc:sldMk cId="2495141653" sldId="258"/>
        </pc:sldMkLst>
      </pc:sldChg>
      <pc:sldChg chg="ord">
        <pc:chgData name="Wang, Jixian" userId="07df45aa-3604-4b64-aa05-9fa89bc333b8" providerId="ADAL" clId="{43B82797-F30F-449F-8D3A-9A2A22635A5C}" dt="2023-06-21T13:31:14.340" v="360"/>
        <pc:sldMkLst>
          <pc:docMk/>
          <pc:sldMk cId="2090774484" sldId="259"/>
        </pc:sldMkLst>
      </pc:sldChg>
      <pc:sldChg chg="modSp mod">
        <pc:chgData name="Wang, Jixian" userId="07df45aa-3604-4b64-aa05-9fa89bc333b8" providerId="ADAL" clId="{43B82797-F30F-449F-8D3A-9A2A22635A5C}" dt="2023-06-22T14:19:42.467" v="549" actId="20577"/>
        <pc:sldMkLst>
          <pc:docMk/>
          <pc:sldMk cId="1433163834" sldId="260"/>
        </pc:sldMkLst>
        <pc:spChg chg="mod">
          <ac:chgData name="Wang, Jixian" userId="07df45aa-3604-4b64-aa05-9fa89bc333b8" providerId="ADAL" clId="{43B82797-F30F-449F-8D3A-9A2A22635A5C}" dt="2023-06-22T14:19:42.467" v="549" actId="20577"/>
          <ac:spMkLst>
            <pc:docMk/>
            <pc:sldMk cId="1433163834" sldId="260"/>
            <ac:spMk id="3" creationId="{0B1BE983-3B8E-8BC0-C1BE-64EAB62534DE}"/>
          </ac:spMkLst>
        </pc:spChg>
      </pc:sldChg>
      <pc:sldChg chg="modSp mod">
        <pc:chgData name="Wang, Jixian" userId="07df45aa-3604-4b64-aa05-9fa89bc333b8" providerId="ADAL" clId="{43B82797-F30F-449F-8D3A-9A2A22635A5C}" dt="2023-06-22T12:55:28.411" v="483" actId="20577"/>
        <pc:sldMkLst>
          <pc:docMk/>
          <pc:sldMk cId="591015769" sldId="263"/>
        </pc:sldMkLst>
        <pc:spChg chg="mod">
          <ac:chgData name="Wang, Jixian" userId="07df45aa-3604-4b64-aa05-9fa89bc333b8" providerId="ADAL" clId="{43B82797-F30F-449F-8D3A-9A2A22635A5C}" dt="2023-06-22T12:55:28.411" v="483" actId="20577"/>
          <ac:spMkLst>
            <pc:docMk/>
            <pc:sldMk cId="591015769" sldId="263"/>
            <ac:spMk id="3" creationId="{82E78EDA-76D6-2DD6-5CF2-CCE8C0D84889}"/>
          </ac:spMkLst>
        </pc:spChg>
      </pc:sldChg>
      <pc:sldChg chg="modSp mod">
        <pc:chgData name="Wang, Jixian" userId="07df45aa-3604-4b64-aa05-9fa89bc333b8" providerId="ADAL" clId="{43B82797-F30F-449F-8D3A-9A2A22635A5C}" dt="2023-06-22T10:28:17.330" v="481" actId="20577"/>
        <pc:sldMkLst>
          <pc:docMk/>
          <pc:sldMk cId="3741412782" sldId="264"/>
        </pc:sldMkLst>
        <pc:spChg chg="mod">
          <ac:chgData name="Wang, Jixian" userId="07df45aa-3604-4b64-aa05-9fa89bc333b8" providerId="ADAL" clId="{43B82797-F30F-449F-8D3A-9A2A22635A5C}" dt="2023-06-22T10:28:17.330" v="481" actId="20577"/>
          <ac:spMkLst>
            <pc:docMk/>
            <pc:sldMk cId="3741412782" sldId="264"/>
            <ac:spMk id="3" creationId="{E985115E-4C1B-A9F8-DCD3-1BCA5B351DED}"/>
          </ac:spMkLst>
        </pc:spChg>
      </pc:sldChg>
      <pc:sldChg chg="modSp mod delCm">
        <pc:chgData name="Wang, Jixian" userId="07df45aa-3604-4b64-aa05-9fa89bc333b8" providerId="ADAL" clId="{43B82797-F30F-449F-8D3A-9A2A22635A5C}" dt="2023-06-22T14:00:01.479" v="494" actId="5793"/>
        <pc:sldMkLst>
          <pc:docMk/>
          <pc:sldMk cId="1258793108" sldId="266"/>
        </pc:sldMkLst>
        <pc:spChg chg="mod">
          <ac:chgData name="Wang, Jixian" userId="07df45aa-3604-4b64-aa05-9fa89bc333b8" providerId="ADAL" clId="{43B82797-F30F-449F-8D3A-9A2A22635A5C}" dt="2023-06-22T14:00:01.479" v="494" actId="5793"/>
          <ac:spMkLst>
            <pc:docMk/>
            <pc:sldMk cId="1258793108" sldId="266"/>
            <ac:spMk id="3" creationId="{2A0A2142-AC62-3F75-8BC2-9484C34BCD0A}"/>
          </ac:spMkLst>
        </pc:spChg>
      </pc:sldChg>
      <pc:sldChg chg="modSp mod delCm">
        <pc:chgData name="Wang, Jixian" userId="07df45aa-3604-4b64-aa05-9fa89bc333b8" providerId="ADAL" clId="{43B82797-F30F-449F-8D3A-9A2A22635A5C}" dt="2023-06-22T13:39:11.096" v="488" actId="20577"/>
        <pc:sldMkLst>
          <pc:docMk/>
          <pc:sldMk cId="3486280378" sldId="267"/>
        </pc:sldMkLst>
        <pc:spChg chg="mod">
          <ac:chgData name="Wang, Jixian" userId="07df45aa-3604-4b64-aa05-9fa89bc333b8" providerId="ADAL" clId="{43B82797-F30F-449F-8D3A-9A2A22635A5C}" dt="2023-06-22T13:39:11.096" v="488" actId="20577"/>
          <ac:spMkLst>
            <pc:docMk/>
            <pc:sldMk cId="3486280378" sldId="267"/>
            <ac:spMk id="3" creationId="{7A58F060-9D23-7190-3A26-BF56F6F7B9E2}"/>
          </ac:spMkLst>
        </pc:spChg>
      </pc:sldChg>
      <pc:sldChg chg="modSp mod">
        <pc:chgData name="Wang, Jixian" userId="07df45aa-3604-4b64-aa05-9fa89bc333b8" providerId="ADAL" clId="{43B82797-F30F-449F-8D3A-9A2A22635A5C}" dt="2023-06-17T19:51:21.029" v="133" actId="20577"/>
        <pc:sldMkLst>
          <pc:docMk/>
          <pc:sldMk cId="2580369864" sldId="268"/>
        </pc:sldMkLst>
        <pc:spChg chg="mod">
          <ac:chgData name="Wang, Jixian" userId="07df45aa-3604-4b64-aa05-9fa89bc333b8" providerId="ADAL" clId="{43B82797-F30F-449F-8D3A-9A2A22635A5C}" dt="2023-06-17T19:51:21.029" v="133" actId="20577"/>
          <ac:spMkLst>
            <pc:docMk/>
            <pc:sldMk cId="2580369864" sldId="268"/>
            <ac:spMk id="16" creationId="{A7DD13A6-2B73-A46E-CE7D-C11E231D8859}"/>
          </ac:spMkLst>
        </pc:spChg>
      </pc:sldChg>
      <pc:sldChg chg="modSp mod">
        <pc:chgData name="Wang, Jixian" userId="07df45aa-3604-4b64-aa05-9fa89bc333b8" providerId="ADAL" clId="{43B82797-F30F-449F-8D3A-9A2A22635A5C}" dt="2023-06-22T13:42:13.070" v="491" actId="20577"/>
        <pc:sldMkLst>
          <pc:docMk/>
          <pc:sldMk cId="2525416799" sldId="269"/>
        </pc:sldMkLst>
        <pc:spChg chg="mod">
          <ac:chgData name="Wang, Jixian" userId="07df45aa-3604-4b64-aa05-9fa89bc333b8" providerId="ADAL" clId="{43B82797-F30F-449F-8D3A-9A2A22635A5C}" dt="2023-06-22T13:42:13.070" v="491" actId="20577"/>
          <ac:spMkLst>
            <pc:docMk/>
            <pc:sldMk cId="2525416799" sldId="269"/>
            <ac:spMk id="3" creationId="{87207324-7AF5-E7C8-3016-F65FF8DA8EF6}"/>
          </ac:spMkLst>
        </pc:spChg>
      </pc:sldChg>
    </pc:docChg>
  </pc:docChgLst>
</pc:chgInfo>
</file>

<file path=ppt/comments/modernComment_109_A9438E25.xml><?xml version="1.0" encoding="utf-8"?>
<p188:cmLst xmlns:a="http://schemas.openxmlformats.org/drawingml/2006/main" xmlns:r="http://schemas.openxmlformats.org/officeDocument/2006/relationships" xmlns:p188="http://schemas.microsoft.com/office/powerpoint/2018/8/main">
  <p188:cm id="{751E70DB-F69D-4B6A-B36F-C365BFD9EA45}" authorId="{27B922C5-E4E0-BF51-FCCA-60FA419C111F}" created="2023-06-05T14:33:13.853">
    <ac:txMkLst xmlns:ac="http://schemas.microsoft.com/office/drawing/2013/main/command">
      <pc:docMk xmlns:pc="http://schemas.microsoft.com/office/powerpoint/2013/main/command"/>
      <pc:sldMk xmlns:pc="http://schemas.microsoft.com/office/powerpoint/2013/main/command" cId="2839776805" sldId="265"/>
      <ac:spMk id="2" creationId="{A738A229-9A16-18C2-B002-AF2EB018EF9F}"/>
      <ac:txMk cp="0" len="19">
        <ac:context len="20" hash="779071506"/>
      </ac:txMk>
    </ac:txMkLst>
    <p188:pos x="4659351" y="627334"/>
    <p188:txBody>
      <a:bodyPr/>
      <a:lstStyle/>
      <a:p>
        <a:r>
          <a:rPr lang="en-US"/>
          <a:t>In our paper on PS-Integrated Power Prior or PS-Integrated Composite Likelihood approach, we proposed to use all the subjects from RWD whose PSM fall within the range of PSM of prospectively enrolled subjects, using discounting the information. Do you find any issue with this approach?</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81E0F-B360-4D8C-B743-8524B25E4BC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68F52C-FD7B-9DBF-D56D-413CC04193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CAA699B-10FE-2195-9819-6318775EDD4B}"/>
              </a:ext>
            </a:extLst>
          </p:cNvPr>
          <p:cNvSpPr>
            <a:spLocks noGrp="1"/>
          </p:cNvSpPr>
          <p:nvPr>
            <p:ph type="dt" sz="half" idx="10"/>
          </p:nvPr>
        </p:nvSpPr>
        <p:spPr/>
        <p:txBody>
          <a:bodyPr/>
          <a:lstStyle/>
          <a:p>
            <a:fld id="{DD0FB784-6A80-4F4E-BC66-CE6D06E53CC4}" type="datetimeFigureOut">
              <a:rPr lang="en-US" smtClean="0"/>
              <a:t>6/21/2023</a:t>
            </a:fld>
            <a:endParaRPr lang="en-US"/>
          </a:p>
        </p:txBody>
      </p:sp>
      <p:sp>
        <p:nvSpPr>
          <p:cNvPr id="5" name="Footer Placeholder 4">
            <a:extLst>
              <a:ext uri="{FF2B5EF4-FFF2-40B4-BE49-F238E27FC236}">
                <a16:creationId xmlns:a16="http://schemas.microsoft.com/office/drawing/2014/main" id="{1B876CC2-7862-177A-48AF-0035620BEC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88A0DB-4013-937C-8C23-0A769F06AE0B}"/>
              </a:ext>
            </a:extLst>
          </p:cNvPr>
          <p:cNvSpPr>
            <a:spLocks noGrp="1"/>
          </p:cNvSpPr>
          <p:nvPr>
            <p:ph type="sldNum" sz="quarter" idx="12"/>
          </p:nvPr>
        </p:nvSpPr>
        <p:spPr/>
        <p:txBody>
          <a:bodyPr/>
          <a:lstStyle/>
          <a:p>
            <a:fld id="{773A353A-5777-4A49-AB8C-54236501B4EC}" type="slidenum">
              <a:rPr lang="en-US" smtClean="0"/>
              <a:t>‹#›</a:t>
            </a:fld>
            <a:endParaRPr lang="en-US"/>
          </a:p>
        </p:txBody>
      </p:sp>
    </p:spTree>
    <p:extLst>
      <p:ext uri="{BB962C8B-B14F-4D97-AF65-F5344CB8AC3E}">
        <p14:creationId xmlns:p14="http://schemas.microsoft.com/office/powerpoint/2010/main" val="2840961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B03F7-558D-AE1A-7D1E-A72ABE79256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9B40C23-6FB3-2292-9B92-3312880CD6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0D172F-795E-BA4A-7B25-76E974A8A568}"/>
              </a:ext>
            </a:extLst>
          </p:cNvPr>
          <p:cNvSpPr>
            <a:spLocks noGrp="1"/>
          </p:cNvSpPr>
          <p:nvPr>
            <p:ph type="dt" sz="half" idx="10"/>
          </p:nvPr>
        </p:nvSpPr>
        <p:spPr/>
        <p:txBody>
          <a:bodyPr/>
          <a:lstStyle/>
          <a:p>
            <a:fld id="{DD0FB784-6A80-4F4E-BC66-CE6D06E53CC4}" type="datetimeFigureOut">
              <a:rPr lang="en-US" smtClean="0"/>
              <a:t>6/21/2023</a:t>
            </a:fld>
            <a:endParaRPr lang="en-US"/>
          </a:p>
        </p:txBody>
      </p:sp>
      <p:sp>
        <p:nvSpPr>
          <p:cNvPr id="5" name="Footer Placeholder 4">
            <a:extLst>
              <a:ext uri="{FF2B5EF4-FFF2-40B4-BE49-F238E27FC236}">
                <a16:creationId xmlns:a16="http://schemas.microsoft.com/office/drawing/2014/main" id="{B88529CD-2C67-C4B8-07DC-27FC280196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917D5C-7381-9F9C-ADB0-B77AB4E13657}"/>
              </a:ext>
            </a:extLst>
          </p:cNvPr>
          <p:cNvSpPr>
            <a:spLocks noGrp="1"/>
          </p:cNvSpPr>
          <p:nvPr>
            <p:ph type="sldNum" sz="quarter" idx="12"/>
          </p:nvPr>
        </p:nvSpPr>
        <p:spPr/>
        <p:txBody>
          <a:bodyPr/>
          <a:lstStyle/>
          <a:p>
            <a:fld id="{773A353A-5777-4A49-AB8C-54236501B4EC}" type="slidenum">
              <a:rPr lang="en-US" smtClean="0"/>
              <a:t>‹#›</a:t>
            </a:fld>
            <a:endParaRPr lang="en-US"/>
          </a:p>
        </p:txBody>
      </p:sp>
    </p:spTree>
    <p:extLst>
      <p:ext uri="{BB962C8B-B14F-4D97-AF65-F5344CB8AC3E}">
        <p14:creationId xmlns:p14="http://schemas.microsoft.com/office/powerpoint/2010/main" val="3483615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87248F3-A616-78B1-ADE0-0BD906E0952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FE9E421-5788-0169-396D-4631D9B829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337160-5D5E-A26A-36AC-715BEFACC833}"/>
              </a:ext>
            </a:extLst>
          </p:cNvPr>
          <p:cNvSpPr>
            <a:spLocks noGrp="1"/>
          </p:cNvSpPr>
          <p:nvPr>
            <p:ph type="dt" sz="half" idx="10"/>
          </p:nvPr>
        </p:nvSpPr>
        <p:spPr/>
        <p:txBody>
          <a:bodyPr/>
          <a:lstStyle/>
          <a:p>
            <a:fld id="{DD0FB784-6A80-4F4E-BC66-CE6D06E53CC4}" type="datetimeFigureOut">
              <a:rPr lang="en-US" smtClean="0"/>
              <a:t>6/21/2023</a:t>
            </a:fld>
            <a:endParaRPr lang="en-US"/>
          </a:p>
        </p:txBody>
      </p:sp>
      <p:sp>
        <p:nvSpPr>
          <p:cNvPr id="5" name="Footer Placeholder 4">
            <a:extLst>
              <a:ext uri="{FF2B5EF4-FFF2-40B4-BE49-F238E27FC236}">
                <a16:creationId xmlns:a16="http://schemas.microsoft.com/office/drawing/2014/main" id="{90762BD7-FE82-4E73-2E29-16F890D4D1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79325A-EB92-CBC5-0525-2057A5C7F70D}"/>
              </a:ext>
            </a:extLst>
          </p:cNvPr>
          <p:cNvSpPr>
            <a:spLocks noGrp="1"/>
          </p:cNvSpPr>
          <p:nvPr>
            <p:ph type="sldNum" sz="quarter" idx="12"/>
          </p:nvPr>
        </p:nvSpPr>
        <p:spPr/>
        <p:txBody>
          <a:bodyPr/>
          <a:lstStyle/>
          <a:p>
            <a:fld id="{773A353A-5777-4A49-AB8C-54236501B4EC}" type="slidenum">
              <a:rPr lang="en-US" smtClean="0"/>
              <a:t>‹#›</a:t>
            </a:fld>
            <a:endParaRPr lang="en-US"/>
          </a:p>
        </p:txBody>
      </p:sp>
    </p:spTree>
    <p:extLst>
      <p:ext uri="{BB962C8B-B14F-4D97-AF65-F5344CB8AC3E}">
        <p14:creationId xmlns:p14="http://schemas.microsoft.com/office/powerpoint/2010/main" val="2308008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AB717-B37C-A177-6B12-BBC0A160B2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BCC598-8ADE-6E8A-45EB-8D2992E8162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4C9925-9B61-A9BA-62E8-FF5CBC705F8C}"/>
              </a:ext>
            </a:extLst>
          </p:cNvPr>
          <p:cNvSpPr>
            <a:spLocks noGrp="1"/>
          </p:cNvSpPr>
          <p:nvPr>
            <p:ph type="dt" sz="half" idx="10"/>
          </p:nvPr>
        </p:nvSpPr>
        <p:spPr/>
        <p:txBody>
          <a:bodyPr/>
          <a:lstStyle/>
          <a:p>
            <a:fld id="{DD0FB784-6A80-4F4E-BC66-CE6D06E53CC4}" type="datetimeFigureOut">
              <a:rPr lang="en-US" smtClean="0"/>
              <a:t>6/21/2023</a:t>
            </a:fld>
            <a:endParaRPr lang="en-US"/>
          </a:p>
        </p:txBody>
      </p:sp>
      <p:sp>
        <p:nvSpPr>
          <p:cNvPr id="5" name="Footer Placeholder 4">
            <a:extLst>
              <a:ext uri="{FF2B5EF4-FFF2-40B4-BE49-F238E27FC236}">
                <a16:creationId xmlns:a16="http://schemas.microsoft.com/office/drawing/2014/main" id="{99103714-B3FA-81E2-9EA7-3514F0E05E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0DF37A-3500-4CAE-12F4-970F2213430F}"/>
              </a:ext>
            </a:extLst>
          </p:cNvPr>
          <p:cNvSpPr>
            <a:spLocks noGrp="1"/>
          </p:cNvSpPr>
          <p:nvPr>
            <p:ph type="sldNum" sz="quarter" idx="12"/>
          </p:nvPr>
        </p:nvSpPr>
        <p:spPr/>
        <p:txBody>
          <a:bodyPr/>
          <a:lstStyle/>
          <a:p>
            <a:fld id="{773A353A-5777-4A49-AB8C-54236501B4EC}" type="slidenum">
              <a:rPr lang="en-US" smtClean="0"/>
              <a:t>‹#›</a:t>
            </a:fld>
            <a:endParaRPr lang="en-US"/>
          </a:p>
        </p:txBody>
      </p:sp>
    </p:spTree>
    <p:extLst>
      <p:ext uri="{BB962C8B-B14F-4D97-AF65-F5344CB8AC3E}">
        <p14:creationId xmlns:p14="http://schemas.microsoft.com/office/powerpoint/2010/main" val="3204761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04D95-9BFC-BE4A-4788-3D4B8BC8B3A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F90ED38-F464-154D-28C6-96D6894DADF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A6F5A3-61CE-AA58-8857-9A14DBE76503}"/>
              </a:ext>
            </a:extLst>
          </p:cNvPr>
          <p:cNvSpPr>
            <a:spLocks noGrp="1"/>
          </p:cNvSpPr>
          <p:nvPr>
            <p:ph type="dt" sz="half" idx="10"/>
          </p:nvPr>
        </p:nvSpPr>
        <p:spPr/>
        <p:txBody>
          <a:bodyPr/>
          <a:lstStyle/>
          <a:p>
            <a:fld id="{DD0FB784-6A80-4F4E-BC66-CE6D06E53CC4}" type="datetimeFigureOut">
              <a:rPr lang="en-US" smtClean="0"/>
              <a:t>6/21/2023</a:t>
            </a:fld>
            <a:endParaRPr lang="en-US"/>
          </a:p>
        </p:txBody>
      </p:sp>
      <p:sp>
        <p:nvSpPr>
          <p:cNvPr id="5" name="Footer Placeholder 4">
            <a:extLst>
              <a:ext uri="{FF2B5EF4-FFF2-40B4-BE49-F238E27FC236}">
                <a16:creationId xmlns:a16="http://schemas.microsoft.com/office/drawing/2014/main" id="{CE105F31-CEB1-3112-6603-12851EFF61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F00DEF-24EC-5621-3BA6-2B952152160D}"/>
              </a:ext>
            </a:extLst>
          </p:cNvPr>
          <p:cNvSpPr>
            <a:spLocks noGrp="1"/>
          </p:cNvSpPr>
          <p:nvPr>
            <p:ph type="sldNum" sz="quarter" idx="12"/>
          </p:nvPr>
        </p:nvSpPr>
        <p:spPr/>
        <p:txBody>
          <a:bodyPr/>
          <a:lstStyle/>
          <a:p>
            <a:fld id="{773A353A-5777-4A49-AB8C-54236501B4EC}" type="slidenum">
              <a:rPr lang="en-US" smtClean="0"/>
              <a:t>‹#›</a:t>
            </a:fld>
            <a:endParaRPr lang="en-US"/>
          </a:p>
        </p:txBody>
      </p:sp>
    </p:spTree>
    <p:extLst>
      <p:ext uri="{BB962C8B-B14F-4D97-AF65-F5344CB8AC3E}">
        <p14:creationId xmlns:p14="http://schemas.microsoft.com/office/powerpoint/2010/main" val="3012553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9E467-A59D-5C05-3BEA-887BA21E55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72B7BEA-0FAB-45F0-B387-32821646D1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0374CCF-BA2D-8826-71D8-3624138793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73FF6F1-8815-E4AB-F2F0-8D2685013D23}"/>
              </a:ext>
            </a:extLst>
          </p:cNvPr>
          <p:cNvSpPr>
            <a:spLocks noGrp="1"/>
          </p:cNvSpPr>
          <p:nvPr>
            <p:ph type="dt" sz="half" idx="10"/>
          </p:nvPr>
        </p:nvSpPr>
        <p:spPr/>
        <p:txBody>
          <a:bodyPr/>
          <a:lstStyle/>
          <a:p>
            <a:fld id="{DD0FB784-6A80-4F4E-BC66-CE6D06E53CC4}" type="datetimeFigureOut">
              <a:rPr lang="en-US" smtClean="0"/>
              <a:t>6/21/2023</a:t>
            </a:fld>
            <a:endParaRPr lang="en-US"/>
          </a:p>
        </p:txBody>
      </p:sp>
      <p:sp>
        <p:nvSpPr>
          <p:cNvPr id="6" name="Footer Placeholder 5">
            <a:extLst>
              <a:ext uri="{FF2B5EF4-FFF2-40B4-BE49-F238E27FC236}">
                <a16:creationId xmlns:a16="http://schemas.microsoft.com/office/drawing/2014/main" id="{D76350EA-5F26-688D-D165-0B9A838948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8A4F7C-5674-E552-E60D-87A8FE1589CA}"/>
              </a:ext>
            </a:extLst>
          </p:cNvPr>
          <p:cNvSpPr>
            <a:spLocks noGrp="1"/>
          </p:cNvSpPr>
          <p:nvPr>
            <p:ph type="sldNum" sz="quarter" idx="12"/>
          </p:nvPr>
        </p:nvSpPr>
        <p:spPr/>
        <p:txBody>
          <a:bodyPr/>
          <a:lstStyle/>
          <a:p>
            <a:fld id="{773A353A-5777-4A49-AB8C-54236501B4EC}" type="slidenum">
              <a:rPr lang="en-US" smtClean="0"/>
              <a:t>‹#›</a:t>
            </a:fld>
            <a:endParaRPr lang="en-US"/>
          </a:p>
        </p:txBody>
      </p:sp>
    </p:spTree>
    <p:extLst>
      <p:ext uri="{BB962C8B-B14F-4D97-AF65-F5344CB8AC3E}">
        <p14:creationId xmlns:p14="http://schemas.microsoft.com/office/powerpoint/2010/main" val="122448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C353E-4269-AF67-BDA6-8B9B8EBD2B1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7D05C58-2395-33C2-4050-95ADB55558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03429FA-73D3-A93A-625E-C4F586E02DF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14C3893-B17E-A8FD-63E1-67A15E6A59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1F023DA-6E0E-F373-1DCA-2A057297A8A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5599DE3-CA05-25B2-7E64-0A7CF4C5FA5E}"/>
              </a:ext>
            </a:extLst>
          </p:cNvPr>
          <p:cNvSpPr>
            <a:spLocks noGrp="1"/>
          </p:cNvSpPr>
          <p:nvPr>
            <p:ph type="dt" sz="half" idx="10"/>
          </p:nvPr>
        </p:nvSpPr>
        <p:spPr/>
        <p:txBody>
          <a:bodyPr/>
          <a:lstStyle/>
          <a:p>
            <a:fld id="{DD0FB784-6A80-4F4E-BC66-CE6D06E53CC4}" type="datetimeFigureOut">
              <a:rPr lang="en-US" smtClean="0"/>
              <a:t>6/21/2023</a:t>
            </a:fld>
            <a:endParaRPr lang="en-US"/>
          </a:p>
        </p:txBody>
      </p:sp>
      <p:sp>
        <p:nvSpPr>
          <p:cNvPr id="8" name="Footer Placeholder 7">
            <a:extLst>
              <a:ext uri="{FF2B5EF4-FFF2-40B4-BE49-F238E27FC236}">
                <a16:creationId xmlns:a16="http://schemas.microsoft.com/office/drawing/2014/main" id="{8F41BC1C-7E42-7FC2-3C39-53CB45B5D7B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1854C79-7E67-0BF0-5371-130E24B563E6}"/>
              </a:ext>
            </a:extLst>
          </p:cNvPr>
          <p:cNvSpPr>
            <a:spLocks noGrp="1"/>
          </p:cNvSpPr>
          <p:nvPr>
            <p:ph type="sldNum" sz="quarter" idx="12"/>
          </p:nvPr>
        </p:nvSpPr>
        <p:spPr/>
        <p:txBody>
          <a:bodyPr/>
          <a:lstStyle/>
          <a:p>
            <a:fld id="{773A353A-5777-4A49-AB8C-54236501B4EC}" type="slidenum">
              <a:rPr lang="en-US" smtClean="0"/>
              <a:t>‹#›</a:t>
            </a:fld>
            <a:endParaRPr lang="en-US"/>
          </a:p>
        </p:txBody>
      </p:sp>
    </p:spTree>
    <p:extLst>
      <p:ext uri="{BB962C8B-B14F-4D97-AF65-F5344CB8AC3E}">
        <p14:creationId xmlns:p14="http://schemas.microsoft.com/office/powerpoint/2010/main" val="2658142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D21D8-4AD9-E1DD-F9D8-C5D01E4D2E9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8167406-65EF-CF79-DB6A-85B04AB2DE6B}"/>
              </a:ext>
            </a:extLst>
          </p:cNvPr>
          <p:cNvSpPr>
            <a:spLocks noGrp="1"/>
          </p:cNvSpPr>
          <p:nvPr>
            <p:ph type="dt" sz="half" idx="10"/>
          </p:nvPr>
        </p:nvSpPr>
        <p:spPr/>
        <p:txBody>
          <a:bodyPr/>
          <a:lstStyle/>
          <a:p>
            <a:fld id="{DD0FB784-6A80-4F4E-BC66-CE6D06E53CC4}" type="datetimeFigureOut">
              <a:rPr lang="en-US" smtClean="0"/>
              <a:t>6/21/2023</a:t>
            </a:fld>
            <a:endParaRPr lang="en-US"/>
          </a:p>
        </p:txBody>
      </p:sp>
      <p:sp>
        <p:nvSpPr>
          <p:cNvPr id="4" name="Footer Placeholder 3">
            <a:extLst>
              <a:ext uri="{FF2B5EF4-FFF2-40B4-BE49-F238E27FC236}">
                <a16:creationId xmlns:a16="http://schemas.microsoft.com/office/drawing/2014/main" id="{D2FA5D57-0E6B-98E1-EE6C-4539B4AC2C0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079D859-F5F6-41E3-A149-FC53D568253A}"/>
              </a:ext>
            </a:extLst>
          </p:cNvPr>
          <p:cNvSpPr>
            <a:spLocks noGrp="1"/>
          </p:cNvSpPr>
          <p:nvPr>
            <p:ph type="sldNum" sz="quarter" idx="12"/>
          </p:nvPr>
        </p:nvSpPr>
        <p:spPr/>
        <p:txBody>
          <a:bodyPr/>
          <a:lstStyle/>
          <a:p>
            <a:fld id="{773A353A-5777-4A49-AB8C-54236501B4EC}" type="slidenum">
              <a:rPr lang="en-US" smtClean="0"/>
              <a:t>‹#›</a:t>
            </a:fld>
            <a:endParaRPr lang="en-US"/>
          </a:p>
        </p:txBody>
      </p:sp>
    </p:spTree>
    <p:extLst>
      <p:ext uri="{BB962C8B-B14F-4D97-AF65-F5344CB8AC3E}">
        <p14:creationId xmlns:p14="http://schemas.microsoft.com/office/powerpoint/2010/main" val="2763751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AF2F1F-4A54-CF0C-6E99-C6B92F5FA3E0}"/>
              </a:ext>
            </a:extLst>
          </p:cNvPr>
          <p:cNvSpPr>
            <a:spLocks noGrp="1"/>
          </p:cNvSpPr>
          <p:nvPr>
            <p:ph type="dt" sz="half" idx="10"/>
          </p:nvPr>
        </p:nvSpPr>
        <p:spPr/>
        <p:txBody>
          <a:bodyPr/>
          <a:lstStyle/>
          <a:p>
            <a:fld id="{DD0FB784-6A80-4F4E-BC66-CE6D06E53CC4}" type="datetimeFigureOut">
              <a:rPr lang="en-US" smtClean="0"/>
              <a:t>6/21/2023</a:t>
            </a:fld>
            <a:endParaRPr lang="en-US"/>
          </a:p>
        </p:txBody>
      </p:sp>
      <p:sp>
        <p:nvSpPr>
          <p:cNvPr id="3" name="Footer Placeholder 2">
            <a:extLst>
              <a:ext uri="{FF2B5EF4-FFF2-40B4-BE49-F238E27FC236}">
                <a16:creationId xmlns:a16="http://schemas.microsoft.com/office/drawing/2014/main" id="{8BD9028F-AC0A-EEF3-B250-6AA1F3D07A8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7115D90-EA34-E6B1-BF45-ACF1195BA053}"/>
              </a:ext>
            </a:extLst>
          </p:cNvPr>
          <p:cNvSpPr>
            <a:spLocks noGrp="1"/>
          </p:cNvSpPr>
          <p:nvPr>
            <p:ph type="sldNum" sz="quarter" idx="12"/>
          </p:nvPr>
        </p:nvSpPr>
        <p:spPr/>
        <p:txBody>
          <a:bodyPr/>
          <a:lstStyle/>
          <a:p>
            <a:fld id="{773A353A-5777-4A49-AB8C-54236501B4EC}" type="slidenum">
              <a:rPr lang="en-US" smtClean="0"/>
              <a:t>‹#›</a:t>
            </a:fld>
            <a:endParaRPr lang="en-US"/>
          </a:p>
        </p:txBody>
      </p:sp>
    </p:spTree>
    <p:extLst>
      <p:ext uri="{BB962C8B-B14F-4D97-AF65-F5344CB8AC3E}">
        <p14:creationId xmlns:p14="http://schemas.microsoft.com/office/powerpoint/2010/main" val="1398206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574D0-5291-48C5-4408-D4F8A9DBA3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CF622EB-D7EE-DAC0-DC83-4E116A64B1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A8883F5-F2AE-3B30-B72C-55801C9836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0346C8-7E7C-A24E-680D-EFFB9EF2CD09}"/>
              </a:ext>
            </a:extLst>
          </p:cNvPr>
          <p:cNvSpPr>
            <a:spLocks noGrp="1"/>
          </p:cNvSpPr>
          <p:nvPr>
            <p:ph type="dt" sz="half" idx="10"/>
          </p:nvPr>
        </p:nvSpPr>
        <p:spPr/>
        <p:txBody>
          <a:bodyPr/>
          <a:lstStyle/>
          <a:p>
            <a:fld id="{DD0FB784-6A80-4F4E-BC66-CE6D06E53CC4}" type="datetimeFigureOut">
              <a:rPr lang="en-US" smtClean="0"/>
              <a:t>6/21/2023</a:t>
            </a:fld>
            <a:endParaRPr lang="en-US"/>
          </a:p>
        </p:txBody>
      </p:sp>
      <p:sp>
        <p:nvSpPr>
          <p:cNvPr id="6" name="Footer Placeholder 5">
            <a:extLst>
              <a:ext uri="{FF2B5EF4-FFF2-40B4-BE49-F238E27FC236}">
                <a16:creationId xmlns:a16="http://schemas.microsoft.com/office/drawing/2014/main" id="{A1322CA7-313B-6C11-BF8F-AA04630F09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5AAF7B-3649-E6A2-0FC8-3C689E255795}"/>
              </a:ext>
            </a:extLst>
          </p:cNvPr>
          <p:cNvSpPr>
            <a:spLocks noGrp="1"/>
          </p:cNvSpPr>
          <p:nvPr>
            <p:ph type="sldNum" sz="quarter" idx="12"/>
          </p:nvPr>
        </p:nvSpPr>
        <p:spPr/>
        <p:txBody>
          <a:bodyPr/>
          <a:lstStyle/>
          <a:p>
            <a:fld id="{773A353A-5777-4A49-AB8C-54236501B4EC}" type="slidenum">
              <a:rPr lang="en-US" smtClean="0"/>
              <a:t>‹#›</a:t>
            </a:fld>
            <a:endParaRPr lang="en-US"/>
          </a:p>
        </p:txBody>
      </p:sp>
    </p:spTree>
    <p:extLst>
      <p:ext uri="{BB962C8B-B14F-4D97-AF65-F5344CB8AC3E}">
        <p14:creationId xmlns:p14="http://schemas.microsoft.com/office/powerpoint/2010/main" val="3263327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DD0EC-8785-AAA2-30C1-5CE4438C43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3DD296-58F4-E9F9-1298-221F0CCFF1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D139C63-F83E-6D6E-96C2-8386D108C1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F87E7B-5B7F-CFB4-0807-91C91740D840}"/>
              </a:ext>
            </a:extLst>
          </p:cNvPr>
          <p:cNvSpPr>
            <a:spLocks noGrp="1"/>
          </p:cNvSpPr>
          <p:nvPr>
            <p:ph type="dt" sz="half" idx="10"/>
          </p:nvPr>
        </p:nvSpPr>
        <p:spPr/>
        <p:txBody>
          <a:bodyPr/>
          <a:lstStyle/>
          <a:p>
            <a:fld id="{DD0FB784-6A80-4F4E-BC66-CE6D06E53CC4}" type="datetimeFigureOut">
              <a:rPr lang="en-US" smtClean="0"/>
              <a:t>6/21/2023</a:t>
            </a:fld>
            <a:endParaRPr lang="en-US"/>
          </a:p>
        </p:txBody>
      </p:sp>
      <p:sp>
        <p:nvSpPr>
          <p:cNvPr id="6" name="Footer Placeholder 5">
            <a:extLst>
              <a:ext uri="{FF2B5EF4-FFF2-40B4-BE49-F238E27FC236}">
                <a16:creationId xmlns:a16="http://schemas.microsoft.com/office/drawing/2014/main" id="{1B19B6E6-6C2F-DE96-8B72-317724083E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84D46B-F407-D5D2-AD1D-6C21E965C919}"/>
              </a:ext>
            </a:extLst>
          </p:cNvPr>
          <p:cNvSpPr>
            <a:spLocks noGrp="1"/>
          </p:cNvSpPr>
          <p:nvPr>
            <p:ph type="sldNum" sz="quarter" idx="12"/>
          </p:nvPr>
        </p:nvSpPr>
        <p:spPr/>
        <p:txBody>
          <a:bodyPr/>
          <a:lstStyle/>
          <a:p>
            <a:fld id="{773A353A-5777-4A49-AB8C-54236501B4EC}" type="slidenum">
              <a:rPr lang="en-US" smtClean="0"/>
              <a:t>‹#›</a:t>
            </a:fld>
            <a:endParaRPr lang="en-US"/>
          </a:p>
        </p:txBody>
      </p:sp>
    </p:spTree>
    <p:extLst>
      <p:ext uri="{BB962C8B-B14F-4D97-AF65-F5344CB8AC3E}">
        <p14:creationId xmlns:p14="http://schemas.microsoft.com/office/powerpoint/2010/main" val="781982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1938CA-0C38-687D-0292-8B3889B831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8C956F4-1908-B6A3-E4D3-8F32A8B5F3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25CEEB-06CA-65B5-4E8D-E2987D4FF0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0FB784-6A80-4F4E-BC66-CE6D06E53CC4}" type="datetimeFigureOut">
              <a:rPr lang="en-US" smtClean="0"/>
              <a:t>6/21/2023</a:t>
            </a:fld>
            <a:endParaRPr lang="en-US"/>
          </a:p>
        </p:txBody>
      </p:sp>
      <p:sp>
        <p:nvSpPr>
          <p:cNvPr id="5" name="Footer Placeholder 4">
            <a:extLst>
              <a:ext uri="{FF2B5EF4-FFF2-40B4-BE49-F238E27FC236}">
                <a16:creationId xmlns:a16="http://schemas.microsoft.com/office/drawing/2014/main" id="{A7911985-0506-050C-F37D-DBFDF63B04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63406CE-81C0-A793-93EE-723A9182CE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3A353A-5777-4A49-AB8C-54236501B4EC}" type="slidenum">
              <a:rPr lang="en-US" smtClean="0"/>
              <a:t>‹#›</a:t>
            </a:fld>
            <a:endParaRPr lang="en-US"/>
          </a:p>
        </p:txBody>
      </p:sp>
    </p:spTree>
    <p:extLst>
      <p:ext uri="{BB962C8B-B14F-4D97-AF65-F5344CB8AC3E}">
        <p14:creationId xmlns:p14="http://schemas.microsoft.com/office/powerpoint/2010/main" val="9016440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microsoft.com/office/2018/10/relationships/comments" Target="../comments/modernComment_109_A9438E2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7DA58-E77D-52E3-1037-DEA502BA69CB}"/>
              </a:ext>
            </a:extLst>
          </p:cNvPr>
          <p:cNvSpPr>
            <a:spLocks noGrp="1"/>
          </p:cNvSpPr>
          <p:nvPr>
            <p:ph type="ctrTitle"/>
          </p:nvPr>
        </p:nvSpPr>
        <p:spPr>
          <a:xfrm>
            <a:off x="1524000" y="1122363"/>
            <a:ext cx="9144000" cy="1724354"/>
          </a:xfrm>
        </p:spPr>
        <p:txBody>
          <a:bodyPr>
            <a:normAutofit fontScale="90000"/>
          </a:bodyPr>
          <a:lstStyle/>
          <a:p>
            <a:r>
              <a:rPr lang="en-US" b="0" i="0" dirty="0">
                <a:solidFill>
                  <a:srgbClr val="555555"/>
                </a:solidFill>
                <a:effectLst/>
                <a:latin typeface="Helvetica" panose="020B0604020202020204" pitchFamily="34" charset="0"/>
              </a:rPr>
              <a:t>To use or not to use propensity score matching?</a:t>
            </a:r>
            <a:endParaRPr lang="en-US" dirty="0"/>
          </a:p>
        </p:txBody>
      </p:sp>
      <p:sp>
        <p:nvSpPr>
          <p:cNvPr id="3" name="Subtitle 2">
            <a:extLst>
              <a:ext uri="{FF2B5EF4-FFF2-40B4-BE49-F238E27FC236}">
                <a16:creationId xmlns:a16="http://schemas.microsoft.com/office/drawing/2014/main" id="{89230D32-7AE0-3A3C-C6BB-AE6A75B43596}"/>
              </a:ext>
            </a:extLst>
          </p:cNvPr>
          <p:cNvSpPr>
            <a:spLocks noGrp="1"/>
          </p:cNvSpPr>
          <p:nvPr>
            <p:ph type="subTitle" idx="1"/>
          </p:nvPr>
        </p:nvSpPr>
        <p:spPr>
          <a:xfrm>
            <a:off x="1167797" y="4532333"/>
            <a:ext cx="9144000" cy="1655762"/>
          </a:xfrm>
        </p:spPr>
        <p:txBody>
          <a:bodyPr>
            <a:normAutofit lnSpcReduction="10000"/>
          </a:bodyPr>
          <a:lstStyle/>
          <a:p>
            <a:r>
              <a:rPr lang="en-US" dirty="0"/>
              <a:t>Jason (Jixian) Wang</a:t>
            </a:r>
          </a:p>
          <a:p>
            <a:r>
              <a:rPr lang="en-US" dirty="0"/>
              <a:t>Bristol Myers Squibb, Switzerland</a:t>
            </a:r>
          </a:p>
          <a:p>
            <a:r>
              <a:rPr lang="en-US" dirty="0"/>
              <a:t>PSI journal club, 22 June, 2023</a:t>
            </a:r>
          </a:p>
          <a:p>
            <a:r>
              <a:rPr lang="en-US" dirty="0"/>
              <a:t> </a:t>
            </a:r>
          </a:p>
        </p:txBody>
      </p:sp>
      <p:pic>
        <p:nvPicPr>
          <p:cNvPr id="5" name="Picture 4">
            <a:extLst>
              <a:ext uri="{FF2B5EF4-FFF2-40B4-BE49-F238E27FC236}">
                <a16:creationId xmlns:a16="http://schemas.microsoft.com/office/drawing/2014/main" id="{C9201C7E-9B9C-0ADF-78E6-5A778312D35A}"/>
              </a:ext>
            </a:extLst>
          </p:cNvPr>
          <p:cNvPicPr>
            <a:picLocks noChangeAspect="1"/>
          </p:cNvPicPr>
          <p:nvPr/>
        </p:nvPicPr>
        <p:blipFill>
          <a:blip r:embed="rId2"/>
          <a:stretch>
            <a:fillRect/>
          </a:stretch>
        </p:blipFill>
        <p:spPr>
          <a:xfrm>
            <a:off x="1218948" y="745675"/>
            <a:ext cx="10242943" cy="2983843"/>
          </a:xfrm>
          <a:prstGeom prst="rect">
            <a:avLst/>
          </a:prstGeom>
        </p:spPr>
      </p:pic>
    </p:spTree>
    <p:extLst>
      <p:ext uri="{BB962C8B-B14F-4D97-AF65-F5344CB8AC3E}">
        <p14:creationId xmlns:p14="http://schemas.microsoft.com/office/powerpoint/2010/main" val="4249043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07BF8-D063-619E-47BD-73E6234D6D69}"/>
              </a:ext>
            </a:extLst>
          </p:cNvPr>
          <p:cNvSpPr>
            <a:spLocks noGrp="1"/>
          </p:cNvSpPr>
          <p:nvPr>
            <p:ph type="title"/>
          </p:nvPr>
        </p:nvSpPr>
        <p:spPr/>
        <p:txBody>
          <a:bodyPr/>
          <a:lstStyle/>
          <a:p>
            <a:r>
              <a:rPr lang="en-US" dirty="0"/>
              <a:t>Recommendations</a:t>
            </a:r>
          </a:p>
        </p:txBody>
      </p:sp>
      <p:sp>
        <p:nvSpPr>
          <p:cNvPr id="3" name="Content Placeholder 2">
            <a:extLst>
              <a:ext uri="{FF2B5EF4-FFF2-40B4-BE49-F238E27FC236}">
                <a16:creationId xmlns:a16="http://schemas.microsoft.com/office/drawing/2014/main" id="{7A58F060-9D23-7190-3A26-BF56F6F7B9E2}"/>
              </a:ext>
            </a:extLst>
          </p:cNvPr>
          <p:cNvSpPr>
            <a:spLocks noGrp="1"/>
          </p:cNvSpPr>
          <p:nvPr>
            <p:ph idx="1"/>
          </p:nvPr>
        </p:nvSpPr>
        <p:spPr>
          <a:xfrm>
            <a:off x="838200" y="1561381"/>
            <a:ext cx="10515600" cy="5115464"/>
          </a:xfrm>
        </p:spPr>
        <p:txBody>
          <a:bodyPr>
            <a:normAutofit lnSpcReduction="10000"/>
          </a:bodyPr>
          <a:lstStyle/>
          <a:p>
            <a:pPr algn="l"/>
            <a:r>
              <a:rPr lang="en-US" sz="1800" b="0" i="0" u="none" strike="noStrike" baseline="0" dirty="0">
                <a:latin typeface="AdvOT569473da"/>
              </a:rPr>
              <a:t>Use PSM when matching on multiple covariates and/or direct adjustment with an outcome model are difficult or impossible. This may happen in drug safety studies in which the number of covariates is large, exposure-covariate data are rich, but safety events are rare;</a:t>
            </a:r>
          </a:p>
          <a:p>
            <a:pPr algn="l"/>
            <a:r>
              <a:rPr lang="en-US" sz="1800" b="0" i="0" u="none" strike="noStrike" baseline="0" dirty="0">
                <a:latin typeface="AdvOT569473da"/>
              </a:rPr>
              <a:t>Plan PSM carefully and evaluate its effect with available information at study planning stage;</a:t>
            </a:r>
          </a:p>
          <a:p>
            <a:pPr algn="l"/>
            <a:r>
              <a:rPr lang="en-US" sz="1800" b="0" i="0" u="none" strike="noStrike" baseline="0" dirty="0">
                <a:latin typeface="AdvOT569473da"/>
              </a:rPr>
              <a:t>Choose caliper width taking matching and population biases into account;</a:t>
            </a:r>
          </a:p>
          <a:p>
            <a:pPr algn="l"/>
            <a:r>
              <a:rPr lang="en-US" sz="1800" b="0" i="0" u="none" strike="noStrike" baseline="0" dirty="0">
                <a:latin typeface="AdvOT569473da"/>
              </a:rPr>
              <a:t>Evaluate imbalance in PS and key factors before and after matching, especially those originally well balanced;</a:t>
            </a:r>
          </a:p>
          <a:p>
            <a:pPr algn="l"/>
            <a:r>
              <a:rPr lang="en-US" sz="1800" b="0" i="0" u="none" strike="noStrike" baseline="0" dirty="0">
                <a:latin typeface="AdvOT569473da"/>
              </a:rPr>
              <a:t>Include prognostic factors into the PS model, even when they are far from statistically significant in the PS model. </a:t>
            </a:r>
          </a:p>
          <a:p>
            <a:pPr algn="l"/>
            <a:endParaRPr lang="en-US" sz="1800" b="0" i="0" u="none" strike="noStrike" baseline="0" dirty="0">
              <a:latin typeface="AdvOT569473da"/>
            </a:endParaRPr>
          </a:p>
          <a:p>
            <a:pPr algn="l"/>
            <a:r>
              <a:rPr lang="en-US" sz="1800" dirty="0">
                <a:latin typeface="AdvOT569473da"/>
              </a:rPr>
              <a:t>Matching with</a:t>
            </a:r>
            <a:r>
              <a:rPr lang="en-US" sz="1800" b="0" i="0" u="none" strike="noStrike" baseline="0" dirty="0">
                <a:latin typeface="AdvOT569473da"/>
              </a:rPr>
              <a:t> categorical factors and coarsen covariates into categorical variables if appropriate (CEM, </a:t>
            </a:r>
            <a:r>
              <a:rPr lang="en-US" sz="1800" b="0" i="0" u="none" strike="noStrike" baseline="0" dirty="0" err="1">
                <a:latin typeface="AdvOT569473da"/>
              </a:rPr>
              <a:t>Iacus</a:t>
            </a:r>
            <a:r>
              <a:rPr lang="en-US" sz="1800" b="0" i="0" u="none" strike="noStrike" baseline="0" dirty="0">
                <a:latin typeface="AdvOT569473da"/>
              </a:rPr>
              <a:t> et al., 2011);</a:t>
            </a:r>
          </a:p>
          <a:p>
            <a:pPr algn="l"/>
            <a:r>
              <a:rPr lang="en-US" sz="1800" b="0" i="0" u="none" strike="noStrike" baseline="0" dirty="0">
                <a:latin typeface="AdvOT569473da"/>
              </a:rPr>
              <a:t>Direct adjustment for key prognostic factors after PSM;</a:t>
            </a:r>
          </a:p>
          <a:p>
            <a:pPr algn="l"/>
            <a:r>
              <a:rPr lang="en-US" sz="1800" b="0" i="0" u="none" strike="noStrike" baseline="0" dirty="0">
                <a:latin typeface="AdvOT569473da"/>
              </a:rPr>
              <a:t>Match on both PS and prognostic score (Hansen, 2008), if feasible. </a:t>
            </a:r>
          </a:p>
          <a:p>
            <a:pPr algn="l"/>
            <a:r>
              <a:rPr lang="en-US" sz="1800" b="0" i="0" u="none" strike="noStrike" baseline="0" dirty="0">
                <a:latin typeface="AdvOT569473da"/>
              </a:rPr>
              <a:t>Match on PS and key prognostic factors even they are well balanced before matching;</a:t>
            </a:r>
          </a:p>
          <a:p>
            <a:pPr algn="l"/>
            <a:r>
              <a:rPr lang="en-US" sz="1800" b="0" i="0" u="none" strike="noStrike" baseline="0" dirty="0">
                <a:latin typeface="AdvOT569473da"/>
              </a:rPr>
              <a:t>Directly or indirectly match key prognostic factors which may have a complex role in the prognostic score  and balance the others.</a:t>
            </a:r>
            <a:endParaRPr lang="en-US" dirty="0"/>
          </a:p>
        </p:txBody>
      </p:sp>
    </p:spTree>
    <p:extLst>
      <p:ext uri="{BB962C8B-B14F-4D97-AF65-F5344CB8AC3E}">
        <p14:creationId xmlns:p14="http://schemas.microsoft.com/office/powerpoint/2010/main" val="3486280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2311B-7D51-CB99-3699-A1F559C624A2}"/>
              </a:ext>
            </a:extLst>
          </p:cNvPr>
          <p:cNvSpPr>
            <a:spLocks noGrp="1"/>
          </p:cNvSpPr>
          <p:nvPr>
            <p:ph type="title"/>
          </p:nvPr>
        </p:nvSpPr>
        <p:spPr/>
        <p:txBody>
          <a:bodyPr/>
          <a:lstStyle/>
          <a:p>
            <a:r>
              <a:rPr lang="en-US" dirty="0"/>
              <a:t>Summary and discussion</a:t>
            </a:r>
          </a:p>
        </p:txBody>
      </p:sp>
      <p:sp>
        <p:nvSpPr>
          <p:cNvPr id="3" name="Content Placeholder 2">
            <a:extLst>
              <a:ext uri="{FF2B5EF4-FFF2-40B4-BE49-F238E27FC236}">
                <a16:creationId xmlns:a16="http://schemas.microsoft.com/office/drawing/2014/main" id="{87207324-7AF5-E7C8-3016-F65FF8DA8EF6}"/>
              </a:ext>
            </a:extLst>
          </p:cNvPr>
          <p:cNvSpPr>
            <a:spLocks noGrp="1"/>
          </p:cNvSpPr>
          <p:nvPr>
            <p:ph idx="1"/>
          </p:nvPr>
        </p:nvSpPr>
        <p:spPr/>
        <p:txBody>
          <a:bodyPr>
            <a:normAutofit/>
          </a:bodyPr>
          <a:lstStyle/>
          <a:p>
            <a:pPr algn="l"/>
            <a:r>
              <a:rPr lang="en-US" sz="2000" dirty="0">
                <a:latin typeface="AdvOT569473da"/>
              </a:rPr>
              <a:t>PSM is a powerful tool if used properly for the right tasks. </a:t>
            </a:r>
            <a:endParaRPr lang="en-US" sz="2000" b="0" i="0" u="none" strike="noStrike" baseline="0" dirty="0">
              <a:latin typeface="AdvOT569473da"/>
            </a:endParaRPr>
          </a:p>
          <a:p>
            <a:pPr algn="l"/>
            <a:r>
              <a:rPr lang="en-US" sz="2000" b="0" i="0" u="none" strike="noStrike" baseline="0" dirty="0">
                <a:latin typeface="AdvOT569473da"/>
              </a:rPr>
              <a:t>The right question should be when and how to use PSM rather than to use or not to use it.</a:t>
            </a:r>
          </a:p>
          <a:p>
            <a:pPr algn="l"/>
            <a:r>
              <a:rPr lang="en-US" sz="2000" dirty="0">
                <a:latin typeface="AdvOT569473da"/>
              </a:rPr>
              <a:t>Pre-specifying a caliper is a practical challenge. </a:t>
            </a:r>
          </a:p>
          <a:p>
            <a:r>
              <a:rPr lang="en-US" sz="2000" b="0" i="0" u="none" strike="noStrike" baseline="0" dirty="0">
                <a:latin typeface="AdvOT569473da"/>
              </a:rPr>
              <a:t>It is important and often feasible to plan PSM properly even before having access to full data.</a:t>
            </a:r>
            <a:endParaRPr lang="en-US" sz="2000" dirty="0">
              <a:latin typeface="AdvOT569473da"/>
            </a:endParaRPr>
          </a:p>
          <a:p>
            <a:pPr algn="l"/>
            <a:r>
              <a:rPr lang="en-US" sz="2000" dirty="0">
                <a:latin typeface="AdvOT569473da"/>
              </a:rPr>
              <a:t>M</a:t>
            </a:r>
            <a:r>
              <a:rPr lang="en-US" sz="2000" b="0" i="0" u="none" strike="noStrike" baseline="0" dirty="0">
                <a:latin typeface="AdvOT569473da"/>
              </a:rPr>
              <a:t>ultiple methods should be applied, and their results reported in detail and transparently.</a:t>
            </a:r>
          </a:p>
          <a:p>
            <a:pPr algn="l"/>
            <a:r>
              <a:rPr lang="en-US" sz="2000" dirty="0">
                <a:latin typeface="AdvOT569473da"/>
              </a:rPr>
              <a:t>How to analyze matched data is also important, especially for estimation </a:t>
            </a:r>
            <a:r>
              <a:rPr lang="en-US" sz="2000" b="0" i="0" u="none" strike="noStrike" baseline="0" dirty="0">
                <a:latin typeface="AdvOT569473da"/>
              </a:rPr>
              <a:t>(Austin, 2014).</a:t>
            </a:r>
            <a:endParaRPr lang="en-US" sz="2000" dirty="0"/>
          </a:p>
        </p:txBody>
      </p:sp>
    </p:spTree>
    <p:extLst>
      <p:ext uri="{BB962C8B-B14F-4D97-AF65-F5344CB8AC3E}">
        <p14:creationId xmlns:p14="http://schemas.microsoft.com/office/powerpoint/2010/main" val="25254167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D8B7B-87A4-F1C1-0BAB-93CBB2F23C23}"/>
              </a:ext>
            </a:extLst>
          </p:cNvPr>
          <p:cNvSpPr>
            <a:spLocks noGrp="1"/>
          </p:cNvSpPr>
          <p:nvPr>
            <p:ph type="title"/>
          </p:nvPr>
        </p:nvSpPr>
        <p:spPr/>
        <p:txBody>
          <a:bodyPr/>
          <a:lstStyle/>
          <a:p>
            <a:r>
              <a:rPr lang="en-US" dirty="0"/>
              <a:t>Reference</a:t>
            </a:r>
          </a:p>
        </p:txBody>
      </p:sp>
      <p:sp>
        <p:nvSpPr>
          <p:cNvPr id="3" name="Content Placeholder 2">
            <a:extLst>
              <a:ext uri="{FF2B5EF4-FFF2-40B4-BE49-F238E27FC236}">
                <a16:creationId xmlns:a16="http://schemas.microsoft.com/office/drawing/2014/main" id="{E985115E-4C1B-A9F8-DCD3-1BCA5B351DED}"/>
              </a:ext>
            </a:extLst>
          </p:cNvPr>
          <p:cNvSpPr>
            <a:spLocks noGrp="1"/>
          </p:cNvSpPr>
          <p:nvPr>
            <p:ph idx="1"/>
          </p:nvPr>
        </p:nvSpPr>
        <p:spPr>
          <a:xfrm>
            <a:off x="838200" y="1484671"/>
            <a:ext cx="10515600" cy="4692292"/>
          </a:xfrm>
        </p:spPr>
        <p:txBody>
          <a:bodyPr>
            <a:normAutofit fontScale="85000" lnSpcReduction="10000"/>
          </a:bodyPr>
          <a:lstStyle/>
          <a:p>
            <a:pPr algn="l"/>
            <a:r>
              <a:rPr lang="en-US" sz="1800" dirty="0">
                <a:latin typeface="AdvOT569473da"/>
              </a:rPr>
              <a:t>Wang J. (2021). To use or not to use propensity score matching?. Pharmaceutical statistics, 20(1), 15–24. https://doi.org/10.1002/pst.2051</a:t>
            </a:r>
          </a:p>
          <a:p>
            <a:pPr algn="l"/>
            <a:r>
              <a:rPr lang="en-US" sz="1800" b="0" i="0" u="none" strike="noStrike" baseline="0" dirty="0">
                <a:latin typeface="AdvOT569473da"/>
              </a:rPr>
              <a:t>Rosenbaum PR, Rubin DB. The central role of the propensity score in observational studies for causal effects. </a:t>
            </a:r>
            <a:r>
              <a:rPr lang="en-US" sz="1800" b="0" i="0" u="none" strike="noStrike" baseline="0" dirty="0" err="1">
                <a:latin typeface="AdvOTf2679e53.I"/>
              </a:rPr>
              <a:t>Biometrika</a:t>
            </a:r>
            <a:r>
              <a:rPr lang="en-US" sz="1800" b="0" i="0" u="none" strike="noStrike" baseline="0" dirty="0">
                <a:latin typeface="AdvOT569473da"/>
              </a:rPr>
              <a:t>. 1983;70:41-55.</a:t>
            </a:r>
          </a:p>
          <a:p>
            <a:pPr algn="l"/>
            <a:r>
              <a:rPr lang="en-US" sz="1800" b="0" i="0" u="none" strike="noStrike" baseline="0" dirty="0">
                <a:latin typeface="AdvOT569473da"/>
              </a:rPr>
              <a:t>King G, Nielsen R. Why propensity scores should not be used for matching. </a:t>
            </a:r>
            <a:r>
              <a:rPr lang="en-US" sz="1800" b="0" i="0" u="none" strike="noStrike" baseline="0" dirty="0">
                <a:latin typeface="AdvOTf2679e53.I"/>
              </a:rPr>
              <a:t>Political Analysis</a:t>
            </a:r>
            <a:r>
              <a:rPr lang="en-US" sz="1800" b="0" i="0" u="none" strike="noStrike" baseline="0" dirty="0">
                <a:latin typeface="AdvOT569473da"/>
              </a:rPr>
              <a:t>. 2019;27:435-454.</a:t>
            </a:r>
          </a:p>
          <a:p>
            <a:pPr algn="l"/>
            <a:r>
              <a:rPr lang="en-US" sz="1800" b="0" i="0" u="none" strike="noStrike" baseline="0" dirty="0" err="1">
                <a:latin typeface="AdvOT569473da"/>
              </a:rPr>
              <a:t>Iacus</a:t>
            </a:r>
            <a:r>
              <a:rPr lang="en-US" sz="1800" b="0" i="0" u="none" strike="noStrike" baseline="0" dirty="0">
                <a:latin typeface="AdvOT569473da"/>
              </a:rPr>
              <a:t> SM, King G, </a:t>
            </a:r>
            <a:r>
              <a:rPr lang="en-US" sz="1800" b="0" i="0" u="none" strike="noStrike" baseline="0" dirty="0" err="1">
                <a:latin typeface="AdvOT569473da"/>
              </a:rPr>
              <a:t>Porro</a:t>
            </a:r>
            <a:r>
              <a:rPr lang="en-US" sz="1800" b="0" i="0" u="none" strike="noStrike" baseline="0" dirty="0">
                <a:latin typeface="AdvOT569473da"/>
              </a:rPr>
              <a:t> G. Multivariate matching methods that are monotonic imbalance bounding. </a:t>
            </a:r>
            <a:r>
              <a:rPr lang="en-US" sz="1800" b="0" i="0" u="none" strike="noStrike" baseline="0" dirty="0">
                <a:latin typeface="AdvOTf2679e53.I"/>
              </a:rPr>
              <a:t>J Am Stat Assoc</a:t>
            </a:r>
            <a:r>
              <a:rPr lang="en-US" sz="1800" b="0" i="0" u="none" strike="noStrike" baseline="0" dirty="0">
                <a:latin typeface="AdvOT569473da"/>
              </a:rPr>
              <a:t>. 2011;106:345-361.</a:t>
            </a:r>
          </a:p>
          <a:p>
            <a:pPr algn="l"/>
            <a:r>
              <a:rPr lang="en-US" sz="1800" b="0" i="0" u="none" strike="noStrike" baseline="0" dirty="0" err="1">
                <a:latin typeface="AdvOT569473da"/>
              </a:rPr>
              <a:t>Iacus</a:t>
            </a:r>
            <a:r>
              <a:rPr lang="en-US" sz="1800" b="0" i="0" u="none" strike="noStrike" baseline="0" dirty="0">
                <a:latin typeface="AdvOT569473da"/>
              </a:rPr>
              <a:t> SM, King G, </a:t>
            </a:r>
            <a:r>
              <a:rPr lang="en-US" sz="1800" b="0" i="0" u="none" strike="noStrike" baseline="0" dirty="0" err="1">
                <a:latin typeface="AdvOT569473da"/>
              </a:rPr>
              <a:t>Porro</a:t>
            </a:r>
            <a:r>
              <a:rPr lang="en-US" sz="1800" b="0" i="0" u="none" strike="noStrike" baseline="0" dirty="0">
                <a:latin typeface="AdvOT569473da"/>
              </a:rPr>
              <a:t> G. Causal inference without balance checking: coarsened exact matching. Political Analysis. 2011;20(1):1–24.</a:t>
            </a:r>
          </a:p>
          <a:p>
            <a:pPr algn="l"/>
            <a:r>
              <a:rPr lang="en-US" sz="1800" b="0" i="0" u="none" strike="noStrike" baseline="0" dirty="0">
                <a:latin typeface="AdvOT569473da"/>
              </a:rPr>
              <a:t>Rubin DB. Multivariate matching methods that are equal percent bias reducing, I: some examples. </a:t>
            </a:r>
            <a:r>
              <a:rPr lang="en-US" sz="1800" b="0" i="0" u="none" strike="noStrike" baseline="0" dirty="0">
                <a:latin typeface="AdvOTf2679e53.I"/>
              </a:rPr>
              <a:t>Biometrics</a:t>
            </a:r>
            <a:r>
              <a:rPr lang="en-US" sz="1800" b="0" i="0" u="none" strike="noStrike" baseline="0" dirty="0">
                <a:latin typeface="AdvOT569473da"/>
              </a:rPr>
              <a:t>. 1976;32:109-120.</a:t>
            </a:r>
          </a:p>
          <a:p>
            <a:pPr algn="l"/>
            <a:r>
              <a:rPr lang="en-US" sz="1800" b="0" i="0" u="none" strike="noStrike" baseline="0" dirty="0">
                <a:latin typeface="AdvOT569473da"/>
              </a:rPr>
              <a:t>Rubin DB. Multivariate matching methods that are equal percent bias reducing, II: maximums on bias reduction for fixed sampled sizes. </a:t>
            </a:r>
            <a:r>
              <a:rPr lang="en-US" sz="1800" b="0" i="0" u="none" strike="noStrike" baseline="0" dirty="0">
                <a:latin typeface="AdvOTf2679e53.I"/>
              </a:rPr>
              <a:t>Biometrics</a:t>
            </a:r>
            <a:r>
              <a:rPr lang="en-US" sz="1800" b="0" i="0" u="none" strike="noStrike" baseline="0" dirty="0">
                <a:latin typeface="AdvOT569473da"/>
              </a:rPr>
              <a:t>. 1976;32:121-132.</a:t>
            </a:r>
          </a:p>
          <a:p>
            <a:pPr algn="l"/>
            <a:r>
              <a:rPr lang="en-US" sz="1800" b="0" i="0" u="none" strike="noStrike" baseline="0" dirty="0">
                <a:latin typeface="AdvOT569473da"/>
              </a:rPr>
              <a:t>Rubin DB, Thomas N. Affinely invariant matching methods with ellipsoidal distributions. </a:t>
            </a:r>
            <a:r>
              <a:rPr lang="en-US" sz="1800" b="0" i="0" u="none" strike="noStrike" baseline="0" dirty="0">
                <a:latin typeface="AdvOTf2679e53.I"/>
              </a:rPr>
              <a:t>Ann Statist</a:t>
            </a:r>
            <a:r>
              <a:rPr lang="en-US" sz="1800" b="0" i="0" u="none" strike="noStrike" baseline="0" dirty="0">
                <a:latin typeface="AdvOT569473da"/>
              </a:rPr>
              <a:t>. 1992;20:1079-1093.</a:t>
            </a:r>
          </a:p>
          <a:p>
            <a:pPr algn="l"/>
            <a:r>
              <a:rPr lang="en-US" sz="1800" dirty="0">
                <a:latin typeface="AdvOT569473da"/>
              </a:rPr>
              <a:t>Rubin, DB., &amp; Thomas N. Characterizing the Effect of Matching Using Linear Propensity Score Methods with Normal Distributions. </a:t>
            </a:r>
            <a:r>
              <a:rPr lang="en-US" sz="1800" dirty="0" err="1">
                <a:latin typeface="AdvOT569473da"/>
              </a:rPr>
              <a:t>Biometrika</a:t>
            </a:r>
            <a:r>
              <a:rPr lang="en-US" sz="1800" dirty="0">
                <a:latin typeface="AdvOT569473da"/>
              </a:rPr>
              <a:t>. 1992;79:797–809.</a:t>
            </a:r>
          </a:p>
          <a:p>
            <a:pPr algn="l"/>
            <a:r>
              <a:rPr lang="en-US" sz="1800" b="0" i="0" u="none" strike="noStrike" baseline="0" dirty="0">
                <a:latin typeface="AdvOT569473da"/>
              </a:rPr>
              <a:t>Hansen BB. The prognostic analogue of the propensity score. </a:t>
            </a:r>
            <a:r>
              <a:rPr lang="en-US" sz="1800" b="0" i="0" u="none" strike="noStrike" baseline="0" dirty="0" err="1">
                <a:latin typeface="AdvOTf2679e53.I"/>
              </a:rPr>
              <a:t>Biometrika</a:t>
            </a:r>
            <a:r>
              <a:rPr lang="en-US" sz="1800" b="0" i="0" u="none" strike="noStrike" baseline="0" dirty="0">
                <a:latin typeface="AdvOT569473da"/>
              </a:rPr>
              <a:t>. 2008;95:481-488.</a:t>
            </a:r>
          </a:p>
          <a:p>
            <a:pPr algn="l"/>
            <a:r>
              <a:rPr lang="en-US" sz="1800" b="0" i="0" u="none" strike="noStrike" baseline="0" dirty="0">
                <a:latin typeface="AdvOT569473da"/>
              </a:rPr>
              <a:t>Austin PC. The use of propensity score methods with survival or time-to-event outcomes: reporting measures of effect similar to those used in randomized experiments. </a:t>
            </a:r>
            <a:r>
              <a:rPr lang="en-US" sz="1800" b="0" i="0" u="none" strike="noStrike" baseline="0" dirty="0">
                <a:latin typeface="AdvOTf2679e53.I"/>
              </a:rPr>
              <a:t>Stat Med</a:t>
            </a:r>
            <a:r>
              <a:rPr lang="en-US" sz="1800" b="0" i="0" u="none" strike="noStrike" baseline="0" dirty="0">
                <a:latin typeface="AdvOT569473da"/>
              </a:rPr>
              <a:t>. 2014;33:1242-1258.</a:t>
            </a:r>
            <a:endParaRPr lang="en-US" dirty="0"/>
          </a:p>
        </p:txBody>
      </p:sp>
    </p:spTree>
    <p:extLst>
      <p:ext uri="{BB962C8B-B14F-4D97-AF65-F5344CB8AC3E}">
        <p14:creationId xmlns:p14="http://schemas.microsoft.com/office/powerpoint/2010/main" val="3741412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811BB-E2A4-350B-C8BE-2E3C1069AB38}"/>
              </a:ext>
            </a:extLst>
          </p:cNvPr>
          <p:cNvSpPr>
            <a:spLocks noGrp="1"/>
          </p:cNvSpPr>
          <p:nvPr>
            <p:ph type="title"/>
          </p:nvPr>
        </p:nvSpPr>
        <p:spPr/>
        <p:txBody>
          <a:bodyPr/>
          <a:lstStyle/>
          <a:p>
            <a:r>
              <a:rPr lang="en-US" dirty="0"/>
              <a:t>Backup</a:t>
            </a:r>
          </a:p>
        </p:txBody>
      </p:sp>
      <p:sp>
        <p:nvSpPr>
          <p:cNvPr id="3" name="Content Placeholder 2">
            <a:extLst>
              <a:ext uri="{FF2B5EF4-FFF2-40B4-BE49-F238E27FC236}">
                <a16:creationId xmlns:a16="http://schemas.microsoft.com/office/drawing/2014/main" id="{860FB257-7639-EE45-58DB-EF91302CEB0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509408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0F25F-AE6A-22ED-288B-9587D2E8FF9B}"/>
              </a:ext>
            </a:extLst>
          </p:cNvPr>
          <p:cNvSpPr>
            <a:spLocks noGrp="1"/>
          </p:cNvSpPr>
          <p:nvPr>
            <p:ph type="title"/>
          </p:nvPr>
        </p:nvSpPr>
        <p:spPr/>
        <p:txBody>
          <a:bodyPr/>
          <a:lstStyle/>
          <a:p>
            <a:r>
              <a:rPr lang="en-US" dirty="0"/>
              <a:t>Are pruning and matching the same?</a:t>
            </a:r>
          </a:p>
        </p:txBody>
      </p:sp>
      <p:sp>
        <p:nvSpPr>
          <p:cNvPr id="3" name="Content Placeholder 2">
            <a:extLst>
              <a:ext uri="{FF2B5EF4-FFF2-40B4-BE49-F238E27FC236}">
                <a16:creationId xmlns:a16="http://schemas.microsoft.com/office/drawing/2014/main" id="{7BA06B38-D4C8-6806-E8D3-89BB9C55C582}"/>
              </a:ext>
            </a:extLst>
          </p:cNvPr>
          <p:cNvSpPr>
            <a:spLocks noGrp="1"/>
          </p:cNvSpPr>
          <p:nvPr>
            <p:ph idx="1"/>
          </p:nvPr>
        </p:nvSpPr>
        <p:spPr/>
        <p:txBody>
          <a:bodyPr/>
          <a:lstStyle/>
          <a:p>
            <a:r>
              <a:rPr lang="en-US" dirty="0"/>
              <a:t>Suppose we use PSM for two populations with reasonably overlapped propensity scores (PS) with a full matching and caliper width d.</a:t>
            </a:r>
          </a:p>
          <a:p>
            <a:r>
              <a:rPr lang="en-US" dirty="0"/>
              <a:t>Start with very large d, we can match everyone.</a:t>
            </a:r>
          </a:p>
          <a:p>
            <a:r>
              <a:rPr lang="en-US" dirty="0"/>
              <a:t>Reducing the caliper, we drop (prune) those with no overlapped PS.</a:t>
            </a:r>
          </a:p>
          <a:p>
            <a:endParaRPr lang="en-US" dirty="0"/>
          </a:p>
        </p:txBody>
      </p:sp>
    </p:spTree>
    <p:extLst>
      <p:ext uri="{BB962C8B-B14F-4D97-AF65-F5344CB8AC3E}">
        <p14:creationId xmlns:p14="http://schemas.microsoft.com/office/powerpoint/2010/main" val="28243048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8A229-9A16-18C2-B002-AF2EB018EF9F}"/>
              </a:ext>
            </a:extLst>
          </p:cNvPr>
          <p:cNvSpPr>
            <a:spLocks noGrp="1"/>
          </p:cNvSpPr>
          <p:nvPr>
            <p:ph type="title"/>
          </p:nvPr>
        </p:nvSpPr>
        <p:spPr/>
        <p:txBody>
          <a:bodyPr/>
          <a:lstStyle/>
          <a:p>
            <a:r>
              <a:rPr lang="en-US" dirty="0"/>
              <a:t>Alternatives to PSM</a:t>
            </a:r>
          </a:p>
        </p:txBody>
      </p:sp>
      <p:graphicFrame>
        <p:nvGraphicFramePr>
          <p:cNvPr id="4" name="Table 4">
            <a:extLst>
              <a:ext uri="{FF2B5EF4-FFF2-40B4-BE49-F238E27FC236}">
                <a16:creationId xmlns:a16="http://schemas.microsoft.com/office/drawing/2014/main" id="{D7D02E1E-5657-BD86-5B02-DE4FBC8DA33D}"/>
              </a:ext>
            </a:extLst>
          </p:cNvPr>
          <p:cNvGraphicFramePr>
            <a:graphicFrameLocks noGrp="1"/>
          </p:cNvGraphicFramePr>
          <p:nvPr>
            <p:ph idx="1"/>
            <p:extLst>
              <p:ext uri="{D42A27DB-BD31-4B8C-83A1-F6EECF244321}">
                <p14:modId xmlns:p14="http://schemas.microsoft.com/office/powerpoint/2010/main" val="1001950712"/>
              </p:ext>
            </p:extLst>
          </p:nvPr>
        </p:nvGraphicFramePr>
        <p:xfrm>
          <a:off x="838200" y="1825624"/>
          <a:ext cx="8412480" cy="3319461"/>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3677965206"/>
                    </a:ext>
                  </a:extLst>
                </a:gridCol>
                <a:gridCol w="2103120">
                  <a:extLst>
                    <a:ext uri="{9D8B030D-6E8A-4147-A177-3AD203B41FA5}">
                      <a16:colId xmlns:a16="http://schemas.microsoft.com/office/drawing/2014/main" val="2253171323"/>
                    </a:ext>
                  </a:extLst>
                </a:gridCol>
                <a:gridCol w="2103120">
                  <a:extLst>
                    <a:ext uri="{9D8B030D-6E8A-4147-A177-3AD203B41FA5}">
                      <a16:colId xmlns:a16="http://schemas.microsoft.com/office/drawing/2014/main" val="3103315087"/>
                    </a:ext>
                  </a:extLst>
                </a:gridCol>
                <a:gridCol w="2103120">
                  <a:extLst>
                    <a:ext uri="{9D8B030D-6E8A-4147-A177-3AD203B41FA5}">
                      <a16:colId xmlns:a16="http://schemas.microsoft.com/office/drawing/2014/main" val="1322451204"/>
                    </a:ext>
                  </a:extLst>
                </a:gridCol>
              </a:tblGrid>
              <a:tr h="801687">
                <a:tc>
                  <a:txBody>
                    <a:bodyPr/>
                    <a:lstStyle/>
                    <a:p>
                      <a:endParaRPr lang="en-US" dirty="0"/>
                    </a:p>
                  </a:txBody>
                  <a:tcPr/>
                </a:tc>
                <a:tc>
                  <a:txBody>
                    <a:bodyPr/>
                    <a:lstStyle/>
                    <a:p>
                      <a:r>
                        <a:rPr lang="en-US" dirty="0"/>
                        <a:t>Matching/stratification</a:t>
                      </a:r>
                    </a:p>
                  </a:txBody>
                  <a:tcPr/>
                </a:tc>
                <a:tc>
                  <a:txBody>
                    <a:bodyPr/>
                    <a:lstStyle/>
                    <a:p>
                      <a:r>
                        <a:rPr lang="en-US" dirty="0"/>
                        <a:t>Weighting</a:t>
                      </a:r>
                    </a:p>
                  </a:txBody>
                  <a:tcPr/>
                </a:tc>
                <a:tc>
                  <a:txBody>
                    <a:bodyPr/>
                    <a:lstStyle/>
                    <a:p>
                      <a:r>
                        <a:rPr lang="en-US" dirty="0"/>
                        <a:t>Others</a:t>
                      </a:r>
                    </a:p>
                  </a:txBody>
                  <a:tcPr/>
                </a:tc>
                <a:extLst>
                  <a:ext uri="{0D108BD9-81ED-4DB2-BD59-A6C34878D82A}">
                    <a16:rowId xmlns:a16="http://schemas.microsoft.com/office/drawing/2014/main" val="453899454"/>
                  </a:ext>
                </a:extLst>
              </a:tr>
              <a:tr h="801687">
                <a:tc>
                  <a:txBody>
                    <a:bodyPr/>
                    <a:lstStyle/>
                    <a:p>
                      <a:r>
                        <a:rPr lang="en-US" dirty="0"/>
                        <a:t>Propensity score based</a:t>
                      </a:r>
                    </a:p>
                  </a:txBody>
                  <a:tcPr/>
                </a:tc>
                <a:tc>
                  <a:txBody>
                    <a:bodyPr/>
                    <a:lstStyle/>
                    <a:p>
                      <a:r>
                        <a:rPr lang="en-US" dirty="0"/>
                        <a:t>PSM</a:t>
                      </a:r>
                    </a:p>
                  </a:txBody>
                  <a:tcPr/>
                </a:tc>
                <a:tc>
                  <a:txBody>
                    <a:bodyPr/>
                    <a:lstStyle/>
                    <a:p>
                      <a:r>
                        <a:rPr lang="en-US" dirty="0"/>
                        <a:t>IPW</a:t>
                      </a:r>
                    </a:p>
                  </a:txBody>
                  <a:tcPr/>
                </a:tc>
                <a:tc>
                  <a:txBody>
                    <a:bodyPr/>
                    <a:lstStyle/>
                    <a:p>
                      <a:r>
                        <a:rPr lang="en-US" dirty="0"/>
                        <a:t>PS as covariate; Doubly robust estimators</a:t>
                      </a:r>
                    </a:p>
                  </a:txBody>
                  <a:tcPr/>
                </a:tc>
                <a:extLst>
                  <a:ext uri="{0D108BD9-81ED-4DB2-BD59-A6C34878D82A}">
                    <a16:rowId xmlns:a16="http://schemas.microsoft.com/office/drawing/2014/main" val="2990062361"/>
                  </a:ext>
                </a:extLst>
              </a:tr>
              <a:tr h="801687">
                <a:tc>
                  <a:txBody>
                    <a:bodyPr/>
                    <a:lstStyle/>
                    <a:p>
                      <a:r>
                        <a:rPr lang="en-US" dirty="0"/>
                        <a:t>Other distance based (MD, entropy)</a:t>
                      </a:r>
                    </a:p>
                  </a:txBody>
                  <a:tcPr/>
                </a:tc>
                <a:tc>
                  <a:txBody>
                    <a:bodyPr/>
                    <a:lstStyle/>
                    <a:p>
                      <a:r>
                        <a:rPr lang="en-US" dirty="0"/>
                        <a:t>MDM, prognostic score matching</a:t>
                      </a:r>
                    </a:p>
                  </a:txBody>
                  <a:tcPr/>
                </a:tc>
                <a:tc>
                  <a:txBody>
                    <a:bodyPr/>
                    <a:lstStyle/>
                    <a:p>
                      <a:r>
                        <a:rPr lang="en-US" dirty="0"/>
                        <a:t>Entropy balancing (MAIC).</a:t>
                      </a:r>
                    </a:p>
                  </a:txBody>
                  <a:tcPr/>
                </a:tc>
                <a:tc>
                  <a:txBody>
                    <a:bodyPr/>
                    <a:lstStyle/>
                    <a:p>
                      <a:endParaRPr lang="en-US" dirty="0"/>
                    </a:p>
                  </a:txBody>
                  <a:tcPr/>
                </a:tc>
                <a:extLst>
                  <a:ext uri="{0D108BD9-81ED-4DB2-BD59-A6C34878D82A}">
                    <a16:rowId xmlns:a16="http://schemas.microsoft.com/office/drawing/2014/main" val="4223548396"/>
                  </a:ext>
                </a:extLst>
              </a:tr>
              <a:tr h="801687">
                <a:tc>
                  <a:txBody>
                    <a:bodyPr/>
                    <a:lstStyle/>
                    <a:p>
                      <a:r>
                        <a:rPr lang="en-US" dirty="0"/>
                        <a:t>Covariates based</a:t>
                      </a:r>
                    </a:p>
                  </a:txBody>
                  <a:tcPr/>
                </a:tc>
                <a:tc>
                  <a:txBody>
                    <a:bodyPr/>
                    <a:lstStyle/>
                    <a:p>
                      <a:endParaRPr lang="en-US" dirty="0"/>
                    </a:p>
                  </a:txBody>
                  <a:tcPr/>
                </a:tc>
                <a:tc>
                  <a:txBody>
                    <a:bodyPr/>
                    <a:lstStyle/>
                    <a:p>
                      <a:r>
                        <a:rPr lang="en-US" dirty="0"/>
                        <a:t>Estimation calibration.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Direct adjustment</a:t>
                      </a:r>
                    </a:p>
                    <a:p>
                      <a:endParaRPr lang="en-US" dirty="0"/>
                    </a:p>
                  </a:txBody>
                  <a:tcPr/>
                </a:tc>
                <a:extLst>
                  <a:ext uri="{0D108BD9-81ED-4DB2-BD59-A6C34878D82A}">
                    <a16:rowId xmlns:a16="http://schemas.microsoft.com/office/drawing/2014/main" val="2776250212"/>
                  </a:ext>
                </a:extLst>
              </a:tr>
            </a:tbl>
          </a:graphicData>
        </a:graphic>
      </p:graphicFrame>
    </p:spTree>
    <p:extLst>
      <p:ext uri="{BB962C8B-B14F-4D97-AF65-F5344CB8AC3E}">
        <p14:creationId xmlns:p14="http://schemas.microsoft.com/office/powerpoint/2010/main" val="2839776805"/>
      </p:ext>
    </p:extLst>
  </p:cSld>
  <p:clrMapOvr>
    <a:masterClrMapping/>
  </p:clrMapOvr>
  <p:extLst>
    <p:ext uri="{6950BFC3-D8DA-4A85-94F7-54DA5524770B}">
      <p188:commentRel xmlns:p188="http://schemas.microsoft.com/office/powerpoint/2018/8/main" r:id="rId2"/>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A424D1B-3C62-2B5D-FA71-6500DFB258A8}"/>
              </a:ext>
            </a:extLst>
          </p:cNvPr>
          <p:cNvPicPr>
            <a:picLocks noChangeAspect="1"/>
          </p:cNvPicPr>
          <p:nvPr/>
        </p:nvPicPr>
        <p:blipFill>
          <a:blip r:embed="rId2"/>
          <a:stretch>
            <a:fillRect/>
          </a:stretch>
        </p:blipFill>
        <p:spPr>
          <a:xfrm>
            <a:off x="838200" y="308218"/>
            <a:ext cx="9389012" cy="6418707"/>
          </a:xfrm>
          <a:prstGeom prst="rect">
            <a:avLst/>
          </a:prstGeom>
        </p:spPr>
      </p:pic>
    </p:spTree>
    <p:extLst>
      <p:ext uri="{BB962C8B-B14F-4D97-AF65-F5344CB8AC3E}">
        <p14:creationId xmlns:p14="http://schemas.microsoft.com/office/powerpoint/2010/main" val="2495141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28A6D-68B8-98FA-0CC4-34327E78CA94}"/>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502B0CD9-497C-DE4E-DD60-234200C2D2C0}"/>
              </a:ext>
            </a:extLst>
          </p:cNvPr>
          <p:cNvSpPr>
            <a:spLocks noGrp="1"/>
          </p:cNvSpPr>
          <p:nvPr>
            <p:ph idx="1"/>
          </p:nvPr>
        </p:nvSpPr>
        <p:spPr>
          <a:xfrm>
            <a:off x="838200" y="1825625"/>
            <a:ext cx="10707168" cy="4351338"/>
          </a:xfrm>
        </p:spPr>
        <p:txBody>
          <a:bodyPr/>
          <a:lstStyle/>
          <a:p>
            <a:r>
              <a:rPr lang="en-US" dirty="0"/>
              <a:t>What can go wrong with propensity score matching (PSM)?</a:t>
            </a:r>
          </a:p>
          <a:p>
            <a:r>
              <a:rPr lang="en-US" dirty="0"/>
              <a:t>Is it a problem with propensity score or matching, or the combination?</a:t>
            </a:r>
          </a:p>
          <a:p>
            <a:r>
              <a:rPr lang="en-US" dirty="0"/>
              <a:t>What is the promise of PSM?</a:t>
            </a:r>
          </a:p>
          <a:p>
            <a:r>
              <a:rPr lang="en-US" dirty="0"/>
              <a:t>What are alternatives?</a:t>
            </a:r>
          </a:p>
          <a:p>
            <a:r>
              <a:rPr lang="en-US" dirty="0"/>
              <a:t>When and how to use PSM and recommendations. </a:t>
            </a:r>
          </a:p>
        </p:txBody>
      </p:sp>
    </p:spTree>
    <p:extLst>
      <p:ext uri="{BB962C8B-B14F-4D97-AF65-F5344CB8AC3E}">
        <p14:creationId xmlns:p14="http://schemas.microsoft.com/office/powerpoint/2010/main" val="3947154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DA5E6-2230-BFBD-0B63-2B0901ECF025}"/>
              </a:ext>
            </a:extLst>
          </p:cNvPr>
          <p:cNvSpPr>
            <a:spLocks noGrp="1"/>
          </p:cNvSpPr>
          <p:nvPr>
            <p:ph type="title"/>
          </p:nvPr>
        </p:nvSpPr>
        <p:spPr/>
        <p:txBody>
          <a:bodyPr/>
          <a:lstStyle/>
          <a:p>
            <a:r>
              <a:rPr lang="en-US" dirty="0"/>
              <a:t>What can go wrong with PSM?</a:t>
            </a:r>
          </a:p>
        </p:txBody>
      </p:sp>
      <p:pic>
        <p:nvPicPr>
          <p:cNvPr id="5" name="Content Placeholder 4">
            <a:extLst>
              <a:ext uri="{FF2B5EF4-FFF2-40B4-BE49-F238E27FC236}">
                <a16:creationId xmlns:a16="http://schemas.microsoft.com/office/drawing/2014/main" id="{78640230-D7C7-EB33-34EA-4B95EFEB7CE3}"/>
              </a:ext>
            </a:extLst>
          </p:cNvPr>
          <p:cNvPicPr>
            <a:picLocks noGrp="1" noChangeAspect="1"/>
          </p:cNvPicPr>
          <p:nvPr>
            <p:ph idx="1"/>
          </p:nvPr>
        </p:nvPicPr>
        <p:blipFill>
          <a:blip r:embed="rId2"/>
          <a:stretch>
            <a:fillRect/>
          </a:stretch>
        </p:blipFill>
        <p:spPr>
          <a:xfrm>
            <a:off x="591917" y="1608847"/>
            <a:ext cx="6849892" cy="4661616"/>
          </a:xfrm>
        </p:spPr>
      </p:pic>
      <p:sp>
        <p:nvSpPr>
          <p:cNvPr id="6" name="TextBox 5">
            <a:extLst>
              <a:ext uri="{FF2B5EF4-FFF2-40B4-BE49-F238E27FC236}">
                <a16:creationId xmlns:a16="http://schemas.microsoft.com/office/drawing/2014/main" id="{AE8F112F-E548-2E61-AB5F-FA46DBFA0787}"/>
              </a:ext>
            </a:extLst>
          </p:cNvPr>
          <p:cNvSpPr txBox="1"/>
          <p:nvPr/>
        </p:nvSpPr>
        <p:spPr>
          <a:xfrm>
            <a:off x="3910818" y="6308209"/>
            <a:ext cx="4107766" cy="369332"/>
          </a:xfrm>
          <a:prstGeom prst="rect">
            <a:avLst/>
          </a:prstGeom>
          <a:noFill/>
        </p:spPr>
        <p:txBody>
          <a:bodyPr wrap="square" rtlCol="0">
            <a:spAutoFit/>
          </a:bodyPr>
          <a:lstStyle/>
          <a:p>
            <a:r>
              <a:rPr lang="en-US" dirty="0"/>
              <a:t>Source: King and Nielsen (2019)</a:t>
            </a:r>
          </a:p>
        </p:txBody>
      </p:sp>
    </p:spTree>
    <p:extLst>
      <p:ext uri="{BB962C8B-B14F-4D97-AF65-F5344CB8AC3E}">
        <p14:creationId xmlns:p14="http://schemas.microsoft.com/office/powerpoint/2010/main" val="2090774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8F98E-DD55-00B3-942A-6CFD23582A61}"/>
              </a:ext>
            </a:extLst>
          </p:cNvPr>
          <p:cNvSpPr>
            <a:spLocks noGrp="1"/>
          </p:cNvSpPr>
          <p:nvPr>
            <p:ph type="title"/>
          </p:nvPr>
        </p:nvSpPr>
        <p:spPr>
          <a:xfrm>
            <a:off x="838200" y="365126"/>
            <a:ext cx="10515600" cy="1156314"/>
          </a:xfrm>
        </p:spPr>
        <p:txBody>
          <a:bodyPr/>
          <a:lstStyle/>
          <a:p>
            <a:r>
              <a:rPr lang="en-US" dirty="0"/>
              <a:t>Empirical evidence in King and </a:t>
            </a:r>
            <a:r>
              <a:rPr lang="en-US" dirty="0" err="1"/>
              <a:t>Neilsen</a:t>
            </a:r>
            <a:r>
              <a:rPr lang="en-US" dirty="0"/>
              <a:t> (2019)</a:t>
            </a:r>
          </a:p>
        </p:txBody>
      </p:sp>
      <p:pic>
        <p:nvPicPr>
          <p:cNvPr id="5" name="Content Placeholder 4">
            <a:extLst>
              <a:ext uri="{FF2B5EF4-FFF2-40B4-BE49-F238E27FC236}">
                <a16:creationId xmlns:a16="http://schemas.microsoft.com/office/drawing/2014/main" id="{C1A52D1E-BCF4-B75B-AE52-BB82C129BB9D}"/>
              </a:ext>
            </a:extLst>
          </p:cNvPr>
          <p:cNvPicPr>
            <a:picLocks noGrp="1" noChangeAspect="1"/>
          </p:cNvPicPr>
          <p:nvPr>
            <p:ph idx="1"/>
          </p:nvPr>
        </p:nvPicPr>
        <p:blipFill>
          <a:blip r:embed="rId2"/>
          <a:stretch>
            <a:fillRect/>
          </a:stretch>
        </p:blipFill>
        <p:spPr>
          <a:xfrm>
            <a:off x="0" y="1682804"/>
            <a:ext cx="8896048" cy="3611495"/>
          </a:xfrm>
        </p:spPr>
      </p:pic>
      <p:sp>
        <p:nvSpPr>
          <p:cNvPr id="4" name="TextBox 3">
            <a:extLst>
              <a:ext uri="{FF2B5EF4-FFF2-40B4-BE49-F238E27FC236}">
                <a16:creationId xmlns:a16="http://schemas.microsoft.com/office/drawing/2014/main" id="{691F99D1-06C9-DCD2-2177-F501062947CC}"/>
              </a:ext>
            </a:extLst>
          </p:cNvPr>
          <p:cNvSpPr txBox="1"/>
          <p:nvPr/>
        </p:nvSpPr>
        <p:spPr>
          <a:xfrm rot="10800000" flipH="1" flipV="1">
            <a:off x="8306055" y="2057391"/>
            <a:ext cx="3365992" cy="2862322"/>
          </a:xfrm>
          <a:prstGeom prst="rect">
            <a:avLst/>
          </a:prstGeom>
          <a:noFill/>
        </p:spPr>
        <p:txBody>
          <a:bodyPr wrap="square" rtlCol="0">
            <a:spAutoFit/>
          </a:bodyPr>
          <a:lstStyle/>
          <a:p>
            <a:pPr marL="285750" indent="-285750">
              <a:buFont typeface="Arial" panose="020B0604020202020204" pitchFamily="34" charset="0"/>
              <a:buChar char="•"/>
            </a:pPr>
            <a:r>
              <a:rPr lang="en-US" dirty="0"/>
              <a:t>PSM may randomly throw away data points</a:t>
            </a:r>
          </a:p>
          <a:p>
            <a:pPr marL="285750" indent="-285750">
              <a:buFont typeface="Arial" panose="020B0604020202020204" pitchFamily="34" charset="0"/>
              <a:buChar char="•"/>
            </a:pPr>
            <a:r>
              <a:rPr lang="en-US" dirty="0"/>
              <a:t>But why imbalance increases?</a:t>
            </a:r>
          </a:p>
          <a:p>
            <a:pPr marL="285750" indent="-285750">
              <a:buFont typeface="Arial" panose="020B0604020202020204" pitchFamily="34" charset="0"/>
              <a:buChar char="•"/>
            </a:pPr>
            <a:r>
              <a:rPr lang="en-US" dirty="0"/>
              <a:t>Suppose we have an RCT and want gender balance.</a:t>
            </a:r>
          </a:p>
          <a:p>
            <a:pPr marL="285750" indent="-285750">
              <a:buFont typeface="Arial" panose="020B0604020202020204" pitchFamily="34" charset="0"/>
              <a:buChar char="•"/>
            </a:pPr>
            <a:r>
              <a:rPr lang="en-US" dirty="0"/>
              <a:t>This can be easily achieved by say n=100.</a:t>
            </a:r>
          </a:p>
          <a:p>
            <a:pPr marL="285750" indent="-285750">
              <a:buFont typeface="Arial" panose="020B0604020202020204" pitchFamily="34" charset="0"/>
              <a:buChar char="•"/>
            </a:pPr>
            <a:r>
              <a:rPr lang="en-US" dirty="0"/>
              <a:t>What if we randomly throw away 90% of them?  </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686339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DA5E6-2230-BFBD-0B63-2B0901ECF025}"/>
              </a:ext>
            </a:extLst>
          </p:cNvPr>
          <p:cNvSpPr>
            <a:spLocks noGrp="1"/>
          </p:cNvSpPr>
          <p:nvPr>
            <p:ph type="title"/>
          </p:nvPr>
        </p:nvSpPr>
        <p:spPr/>
        <p:txBody>
          <a:bodyPr/>
          <a:lstStyle/>
          <a:p>
            <a:r>
              <a:rPr lang="en-US" dirty="0"/>
              <a:t>Can PS weighting (IPW) solve the problem?</a:t>
            </a:r>
          </a:p>
        </p:txBody>
      </p:sp>
      <p:pic>
        <p:nvPicPr>
          <p:cNvPr id="5" name="Content Placeholder 4">
            <a:extLst>
              <a:ext uri="{FF2B5EF4-FFF2-40B4-BE49-F238E27FC236}">
                <a16:creationId xmlns:a16="http://schemas.microsoft.com/office/drawing/2014/main" id="{78640230-D7C7-EB33-34EA-4B95EFEB7CE3}"/>
              </a:ext>
            </a:extLst>
          </p:cNvPr>
          <p:cNvPicPr>
            <a:picLocks noGrp="1" noChangeAspect="1"/>
          </p:cNvPicPr>
          <p:nvPr>
            <p:ph idx="1"/>
          </p:nvPr>
        </p:nvPicPr>
        <p:blipFill>
          <a:blip r:embed="rId2"/>
          <a:stretch>
            <a:fillRect/>
          </a:stretch>
        </p:blipFill>
        <p:spPr>
          <a:xfrm>
            <a:off x="591917" y="1608847"/>
            <a:ext cx="6543767" cy="4453286"/>
          </a:xfrm>
        </p:spPr>
      </p:pic>
      <p:sp>
        <p:nvSpPr>
          <p:cNvPr id="6" name="TextBox 5">
            <a:extLst>
              <a:ext uri="{FF2B5EF4-FFF2-40B4-BE49-F238E27FC236}">
                <a16:creationId xmlns:a16="http://schemas.microsoft.com/office/drawing/2014/main" id="{AE8F112F-E548-2E61-AB5F-FA46DBFA0787}"/>
              </a:ext>
            </a:extLst>
          </p:cNvPr>
          <p:cNvSpPr txBox="1"/>
          <p:nvPr/>
        </p:nvSpPr>
        <p:spPr>
          <a:xfrm>
            <a:off x="3027918" y="6229187"/>
            <a:ext cx="4107766" cy="369332"/>
          </a:xfrm>
          <a:prstGeom prst="rect">
            <a:avLst/>
          </a:prstGeom>
          <a:noFill/>
        </p:spPr>
        <p:txBody>
          <a:bodyPr wrap="square" rtlCol="0">
            <a:spAutoFit/>
          </a:bodyPr>
          <a:lstStyle/>
          <a:p>
            <a:r>
              <a:rPr lang="en-US" dirty="0"/>
              <a:t>Source: King and Nielsen (2019)</a:t>
            </a:r>
          </a:p>
        </p:txBody>
      </p:sp>
      <p:sp>
        <p:nvSpPr>
          <p:cNvPr id="3" name="TextBox 2">
            <a:extLst>
              <a:ext uri="{FF2B5EF4-FFF2-40B4-BE49-F238E27FC236}">
                <a16:creationId xmlns:a16="http://schemas.microsoft.com/office/drawing/2014/main" id="{0B1BE983-3B8E-8BC0-C1BE-64EAB62534DE}"/>
              </a:ext>
            </a:extLst>
          </p:cNvPr>
          <p:cNvSpPr txBox="1"/>
          <p:nvPr/>
        </p:nvSpPr>
        <p:spPr>
          <a:xfrm>
            <a:off x="7044266" y="1794933"/>
            <a:ext cx="4921955" cy="5355312"/>
          </a:xfrm>
          <a:prstGeom prst="rect">
            <a:avLst/>
          </a:prstGeom>
          <a:noFill/>
        </p:spPr>
        <p:txBody>
          <a:bodyPr wrap="square" rtlCol="0">
            <a:spAutoFit/>
          </a:bodyPr>
          <a:lstStyle/>
          <a:p>
            <a:pPr marL="285750" indent="-285750">
              <a:buFont typeface="Arial" panose="020B0604020202020204" pitchFamily="34" charset="0"/>
              <a:buChar char="•"/>
            </a:pPr>
            <a:r>
              <a:rPr lang="en-US" dirty="0"/>
              <a:t>What IPW would do?</a:t>
            </a:r>
          </a:p>
          <a:p>
            <a:pPr marL="742950" lvl="1" indent="-285750">
              <a:buFont typeface="Arial" panose="020B0604020202020204" pitchFamily="34" charset="0"/>
              <a:buChar char="•"/>
            </a:pPr>
            <a:r>
              <a:rPr lang="en-US" dirty="0"/>
              <a:t>The black ones get very small weights.</a:t>
            </a:r>
          </a:p>
          <a:p>
            <a:pPr marL="742950" lvl="1" indent="-285750">
              <a:buFont typeface="Arial" panose="020B0604020202020204" pitchFamily="34" charset="0"/>
              <a:buChar char="•"/>
            </a:pPr>
            <a:r>
              <a:rPr lang="en-US" dirty="0"/>
              <a:t>The </a:t>
            </a:r>
            <a:r>
              <a:rPr lang="en-US" dirty="0">
                <a:solidFill>
                  <a:srgbClr val="FF0000"/>
                </a:solidFill>
              </a:rPr>
              <a:t>red</a:t>
            </a:r>
            <a:r>
              <a:rPr lang="en-US" dirty="0"/>
              <a:t> and </a:t>
            </a:r>
            <a:r>
              <a:rPr lang="en-US" dirty="0">
                <a:solidFill>
                  <a:schemeClr val="accent1"/>
                </a:solidFill>
              </a:rPr>
              <a:t>blue</a:t>
            </a:r>
            <a:r>
              <a:rPr lang="en-US" dirty="0"/>
              <a:t> ones get similar weights.</a:t>
            </a:r>
          </a:p>
          <a:p>
            <a:pPr marL="742950" lvl="1" indent="-285750">
              <a:buFont typeface="Arial" panose="020B0604020202020204" pitchFamily="34" charset="0"/>
              <a:buChar char="•"/>
            </a:pPr>
            <a:r>
              <a:rPr lang="en-US" dirty="0"/>
              <a:t>Instead of randomly dropping some of the </a:t>
            </a:r>
            <a:r>
              <a:rPr lang="en-US" dirty="0">
                <a:solidFill>
                  <a:srgbClr val="FF0000"/>
                </a:solidFill>
              </a:rPr>
              <a:t>red</a:t>
            </a:r>
            <a:r>
              <a:rPr lang="en-US" dirty="0"/>
              <a:t> and </a:t>
            </a:r>
            <a:r>
              <a:rPr lang="en-US" dirty="0">
                <a:solidFill>
                  <a:schemeClr val="accent1"/>
                </a:solidFill>
              </a:rPr>
              <a:t>blue</a:t>
            </a:r>
            <a:r>
              <a:rPr lang="en-US" dirty="0"/>
              <a:t> ones, IPW weights them equally (a reason for why King said IPW is OK).</a:t>
            </a:r>
          </a:p>
          <a:p>
            <a:pPr marL="285750" indent="-285750">
              <a:buFont typeface="Arial" panose="020B0604020202020204" pitchFamily="34" charset="0"/>
              <a:buChar char="•"/>
            </a:pPr>
            <a:r>
              <a:rPr lang="en-US" dirty="0"/>
              <a:t>The fundamental issue here is that PS can’t tell who are the </a:t>
            </a:r>
            <a:r>
              <a:rPr lang="en-US" dirty="0">
                <a:solidFill>
                  <a:srgbClr val="FF0000"/>
                </a:solidFill>
              </a:rPr>
              <a:t>red</a:t>
            </a:r>
            <a:r>
              <a:rPr lang="en-US" dirty="0"/>
              <a:t> and who are the </a:t>
            </a:r>
            <a:r>
              <a:rPr lang="en-US" dirty="0">
                <a:solidFill>
                  <a:schemeClr val="accent1"/>
                </a:solidFill>
              </a:rPr>
              <a:t>blue</a:t>
            </a:r>
            <a:r>
              <a:rPr lang="en-US" dirty="0"/>
              <a:t>.</a:t>
            </a:r>
          </a:p>
          <a:p>
            <a:pPr marL="285750" indent="-285750">
              <a:buFont typeface="Arial" panose="020B0604020202020204" pitchFamily="34" charset="0"/>
              <a:buChar char="•"/>
            </a:pPr>
            <a:r>
              <a:rPr lang="en-US" dirty="0"/>
              <a:t>Can we improve PSM?</a:t>
            </a:r>
          </a:p>
          <a:p>
            <a:pPr marL="742950" lvl="1" indent="-285750">
              <a:buFont typeface="Arial" panose="020B0604020202020204" pitchFamily="34" charset="0"/>
              <a:buChar char="•"/>
            </a:pPr>
            <a:r>
              <a:rPr lang="en-US" dirty="0"/>
              <a:t>Stop pruning (reducing caliper) after drop all black ones.</a:t>
            </a:r>
          </a:p>
          <a:p>
            <a:pPr marL="742950" lvl="1" indent="-285750">
              <a:buFont typeface="Arial" panose="020B0604020202020204" pitchFamily="34" charset="0"/>
              <a:buChar char="•"/>
            </a:pPr>
            <a:r>
              <a:rPr lang="en-US" dirty="0"/>
              <a:t>In practice, stop pruning when you don’t see much improvement in </a:t>
            </a:r>
            <a:r>
              <a:rPr lang="en-US"/>
              <a:t>PS balance.</a:t>
            </a:r>
            <a:endParaRPr lang="en-US" dirty="0"/>
          </a:p>
          <a:p>
            <a:pPr marL="742950" lvl="1" indent="-285750">
              <a:buFont typeface="Arial" panose="020B0604020202020204" pitchFamily="34" charset="0"/>
              <a:buChar char="•"/>
            </a:pPr>
            <a:r>
              <a:rPr lang="en-US" dirty="0"/>
              <a:t>This may not be easy with PS, but one can check the covariates directly.   </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433163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E303C-468A-21F0-96C4-0F366B29C421}"/>
              </a:ext>
            </a:extLst>
          </p:cNvPr>
          <p:cNvSpPr>
            <a:spLocks noGrp="1"/>
          </p:cNvSpPr>
          <p:nvPr>
            <p:ph type="title"/>
          </p:nvPr>
        </p:nvSpPr>
        <p:spPr/>
        <p:txBody>
          <a:bodyPr/>
          <a:lstStyle/>
          <a:p>
            <a:r>
              <a:rPr lang="en-US" dirty="0"/>
              <a:t>PSM to balance covariates</a:t>
            </a:r>
          </a:p>
        </p:txBody>
      </p:sp>
      <p:sp>
        <p:nvSpPr>
          <p:cNvPr id="3" name="Content Placeholder 2">
            <a:extLst>
              <a:ext uri="{FF2B5EF4-FFF2-40B4-BE49-F238E27FC236}">
                <a16:creationId xmlns:a16="http://schemas.microsoft.com/office/drawing/2014/main" id="{82E78EDA-76D6-2DD6-5CF2-CCE8C0D84889}"/>
              </a:ext>
            </a:extLst>
          </p:cNvPr>
          <p:cNvSpPr>
            <a:spLocks noGrp="1"/>
          </p:cNvSpPr>
          <p:nvPr>
            <p:ph idx="1"/>
          </p:nvPr>
        </p:nvSpPr>
        <p:spPr/>
        <p:txBody>
          <a:bodyPr>
            <a:normAutofit fontScale="85000" lnSpcReduction="10000"/>
          </a:bodyPr>
          <a:lstStyle/>
          <a:p>
            <a:r>
              <a:rPr lang="en-US" dirty="0"/>
              <a:t>King’s major criticism to PSM is that it may not balance each covariates.</a:t>
            </a:r>
          </a:p>
          <a:p>
            <a:r>
              <a:rPr lang="en-US" dirty="0"/>
              <a:t>Indeed this is the case (</a:t>
            </a:r>
            <a:r>
              <a:rPr lang="en-US" dirty="0" err="1"/>
              <a:t>eg</a:t>
            </a:r>
            <a:r>
              <a:rPr lang="en-US" dirty="0"/>
              <a:t>, in his example), but is not premised by PSM.  </a:t>
            </a:r>
          </a:p>
          <a:p>
            <a:r>
              <a:rPr lang="en-US" dirty="0"/>
              <a:t>What it does promise is </a:t>
            </a:r>
            <a:r>
              <a:rPr lang="en-US" dirty="0">
                <a:solidFill>
                  <a:srgbClr val="FF0000"/>
                </a:solidFill>
              </a:rPr>
              <a:t>equal percent bias reduction </a:t>
            </a:r>
            <a:r>
              <a:rPr lang="en-US" dirty="0"/>
              <a:t>(EPBR) when the outcome Y and PS are linear functions of covariates (Rubin, 1976; Rubin &amp; Thomas, 1992). </a:t>
            </a:r>
          </a:p>
          <a:p>
            <a:r>
              <a:rPr lang="en-US" dirty="0"/>
              <a:t>EPBR in words: </a:t>
            </a:r>
            <a:r>
              <a:rPr lang="en-US" dirty="0">
                <a:solidFill>
                  <a:srgbClr val="FF0000"/>
                </a:solidFill>
              </a:rPr>
              <a:t>On average</a:t>
            </a:r>
            <a:r>
              <a:rPr lang="en-US" dirty="0"/>
              <a:t>, if PS imbalance is reduced by S% after PSM, the bias in Y is also reduced by S%.</a:t>
            </a:r>
          </a:p>
          <a:p>
            <a:r>
              <a:rPr lang="en-US" dirty="0"/>
              <a:t>Direct corollary: On average, the imbalance of </a:t>
            </a:r>
            <a:r>
              <a:rPr lang="en-US" dirty="0">
                <a:solidFill>
                  <a:srgbClr val="FF0000"/>
                </a:solidFill>
              </a:rPr>
              <a:t>any </a:t>
            </a:r>
            <a:r>
              <a:rPr lang="en-US" dirty="0"/>
              <a:t>covariate also reduces by S%.</a:t>
            </a:r>
          </a:p>
          <a:p>
            <a:r>
              <a:rPr lang="en-US" dirty="0"/>
              <a:t>This might be counter-intuitive, as often a well-balanced covariate may become imbalanced after PSM.</a:t>
            </a:r>
          </a:p>
          <a:p>
            <a:r>
              <a:rPr lang="en-US" dirty="0"/>
              <a:t>The key word here is “on average”; It is not a per-study guarantee, especially when the study is small.</a:t>
            </a:r>
          </a:p>
          <a:p>
            <a:endParaRPr lang="en-US" dirty="0"/>
          </a:p>
        </p:txBody>
      </p:sp>
    </p:spTree>
    <p:extLst>
      <p:ext uri="{BB962C8B-B14F-4D97-AF65-F5344CB8AC3E}">
        <p14:creationId xmlns:p14="http://schemas.microsoft.com/office/powerpoint/2010/main" val="591015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35F4-CCC3-7BE5-0925-DEDBD1F7D8C1}"/>
              </a:ext>
            </a:extLst>
          </p:cNvPr>
          <p:cNvSpPr>
            <a:spLocks noGrp="1"/>
          </p:cNvSpPr>
          <p:nvPr>
            <p:ph type="title"/>
          </p:nvPr>
        </p:nvSpPr>
        <p:spPr/>
        <p:txBody>
          <a:bodyPr/>
          <a:lstStyle/>
          <a:p>
            <a:r>
              <a:rPr lang="en-US" dirty="0"/>
              <a:t>Conditional EPBR and per-study guarantee</a:t>
            </a:r>
          </a:p>
        </p:txBody>
      </p:sp>
      <p:sp>
        <p:nvSpPr>
          <p:cNvPr id="3" name="Content Placeholder 2">
            <a:extLst>
              <a:ext uri="{FF2B5EF4-FFF2-40B4-BE49-F238E27FC236}">
                <a16:creationId xmlns:a16="http://schemas.microsoft.com/office/drawing/2014/main" id="{2A0A2142-AC62-3F75-8BC2-9484C34BCD0A}"/>
              </a:ext>
            </a:extLst>
          </p:cNvPr>
          <p:cNvSpPr>
            <a:spLocks noGrp="1"/>
          </p:cNvSpPr>
          <p:nvPr>
            <p:ph idx="1"/>
          </p:nvPr>
        </p:nvSpPr>
        <p:spPr>
          <a:xfrm>
            <a:off x="595223" y="1825624"/>
            <a:ext cx="10758577" cy="4566549"/>
          </a:xfrm>
        </p:spPr>
        <p:txBody>
          <a:bodyPr>
            <a:normAutofit lnSpcReduction="10000"/>
          </a:bodyPr>
          <a:lstStyle/>
          <a:p>
            <a:r>
              <a:rPr lang="en-US" dirty="0"/>
              <a:t>In fact, we can show that PSM promises more (Wang, 2021).</a:t>
            </a:r>
          </a:p>
          <a:p>
            <a:r>
              <a:rPr lang="en-US" dirty="0"/>
              <a:t>EPBR holds conditional on a specific (per-study) matching:</a:t>
            </a:r>
          </a:p>
          <a:p>
            <a:pPr lvl="1"/>
            <a:r>
              <a:rPr lang="en-US" dirty="0"/>
              <a:t>For a specific study, if imbalance in PS is reduced by S% after a PSM, on average, the bias in Y among the matched is also reduced by S%.</a:t>
            </a:r>
          </a:p>
          <a:p>
            <a:r>
              <a:rPr lang="en-US" dirty="0"/>
              <a:t>EPBR is probably approximately correct (PAC):</a:t>
            </a:r>
          </a:p>
          <a:p>
            <a:pPr lvl="1"/>
            <a:r>
              <a:rPr lang="en-US" dirty="0"/>
              <a:t>For a specific study, if PS imbalance is reduced by S% after a PSM,  </a:t>
            </a:r>
          </a:p>
          <a:p>
            <a:pPr marL="457200" lvl="1" indent="0">
              <a:buNone/>
            </a:pPr>
            <a:r>
              <a:rPr lang="en-US" dirty="0" err="1"/>
              <a:t>Pr</a:t>
            </a:r>
            <a:r>
              <a:rPr lang="en-US" dirty="0"/>
              <a:t>(|bias(Y)</a:t>
            </a:r>
            <a:r>
              <a:rPr lang="en-US" sz="1800" dirty="0"/>
              <a:t>m</a:t>
            </a:r>
            <a:r>
              <a:rPr lang="en-US" dirty="0"/>
              <a:t> - S x bias(Y)</a:t>
            </a:r>
            <a:r>
              <a:rPr lang="en-US" sz="1900" dirty="0"/>
              <a:t>o</a:t>
            </a:r>
            <a:r>
              <a:rPr lang="en-US" dirty="0"/>
              <a:t>|&gt; </a:t>
            </a:r>
            <a:r>
              <a:rPr lang="el-GR" dirty="0"/>
              <a:t>δ</a:t>
            </a:r>
            <a:r>
              <a:rPr lang="en-US" dirty="0"/>
              <a:t>) -&gt; 0 when the sample size -&gt;infinity. </a:t>
            </a:r>
          </a:p>
          <a:p>
            <a:pPr marL="457200" lvl="1" indent="0">
              <a:buNone/>
            </a:pPr>
            <a:r>
              <a:rPr lang="en-US" dirty="0"/>
              <a:t>(bias(Y)</a:t>
            </a:r>
            <a:r>
              <a:rPr lang="en-US" sz="1400" dirty="0"/>
              <a:t>m/o </a:t>
            </a:r>
            <a:r>
              <a:rPr lang="en-US" dirty="0"/>
              <a:t>is the bias of matched (m) and original (o) sample, </a:t>
            </a:r>
            <a:r>
              <a:rPr lang="el-GR" dirty="0"/>
              <a:t>δ</a:t>
            </a:r>
            <a:r>
              <a:rPr lang="en-US" dirty="0"/>
              <a:t>&gt;0)</a:t>
            </a:r>
          </a:p>
          <a:p>
            <a:r>
              <a:rPr lang="en-US" dirty="0"/>
              <a:t>Compared to the well-known fact that a prefect PSM makes your data as if they were from a quasi- randomization, the above provide properties of PSM after imperfect matching.</a:t>
            </a:r>
          </a:p>
          <a:p>
            <a:pPr marL="0" indent="0">
              <a:buNone/>
            </a:pPr>
            <a:endParaRPr lang="en-US" dirty="0"/>
          </a:p>
          <a:p>
            <a:pPr lvl="1"/>
            <a:endParaRPr lang="en-US" dirty="0"/>
          </a:p>
        </p:txBody>
      </p:sp>
    </p:spTree>
    <p:extLst>
      <p:ext uri="{BB962C8B-B14F-4D97-AF65-F5344CB8AC3E}">
        <p14:creationId xmlns:p14="http://schemas.microsoft.com/office/powerpoint/2010/main" val="12587931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3B2D4-D3A4-671B-F24D-3F244069497F}"/>
              </a:ext>
            </a:extLst>
          </p:cNvPr>
          <p:cNvSpPr>
            <a:spLocks noGrp="1"/>
          </p:cNvSpPr>
          <p:nvPr>
            <p:ph type="title"/>
          </p:nvPr>
        </p:nvSpPr>
        <p:spPr/>
        <p:txBody>
          <a:bodyPr>
            <a:normAutofit/>
          </a:bodyPr>
          <a:lstStyle/>
          <a:p>
            <a:r>
              <a:rPr lang="en-US" sz="3600" dirty="0"/>
              <a:t>EPBR is probably approximately correct: An illustration  </a:t>
            </a:r>
          </a:p>
        </p:txBody>
      </p:sp>
      <p:pic>
        <p:nvPicPr>
          <p:cNvPr id="5" name="Content Placeholder 4">
            <a:extLst>
              <a:ext uri="{FF2B5EF4-FFF2-40B4-BE49-F238E27FC236}">
                <a16:creationId xmlns:a16="http://schemas.microsoft.com/office/drawing/2014/main" id="{9B229472-646B-B0EA-CDD7-75DF3A08ADCC}"/>
              </a:ext>
            </a:extLst>
          </p:cNvPr>
          <p:cNvPicPr>
            <a:picLocks noGrp="1" noChangeAspect="1"/>
          </p:cNvPicPr>
          <p:nvPr>
            <p:ph idx="1"/>
          </p:nvPr>
        </p:nvPicPr>
        <p:blipFill>
          <a:blip r:embed="rId2"/>
          <a:stretch>
            <a:fillRect/>
          </a:stretch>
        </p:blipFill>
        <p:spPr>
          <a:xfrm>
            <a:off x="5095877" y="1391011"/>
            <a:ext cx="5563262" cy="4802187"/>
          </a:xfrm>
        </p:spPr>
      </p:pic>
      <p:cxnSp>
        <p:nvCxnSpPr>
          <p:cNvPr id="7" name="Straight Connector 6">
            <a:extLst>
              <a:ext uri="{FF2B5EF4-FFF2-40B4-BE49-F238E27FC236}">
                <a16:creationId xmlns:a16="http://schemas.microsoft.com/office/drawing/2014/main" id="{56E2638A-C9CE-FC85-01D1-0B1BB68496EC}"/>
              </a:ext>
            </a:extLst>
          </p:cNvPr>
          <p:cNvCxnSpPr>
            <a:cxnSpLocks/>
          </p:cNvCxnSpPr>
          <p:nvPr/>
        </p:nvCxnSpPr>
        <p:spPr>
          <a:xfrm flipH="1">
            <a:off x="6308592" y="1690688"/>
            <a:ext cx="3363954" cy="240490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B33E8F1D-F987-9E99-050B-E77604C250B9}"/>
              </a:ext>
            </a:extLst>
          </p:cNvPr>
          <p:cNvCxnSpPr>
            <a:cxnSpLocks/>
          </p:cNvCxnSpPr>
          <p:nvPr/>
        </p:nvCxnSpPr>
        <p:spPr>
          <a:xfrm>
            <a:off x="6738897" y="3730631"/>
            <a:ext cx="0" cy="741477"/>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4CC0AEB4-A25E-5D7A-0E4F-9E3C1FC463A6}"/>
              </a:ext>
            </a:extLst>
          </p:cNvPr>
          <p:cNvSpPr txBox="1"/>
          <p:nvPr/>
        </p:nvSpPr>
        <p:spPr>
          <a:xfrm>
            <a:off x="6501928" y="3910924"/>
            <a:ext cx="304892" cy="369332"/>
          </a:xfrm>
          <a:prstGeom prst="rect">
            <a:avLst/>
          </a:prstGeom>
          <a:noFill/>
        </p:spPr>
        <p:txBody>
          <a:bodyPr wrap="none" rtlCol="0">
            <a:spAutoFit/>
          </a:bodyPr>
          <a:lstStyle/>
          <a:p>
            <a:r>
              <a:rPr lang="el-GR" dirty="0"/>
              <a:t>δ</a:t>
            </a:r>
            <a:endParaRPr lang="en-US" dirty="0"/>
          </a:p>
        </p:txBody>
      </p:sp>
      <p:sp>
        <p:nvSpPr>
          <p:cNvPr id="16" name="TextBox 15">
            <a:extLst>
              <a:ext uri="{FF2B5EF4-FFF2-40B4-BE49-F238E27FC236}">
                <a16:creationId xmlns:a16="http://schemas.microsoft.com/office/drawing/2014/main" id="{A7DD13A6-2B73-A46E-CE7D-C11E231D8859}"/>
              </a:ext>
            </a:extLst>
          </p:cNvPr>
          <p:cNvSpPr txBox="1"/>
          <p:nvPr/>
        </p:nvSpPr>
        <p:spPr>
          <a:xfrm>
            <a:off x="1060396" y="1782696"/>
            <a:ext cx="3967559" cy="3416320"/>
          </a:xfrm>
          <a:prstGeom prst="rect">
            <a:avLst/>
          </a:prstGeom>
          <a:noFill/>
        </p:spPr>
        <p:txBody>
          <a:bodyPr wrap="square" rtlCol="0">
            <a:spAutoFit/>
          </a:bodyPr>
          <a:lstStyle/>
          <a:p>
            <a:pPr marL="285750" indent="-285750">
              <a:buFont typeface="Arial" panose="020B0604020202020204" pitchFamily="34" charset="0"/>
              <a:buChar char="•"/>
            </a:pPr>
            <a:r>
              <a:rPr lang="en-US" dirty="0"/>
              <a:t>A simulation of 100 studies (100 treated, 500 control subjects) to show EPBR is PAC</a:t>
            </a:r>
          </a:p>
          <a:p>
            <a:pPr marL="285750" indent="-285750">
              <a:buFont typeface="Arial" panose="020B0604020202020204" pitchFamily="34" charset="0"/>
              <a:buChar char="•"/>
            </a:pPr>
            <a:r>
              <a:rPr lang="en-US" dirty="0"/>
              <a:t>Most biases are below the blue line.</a:t>
            </a:r>
          </a:p>
          <a:p>
            <a:pPr marL="285750" indent="-285750">
              <a:buFont typeface="Arial" panose="020B0604020202020204" pitchFamily="34" charset="0"/>
              <a:buChar char="•"/>
            </a:pPr>
            <a:r>
              <a:rPr lang="en-US" dirty="0"/>
              <a:t>Dash line shows EPBR. The prob of bias is above the blue line is very small. </a:t>
            </a:r>
          </a:p>
          <a:p>
            <a:pPr marL="285750" indent="-285750">
              <a:buFont typeface="Arial" panose="020B0604020202020204" pitchFamily="34" charset="0"/>
              <a:buChar char="•"/>
            </a:pPr>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5803698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E75E9266EDB6945AAE4FDCF515F0563" ma:contentTypeVersion="" ma:contentTypeDescription="Create a new document." ma:contentTypeScope="" ma:versionID="fba3990d6fc43ea3e020b9e4c11b7ee3">
  <xsd:schema xmlns:xsd="http://www.w3.org/2001/XMLSchema" xmlns:xs="http://www.w3.org/2001/XMLSchema" xmlns:p="http://schemas.microsoft.com/office/2006/metadata/properties" xmlns:ns2="789a5397-e311-4074-bb86-a3d262859971" xmlns:ns3="33cc2fe6-d691-4e39-a8a4-3bb83de63507" targetNamespace="http://schemas.microsoft.com/office/2006/metadata/properties" ma:root="true" ma:fieldsID="7cae38e3fb9ac2f6a8f214d61a5662da" ns2:_="" ns3:_="">
    <xsd:import namespace="789a5397-e311-4074-bb86-a3d262859971"/>
    <xsd:import namespace="33cc2fe6-d691-4e39-a8a4-3bb83de6350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2:MediaServiceLocatio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9a5397-e311-4074-bb86-a3d2628599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06aaa40-c663-4506-a8f2-94edda6b6de5"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3cc2fe6-d691-4e39-a8a4-3bb83de63507"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42faf04-aa28-4cb8-8f85-9aac7f3384e3}" ma:internalName="TaxCatchAll" ma:showField="CatchAllData" ma:web="33cc2fe6-d691-4e39-a8a4-3bb83de635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16F31DC-F65D-49F1-8808-FD990B61D848}"/>
</file>

<file path=customXml/itemProps2.xml><?xml version="1.0" encoding="utf-8"?>
<ds:datastoreItem xmlns:ds="http://schemas.openxmlformats.org/officeDocument/2006/customXml" ds:itemID="{04BE6BB0-868B-4A18-98C5-6BA3605EF765}"/>
</file>

<file path=docProps/app.xml><?xml version="1.0" encoding="utf-8"?>
<Properties xmlns="http://schemas.openxmlformats.org/officeDocument/2006/extended-properties" xmlns:vt="http://schemas.openxmlformats.org/officeDocument/2006/docPropsVTypes">
  <TotalTime>5995</TotalTime>
  <Words>1326</Words>
  <Application>Microsoft Office PowerPoint</Application>
  <PresentationFormat>Widescreen</PresentationFormat>
  <Paragraphs>106</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AdvOT569473da</vt:lpstr>
      <vt:lpstr>AdvOTf2679e53.I</vt:lpstr>
      <vt:lpstr>Arial</vt:lpstr>
      <vt:lpstr>Calibri</vt:lpstr>
      <vt:lpstr>Calibri Light</vt:lpstr>
      <vt:lpstr>Helvetica</vt:lpstr>
      <vt:lpstr>Office Theme</vt:lpstr>
      <vt:lpstr>To use or not to use propensity score matching?</vt:lpstr>
      <vt:lpstr>PowerPoint Presentation</vt:lpstr>
      <vt:lpstr>Outline</vt:lpstr>
      <vt:lpstr>What can go wrong with PSM?</vt:lpstr>
      <vt:lpstr>Empirical evidence in King and Neilsen (2019)</vt:lpstr>
      <vt:lpstr>Can PS weighting (IPW) solve the problem?</vt:lpstr>
      <vt:lpstr>PSM to balance covariates</vt:lpstr>
      <vt:lpstr>Conditional EPBR and per-study guarantee</vt:lpstr>
      <vt:lpstr>EPBR is probably approximately correct: An illustration  </vt:lpstr>
      <vt:lpstr>Recommendations</vt:lpstr>
      <vt:lpstr>Summary and discussion</vt:lpstr>
      <vt:lpstr>Reference</vt:lpstr>
      <vt:lpstr>Backup</vt:lpstr>
      <vt:lpstr>Are pruning and matching the same?</vt:lpstr>
      <vt:lpstr>Alternatives to PSM</vt:lpstr>
    </vt:vector>
  </TitlesOfParts>
  <Company>Bristol Myers Squibb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 use or not to use propensity score matching?</dc:title>
  <dc:creator>Wang, Jixian</dc:creator>
  <cp:lastModifiedBy>Wang, Jixian</cp:lastModifiedBy>
  <cp:revision>3</cp:revision>
  <dcterms:created xsi:type="dcterms:W3CDTF">2023-05-17T13:34:40Z</dcterms:created>
  <dcterms:modified xsi:type="dcterms:W3CDTF">2023-06-22T14:19:48Z</dcterms:modified>
</cp:coreProperties>
</file>