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420" r:id="rId5"/>
    <p:sldId id="477" r:id="rId6"/>
    <p:sldId id="458" r:id="rId7"/>
    <p:sldId id="451" r:id="rId8"/>
    <p:sldId id="452" r:id="rId9"/>
    <p:sldId id="454" r:id="rId10"/>
    <p:sldId id="455" r:id="rId11"/>
    <p:sldId id="456" r:id="rId12"/>
    <p:sldId id="457" r:id="rId13"/>
    <p:sldId id="460" r:id="rId14"/>
    <p:sldId id="450" r:id="rId15"/>
    <p:sldId id="462" r:id="rId16"/>
    <p:sldId id="463" r:id="rId17"/>
    <p:sldId id="465" r:id="rId18"/>
    <p:sldId id="475" r:id="rId19"/>
    <p:sldId id="466" r:id="rId20"/>
    <p:sldId id="467" r:id="rId21"/>
    <p:sldId id="468" r:id="rId22"/>
    <p:sldId id="469" r:id="rId23"/>
    <p:sldId id="470" r:id="rId24"/>
    <p:sldId id="471" r:id="rId25"/>
    <p:sldId id="472" r:id="rId26"/>
    <p:sldId id="473" r:id="rId27"/>
    <p:sldId id="474" r:id="rId28"/>
    <p:sldId id="360" r:id="rId29"/>
    <p:sldId id="459" r:id="rId30"/>
    <p:sldId id="453"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5119EF-65D8-4D8C-AD54-96CEA9E8CF95}">
          <p14:sldIdLst>
            <p14:sldId id="420"/>
            <p14:sldId id="477"/>
          </p14:sldIdLst>
        </p14:section>
        <p14:section name="why do a patient preference study" id="{7DE50431-D342-47D1-8A56-9372ED9DD5B7}">
          <p14:sldIdLst>
            <p14:sldId id="458"/>
            <p14:sldId id="451"/>
            <p14:sldId id="452"/>
          </p14:sldIdLst>
        </p14:section>
        <p14:section name="Decisions informed by patient preference studies" id="{DB6BD508-887A-447E-AC37-9530713523AD}">
          <p14:sldIdLst>
            <p14:sldId id="454"/>
            <p14:sldId id="455"/>
            <p14:sldId id="456"/>
            <p14:sldId id="457"/>
            <p14:sldId id="460"/>
            <p14:sldId id="450"/>
          </p14:sldIdLst>
        </p14:section>
        <p14:section name="Structure for thinking about patient preference studies" id="{C9137ECB-5662-42DC-A148-BABAC0007AF4}">
          <p14:sldIdLst>
            <p14:sldId id="462"/>
            <p14:sldId id="463"/>
            <p14:sldId id="465"/>
            <p14:sldId id="475"/>
            <p14:sldId id="466"/>
            <p14:sldId id="467"/>
            <p14:sldId id="468"/>
            <p14:sldId id="469"/>
            <p14:sldId id="470"/>
            <p14:sldId id="471"/>
          </p14:sldIdLst>
        </p14:section>
        <p14:section name="Summary" id="{AD5422FD-5823-4D65-8C18-389EE901384A}">
          <p14:sldIdLst>
            <p14:sldId id="472"/>
            <p14:sldId id="473"/>
            <p14:sldId id="474"/>
            <p14:sldId id="360"/>
            <p14:sldId id="459"/>
            <p14:sldId id="453"/>
          </p14:sldIdLst>
        </p14:section>
      </p14:sectionLst>
    </p:ext>
    <p:ext uri="{EFAFB233-063F-42B5-8137-9DF3F51BA10A}">
      <p15:sldGuideLst xmlns:p15="http://schemas.microsoft.com/office/powerpoint/2012/main">
        <p15:guide id="1" orient="horz" pos="214">
          <p15:clr>
            <a:srgbClr val="A4A3A4"/>
          </p15:clr>
        </p15:guide>
        <p15:guide id="2" orient="horz" pos="2835" userDrawn="1">
          <p15:clr>
            <a:srgbClr val="A4A3A4"/>
          </p15:clr>
        </p15:guide>
        <p15:guide id="3" orient="horz" pos="864">
          <p15:clr>
            <a:srgbClr val="A4A3A4"/>
          </p15:clr>
        </p15:guide>
        <p15:guide id="4" pos="5472">
          <p15:clr>
            <a:srgbClr val="A4A3A4"/>
          </p15:clr>
        </p15:guide>
        <p15:guide id="5" pos="2937">
          <p15:clr>
            <a:srgbClr val="A4A3A4"/>
          </p15:clr>
        </p15:guide>
        <p15:guide id="6" pos="288">
          <p15:clr>
            <a:srgbClr val="A4A3A4"/>
          </p15:clr>
        </p15:guide>
        <p15:guide id="7" pos="2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ABFDC"/>
    <a:srgbClr val="5291DD"/>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73710" autoAdjust="0"/>
  </p:normalViewPr>
  <p:slideViewPr>
    <p:cSldViewPr showGuides="1">
      <p:cViewPr varScale="1">
        <p:scale>
          <a:sx n="85" d="100"/>
          <a:sy n="85" d="100"/>
        </p:scale>
        <p:origin x="888" y="62"/>
      </p:cViewPr>
      <p:guideLst>
        <p:guide orient="horz" pos="214"/>
        <p:guide orient="horz" pos="2835"/>
        <p:guide orient="horz" pos="864"/>
        <p:guide pos="5472"/>
        <p:guide pos="2937"/>
        <p:guide pos="288"/>
        <p:guide pos="282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5ADDF-BCDA-4002-AB51-67291D25B3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097FB72-BD0E-47A8-869D-944D5648E4A4}">
      <dgm:prSet phldrT="[Text]"/>
      <dgm:spPr/>
      <dgm:t>
        <a:bodyPr/>
        <a:lstStyle/>
        <a:p>
          <a:r>
            <a:rPr lang="en-US" dirty="0"/>
            <a:t>Medical products are developed for patients.</a:t>
          </a:r>
        </a:p>
      </dgm:t>
    </dgm:pt>
    <dgm:pt modelId="{7E23E39A-E170-4D93-B916-600AE8A55D53}" type="parTrans" cxnId="{956C9355-CEB9-4C30-B115-1AC1E0C293D7}">
      <dgm:prSet/>
      <dgm:spPr/>
      <dgm:t>
        <a:bodyPr/>
        <a:lstStyle/>
        <a:p>
          <a:endParaRPr lang="en-US"/>
        </a:p>
      </dgm:t>
    </dgm:pt>
    <dgm:pt modelId="{47717DA4-75BD-4D25-A74E-FF3CEE5E582B}" type="sibTrans" cxnId="{956C9355-CEB9-4C30-B115-1AC1E0C293D7}">
      <dgm:prSet/>
      <dgm:spPr/>
      <dgm:t>
        <a:bodyPr/>
        <a:lstStyle/>
        <a:p>
          <a:endParaRPr lang="en-US"/>
        </a:p>
      </dgm:t>
    </dgm:pt>
    <dgm:pt modelId="{E287C26F-7F7D-4604-AFBC-75A885E9426B}">
      <dgm:prSet phldrT="[Text]"/>
      <dgm:spPr/>
      <dgm:t>
        <a:bodyPr/>
        <a:lstStyle/>
        <a:p>
          <a:r>
            <a:rPr lang="en-US" dirty="0"/>
            <a:t>Industry, regulatory authorities, HTA bodies, reimbursement agencies are increasingly looking to take patients’ views into account.</a:t>
          </a:r>
        </a:p>
      </dgm:t>
    </dgm:pt>
    <dgm:pt modelId="{46C08CE6-0C60-4421-B958-983EAFD2FBFF}" type="parTrans" cxnId="{A0B0F286-16F3-45B1-ABC8-3AFBAC5D05E6}">
      <dgm:prSet/>
      <dgm:spPr/>
      <dgm:t>
        <a:bodyPr/>
        <a:lstStyle/>
        <a:p>
          <a:endParaRPr lang="en-US"/>
        </a:p>
      </dgm:t>
    </dgm:pt>
    <dgm:pt modelId="{1E22E174-9E1A-4C21-9794-DA339CBE9DBE}" type="sibTrans" cxnId="{A0B0F286-16F3-45B1-ABC8-3AFBAC5D05E6}">
      <dgm:prSet/>
      <dgm:spPr/>
      <dgm:t>
        <a:bodyPr/>
        <a:lstStyle/>
        <a:p>
          <a:endParaRPr lang="en-US"/>
        </a:p>
      </dgm:t>
    </dgm:pt>
    <dgm:pt modelId="{238CE50F-783A-4001-8588-2457DF0E1BC3}">
      <dgm:prSet phldrT="[Text]"/>
      <dgm:spPr/>
      <dgm:t>
        <a:bodyPr/>
        <a:lstStyle/>
        <a:p>
          <a:r>
            <a:rPr lang="en-US" dirty="0"/>
            <a:t>Patient preference studies are one tool to do this.</a:t>
          </a:r>
        </a:p>
      </dgm:t>
    </dgm:pt>
    <dgm:pt modelId="{9CF2ED24-659E-4010-A8FE-EDEE8C5C2203}" type="parTrans" cxnId="{830323DF-73D5-4EC5-B9B2-FD9FB2B8C065}">
      <dgm:prSet/>
      <dgm:spPr/>
      <dgm:t>
        <a:bodyPr/>
        <a:lstStyle/>
        <a:p>
          <a:endParaRPr lang="en-US"/>
        </a:p>
      </dgm:t>
    </dgm:pt>
    <dgm:pt modelId="{47DB48A6-C538-40D5-866D-76CB8BFCF1E0}" type="sibTrans" cxnId="{830323DF-73D5-4EC5-B9B2-FD9FB2B8C065}">
      <dgm:prSet/>
      <dgm:spPr/>
      <dgm:t>
        <a:bodyPr/>
        <a:lstStyle/>
        <a:p>
          <a:endParaRPr lang="en-US"/>
        </a:p>
      </dgm:t>
    </dgm:pt>
    <dgm:pt modelId="{1ADCFE1C-97E8-4784-96B3-FB2AC945C618}" type="pres">
      <dgm:prSet presAssocID="{78B5ADDF-BCDA-4002-AB51-67291D25B3C8}" presName="outerComposite" presStyleCnt="0">
        <dgm:presLayoutVars>
          <dgm:chMax val="5"/>
          <dgm:dir/>
          <dgm:resizeHandles val="exact"/>
        </dgm:presLayoutVars>
      </dgm:prSet>
      <dgm:spPr/>
    </dgm:pt>
    <dgm:pt modelId="{77E59D99-19CC-4F44-8316-455DCCF5903F}" type="pres">
      <dgm:prSet presAssocID="{78B5ADDF-BCDA-4002-AB51-67291D25B3C8}" presName="dummyMaxCanvas" presStyleCnt="0">
        <dgm:presLayoutVars/>
      </dgm:prSet>
      <dgm:spPr/>
    </dgm:pt>
    <dgm:pt modelId="{EB3D768B-32B0-4E12-B4EA-15EFCBD34853}" type="pres">
      <dgm:prSet presAssocID="{78B5ADDF-BCDA-4002-AB51-67291D25B3C8}" presName="ThreeNodes_1" presStyleLbl="node1" presStyleIdx="0" presStyleCnt="3">
        <dgm:presLayoutVars>
          <dgm:bulletEnabled val="1"/>
        </dgm:presLayoutVars>
      </dgm:prSet>
      <dgm:spPr/>
    </dgm:pt>
    <dgm:pt modelId="{05CF2374-F1CD-407F-8B2C-39C817C3B09E}" type="pres">
      <dgm:prSet presAssocID="{78B5ADDF-BCDA-4002-AB51-67291D25B3C8}" presName="ThreeNodes_2" presStyleLbl="node1" presStyleIdx="1" presStyleCnt="3">
        <dgm:presLayoutVars>
          <dgm:bulletEnabled val="1"/>
        </dgm:presLayoutVars>
      </dgm:prSet>
      <dgm:spPr/>
    </dgm:pt>
    <dgm:pt modelId="{23F89607-2876-4C52-8170-1CB919CF0A69}" type="pres">
      <dgm:prSet presAssocID="{78B5ADDF-BCDA-4002-AB51-67291D25B3C8}" presName="ThreeNodes_3" presStyleLbl="node1" presStyleIdx="2" presStyleCnt="3">
        <dgm:presLayoutVars>
          <dgm:bulletEnabled val="1"/>
        </dgm:presLayoutVars>
      </dgm:prSet>
      <dgm:spPr/>
    </dgm:pt>
    <dgm:pt modelId="{65FE1285-F1AE-41DF-AF71-85FDE7E29450}" type="pres">
      <dgm:prSet presAssocID="{78B5ADDF-BCDA-4002-AB51-67291D25B3C8}" presName="ThreeConn_1-2" presStyleLbl="fgAccFollowNode1" presStyleIdx="0" presStyleCnt="2">
        <dgm:presLayoutVars>
          <dgm:bulletEnabled val="1"/>
        </dgm:presLayoutVars>
      </dgm:prSet>
      <dgm:spPr/>
    </dgm:pt>
    <dgm:pt modelId="{F60D31E6-B6F0-4EA7-BF9B-46245BE37EA6}" type="pres">
      <dgm:prSet presAssocID="{78B5ADDF-BCDA-4002-AB51-67291D25B3C8}" presName="ThreeConn_2-3" presStyleLbl="fgAccFollowNode1" presStyleIdx="1" presStyleCnt="2">
        <dgm:presLayoutVars>
          <dgm:bulletEnabled val="1"/>
        </dgm:presLayoutVars>
      </dgm:prSet>
      <dgm:spPr/>
    </dgm:pt>
    <dgm:pt modelId="{B5FA5E40-695C-4F8D-A92A-A3FEFFBD91DF}" type="pres">
      <dgm:prSet presAssocID="{78B5ADDF-BCDA-4002-AB51-67291D25B3C8}" presName="ThreeNodes_1_text" presStyleLbl="node1" presStyleIdx="2" presStyleCnt="3">
        <dgm:presLayoutVars>
          <dgm:bulletEnabled val="1"/>
        </dgm:presLayoutVars>
      </dgm:prSet>
      <dgm:spPr/>
    </dgm:pt>
    <dgm:pt modelId="{DA7676C6-7C7E-4A35-85D5-0B0A5362F0D1}" type="pres">
      <dgm:prSet presAssocID="{78B5ADDF-BCDA-4002-AB51-67291D25B3C8}" presName="ThreeNodes_2_text" presStyleLbl="node1" presStyleIdx="2" presStyleCnt="3">
        <dgm:presLayoutVars>
          <dgm:bulletEnabled val="1"/>
        </dgm:presLayoutVars>
      </dgm:prSet>
      <dgm:spPr/>
    </dgm:pt>
    <dgm:pt modelId="{A60B9891-7F8F-485C-A0B7-B43AA0620E4C}" type="pres">
      <dgm:prSet presAssocID="{78B5ADDF-BCDA-4002-AB51-67291D25B3C8}" presName="ThreeNodes_3_text" presStyleLbl="node1" presStyleIdx="2" presStyleCnt="3">
        <dgm:presLayoutVars>
          <dgm:bulletEnabled val="1"/>
        </dgm:presLayoutVars>
      </dgm:prSet>
      <dgm:spPr/>
    </dgm:pt>
  </dgm:ptLst>
  <dgm:cxnLst>
    <dgm:cxn modelId="{B50C8907-96CD-425F-AF50-C24600E4CD0B}" type="presOf" srcId="{238CE50F-783A-4001-8588-2457DF0E1BC3}" destId="{A60B9891-7F8F-485C-A0B7-B43AA0620E4C}" srcOrd="1" destOrd="0" presId="urn:microsoft.com/office/officeart/2005/8/layout/vProcess5"/>
    <dgm:cxn modelId="{CFD12643-4EC2-4C90-8B5D-15ABE7C52215}" type="presOf" srcId="{E287C26F-7F7D-4604-AFBC-75A885E9426B}" destId="{05CF2374-F1CD-407F-8B2C-39C817C3B09E}" srcOrd="0" destOrd="0" presId="urn:microsoft.com/office/officeart/2005/8/layout/vProcess5"/>
    <dgm:cxn modelId="{4BE85A6B-60AA-4B72-A7B0-048F1AE4E754}" type="presOf" srcId="{1E22E174-9E1A-4C21-9794-DA339CBE9DBE}" destId="{F60D31E6-B6F0-4EA7-BF9B-46245BE37EA6}" srcOrd="0" destOrd="0" presId="urn:microsoft.com/office/officeart/2005/8/layout/vProcess5"/>
    <dgm:cxn modelId="{956C9355-CEB9-4C30-B115-1AC1E0C293D7}" srcId="{78B5ADDF-BCDA-4002-AB51-67291D25B3C8}" destId="{C097FB72-BD0E-47A8-869D-944D5648E4A4}" srcOrd="0" destOrd="0" parTransId="{7E23E39A-E170-4D93-B916-600AE8A55D53}" sibTransId="{47717DA4-75BD-4D25-A74E-FF3CEE5E582B}"/>
    <dgm:cxn modelId="{A0B0F286-16F3-45B1-ABC8-3AFBAC5D05E6}" srcId="{78B5ADDF-BCDA-4002-AB51-67291D25B3C8}" destId="{E287C26F-7F7D-4604-AFBC-75A885E9426B}" srcOrd="1" destOrd="0" parTransId="{46C08CE6-0C60-4421-B958-983EAFD2FBFF}" sibTransId="{1E22E174-9E1A-4C21-9794-DA339CBE9DBE}"/>
    <dgm:cxn modelId="{80125FA0-727B-4428-A3C9-1DAF7BBB6C4D}" type="presOf" srcId="{47717DA4-75BD-4D25-A74E-FF3CEE5E582B}" destId="{65FE1285-F1AE-41DF-AF71-85FDE7E29450}" srcOrd="0" destOrd="0" presId="urn:microsoft.com/office/officeart/2005/8/layout/vProcess5"/>
    <dgm:cxn modelId="{112838B7-BD93-484D-951D-7149C786EFEC}" type="presOf" srcId="{E287C26F-7F7D-4604-AFBC-75A885E9426B}" destId="{DA7676C6-7C7E-4A35-85D5-0B0A5362F0D1}" srcOrd="1" destOrd="0" presId="urn:microsoft.com/office/officeart/2005/8/layout/vProcess5"/>
    <dgm:cxn modelId="{5E0670C3-6320-43C8-BB2E-4EB406AFF4CF}" type="presOf" srcId="{78B5ADDF-BCDA-4002-AB51-67291D25B3C8}" destId="{1ADCFE1C-97E8-4784-96B3-FB2AC945C618}" srcOrd="0" destOrd="0" presId="urn:microsoft.com/office/officeart/2005/8/layout/vProcess5"/>
    <dgm:cxn modelId="{4CB1B7D2-BB32-4688-BF02-9AB3B8CD50DF}" type="presOf" srcId="{238CE50F-783A-4001-8588-2457DF0E1BC3}" destId="{23F89607-2876-4C52-8170-1CB919CF0A69}" srcOrd="0" destOrd="0" presId="urn:microsoft.com/office/officeart/2005/8/layout/vProcess5"/>
    <dgm:cxn modelId="{830323DF-73D5-4EC5-B9B2-FD9FB2B8C065}" srcId="{78B5ADDF-BCDA-4002-AB51-67291D25B3C8}" destId="{238CE50F-783A-4001-8588-2457DF0E1BC3}" srcOrd="2" destOrd="0" parTransId="{9CF2ED24-659E-4010-A8FE-EDEE8C5C2203}" sibTransId="{47DB48A6-C538-40D5-866D-76CB8BFCF1E0}"/>
    <dgm:cxn modelId="{FED452E7-7D9B-43D0-8B05-856B9C909A20}" type="presOf" srcId="{C097FB72-BD0E-47A8-869D-944D5648E4A4}" destId="{EB3D768B-32B0-4E12-B4EA-15EFCBD34853}" srcOrd="0" destOrd="0" presId="urn:microsoft.com/office/officeart/2005/8/layout/vProcess5"/>
    <dgm:cxn modelId="{B2D397E9-60F7-4E16-8298-69D5926E39EA}" type="presOf" srcId="{C097FB72-BD0E-47A8-869D-944D5648E4A4}" destId="{B5FA5E40-695C-4F8D-A92A-A3FEFFBD91DF}" srcOrd="1" destOrd="0" presId="urn:microsoft.com/office/officeart/2005/8/layout/vProcess5"/>
    <dgm:cxn modelId="{FBACE459-8146-4FAB-8567-BCDA01AC352E}" type="presParOf" srcId="{1ADCFE1C-97E8-4784-96B3-FB2AC945C618}" destId="{77E59D99-19CC-4F44-8316-455DCCF5903F}" srcOrd="0" destOrd="0" presId="urn:microsoft.com/office/officeart/2005/8/layout/vProcess5"/>
    <dgm:cxn modelId="{42FF975F-5598-4C57-A35B-18D544811A9A}" type="presParOf" srcId="{1ADCFE1C-97E8-4784-96B3-FB2AC945C618}" destId="{EB3D768B-32B0-4E12-B4EA-15EFCBD34853}" srcOrd="1" destOrd="0" presId="urn:microsoft.com/office/officeart/2005/8/layout/vProcess5"/>
    <dgm:cxn modelId="{B7F447F9-364A-4F09-8A64-D19985A034F7}" type="presParOf" srcId="{1ADCFE1C-97E8-4784-96B3-FB2AC945C618}" destId="{05CF2374-F1CD-407F-8B2C-39C817C3B09E}" srcOrd="2" destOrd="0" presId="urn:microsoft.com/office/officeart/2005/8/layout/vProcess5"/>
    <dgm:cxn modelId="{D7FCE79C-DDF8-4511-93B3-2ED1C2532AE5}" type="presParOf" srcId="{1ADCFE1C-97E8-4784-96B3-FB2AC945C618}" destId="{23F89607-2876-4C52-8170-1CB919CF0A69}" srcOrd="3" destOrd="0" presId="urn:microsoft.com/office/officeart/2005/8/layout/vProcess5"/>
    <dgm:cxn modelId="{19DB303A-CEBB-4B4D-B43C-89C1C0F3169A}" type="presParOf" srcId="{1ADCFE1C-97E8-4784-96B3-FB2AC945C618}" destId="{65FE1285-F1AE-41DF-AF71-85FDE7E29450}" srcOrd="4" destOrd="0" presId="urn:microsoft.com/office/officeart/2005/8/layout/vProcess5"/>
    <dgm:cxn modelId="{5D417641-A2C6-47DA-A5BD-80E4596F8DF5}" type="presParOf" srcId="{1ADCFE1C-97E8-4784-96B3-FB2AC945C618}" destId="{F60D31E6-B6F0-4EA7-BF9B-46245BE37EA6}" srcOrd="5" destOrd="0" presId="urn:microsoft.com/office/officeart/2005/8/layout/vProcess5"/>
    <dgm:cxn modelId="{6B2F993B-726D-4115-B6E4-02F2917DAF60}" type="presParOf" srcId="{1ADCFE1C-97E8-4784-96B3-FB2AC945C618}" destId="{B5FA5E40-695C-4F8D-A92A-A3FEFFBD91DF}" srcOrd="6" destOrd="0" presId="urn:microsoft.com/office/officeart/2005/8/layout/vProcess5"/>
    <dgm:cxn modelId="{C4CBF058-8EE6-42CB-9BA1-CC2147D6AB85}" type="presParOf" srcId="{1ADCFE1C-97E8-4784-96B3-FB2AC945C618}" destId="{DA7676C6-7C7E-4A35-85D5-0B0A5362F0D1}" srcOrd="7" destOrd="0" presId="urn:microsoft.com/office/officeart/2005/8/layout/vProcess5"/>
    <dgm:cxn modelId="{0F8F73EB-A270-463C-9AF0-A9B688D42CB4}" type="presParOf" srcId="{1ADCFE1C-97E8-4784-96B3-FB2AC945C618}" destId="{A60B9891-7F8F-485C-A0B7-B43AA0620E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FB87A0-78EB-446F-ADC0-49C5BB089F9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D09A726-13A3-46E5-AFF1-59F23FDE54D3}">
      <dgm:prSet phldrT="[Text]"/>
      <dgm:spPr/>
      <dgm:t>
        <a:bodyPr/>
        <a:lstStyle/>
        <a:p>
          <a:r>
            <a:rPr lang="en-US" dirty="0"/>
            <a:t>Qualitative studies</a:t>
          </a:r>
        </a:p>
      </dgm:t>
    </dgm:pt>
    <dgm:pt modelId="{376FC992-7A35-4810-8D10-A97DDEC39533}" type="parTrans" cxnId="{89C8FA2F-F52D-4349-802E-1CDDFCBA3C11}">
      <dgm:prSet/>
      <dgm:spPr/>
      <dgm:t>
        <a:bodyPr/>
        <a:lstStyle/>
        <a:p>
          <a:endParaRPr lang="en-US"/>
        </a:p>
      </dgm:t>
    </dgm:pt>
    <dgm:pt modelId="{5C8D7E3F-AC40-41B4-B4E7-EE3A6637515D}" type="sibTrans" cxnId="{89C8FA2F-F52D-4349-802E-1CDDFCBA3C11}">
      <dgm:prSet/>
      <dgm:spPr/>
      <dgm:t>
        <a:bodyPr/>
        <a:lstStyle/>
        <a:p>
          <a:endParaRPr lang="en-US"/>
        </a:p>
      </dgm:t>
    </dgm:pt>
    <dgm:pt modelId="{0CAB8D51-2E20-4821-A843-B59362F7B0BF}">
      <dgm:prSet phldrT="[Text]"/>
      <dgm:spPr/>
      <dgm:t>
        <a:bodyPr/>
        <a:lstStyle/>
        <a:p>
          <a:r>
            <a:rPr lang="en-US" dirty="0"/>
            <a:t>Qualitative research highlighted burden of cough and mucus, as well as shortness of breath, in patients with COPD</a:t>
          </a:r>
        </a:p>
      </dgm:t>
    </dgm:pt>
    <dgm:pt modelId="{2C6FA918-85B4-44C7-910D-9C006A7FA1EA}" type="parTrans" cxnId="{91F026EA-AB72-4C55-B146-10FF10B3F731}">
      <dgm:prSet/>
      <dgm:spPr/>
      <dgm:t>
        <a:bodyPr/>
        <a:lstStyle/>
        <a:p>
          <a:endParaRPr lang="en-US"/>
        </a:p>
      </dgm:t>
    </dgm:pt>
    <dgm:pt modelId="{F3F35675-0A40-488B-94E0-0CF42DD9F7BA}" type="sibTrans" cxnId="{91F026EA-AB72-4C55-B146-10FF10B3F731}">
      <dgm:prSet/>
      <dgm:spPr/>
      <dgm:t>
        <a:bodyPr/>
        <a:lstStyle/>
        <a:p>
          <a:endParaRPr lang="en-US"/>
        </a:p>
      </dgm:t>
    </dgm:pt>
    <dgm:pt modelId="{0C6899D9-05DF-4378-BF4F-F7F3E9175266}">
      <dgm:prSet phldrT="[Text]"/>
      <dgm:spPr/>
      <dgm:t>
        <a:bodyPr/>
        <a:lstStyle/>
        <a:p>
          <a:r>
            <a:rPr lang="en-US" dirty="0"/>
            <a:t>Quantitative study</a:t>
          </a:r>
        </a:p>
      </dgm:t>
    </dgm:pt>
    <dgm:pt modelId="{096AB633-5722-43BF-AB9E-8CAE5B39DF99}" type="parTrans" cxnId="{1CB07C21-36D1-449B-9B30-89A158C1DCB3}">
      <dgm:prSet/>
      <dgm:spPr/>
      <dgm:t>
        <a:bodyPr/>
        <a:lstStyle/>
        <a:p>
          <a:endParaRPr lang="en-US"/>
        </a:p>
      </dgm:t>
    </dgm:pt>
    <dgm:pt modelId="{F55A74AB-7607-486F-A2FB-C575014DD59A}" type="sibTrans" cxnId="{1CB07C21-36D1-449B-9B30-89A158C1DCB3}">
      <dgm:prSet/>
      <dgm:spPr/>
      <dgm:t>
        <a:bodyPr/>
        <a:lstStyle/>
        <a:p>
          <a:endParaRPr lang="en-US"/>
        </a:p>
      </dgm:t>
    </dgm:pt>
    <dgm:pt modelId="{368FB8A0-96E2-46EE-B768-9F5F77014499}">
      <dgm:prSet phldrT="[Text]"/>
      <dgm:spPr/>
      <dgm:t>
        <a:bodyPr/>
        <a:lstStyle/>
        <a:p>
          <a:r>
            <a:rPr lang="en-US" dirty="0"/>
            <a:t>Discrete Choice Experiment (DCE) study</a:t>
          </a:r>
        </a:p>
      </dgm:t>
    </dgm:pt>
    <dgm:pt modelId="{C7C936AE-1CFB-4982-879C-C55993D841F7}" type="parTrans" cxnId="{48A22DDA-FBD2-42D6-B992-BDF7919EE84C}">
      <dgm:prSet/>
      <dgm:spPr/>
      <dgm:t>
        <a:bodyPr/>
        <a:lstStyle/>
        <a:p>
          <a:endParaRPr lang="en-US"/>
        </a:p>
      </dgm:t>
    </dgm:pt>
    <dgm:pt modelId="{52C94BBE-E60B-4EC6-A93C-711C7B593ADB}" type="sibTrans" cxnId="{48A22DDA-FBD2-42D6-B992-BDF7919EE84C}">
      <dgm:prSet/>
      <dgm:spPr/>
      <dgm:t>
        <a:bodyPr/>
        <a:lstStyle/>
        <a:p>
          <a:endParaRPr lang="en-US"/>
        </a:p>
      </dgm:t>
    </dgm:pt>
    <dgm:pt modelId="{16A0B3CC-950B-4EAF-9D43-1CCB64F52E21}">
      <dgm:prSet phldrT="[Text]"/>
      <dgm:spPr/>
      <dgm:t>
        <a:bodyPr/>
        <a:lstStyle/>
        <a:p>
          <a:r>
            <a:rPr lang="en-US" dirty="0"/>
            <a:t>Target population: 1,050 patients with COPD</a:t>
          </a:r>
        </a:p>
      </dgm:t>
    </dgm:pt>
    <dgm:pt modelId="{26F7FBFB-46CA-4C14-9C07-8EDC295750FE}" type="parTrans" cxnId="{9023C57A-1CCE-4466-94F4-A7A8DE28CCAE}">
      <dgm:prSet/>
      <dgm:spPr/>
      <dgm:t>
        <a:bodyPr/>
        <a:lstStyle/>
        <a:p>
          <a:endParaRPr lang="en-US"/>
        </a:p>
      </dgm:t>
    </dgm:pt>
    <dgm:pt modelId="{9E245CA0-3FC8-4FC5-8C9D-6C99147E0B69}" type="sibTrans" cxnId="{9023C57A-1CCE-4466-94F4-A7A8DE28CCAE}">
      <dgm:prSet/>
      <dgm:spPr/>
      <dgm:t>
        <a:bodyPr/>
        <a:lstStyle/>
        <a:p>
          <a:endParaRPr lang="en-US"/>
        </a:p>
      </dgm:t>
    </dgm:pt>
    <dgm:pt modelId="{BBC38806-15D9-464E-A374-465D43B0D57F}">
      <dgm:prSet phldrT="[Text]"/>
      <dgm:spPr/>
      <dgm:t>
        <a:bodyPr/>
        <a:lstStyle/>
        <a:p>
          <a:r>
            <a:rPr lang="en-US" dirty="0"/>
            <a:t>Objective: to assess patients’ views on relative importance of COPD symptoms and conventional COPD endpoints</a:t>
          </a:r>
        </a:p>
      </dgm:t>
    </dgm:pt>
    <dgm:pt modelId="{B3C5C07C-0F68-4B1A-B059-9AEE9AE66285}" type="parTrans" cxnId="{FE47EADF-54CA-4330-A39B-B47AA3341F7F}">
      <dgm:prSet/>
      <dgm:spPr/>
      <dgm:t>
        <a:bodyPr/>
        <a:lstStyle/>
        <a:p>
          <a:endParaRPr lang="en-US"/>
        </a:p>
      </dgm:t>
    </dgm:pt>
    <dgm:pt modelId="{7D5676FB-676E-4D14-B6CF-3FB7F05274DF}" type="sibTrans" cxnId="{FE47EADF-54CA-4330-A39B-B47AA3341F7F}">
      <dgm:prSet/>
      <dgm:spPr/>
      <dgm:t>
        <a:bodyPr/>
        <a:lstStyle/>
        <a:p>
          <a:endParaRPr lang="en-US"/>
        </a:p>
      </dgm:t>
    </dgm:pt>
    <dgm:pt modelId="{6A29743F-3CAA-4467-B442-FE7830B6BEAE}">
      <dgm:prSet phldrT="[Text]"/>
      <dgm:spPr/>
      <dgm:t>
        <a:bodyPr/>
        <a:lstStyle/>
        <a:p>
          <a:r>
            <a:rPr lang="en-US" dirty="0"/>
            <a:t>Expected impact: better understanding of patient-relevant endpoints</a:t>
          </a:r>
        </a:p>
      </dgm:t>
    </dgm:pt>
    <dgm:pt modelId="{E361EA8B-FD14-4EBF-BB5E-9DC587B980C4}" type="parTrans" cxnId="{2EFB474B-E79B-4B9A-9373-B6296A8B87F6}">
      <dgm:prSet/>
      <dgm:spPr/>
      <dgm:t>
        <a:bodyPr/>
        <a:lstStyle/>
        <a:p>
          <a:endParaRPr lang="en-US"/>
        </a:p>
      </dgm:t>
    </dgm:pt>
    <dgm:pt modelId="{3D3862CD-02CD-4B94-8D68-FE3A4AECA81C}" type="sibTrans" cxnId="{2EFB474B-E79B-4B9A-9373-B6296A8B87F6}">
      <dgm:prSet/>
      <dgm:spPr/>
      <dgm:t>
        <a:bodyPr/>
        <a:lstStyle/>
        <a:p>
          <a:endParaRPr lang="en-US"/>
        </a:p>
      </dgm:t>
    </dgm:pt>
    <dgm:pt modelId="{B8D99B60-006E-476A-8B6A-145C331D75D0}" type="pres">
      <dgm:prSet presAssocID="{03FB87A0-78EB-446F-ADC0-49C5BB089F9E}" presName="linearFlow" presStyleCnt="0">
        <dgm:presLayoutVars>
          <dgm:dir/>
          <dgm:animLvl val="lvl"/>
          <dgm:resizeHandles val="exact"/>
        </dgm:presLayoutVars>
      </dgm:prSet>
      <dgm:spPr/>
    </dgm:pt>
    <dgm:pt modelId="{2963A849-AB4F-408D-B12A-62B1E0E20C73}" type="pres">
      <dgm:prSet presAssocID="{FD09A726-13A3-46E5-AFF1-59F23FDE54D3}" presName="composite" presStyleCnt="0"/>
      <dgm:spPr/>
    </dgm:pt>
    <dgm:pt modelId="{7AD39DEA-A608-4FDF-B679-BE4538536739}" type="pres">
      <dgm:prSet presAssocID="{FD09A726-13A3-46E5-AFF1-59F23FDE54D3}" presName="parTx" presStyleLbl="node1" presStyleIdx="0" presStyleCnt="2">
        <dgm:presLayoutVars>
          <dgm:chMax val="0"/>
          <dgm:chPref val="0"/>
          <dgm:bulletEnabled val="1"/>
        </dgm:presLayoutVars>
      </dgm:prSet>
      <dgm:spPr/>
    </dgm:pt>
    <dgm:pt modelId="{6DF8EB59-4AED-4A6B-96C8-052EC22B65FE}" type="pres">
      <dgm:prSet presAssocID="{FD09A726-13A3-46E5-AFF1-59F23FDE54D3}" presName="parSh" presStyleLbl="node1" presStyleIdx="0" presStyleCnt="2"/>
      <dgm:spPr/>
    </dgm:pt>
    <dgm:pt modelId="{048C5D4D-1A8D-4C68-A02F-3367A309DBF5}" type="pres">
      <dgm:prSet presAssocID="{FD09A726-13A3-46E5-AFF1-59F23FDE54D3}" presName="desTx" presStyleLbl="fgAcc1" presStyleIdx="0" presStyleCnt="2">
        <dgm:presLayoutVars>
          <dgm:bulletEnabled val="1"/>
        </dgm:presLayoutVars>
      </dgm:prSet>
      <dgm:spPr/>
    </dgm:pt>
    <dgm:pt modelId="{D0E35E7F-C63C-4891-AAE6-3594007ABEF9}" type="pres">
      <dgm:prSet presAssocID="{5C8D7E3F-AC40-41B4-B4E7-EE3A6637515D}" presName="sibTrans" presStyleLbl="sibTrans2D1" presStyleIdx="0" presStyleCnt="1"/>
      <dgm:spPr/>
    </dgm:pt>
    <dgm:pt modelId="{791A8E2C-03B8-4F18-9C27-67E71D4A0874}" type="pres">
      <dgm:prSet presAssocID="{5C8D7E3F-AC40-41B4-B4E7-EE3A6637515D}" presName="connTx" presStyleLbl="sibTrans2D1" presStyleIdx="0" presStyleCnt="1"/>
      <dgm:spPr/>
    </dgm:pt>
    <dgm:pt modelId="{F7148D96-1FF1-4A7A-958C-AD13F84239F4}" type="pres">
      <dgm:prSet presAssocID="{0C6899D9-05DF-4378-BF4F-F7F3E9175266}" presName="composite" presStyleCnt="0"/>
      <dgm:spPr/>
    </dgm:pt>
    <dgm:pt modelId="{1CE483A3-5980-4F87-9918-40462E8645DC}" type="pres">
      <dgm:prSet presAssocID="{0C6899D9-05DF-4378-BF4F-F7F3E9175266}" presName="parTx" presStyleLbl="node1" presStyleIdx="0" presStyleCnt="2">
        <dgm:presLayoutVars>
          <dgm:chMax val="0"/>
          <dgm:chPref val="0"/>
          <dgm:bulletEnabled val="1"/>
        </dgm:presLayoutVars>
      </dgm:prSet>
      <dgm:spPr/>
    </dgm:pt>
    <dgm:pt modelId="{645E6CEF-BF11-43B0-9BE0-FDD77F0692F9}" type="pres">
      <dgm:prSet presAssocID="{0C6899D9-05DF-4378-BF4F-F7F3E9175266}" presName="parSh" presStyleLbl="node1" presStyleIdx="1" presStyleCnt="2"/>
      <dgm:spPr/>
    </dgm:pt>
    <dgm:pt modelId="{507EFB66-B0BB-4451-9C99-DF3FAE96D9DF}" type="pres">
      <dgm:prSet presAssocID="{0C6899D9-05DF-4378-BF4F-F7F3E9175266}" presName="desTx" presStyleLbl="fgAcc1" presStyleIdx="1" presStyleCnt="2">
        <dgm:presLayoutVars>
          <dgm:bulletEnabled val="1"/>
        </dgm:presLayoutVars>
      </dgm:prSet>
      <dgm:spPr/>
    </dgm:pt>
  </dgm:ptLst>
  <dgm:cxnLst>
    <dgm:cxn modelId="{BADDDF19-0764-4C86-861E-ADE7CB863AB8}" type="presOf" srcId="{5C8D7E3F-AC40-41B4-B4E7-EE3A6637515D}" destId="{791A8E2C-03B8-4F18-9C27-67E71D4A0874}" srcOrd="1" destOrd="0" presId="urn:microsoft.com/office/officeart/2005/8/layout/process3"/>
    <dgm:cxn modelId="{1CB07C21-36D1-449B-9B30-89A158C1DCB3}" srcId="{03FB87A0-78EB-446F-ADC0-49C5BB089F9E}" destId="{0C6899D9-05DF-4378-BF4F-F7F3E9175266}" srcOrd="1" destOrd="0" parTransId="{096AB633-5722-43BF-AB9E-8CAE5B39DF99}" sibTransId="{F55A74AB-7607-486F-A2FB-C575014DD59A}"/>
    <dgm:cxn modelId="{33851B2F-271B-40AB-9937-A1A7CB1A2937}" type="presOf" srcId="{03FB87A0-78EB-446F-ADC0-49C5BB089F9E}" destId="{B8D99B60-006E-476A-8B6A-145C331D75D0}" srcOrd="0" destOrd="0" presId="urn:microsoft.com/office/officeart/2005/8/layout/process3"/>
    <dgm:cxn modelId="{89C8FA2F-F52D-4349-802E-1CDDFCBA3C11}" srcId="{03FB87A0-78EB-446F-ADC0-49C5BB089F9E}" destId="{FD09A726-13A3-46E5-AFF1-59F23FDE54D3}" srcOrd="0" destOrd="0" parTransId="{376FC992-7A35-4810-8D10-A97DDEC39533}" sibTransId="{5C8D7E3F-AC40-41B4-B4E7-EE3A6637515D}"/>
    <dgm:cxn modelId="{2EFB474B-E79B-4B9A-9373-B6296A8B87F6}" srcId="{0C6899D9-05DF-4378-BF4F-F7F3E9175266}" destId="{6A29743F-3CAA-4467-B442-FE7830B6BEAE}" srcOrd="3" destOrd="0" parTransId="{E361EA8B-FD14-4EBF-BB5E-9DC587B980C4}" sibTransId="{3D3862CD-02CD-4B94-8D68-FE3A4AECA81C}"/>
    <dgm:cxn modelId="{594FE171-D075-483C-AED7-4F091A535A8B}" type="presOf" srcId="{0C6899D9-05DF-4378-BF4F-F7F3E9175266}" destId="{1CE483A3-5980-4F87-9918-40462E8645DC}" srcOrd="0" destOrd="0" presId="urn:microsoft.com/office/officeart/2005/8/layout/process3"/>
    <dgm:cxn modelId="{F223F976-8D68-4B2C-8431-19F9F4FC1955}" type="presOf" srcId="{BBC38806-15D9-464E-A374-465D43B0D57F}" destId="{507EFB66-B0BB-4451-9C99-DF3FAE96D9DF}" srcOrd="0" destOrd="2" presId="urn:microsoft.com/office/officeart/2005/8/layout/process3"/>
    <dgm:cxn modelId="{9023C57A-1CCE-4466-94F4-A7A8DE28CCAE}" srcId="{0C6899D9-05DF-4378-BF4F-F7F3E9175266}" destId="{16A0B3CC-950B-4EAF-9D43-1CCB64F52E21}" srcOrd="1" destOrd="0" parTransId="{26F7FBFB-46CA-4C14-9C07-8EDC295750FE}" sibTransId="{9E245CA0-3FC8-4FC5-8C9D-6C99147E0B69}"/>
    <dgm:cxn modelId="{B37A0690-E268-4A2E-9408-1CE99E83BEC6}" type="presOf" srcId="{368FB8A0-96E2-46EE-B768-9F5F77014499}" destId="{507EFB66-B0BB-4451-9C99-DF3FAE96D9DF}" srcOrd="0" destOrd="0" presId="urn:microsoft.com/office/officeart/2005/8/layout/process3"/>
    <dgm:cxn modelId="{66B01991-D1BF-4240-A5F9-80B422CCEB99}" type="presOf" srcId="{FD09A726-13A3-46E5-AFF1-59F23FDE54D3}" destId="{7AD39DEA-A608-4FDF-B679-BE4538536739}" srcOrd="0" destOrd="0" presId="urn:microsoft.com/office/officeart/2005/8/layout/process3"/>
    <dgm:cxn modelId="{670E60A2-B718-4AC8-8516-23FB1E0D930E}" type="presOf" srcId="{16A0B3CC-950B-4EAF-9D43-1CCB64F52E21}" destId="{507EFB66-B0BB-4451-9C99-DF3FAE96D9DF}" srcOrd="0" destOrd="1" presId="urn:microsoft.com/office/officeart/2005/8/layout/process3"/>
    <dgm:cxn modelId="{17457BA2-E17D-49A2-980D-201A69C2F3AB}" type="presOf" srcId="{0C6899D9-05DF-4378-BF4F-F7F3E9175266}" destId="{645E6CEF-BF11-43B0-9BE0-FDD77F0692F9}" srcOrd="1" destOrd="0" presId="urn:microsoft.com/office/officeart/2005/8/layout/process3"/>
    <dgm:cxn modelId="{7F9DB1AF-963F-4945-AACB-8CE91312A693}" type="presOf" srcId="{6A29743F-3CAA-4467-B442-FE7830B6BEAE}" destId="{507EFB66-B0BB-4451-9C99-DF3FAE96D9DF}" srcOrd="0" destOrd="3" presId="urn:microsoft.com/office/officeart/2005/8/layout/process3"/>
    <dgm:cxn modelId="{48A22DDA-FBD2-42D6-B992-BDF7919EE84C}" srcId="{0C6899D9-05DF-4378-BF4F-F7F3E9175266}" destId="{368FB8A0-96E2-46EE-B768-9F5F77014499}" srcOrd="0" destOrd="0" parTransId="{C7C936AE-1CFB-4982-879C-C55993D841F7}" sibTransId="{52C94BBE-E60B-4EC6-A93C-711C7B593ADB}"/>
    <dgm:cxn modelId="{8CAD1BDC-59EF-4D69-AFD1-DDD49E7E7EE9}" type="presOf" srcId="{5C8D7E3F-AC40-41B4-B4E7-EE3A6637515D}" destId="{D0E35E7F-C63C-4891-AAE6-3594007ABEF9}" srcOrd="0" destOrd="0" presId="urn:microsoft.com/office/officeart/2005/8/layout/process3"/>
    <dgm:cxn modelId="{FE47EADF-54CA-4330-A39B-B47AA3341F7F}" srcId="{0C6899D9-05DF-4378-BF4F-F7F3E9175266}" destId="{BBC38806-15D9-464E-A374-465D43B0D57F}" srcOrd="2" destOrd="0" parTransId="{B3C5C07C-0F68-4B1A-B059-9AEE9AE66285}" sibTransId="{7D5676FB-676E-4D14-B6CF-3FB7F05274DF}"/>
    <dgm:cxn modelId="{91F026EA-AB72-4C55-B146-10FF10B3F731}" srcId="{FD09A726-13A3-46E5-AFF1-59F23FDE54D3}" destId="{0CAB8D51-2E20-4821-A843-B59362F7B0BF}" srcOrd="0" destOrd="0" parTransId="{2C6FA918-85B4-44C7-910D-9C006A7FA1EA}" sibTransId="{F3F35675-0A40-488B-94E0-0CF42DD9F7BA}"/>
    <dgm:cxn modelId="{312D82ED-9A92-475C-966F-DE1C2000DE38}" type="presOf" srcId="{0CAB8D51-2E20-4821-A843-B59362F7B0BF}" destId="{048C5D4D-1A8D-4C68-A02F-3367A309DBF5}" srcOrd="0" destOrd="0" presId="urn:microsoft.com/office/officeart/2005/8/layout/process3"/>
    <dgm:cxn modelId="{DBA53EFE-29F5-4002-917D-15128CB7FE66}" type="presOf" srcId="{FD09A726-13A3-46E5-AFF1-59F23FDE54D3}" destId="{6DF8EB59-4AED-4A6B-96C8-052EC22B65FE}" srcOrd="1" destOrd="0" presId="urn:microsoft.com/office/officeart/2005/8/layout/process3"/>
    <dgm:cxn modelId="{E9EA3904-ABA7-4605-95B6-C4276DF7564E}" type="presParOf" srcId="{B8D99B60-006E-476A-8B6A-145C331D75D0}" destId="{2963A849-AB4F-408D-B12A-62B1E0E20C73}" srcOrd="0" destOrd="0" presId="urn:microsoft.com/office/officeart/2005/8/layout/process3"/>
    <dgm:cxn modelId="{ECF217D5-7F1D-4152-812D-1BB41436233E}" type="presParOf" srcId="{2963A849-AB4F-408D-B12A-62B1E0E20C73}" destId="{7AD39DEA-A608-4FDF-B679-BE4538536739}" srcOrd="0" destOrd="0" presId="urn:microsoft.com/office/officeart/2005/8/layout/process3"/>
    <dgm:cxn modelId="{EB38C237-D07C-4F18-80B2-85918789F6FC}" type="presParOf" srcId="{2963A849-AB4F-408D-B12A-62B1E0E20C73}" destId="{6DF8EB59-4AED-4A6B-96C8-052EC22B65FE}" srcOrd="1" destOrd="0" presId="urn:microsoft.com/office/officeart/2005/8/layout/process3"/>
    <dgm:cxn modelId="{67524CAD-CC2C-4D12-8A0F-BAA04119C5D6}" type="presParOf" srcId="{2963A849-AB4F-408D-B12A-62B1E0E20C73}" destId="{048C5D4D-1A8D-4C68-A02F-3367A309DBF5}" srcOrd="2" destOrd="0" presId="urn:microsoft.com/office/officeart/2005/8/layout/process3"/>
    <dgm:cxn modelId="{D6A848D7-FD10-43BF-8986-8FAAC0F306D7}" type="presParOf" srcId="{B8D99B60-006E-476A-8B6A-145C331D75D0}" destId="{D0E35E7F-C63C-4891-AAE6-3594007ABEF9}" srcOrd="1" destOrd="0" presId="urn:microsoft.com/office/officeart/2005/8/layout/process3"/>
    <dgm:cxn modelId="{D0544F89-E5D6-4FAE-AD59-1B54E15ECE28}" type="presParOf" srcId="{D0E35E7F-C63C-4891-AAE6-3594007ABEF9}" destId="{791A8E2C-03B8-4F18-9C27-67E71D4A0874}" srcOrd="0" destOrd="0" presId="urn:microsoft.com/office/officeart/2005/8/layout/process3"/>
    <dgm:cxn modelId="{D31BF92D-C8D2-410F-9DED-E85BCFE66745}" type="presParOf" srcId="{B8D99B60-006E-476A-8B6A-145C331D75D0}" destId="{F7148D96-1FF1-4A7A-958C-AD13F84239F4}" srcOrd="2" destOrd="0" presId="urn:microsoft.com/office/officeart/2005/8/layout/process3"/>
    <dgm:cxn modelId="{E6B9262A-AB23-4A78-AC29-126656C29BF7}" type="presParOf" srcId="{F7148D96-1FF1-4A7A-958C-AD13F84239F4}" destId="{1CE483A3-5980-4F87-9918-40462E8645DC}" srcOrd="0" destOrd="0" presId="urn:microsoft.com/office/officeart/2005/8/layout/process3"/>
    <dgm:cxn modelId="{1B68DCC8-DD1A-48F1-A6BE-D925B75D5577}" type="presParOf" srcId="{F7148D96-1FF1-4A7A-958C-AD13F84239F4}" destId="{645E6CEF-BF11-43B0-9BE0-FDD77F0692F9}" srcOrd="1" destOrd="0" presId="urn:microsoft.com/office/officeart/2005/8/layout/process3"/>
    <dgm:cxn modelId="{C915FE95-05D6-4923-AE3C-9952D73A271B}" type="presParOf" srcId="{F7148D96-1FF1-4A7A-958C-AD13F84239F4}" destId="{507EFB66-B0BB-4451-9C99-DF3FAE96D9D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582553-4CCD-42DC-9008-50E169A697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5162277-4354-45AA-B778-4C302C23E57F}">
      <dgm:prSet phldrT="[Text]"/>
      <dgm:spPr/>
      <dgm:t>
        <a:bodyPr/>
        <a:lstStyle/>
        <a:p>
          <a:r>
            <a:rPr lang="en-US" dirty="0"/>
            <a:t>Emerging consensus that patients’ views are relevant to drug development activities </a:t>
          </a:r>
        </a:p>
      </dgm:t>
    </dgm:pt>
    <dgm:pt modelId="{33BC612B-EDDD-4308-AC94-DAB70B6F9FCC}" type="parTrans" cxnId="{B798600D-980B-42B6-90E3-22979F14E8FD}">
      <dgm:prSet/>
      <dgm:spPr/>
      <dgm:t>
        <a:bodyPr/>
        <a:lstStyle/>
        <a:p>
          <a:endParaRPr lang="en-US"/>
        </a:p>
      </dgm:t>
    </dgm:pt>
    <dgm:pt modelId="{C3EC8686-7060-4316-AC18-C6B796B6F0E7}" type="sibTrans" cxnId="{B798600D-980B-42B6-90E3-22979F14E8FD}">
      <dgm:prSet/>
      <dgm:spPr/>
      <dgm:t>
        <a:bodyPr/>
        <a:lstStyle/>
        <a:p>
          <a:endParaRPr lang="en-US"/>
        </a:p>
      </dgm:t>
    </dgm:pt>
    <dgm:pt modelId="{F18B581E-1030-46B4-B77F-AC27847780D3}">
      <dgm:prSet phldrT="[Text]"/>
      <dgm:spPr/>
      <dgm:t>
        <a:bodyPr/>
        <a:lstStyle/>
        <a:p>
          <a:r>
            <a:rPr lang="en-US" dirty="0"/>
            <a:t>Patient preference studies are one tool to understand patients’ views</a:t>
          </a:r>
        </a:p>
      </dgm:t>
    </dgm:pt>
    <dgm:pt modelId="{280A5F6D-1BB1-4B8B-8990-20BFB5A87258}" type="parTrans" cxnId="{2E3E8084-EBD1-4284-9904-3EF631C8B930}">
      <dgm:prSet/>
      <dgm:spPr/>
      <dgm:t>
        <a:bodyPr/>
        <a:lstStyle/>
        <a:p>
          <a:endParaRPr lang="en-US"/>
        </a:p>
      </dgm:t>
    </dgm:pt>
    <dgm:pt modelId="{9CB77515-29D5-4FB3-8E12-567574B1C224}" type="sibTrans" cxnId="{2E3E8084-EBD1-4284-9904-3EF631C8B930}">
      <dgm:prSet/>
      <dgm:spPr/>
      <dgm:t>
        <a:bodyPr/>
        <a:lstStyle/>
        <a:p>
          <a:endParaRPr lang="en-US"/>
        </a:p>
      </dgm:t>
    </dgm:pt>
    <dgm:pt modelId="{1376914B-9FF4-4119-A8C7-EE15DB429EF3}">
      <dgm:prSet phldrT="[Text]"/>
      <dgm:spPr/>
      <dgm:t>
        <a:bodyPr/>
        <a:lstStyle/>
        <a:p>
          <a:r>
            <a:rPr lang="en-US" dirty="0"/>
            <a:t>2 scenarios where patient preference studies can add value: to understand patient-relevant endpoints; to understand acceptability of benefit-risk trade-offs</a:t>
          </a:r>
        </a:p>
      </dgm:t>
    </dgm:pt>
    <dgm:pt modelId="{841D53EF-F930-4A63-B5D1-170E635F9C01}" type="parTrans" cxnId="{F5FAD22B-3731-4BE7-98F9-D34F51D460BC}">
      <dgm:prSet/>
      <dgm:spPr/>
      <dgm:t>
        <a:bodyPr/>
        <a:lstStyle/>
        <a:p>
          <a:endParaRPr lang="en-US"/>
        </a:p>
      </dgm:t>
    </dgm:pt>
    <dgm:pt modelId="{1456571B-75E5-446C-BAE5-171EAA61D430}" type="sibTrans" cxnId="{F5FAD22B-3731-4BE7-98F9-D34F51D460BC}">
      <dgm:prSet/>
      <dgm:spPr/>
      <dgm:t>
        <a:bodyPr/>
        <a:lstStyle/>
        <a:p>
          <a:endParaRPr lang="en-US"/>
        </a:p>
      </dgm:t>
    </dgm:pt>
    <dgm:pt modelId="{7D2AFE8A-9125-4495-B58C-D883286618E4}" type="pres">
      <dgm:prSet presAssocID="{9B582553-4CCD-42DC-9008-50E169A697DF}" presName="diagram" presStyleCnt="0">
        <dgm:presLayoutVars>
          <dgm:dir/>
          <dgm:resizeHandles val="exact"/>
        </dgm:presLayoutVars>
      </dgm:prSet>
      <dgm:spPr/>
    </dgm:pt>
    <dgm:pt modelId="{427F65EF-2BF8-4CD3-9F5A-C7BBCACA6B92}" type="pres">
      <dgm:prSet presAssocID="{35162277-4354-45AA-B778-4C302C23E57F}" presName="node" presStyleLbl="node1" presStyleIdx="0" presStyleCnt="3">
        <dgm:presLayoutVars>
          <dgm:bulletEnabled val="1"/>
        </dgm:presLayoutVars>
      </dgm:prSet>
      <dgm:spPr/>
    </dgm:pt>
    <dgm:pt modelId="{FDA4D0E1-6BA0-4892-A130-01258D2D58EB}" type="pres">
      <dgm:prSet presAssocID="{C3EC8686-7060-4316-AC18-C6B796B6F0E7}" presName="sibTrans" presStyleCnt="0"/>
      <dgm:spPr/>
    </dgm:pt>
    <dgm:pt modelId="{88DAF76D-5ED1-445F-A9F0-CE75F29BA9A5}" type="pres">
      <dgm:prSet presAssocID="{F18B581E-1030-46B4-B77F-AC27847780D3}" presName="node" presStyleLbl="node1" presStyleIdx="1" presStyleCnt="3">
        <dgm:presLayoutVars>
          <dgm:bulletEnabled val="1"/>
        </dgm:presLayoutVars>
      </dgm:prSet>
      <dgm:spPr/>
    </dgm:pt>
    <dgm:pt modelId="{535680DF-8065-4AE6-BE5B-C625620FD4BC}" type="pres">
      <dgm:prSet presAssocID="{9CB77515-29D5-4FB3-8E12-567574B1C224}" presName="sibTrans" presStyleCnt="0"/>
      <dgm:spPr/>
    </dgm:pt>
    <dgm:pt modelId="{B3EB5930-70C5-47E2-ABFE-756A96514E54}" type="pres">
      <dgm:prSet presAssocID="{1376914B-9FF4-4119-A8C7-EE15DB429EF3}" presName="node" presStyleLbl="node1" presStyleIdx="2" presStyleCnt="3">
        <dgm:presLayoutVars>
          <dgm:bulletEnabled val="1"/>
        </dgm:presLayoutVars>
      </dgm:prSet>
      <dgm:spPr/>
    </dgm:pt>
  </dgm:ptLst>
  <dgm:cxnLst>
    <dgm:cxn modelId="{B798600D-980B-42B6-90E3-22979F14E8FD}" srcId="{9B582553-4CCD-42DC-9008-50E169A697DF}" destId="{35162277-4354-45AA-B778-4C302C23E57F}" srcOrd="0" destOrd="0" parTransId="{33BC612B-EDDD-4308-AC94-DAB70B6F9FCC}" sibTransId="{C3EC8686-7060-4316-AC18-C6B796B6F0E7}"/>
    <dgm:cxn modelId="{1BE7A617-D984-4C7C-A40E-954D343E06B5}" type="presOf" srcId="{F18B581E-1030-46B4-B77F-AC27847780D3}" destId="{88DAF76D-5ED1-445F-A9F0-CE75F29BA9A5}" srcOrd="0" destOrd="0" presId="urn:microsoft.com/office/officeart/2005/8/layout/default"/>
    <dgm:cxn modelId="{AF9F5E26-927A-479C-AA0B-56499703B356}" type="presOf" srcId="{9B582553-4CCD-42DC-9008-50E169A697DF}" destId="{7D2AFE8A-9125-4495-B58C-D883286618E4}" srcOrd="0" destOrd="0" presId="urn:microsoft.com/office/officeart/2005/8/layout/default"/>
    <dgm:cxn modelId="{F5FAD22B-3731-4BE7-98F9-D34F51D460BC}" srcId="{9B582553-4CCD-42DC-9008-50E169A697DF}" destId="{1376914B-9FF4-4119-A8C7-EE15DB429EF3}" srcOrd="2" destOrd="0" parTransId="{841D53EF-F930-4A63-B5D1-170E635F9C01}" sibTransId="{1456571B-75E5-446C-BAE5-171EAA61D430}"/>
    <dgm:cxn modelId="{2E3E8084-EBD1-4284-9904-3EF631C8B930}" srcId="{9B582553-4CCD-42DC-9008-50E169A697DF}" destId="{F18B581E-1030-46B4-B77F-AC27847780D3}" srcOrd="1" destOrd="0" parTransId="{280A5F6D-1BB1-4B8B-8990-20BFB5A87258}" sibTransId="{9CB77515-29D5-4FB3-8E12-567574B1C224}"/>
    <dgm:cxn modelId="{616744CE-554E-487F-99F6-D5F476856126}" type="presOf" srcId="{1376914B-9FF4-4119-A8C7-EE15DB429EF3}" destId="{B3EB5930-70C5-47E2-ABFE-756A96514E54}" srcOrd="0" destOrd="0" presId="urn:microsoft.com/office/officeart/2005/8/layout/default"/>
    <dgm:cxn modelId="{285945DB-3F66-455D-9139-4874516828EA}" type="presOf" srcId="{35162277-4354-45AA-B778-4C302C23E57F}" destId="{427F65EF-2BF8-4CD3-9F5A-C7BBCACA6B92}" srcOrd="0" destOrd="0" presId="urn:microsoft.com/office/officeart/2005/8/layout/default"/>
    <dgm:cxn modelId="{D83407FE-5985-48FA-8D49-969B73CF653B}" type="presParOf" srcId="{7D2AFE8A-9125-4495-B58C-D883286618E4}" destId="{427F65EF-2BF8-4CD3-9F5A-C7BBCACA6B92}" srcOrd="0" destOrd="0" presId="urn:microsoft.com/office/officeart/2005/8/layout/default"/>
    <dgm:cxn modelId="{0DB953EC-5304-47E7-8D12-08074B1C857F}" type="presParOf" srcId="{7D2AFE8A-9125-4495-B58C-D883286618E4}" destId="{FDA4D0E1-6BA0-4892-A130-01258D2D58EB}" srcOrd="1" destOrd="0" presId="urn:microsoft.com/office/officeart/2005/8/layout/default"/>
    <dgm:cxn modelId="{64B632AF-4303-4D03-BAC2-553D4795B5E9}" type="presParOf" srcId="{7D2AFE8A-9125-4495-B58C-D883286618E4}" destId="{88DAF76D-5ED1-445F-A9F0-CE75F29BA9A5}" srcOrd="2" destOrd="0" presId="urn:microsoft.com/office/officeart/2005/8/layout/default"/>
    <dgm:cxn modelId="{364C27CD-F9A5-451D-A45A-38AC1C2C7C0B}" type="presParOf" srcId="{7D2AFE8A-9125-4495-B58C-D883286618E4}" destId="{535680DF-8065-4AE6-BE5B-C625620FD4BC}" srcOrd="3" destOrd="0" presId="urn:microsoft.com/office/officeart/2005/8/layout/default"/>
    <dgm:cxn modelId="{FA3501E4-4A62-46C5-AE23-1C4C5369DC21}" type="presParOf" srcId="{7D2AFE8A-9125-4495-B58C-D883286618E4}" destId="{B3EB5930-70C5-47E2-ABFE-756A96514E5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21C12-A754-4AC3-AA73-498055D126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F43655C-4DD2-4D70-BBCC-C7DB624904D2}">
      <dgm:prSet phldrT="[Text]"/>
      <dgm:spPr/>
      <dgm:t>
        <a:bodyPr/>
        <a:lstStyle/>
        <a:p>
          <a:r>
            <a:rPr lang="en-US" dirty="0"/>
            <a:t>FDA activities</a:t>
          </a:r>
        </a:p>
      </dgm:t>
    </dgm:pt>
    <dgm:pt modelId="{88F20A98-1A56-43EF-B19E-AE2F68115B0C}" type="parTrans" cxnId="{9FE1C6B6-D60F-4F54-BAC9-26FDEC1C4314}">
      <dgm:prSet/>
      <dgm:spPr/>
      <dgm:t>
        <a:bodyPr/>
        <a:lstStyle/>
        <a:p>
          <a:endParaRPr lang="en-US"/>
        </a:p>
      </dgm:t>
    </dgm:pt>
    <dgm:pt modelId="{0F09C73E-656A-486B-9004-1448AC9BE9C8}" type="sibTrans" cxnId="{9FE1C6B6-D60F-4F54-BAC9-26FDEC1C4314}">
      <dgm:prSet/>
      <dgm:spPr/>
      <dgm:t>
        <a:bodyPr/>
        <a:lstStyle/>
        <a:p>
          <a:endParaRPr lang="en-US"/>
        </a:p>
      </dgm:t>
    </dgm:pt>
    <dgm:pt modelId="{6CC150DE-0F8A-415C-BB99-4042E743A709}">
      <dgm:prSet phldrT="[Text]"/>
      <dgm:spPr/>
      <dgm:t>
        <a:bodyPr/>
        <a:lstStyle/>
        <a:p>
          <a:r>
            <a:rPr lang="en-US" dirty="0"/>
            <a:t>FDA are currently writing 4 guidelines on Patient-focused Drug Development.</a:t>
          </a:r>
        </a:p>
      </dgm:t>
    </dgm:pt>
    <dgm:pt modelId="{8F240A22-0C9F-4DC5-8640-5FCE5E0FE649}" type="parTrans" cxnId="{C5FA0E42-4ECD-4423-A31F-BFB39B755D9E}">
      <dgm:prSet/>
      <dgm:spPr/>
      <dgm:t>
        <a:bodyPr/>
        <a:lstStyle/>
        <a:p>
          <a:endParaRPr lang="en-US"/>
        </a:p>
      </dgm:t>
    </dgm:pt>
    <dgm:pt modelId="{DB8E0E26-B3C1-4045-AEF9-08E7D5AE4720}" type="sibTrans" cxnId="{C5FA0E42-4ECD-4423-A31F-BFB39B755D9E}">
      <dgm:prSet/>
      <dgm:spPr/>
      <dgm:t>
        <a:bodyPr/>
        <a:lstStyle/>
        <a:p>
          <a:endParaRPr lang="en-US"/>
        </a:p>
      </dgm:t>
    </dgm:pt>
    <dgm:pt modelId="{63888825-A193-42D6-B160-448C938635E9}">
      <dgm:prSet phldrT="[Text]"/>
      <dgm:spPr/>
      <dgm:t>
        <a:bodyPr/>
        <a:lstStyle/>
        <a:p>
          <a:r>
            <a:rPr lang="en-US" dirty="0"/>
            <a:t>EMA activities</a:t>
          </a:r>
        </a:p>
      </dgm:t>
    </dgm:pt>
    <dgm:pt modelId="{DFE776EB-0891-4DC1-B45C-A394B6BD1FF7}" type="parTrans" cxnId="{60E84E45-B173-4016-B5D1-39ABE64D9239}">
      <dgm:prSet/>
      <dgm:spPr/>
      <dgm:t>
        <a:bodyPr/>
        <a:lstStyle/>
        <a:p>
          <a:endParaRPr lang="en-US"/>
        </a:p>
      </dgm:t>
    </dgm:pt>
    <dgm:pt modelId="{2706D851-E733-4657-990F-27B34E129CEB}" type="sibTrans" cxnId="{60E84E45-B173-4016-B5D1-39ABE64D9239}">
      <dgm:prSet/>
      <dgm:spPr/>
      <dgm:t>
        <a:bodyPr/>
        <a:lstStyle/>
        <a:p>
          <a:endParaRPr lang="en-US"/>
        </a:p>
      </dgm:t>
    </dgm:pt>
    <dgm:pt modelId="{FE6B4972-B3CD-47CD-9B9D-366F184765A8}">
      <dgm:prSet phldrT="[Text]"/>
      <dgm:spPr/>
      <dgm:t>
        <a:bodyPr/>
        <a:lstStyle/>
        <a:p>
          <a:r>
            <a:rPr lang="en-US" dirty="0"/>
            <a:t>CHMP </a:t>
          </a:r>
          <a:r>
            <a:rPr lang="en-US" dirty="0" err="1"/>
            <a:t>workplan</a:t>
          </a:r>
          <a:r>
            <a:rPr lang="en-US" dirty="0"/>
            <a:t> for 2020 aims to &lt;&lt;incorporate additional and regular processes to capture and include </a:t>
          </a:r>
          <a:r>
            <a:rPr lang="en-US" b="1" dirty="0"/>
            <a:t>patient views and preferences </a:t>
          </a:r>
          <a:r>
            <a:rPr lang="en-US" dirty="0"/>
            <a:t>within CHMP benefit/risk evaluations&gt;&gt;</a:t>
          </a:r>
        </a:p>
      </dgm:t>
    </dgm:pt>
    <dgm:pt modelId="{44BA0BC4-D4F6-446A-AC28-9C1ED007E623}" type="parTrans" cxnId="{26564172-B272-4D75-A2BC-6E1959D193BB}">
      <dgm:prSet/>
      <dgm:spPr/>
      <dgm:t>
        <a:bodyPr/>
        <a:lstStyle/>
        <a:p>
          <a:endParaRPr lang="en-US"/>
        </a:p>
      </dgm:t>
    </dgm:pt>
    <dgm:pt modelId="{ACFD91E2-5BCB-4ACB-B432-FB55823DF149}" type="sibTrans" cxnId="{26564172-B272-4D75-A2BC-6E1959D193BB}">
      <dgm:prSet/>
      <dgm:spPr/>
      <dgm:t>
        <a:bodyPr/>
        <a:lstStyle/>
        <a:p>
          <a:endParaRPr lang="en-US"/>
        </a:p>
      </dgm:t>
    </dgm:pt>
    <dgm:pt modelId="{AFF96CD3-41FD-4BAB-B8AC-93BFE0A21F59}">
      <dgm:prSet phldrT="[Text]"/>
      <dgm:spPr/>
      <dgm:t>
        <a:bodyPr/>
        <a:lstStyle/>
        <a:p>
          <a:r>
            <a:rPr lang="en-US" dirty="0"/>
            <a:t>ICH M4E(R2) guidance on Clinical Overview</a:t>
          </a:r>
        </a:p>
      </dgm:t>
    </dgm:pt>
    <dgm:pt modelId="{B6406AF3-6C37-49FE-A795-E0BC8A68725F}" type="parTrans" cxnId="{A64D4DBA-998B-4A9B-91F0-9DA7B3E9CE2F}">
      <dgm:prSet/>
      <dgm:spPr/>
      <dgm:t>
        <a:bodyPr/>
        <a:lstStyle/>
        <a:p>
          <a:endParaRPr lang="en-US"/>
        </a:p>
      </dgm:t>
    </dgm:pt>
    <dgm:pt modelId="{88B7FE01-802E-4076-97CD-F8A74D9E0DCA}" type="sibTrans" cxnId="{A64D4DBA-998B-4A9B-91F0-9DA7B3E9CE2F}">
      <dgm:prSet/>
      <dgm:spPr/>
      <dgm:t>
        <a:bodyPr/>
        <a:lstStyle/>
        <a:p>
          <a:endParaRPr lang="en-US"/>
        </a:p>
      </dgm:t>
    </dgm:pt>
    <dgm:pt modelId="{DFA9932E-60DE-4476-8489-D4D3444D0CB7}">
      <dgm:prSet phldrT="[Text]"/>
      <dgm:spPr/>
      <dgm:t>
        <a:bodyPr/>
        <a:lstStyle/>
        <a:p>
          <a:r>
            <a:rPr lang="en-US" dirty="0"/>
            <a:t>&lt;&lt;Information about the </a:t>
          </a:r>
          <a:r>
            <a:rPr lang="en-US" b="1" dirty="0"/>
            <a:t>patient perspective </a:t>
          </a:r>
          <a:r>
            <a:rPr lang="en-US" dirty="0"/>
            <a:t>may be considered when describing the therapeutic context, benefits, risks, and the benefit-risk assessment&gt;&gt;</a:t>
          </a:r>
        </a:p>
      </dgm:t>
    </dgm:pt>
    <dgm:pt modelId="{7A78AC9F-F16C-45C0-8D68-AFEB6A3FD6EC}" type="parTrans" cxnId="{60602096-C6ED-4BDD-A89F-92888777D743}">
      <dgm:prSet/>
      <dgm:spPr/>
      <dgm:t>
        <a:bodyPr/>
        <a:lstStyle/>
        <a:p>
          <a:endParaRPr lang="en-US"/>
        </a:p>
      </dgm:t>
    </dgm:pt>
    <dgm:pt modelId="{A4DBE6FD-CC30-4D3F-8ADE-0381D2C66D73}" type="sibTrans" cxnId="{60602096-C6ED-4BDD-A89F-92888777D743}">
      <dgm:prSet/>
      <dgm:spPr/>
      <dgm:t>
        <a:bodyPr/>
        <a:lstStyle/>
        <a:p>
          <a:endParaRPr lang="en-US"/>
        </a:p>
      </dgm:t>
    </dgm:pt>
    <dgm:pt modelId="{634FE6B2-5ADF-4E4B-8B5E-FDBB2BB95317}">
      <dgm:prSet/>
      <dgm:spPr/>
      <dgm:t>
        <a:bodyPr/>
        <a:lstStyle/>
        <a:p>
          <a:r>
            <a:rPr lang="en-US" dirty="0"/>
            <a:t>CDRH have guidance specifically on patient preference information</a:t>
          </a:r>
        </a:p>
      </dgm:t>
    </dgm:pt>
    <dgm:pt modelId="{1A8D40AD-F3E2-40A0-8122-7F3B90C454A5}" type="parTrans" cxnId="{8C47BCF8-82D0-4C8E-9CDF-261F356F9AE2}">
      <dgm:prSet/>
      <dgm:spPr/>
      <dgm:t>
        <a:bodyPr/>
        <a:lstStyle/>
        <a:p>
          <a:endParaRPr lang="en-US"/>
        </a:p>
      </dgm:t>
    </dgm:pt>
    <dgm:pt modelId="{7B72B2E7-3FFB-426C-AABD-4B02A8D2400B}" type="sibTrans" cxnId="{8C47BCF8-82D0-4C8E-9CDF-261F356F9AE2}">
      <dgm:prSet/>
      <dgm:spPr/>
      <dgm:t>
        <a:bodyPr/>
        <a:lstStyle/>
        <a:p>
          <a:endParaRPr lang="en-US"/>
        </a:p>
      </dgm:t>
    </dgm:pt>
    <dgm:pt modelId="{EC380EE2-3685-453A-82E7-C83AF1DC830E}" type="pres">
      <dgm:prSet presAssocID="{B2B21C12-A754-4AC3-AA73-498055D12663}" presName="Name0" presStyleCnt="0">
        <dgm:presLayoutVars>
          <dgm:dir/>
          <dgm:animLvl val="lvl"/>
          <dgm:resizeHandles val="exact"/>
        </dgm:presLayoutVars>
      </dgm:prSet>
      <dgm:spPr/>
    </dgm:pt>
    <dgm:pt modelId="{C48BDFDD-E783-4C40-A412-86D1B2AEDDCF}" type="pres">
      <dgm:prSet presAssocID="{DF43655C-4DD2-4D70-BBCC-C7DB624904D2}" presName="linNode" presStyleCnt="0"/>
      <dgm:spPr/>
    </dgm:pt>
    <dgm:pt modelId="{8E60DE89-846E-4E65-95E2-5F5E503825FA}" type="pres">
      <dgm:prSet presAssocID="{DF43655C-4DD2-4D70-BBCC-C7DB624904D2}" presName="parentText" presStyleLbl="node1" presStyleIdx="0" presStyleCnt="3">
        <dgm:presLayoutVars>
          <dgm:chMax val="1"/>
          <dgm:bulletEnabled val="1"/>
        </dgm:presLayoutVars>
      </dgm:prSet>
      <dgm:spPr/>
    </dgm:pt>
    <dgm:pt modelId="{AE0E455B-9ABC-4CFC-8DA1-651DA363DAE9}" type="pres">
      <dgm:prSet presAssocID="{DF43655C-4DD2-4D70-BBCC-C7DB624904D2}" presName="descendantText" presStyleLbl="alignAccFollowNode1" presStyleIdx="0" presStyleCnt="3">
        <dgm:presLayoutVars>
          <dgm:bulletEnabled val="1"/>
        </dgm:presLayoutVars>
      </dgm:prSet>
      <dgm:spPr/>
    </dgm:pt>
    <dgm:pt modelId="{A05EF17B-58E4-47BD-A4E6-EF79AC26E15F}" type="pres">
      <dgm:prSet presAssocID="{0F09C73E-656A-486B-9004-1448AC9BE9C8}" presName="sp" presStyleCnt="0"/>
      <dgm:spPr/>
    </dgm:pt>
    <dgm:pt modelId="{BC791098-CB46-4494-A946-3D8C3408C726}" type="pres">
      <dgm:prSet presAssocID="{63888825-A193-42D6-B160-448C938635E9}" presName="linNode" presStyleCnt="0"/>
      <dgm:spPr/>
    </dgm:pt>
    <dgm:pt modelId="{BF192728-11A2-41B2-9B3B-E07EF8EB47B3}" type="pres">
      <dgm:prSet presAssocID="{63888825-A193-42D6-B160-448C938635E9}" presName="parentText" presStyleLbl="node1" presStyleIdx="1" presStyleCnt="3">
        <dgm:presLayoutVars>
          <dgm:chMax val="1"/>
          <dgm:bulletEnabled val="1"/>
        </dgm:presLayoutVars>
      </dgm:prSet>
      <dgm:spPr/>
    </dgm:pt>
    <dgm:pt modelId="{077559C4-1E1B-4FEE-95C0-7450791DC429}" type="pres">
      <dgm:prSet presAssocID="{63888825-A193-42D6-B160-448C938635E9}" presName="descendantText" presStyleLbl="alignAccFollowNode1" presStyleIdx="1" presStyleCnt="3">
        <dgm:presLayoutVars>
          <dgm:bulletEnabled val="1"/>
        </dgm:presLayoutVars>
      </dgm:prSet>
      <dgm:spPr/>
    </dgm:pt>
    <dgm:pt modelId="{BB4E0962-A92F-4FA6-8CD2-D5CB0D805843}" type="pres">
      <dgm:prSet presAssocID="{2706D851-E733-4657-990F-27B34E129CEB}" presName="sp" presStyleCnt="0"/>
      <dgm:spPr/>
    </dgm:pt>
    <dgm:pt modelId="{EFD4D62C-62EC-491E-9CF2-D8B721B8DACA}" type="pres">
      <dgm:prSet presAssocID="{AFF96CD3-41FD-4BAB-B8AC-93BFE0A21F59}" presName="linNode" presStyleCnt="0"/>
      <dgm:spPr/>
    </dgm:pt>
    <dgm:pt modelId="{9644A409-014C-4246-A4F3-CFC05D42DB44}" type="pres">
      <dgm:prSet presAssocID="{AFF96CD3-41FD-4BAB-B8AC-93BFE0A21F59}" presName="parentText" presStyleLbl="node1" presStyleIdx="2" presStyleCnt="3">
        <dgm:presLayoutVars>
          <dgm:chMax val="1"/>
          <dgm:bulletEnabled val="1"/>
        </dgm:presLayoutVars>
      </dgm:prSet>
      <dgm:spPr/>
    </dgm:pt>
    <dgm:pt modelId="{035BDDC3-731F-4DC7-8C36-E9029556ED7B}" type="pres">
      <dgm:prSet presAssocID="{AFF96CD3-41FD-4BAB-B8AC-93BFE0A21F59}" presName="descendantText" presStyleLbl="alignAccFollowNode1" presStyleIdx="2" presStyleCnt="3">
        <dgm:presLayoutVars>
          <dgm:bulletEnabled val="1"/>
        </dgm:presLayoutVars>
      </dgm:prSet>
      <dgm:spPr/>
    </dgm:pt>
  </dgm:ptLst>
  <dgm:cxnLst>
    <dgm:cxn modelId="{AF075514-9C10-4C8D-A9E2-8160FC6AA92A}" type="presOf" srcId="{63888825-A193-42D6-B160-448C938635E9}" destId="{BF192728-11A2-41B2-9B3B-E07EF8EB47B3}" srcOrd="0" destOrd="0" presId="urn:microsoft.com/office/officeart/2005/8/layout/vList5"/>
    <dgm:cxn modelId="{EEC18328-A174-42EF-8992-C39DE89347D2}" type="presOf" srcId="{6CC150DE-0F8A-415C-BB99-4042E743A709}" destId="{AE0E455B-9ABC-4CFC-8DA1-651DA363DAE9}" srcOrd="0" destOrd="0" presId="urn:microsoft.com/office/officeart/2005/8/layout/vList5"/>
    <dgm:cxn modelId="{0860062E-2421-45DF-AD41-AFD07359081B}" type="presOf" srcId="{B2B21C12-A754-4AC3-AA73-498055D12663}" destId="{EC380EE2-3685-453A-82E7-C83AF1DC830E}" srcOrd="0" destOrd="0" presId="urn:microsoft.com/office/officeart/2005/8/layout/vList5"/>
    <dgm:cxn modelId="{329DB22E-30D5-4082-BF23-F69B40B761D3}" type="presOf" srcId="{AFF96CD3-41FD-4BAB-B8AC-93BFE0A21F59}" destId="{9644A409-014C-4246-A4F3-CFC05D42DB44}" srcOrd="0" destOrd="0" presId="urn:microsoft.com/office/officeart/2005/8/layout/vList5"/>
    <dgm:cxn modelId="{C5FA0E42-4ECD-4423-A31F-BFB39B755D9E}" srcId="{DF43655C-4DD2-4D70-BBCC-C7DB624904D2}" destId="{6CC150DE-0F8A-415C-BB99-4042E743A709}" srcOrd="0" destOrd="0" parTransId="{8F240A22-0C9F-4DC5-8640-5FCE5E0FE649}" sibTransId="{DB8E0E26-B3C1-4045-AEF9-08E7D5AE4720}"/>
    <dgm:cxn modelId="{60E84E45-B173-4016-B5D1-39ABE64D9239}" srcId="{B2B21C12-A754-4AC3-AA73-498055D12663}" destId="{63888825-A193-42D6-B160-448C938635E9}" srcOrd="1" destOrd="0" parTransId="{DFE776EB-0891-4DC1-B45C-A394B6BD1FF7}" sibTransId="{2706D851-E733-4657-990F-27B34E129CEB}"/>
    <dgm:cxn modelId="{8A224B51-CE0F-41D2-822F-1801845979F8}" type="presOf" srcId="{DF43655C-4DD2-4D70-BBCC-C7DB624904D2}" destId="{8E60DE89-846E-4E65-95E2-5F5E503825FA}" srcOrd="0" destOrd="0" presId="urn:microsoft.com/office/officeart/2005/8/layout/vList5"/>
    <dgm:cxn modelId="{26564172-B272-4D75-A2BC-6E1959D193BB}" srcId="{63888825-A193-42D6-B160-448C938635E9}" destId="{FE6B4972-B3CD-47CD-9B9D-366F184765A8}" srcOrd="0" destOrd="0" parTransId="{44BA0BC4-D4F6-446A-AC28-9C1ED007E623}" sibTransId="{ACFD91E2-5BCB-4ACB-B432-FB55823DF149}"/>
    <dgm:cxn modelId="{E977CA58-8753-49C6-B24D-47ECE3ECAB27}" type="presOf" srcId="{DFA9932E-60DE-4476-8489-D4D3444D0CB7}" destId="{035BDDC3-731F-4DC7-8C36-E9029556ED7B}" srcOrd="0" destOrd="0" presId="urn:microsoft.com/office/officeart/2005/8/layout/vList5"/>
    <dgm:cxn modelId="{60602096-C6ED-4BDD-A89F-92888777D743}" srcId="{AFF96CD3-41FD-4BAB-B8AC-93BFE0A21F59}" destId="{DFA9932E-60DE-4476-8489-D4D3444D0CB7}" srcOrd="0" destOrd="0" parTransId="{7A78AC9F-F16C-45C0-8D68-AFEB6A3FD6EC}" sibTransId="{A4DBE6FD-CC30-4D3F-8ADE-0381D2C66D73}"/>
    <dgm:cxn modelId="{68B93BB2-773A-462F-893C-04768B8B63F3}" type="presOf" srcId="{FE6B4972-B3CD-47CD-9B9D-366F184765A8}" destId="{077559C4-1E1B-4FEE-95C0-7450791DC429}" srcOrd="0" destOrd="0" presId="urn:microsoft.com/office/officeart/2005/8/layout/vList5"/>
    <dgm:cxn modelId="{9FE1C6B6-D60F-4F54-BAC9-26FDEC1C4314}" srcId="{B2B21C12-A754-4AC3-AA73-498055D12663}" destId="{DF43655C-4DD2-4D70-BBCC-C7DB624904D2}" srcOrd="0" destOrd="0" parTransId="{88F20A98-1A56-43EF-B19E-AE2F68115B0C}" sibTransId="{0F09C73E-656A-486B-9004-1448AC9BE9C8}"/>
    <dgm:cxn modelId="{A64D4DBA-998B-4A9B-91F0-9DA7B3E9CE2F}" srcId="{B2B21C12-A754-4AC3-AA73-498055D12663}" destId="{AFF96CD3-41FD-4BAB-B8AC-93BFE0A21F59}" srcOrd="2" destOrd="0" parTransId="{B6406AF3-6C37-49FE-A795-E0BC8A68725F}" sibTransId="{88B7FE01-802E-4076-97CD-F8A74D9E0DCA}"/>
    <dgm:cxn modelId="{084429F4-61A2-4850-B87E-0B6E4C8A09D8}" type="presOf" srcId="{634FE6B2-5ADF-4E4B-8B5E-FDBB2BB95317}" destId="{AE0E455B-9ABC-4CFC-8DA1-651DA363DAE9}" srcOrd="0" destOrd="1" presId="urn:microsoft.com/office/officeart/2005/8/layout/vList5"/>
    <dgm:cxn modelId="{8C47BCF8-82D0-4C8E-9CDF-261F356F9AE2}" srcId="{DF43655C-4DD2-4D70-BBCC-C7DB624904D2}" destId="{634FE6B2-5ADF-4E4B-8B5E-FDBB2BB95317}" srcOrd="1" destOrd="0" parTransId="{1A8D40AD-F3E2-40A0-8122-7F3B90C454A5}" sibTransId="{7B72B2E7-3FFB-426C-AABD-4B02A8D2400B}"/>
    <dgm:cxn modelId="{3ACC482A-4AAD-4BC7-B220-1471FC25388D}" type="presParOf" srcId="{EC380EE2-3685-453A-82E7-C83AF1DC830E}" destId="{C48BDFDD-E783-4C40-A412-86D1B2AEDDCF}" srcOrd="0" destOrd="0" presId="urn:microsoft.com/office/officeart/2005/8/layout/vList5"/>
    <dgm:cxn modelId="{A94E7A6C-620A-4554-B24D-F627C14597D8}" type="presParOf" srcId="{C48BDFDD-E783-4C40-A412-86D1B2AEDDCF}" destId="{8E60DE89-846E-4E65-95E2-5F5E503825FA}" srcOrd="0" destOrd="0" presId="urn:microsoft.com/office/officeart/2005/8/layout/vList5"/>
    <dgm:cxn modelId="{C6DB8860-59F6-479B-8C3B-4C8FC642E449}" type="presParOf" srcId="{C48BDFDD-E783-4C40-A412-86D1B2AEDDCF}" destId="{AE0E455B-9ABC-4CFC-8DA1-651DA363DAE9}" srcOrd="1" destOrd="0" presId="urn:microsoft.com/office/officeart/2005/8/layout/vList5"/>
    <dgm:cxn modelId="{3E96758A-DFFD-438F-8CA0-5062553F7BA0}" type="presParOf" srcId="{EC380EE2-3685-453A-82E7-C83AF1DC830E}" destId="{A05EF17B-58E4-47BD-A4E6-EF79AC26E15F}" srcOrd="1" destOrd="0" presId="urn:microsoft.com/office/officeart/2005/8/layout/vList5"/>
    <dgm:cxn modelId="{D8C2893C-5379-457E-9760-23A304E367DE}" type="presParOf" srcId="{EC380EE2-3685-453A-82E7-C83AF1DC830E}" destId="{BC791098-CB46-4494-A946-3D8C3408C726}" srcOrd="2" destOrd="0" presId="urn:microsoft.com/office/officeart/2005/8/layout/vList5"/>
    <dgm:cxn modelId="{362A65A1-BD37-407F-8C0B-0A1AC792E6B8}" type="presParOf" srcId="{BC791098-CB46-4494-A946-3D8C3408C726}" destId="{BF192728-11A2-41B2-9B3B-E07EF8EB47B3}" srcOrd="0" destOrd="0" presId="urn:microsoft.com/office/officeart/2005/8/layout/vList5"/>
    <dgm:cxn modelId="{430DB2EF-DC38-4557-9311-5BB3FD01E4F8}" type="presParOf" srcId="{BC791098-CB46-4494-A946-3D8C3408C726}" destId="{077559C4-1E1B-4FEE-95C0-7450791DC429}" srcOrd="1" destOrd="0" presId="urn:microsoft.com/office/officeart/2005/8/layout/vList5"/>
    <dgm:cxn modelId="{BE3082D2-68CF-430D-A1FA-A188EF22E9E6}" type="presParOf" srcId="{EC380EE2-3685-453A-82E7-C83AF1DC830E}" destId="{BB4E0962-A92F-4FA6-8CD2-D5CB0D805843}" srcOrd="3" destOrd="0" presId="urn:microsoft.com/office/officeart/2005/8/layout/vList5"/>
    <dgm:cxn modelId="{25F0D654-A072-4E6C-997A-19644C7420A6}" type="presParOf" srcId="{EC380EE2-3685-453A-82E7-C83AF1DC830E}" destId="{EFD4D62C-62EC-491E-9CF2-D8B721B8DACA}" srcOrd="4" destOrd="0" presId="urn:microsoft.com/office/officeart/2005/8/layout/vList5"/>
    <dgm:cxn modelId="{9BC70BB7-ED01-413A-B528-8AD2B8D580C7}" type="presParOf" srcId="{EFD4D62C-62EC-491E-9CF2-D8B721B8DACA}" destId="{9644A409-014C-4246-A4F3-CFC05D42DB44}" srcOrd="0" destOrd="0" presId="urn:microsoft.com/office/officeart/2005/8/layout/vList5"/>
    <dgm:cxn modelId="{7F8DF82C-A9BD-4FE6-AB81-41C3149998E8}" type="presParOf" srcId="{EFD4D62C-62EC-491E-9CF2-D8B721B8DACA}" destId="{035BDDC3-731F-4DC7-8C36-E9029556ED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95067-1176-4D04-A81C-CC42C01E3F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A8D766C-66FB-4998-B9CF-4BA6100F0619}">
      <dgm:prSet phldrT="[Text]"/>
      <dgm:spPr/>
      <dgm:t>
        <a:bodyPr/>
        <a:lstStyle/>
        <a:p>
          <a:r>
            <a:rPr lang="en-US" dirty="0"/>
            <a:t>Example 1 of reasons to investigate patient-relevant endpoints: for an indication without established endpoints</a:t>
          </a:r>
        </a:p>
      </dgm:t>
    </dgm:pt>
    <dgm:pt modelId="{5B5A190D-8621-4178-B16B-4351373606E2}" type="parTrans" cxnId="{0A43A23D-D57C-48AF-A6DD-843FED8517A6}">
      <dgm:prSet/>
      <dgm:spPr/>
      <dgm:t>
        <a:bodyPr/>
        <a:lstStyle/>
        <a:p>
          <a:endParaRPr lang="en-US"/>
        </a:p>
      </dgm:t>
    </dgm:pt>
    <dgm:pt modelId="{9CEFDFDE-98E2-400D-9946-2C6D9BB4F9DD}" type="sibTrans" cxnId="{0A43A23D-D57C-48AF-A6DD-843FED8517A6}">
      <dgm:prSet/>
      <dgm:spPr/>
      <dgm:t>
        <a:bodyPr/>
        <a:lstStyle/>
        <a:p>
          <a:endParaRPr lang="en-US"/>
        </a:p>
      </dgm:t>
    </dgm:pt>
    <dgm:pt modelId="{BFA02898-E69C-4BE2-8259-A814A52F9B59}">
      <dgm:prSet phldrT="[Text]"/>
      <dgm:spPr/>
      <dgm:t>
        <a:bodyPr/>
        <a:lstStyle/>
        <a:p>
          <a:r>
            <a:rPr lang="en-US" dirty="0"/>
            <a:t>Some indications (e.g. orphan diseases, indications without approved treatments) don’t have established endpoints.</a:t>
          </a:r>
        </a:p>
      </dgm:t>
    </dgm:pt>
    <dgm:pt modelId="{033274C8-5998-4F36-A745-356E00D8D460}" type="parTrans" cxnId="{F45E1F0B-B3E0-4F1D-A326-57EB693B00CF}">
      <dgm:prSet/>
      <dgm:spPr/>
      <dgm:t>
        <a:bodyPr/>
        <a:lstStyle/>
        <a:p>
          <a:endParaRPr lang="en-US"/>
        </a:p>
      </dgm:t>
    </dgm:pt>
    <dgm:pt modelId="{9F1F4692-44D1-41D4-B220-C0D3032A3431}" type="sibTrans" cxnId="{F45E1F0B-B3E0-4F1D-A326-57EB693B00CF}">
      <dgm:prSet/>
      <dgm:spPr/>
      <dgm:t>
        <a:bodyPr/>
        <a:lstStyle/>
        <a:p>
          <a:endParaRPr lang="en-US"/>
        </a:p>
      </dgm:t>
    </dgm:pt>
    <dgm:pt modelId="{BC632CCD-E9BA-46A7-8A8A-CE33D17B17F5}">
      <dgm:prSet phldrT="[Text]"/>
      <dgm:spPr/>
      <dgm:t>
        <a:bodyPr/>
        <a:lstStyle/>
        <a:p>
          <a:r>
            <a:rPr lang="en-US" dirty="0"/>
            <a:t>In these cases, patients’ views can inform the decision about appropriate endpoints.</a:t>
          </a:r>
        </a:p>
      </dgm:t>
    </dgm:pt>
    <dgm:pt modelId="{726EA9D7-3BE6-4FB3-A3E0-E2B7DE153001}" type="parTrans" cxnId="{ED39DADE-61C4-48BD-AF82-889A41F1532A}">
      <dgm:prSet/>
      <dgm:spPr/>
      <dgm:t>
        <a:bodyPr/>
        <a:lstStyle/>
        <a:p>
          <a:endParaRPr lang="en-US"/>
        </a:p>
      </dgm:t>
    </dgm:pt>
    <dgm:pt modelId="{75442A9F-74F7-4C00-8394-A48B90C57853}" type="sibTrans" cxnId="{ED39DADE-61C4-48BD-AF82-889A41F1532A}">
      <dgm:prSet/>
      <dgm:spPr/>
      <dgm:t>
        <a:bodyPr/>
        <a:lstStyle/>
        <a:p>
          <a:endParaRPr lang="en-US"/>
        </a:p>
      </dgm:t>
    </dgm:pt>
    <dgm:pt modelId="{7137A88C-89ED-405F-9CFC-31E95782B2C5}">
      <dgm:prSet phldrT="[Text]"/>
      <dgm:spPr/>
      <dgm:t>
        <a:bodyPr/>
        <a:lstStyle/>
        <a:p>
          <a:r>
            <a:rPr lang="en-US" dirty="0"/>
            <a:t>Example 2 of reasons to investigate patient-relevant endpoints: when re-visiting established endpoints</a:t>
          </a:r>
        </a:p>
      </dgm:t>
    </dgm:pt>
    <dgm:pt modelId="{BDDA718C-5BA1-4CD7-8752-D78F8C5E0EFD}" type="parTrans" cxnId="{679E7BF7-8DB8-4F8F-A867-B95F7A445A5B}">
      <dgm:prSet/>
      <dgm:spPr/>
      <dgm:t>
        <a:bodyPr/>
        <a:lstStyle/>
        <a:p>
          <a:endParaRPr lang="en-US"/>
        </a:p>
      </dgm:t>
    </dgm:pt>
    <dgm:pt modelId="{9AC33839-035F-4416-A580-4E508651ABD9}" type="sibTrans" cxnId="{679E7BF7-8DB8-4F8F-A867-B95F7A445A5B}">
      <dgm:prSet/>
      <dgm:spPr/>
      <dgm:t>
        <a:bodyPr/>
        <a:lstStyle/>
        <a:p>
          <a:endParaRPr lang="en-US"/>
        </a:p>
      </dgm:t>
    </dgm:pt>
    <dgm:pt modelId="{EFC12A18-EB92-4066-9A24-17AA579AAC17}">
      <dgm:prSet phldrT="[Text]"/>
      <dgm:spPr/>
      <dgm:t>
        <a:bodyPr/>
        <a:lstStyle/>
        <a:p>
          <a:r>
            <a:rPr lang="en-US" dirty="0"/>
            <a:t>Some indications have established endpoints (e.g. indications with many approved treatments).</a:t>
          </a:r>
        </a:p>
      </dgm:t>
    </dgm:pt>
    <dgm:pt modelId="{A6DC5642-1392-4730-BB20-660677D0B7F9}" type="parTrans" cxnId="{481AF625-14D6-4AC3-94EE-09FF27F0E120}">
      <dgm:prSet/>
      <dgm:spPr/>
      <dgm:t>
        <a:bodyPr/>
        <a:lstStyle/>
        <a:p>
          <a:endParaRPr lang="en-US"/>
        </a:p>
      </dgm:t>
    </dgm:pt>
    <dgm:pt modelId="{A1100DE9-56C6-4D48-A686-3789D2BF193E}" type="sibTrans" cxnId="{481AF625-14D6-4AC3-94EE-09FF27F0E120}">
      <dgm:prSet/>
      <dgm:spPr/>
      <dgm:t>
        <a:bodyPr/>
        <a:lstStyle/>
        <a:p>
          <a:endParaRPr lang="en-US"/>
        </a:p>
      </dgm:t>
    </dgm:pt>
    <dgm:pt modelId="{D618A826-4FC8-4096-B098-A2722E85AA96}">
      <dgm:prSet phldrT="[Text]"/>
      <dgm:spPr/>
      <dgm:t>
        <a:bodyPr/>
        <a:lstStyle/>
        <a:p>
          <a:r>
            <a:rPr lang="en-US" dirty="0"/>
            <a:t>The established endpoints might not reflect all aspects of the disease which matter to patients.</a:t>
          </a:r>
        </a:p>
      </dgm:t>
    </dgm:pt>
    <dgm:pt modelId="{60004099-1D4D-4AF7-8E80-DA0BC55F41B2}" type="parTrans" cxnId="{95DD3806-4ABC-4CAE-B123-AB48BDCF229A}">
      <dgm:prSet/>
      <dgm:spPr/>
      <dgm:t>
        <a:bodyPr/>
        <a:lstStyle/>
        <a:p>
          <a:endParaRPr lang="en-US"/>
        </a:p>
      </dgm:t>
    </dgm:pt>
    <dgm:pt modelId="{3477322A-DE95-42F2-B1D8-73A57E45B6E7}" type="sibTrans" cxnId="{95DD3806-4ABC-4CAE-B123-AB48BDCF229A}">
      <dgm:prSet/>
      <dgm:spPr/>
      <dgm:t>
        <a:bodyPr/>
        <a:lstStyle/>
        <a:p>
          <a:endParaRPr lang="en-US"/>
        </a:p>
      </dgm:t>
    </dgm:pt>
    <dgm:pt modelId="{E6A37053-F0C1-473D-BED9-D6EA95CDBDBC}" type="pres">
      <dgm:prSet presAssocID="{F8C95067-1176-4D04-A81C-CC42C01E3F4A}" presName="Name0" presStyleCnt="0">
        <dgm:presLayoutVars>
          <dgm:dir/>
          <dgm:animLvl val="lvl"/>
          <dgm:resizeHandles val="exact"/>
        </dgm:presLayoutVars>
      </dgm:prSet>
      <dgm:spPr/>
    </dgm:pt>
    <dgm:pt modelId="{E2B7E3B6-2BB4-44BB-8CC7-919CE635753B}" type="pres">
      <dgm:prSet presAssocID="{0A8D766C-66FB-4998-B9CF-4BA6100F0619}" presName="linNode" presStyleCnt="0"/>
      <dgm:spPr/>
    </dgm:pt>
    <dgm:pt modelId="{FA181C3E-D60B-4CCA-A2DC-26A4A4CB148A}" type="pres">
      <dgm:prSet presAssocID="{0A8D766C-66FB-4998-B9CF-4BA6100F0619}" presName="parentText" presStyleLbl="node1" presStyleIdx="0" presStyleCnt="2">
        <dgm:presLayoutVars>
          <dgm:chMax val="1"/>
          <dgm:bulletEnabled val="1"/>
        </dgm:presLayoutVars>
      </dgm:prSet>
      <dgm:spPr/>
    </dgm:pt>
    <dgm:pt modelId="{DE455E68-3A6E-42E2-9E12-4F614549CE9D}" type="pres">
      <dgm:prSet presAssocID="{0A8D766C-66FB-4998-B9CF-4BA6100F0619}" presName="descendantText" presStyleLbl="alignAccFollowNode1" presStyleIdx="0" presStyleCnt="2">
        <dgm:presLayoutVars>
          <dgm:bulletEnabled val="1"/>
        </dgm:presLayoutVars>
      </dgm:prSet>
      <dgm:spPr/>
    </dgm:pt>
    <dgm:pt modelId="{FFE2361F-DEB0-44BC-8DFF-38B7FEB67FD6}" type="pres">
      <dgm:prSet presAssocID="{9CEFDFDE-98E2-400D-9946-2C6D9BB4F9DD}" presName="sp" presStyleCnt="0"/>
      <dgm:spPr/>
    </dgm:pt>
    <dgm:pt modelId="{B01FA36B-E91A-43F4-B414-ED9846343819}" type="pres">
      <dgm:prSet presAssocID="{7137A88C-89ED-405F-9CFC-31E95782B2C5}" presName="linNode" presStyleCnt="0"/>
      <dgm:spPr/>
    </dgm:pt>
    <dgm:pt modelId="{234A25D9-0F87-4D59-8FCB-56BF860B9EEE}" type="pres">
      <dgm:prSet presAssocID="{7137A88C-89ED-405F-9CFC-31E95782B2C5}" presName="parentText" presStyleLbl="node1" presStyleIdx="1" presStyleCnt="2">
        <dgm:presLayoutVars>
          <dgm:chMax val="1"/>
          <dgm:bulletEnabled val="1"/>
        </dgm:presLayoutVars>
      </dgm:prSet>
      <dgm:spPr/>
    </dgm:pt>
    <dgm:pt modelId="{3FF04B8D-8551-42D3-936C-E17C0435FC4A}" type="pres">
      <dgm:prSet presAssocID="{7137A88C-89ED-405F-9CFC-31E95782B2C5}" presName="descendantText" presStyleLbl="alignAccFollowNode1" presStyleIdx="1" presStyleCnt="2">
        <dgm:presLayoutVars>
          <dgm:bulletEnabled val="1"/>
        </dgm:presLayoutVars>
      </dgm:prSet>
      <dgm:spPr/>
    </dgm:pt>
  </dgm:ptLst>
  <dgm:cxnLst>
    <dgm:cxn modelId="{95DD3806-4ABC-4CAE-B123-AB48BDCF229A}" srcId="{7137A88C-89ED-405F-9CFC-31E95782B2C5}" destId="{D618A826-4FC8-4096-B098-A2722E85AA96}" srcOrd="1" destOrd="0" parTransId="{60004099-1D4D-4AF7-8E80-DA0BC55F41B2}" sibTransId="{3477322A-DE95-42F2-B1D8-73A57E45B6E7}"/>
    <dgm:cxn modelId="{F45E1F0B-B3E0-4F1D-A326-57EB693B00CF}" srcId="{0A8D766C-66FB-4998-B9CF-4BA6100F0619}" destId="{BFA02898-E69C-4BE2-8259-A814A52F9B59}" srcOrd="0" destOrd="0" parTransId="{033274C8-5998-4F36-A745-356E00D8D460}" sibTransId="{9F1F4692-44D1-41D4-B220-C0D3032A3431}"/>
    <dgm:cxn modelId="{481AF625-14D6-4AC3-94EE-09FF27F0E120}" srcId="{7137A88C-89ED-405F-9CFC-31E95782B2C5}" destId="{EFC12A18-EB92-4066-9A24-17AA579AAC17}" srcOrd="0" destOrd="0" parTransId="{A6DC5642-1392-4730-BB20-660677D0B7F9}" sibTransId="{A1100DE9-56C6-4D48-A686-3789D2BF193E}"/>
    <dgm:cxn modelId="{FA349D33-9145-4D80-86AB-F51BDF0B9B43}" type="presOf" srcId="{0A8D766C-66FB-4998-B9CF-4BA6100F0619}" destId="{FA181C3E-D60B-4CCA-A2DC-26A4A4CB148A}" srcOrd="0" destOrd="0" presId="urn:microsoft.com/office/officeart/2005/8/layout/vList5"/>
    <dgm:cxn modelId="{0A43A23D-D57C-48AF-A6DD-843FED8517A6}" srcId="{F8C95067-1176-4D04-A81C-CC42C01E3F4A}" destId="{0A8D766C-66FB-4998-B9CF-4BA6100F0619}" srcOrd="0" destOrd="0" parTransId="{5B5A190D-8621-4178-B16B-4351373606E2}" sibTransId="{9CEFDFDE-98E2-400D-9946-2C6D9BB4F9DD}"/>
    <dgm:cxn modelId="{5E928864-5167-4016-A072-14548E891B57}" type="presOf" srcId="{EFC12A18-EB92-4066-9A24-17AA579AAC17}" destId="{3FF04B8D-8551-42D3-936C-E17C0435FC4A}" srcOrd="0" destOrd="0" presId="urn:microsoft.com/office/officeart/2005/8/layout/vList5"/>
    <dgm:cxn modelId="{67A367A3-88ED-4063-947E-2C8EE92C63D9}" type="presOf" srcId="{D618A826-4FC8-4096-B098-A2722E85AA96}" destId="{3FF04B8D-8551-42D3-936C-E17C0435FC4A}" srcOrd="0" destOrd="1" presId="urn:microsoft.com/office/officeart/2005/8/layout/vList5"/>
    <dgm:cxn modelId="{AB896BC1-3A54-4C01-BB42-D7AD08A5CFA3}" type="presOf" srcId="{BFA02898-E69C-4BE2-8259-A814A52F9B59}" destId="{DE455E68-3A6E-42E2-9E12-4F614549CE9D}" srcOrd="0" destOrd="0" presId="urn:microsoft.com/office/officeart/2005/8/layout/vList5"/>
    <dgm:cxn modelId="{C3C074CD-75DA-44CD-AE03-CC44600B271E}" type="presOf" srcId="{BC632CCD-E9BA-46A7-8A8A-CE33D17B17F5}" destId="{DE455E68-3A6E-42E2-9E12-4F614549CE9D}" srcOrd="0" destOrd="1" presId="urn:microsoft.com/office/officeart/2005/8/layout/vList5"/>
    <dgm:cxn modelId="{ED39DADE-61C4-48BD-AF82-889A41F1532A}" srcId="{0A8D766C-66FB-4998-B9CF-4BA6100F0619}" destId="{BC632CCD-E9BA-46A7-8A8A-CE33D17B17F5}" srcOrd="1" destOrd="0" parTransId="{726EA9D7-3BE6-4FB3-A3E0-E2B7DE153001}" sibTransId="{75442A9F-74F7-4C00-8394-A48B90C57853}"/>
    <dgm:cxn modelId="{7D34E8F1-E3CC-47AE-B689-01ED6E7561DC}" type="presOf" srcId="{7137A88C-89ED-405F-9CFC-31E95782B2C5}" destId="{234A25D9-0F87-4D59-8FCB-56BF860B9EEE}" srcOrd="0" destOrd="0" presId="urn:microsoft.com/office/officeart/2005/8/layout/vList5"/>
    <dgm:cxn modelId="{679E7BF7-8DB8-4F8F-A867-B95F7A445A5B}" srcId="{F8C95067-1176-4D04-A81C-CC42C01E3F4A}" destId="{7137A88C-89ED-405F-9CFC-31E95782B2C5}" srcOrd="1" destOrd="0" parTransId="{BDDA718C-5BA1-4CD7-8752-D78F8C5E0EFD}" sibTransId="{9AC33839-035F-4416-A580-4E508651ABD9}"/>
    <dgm:cxn modelId="{28D3CFF9-6931-44FD-96D3-189C2E03BD58}" type="presOf" srcId="{F8C95067-1176-4D04-A81C-CC42C01E3F4A}" destId="{E6A37053-F0C1-473D-BED9-D6EA95CDBDBC}" srcOrd="0" destOrd="0" presId="urn:microsoft.com/office/officeart/2005/8/layout/vList5"/>
    <dgm:cxn modelId="{EC59D35B-986B-4088-BF7A-5B2D442962D3}" type="presParOf" srcId="{E6A37053-F0C1-473D-BED9-D6EA95CDBDBC}" destId="{E2B7E3B6-2BB4-44BB-8CC7-919CE635753B}" srcOrd="0" destOrd="0" presId="urn:microsoft.com/office/officeart/2005/8/layout/vList5"/>
    <dgm:cxn modelId="{9666E486-1CF6-43B8-8484-0D78C2F7248F}" type="presParOf" srcId="{E2B7E3B6-2BB4-44BB-8CC7-919CE635753B}" destId="{FA181C3E-D60B-4CCA-A2DC-26A4A4CB148A}" srcOrd="0" destOrd="0" presId="urn:microsoft.com/office/officeart/2005/8/layout/vList5"/>
    <dgm:cxn modelId="{AD21FD4F-C920-4A9A-BE82-FBEE38BAE98D}" type="presParOf" srcId="{E2B7E3B6-2BB4-44BB-8CC7-919CE635753B}" destId="{DE455E68-3A6E-42E2-9E12-4F614549CE9D}" srcOrd="1" destOrd="0" presId="urn:microsoft.com/office/officeart/2005/8/layout/vList5"/>
    <dgm:cxn modelId="{8CAFA5A0-A34B-4A31-8C3E-29F9910F69A0}" type="presParOf" srcId="{E6A37053-F0C1-473D-BED9-D6EA95CDBDBC}" destId="{FFE2361F-DEB0-44BC-8DFF-38B7FEB67FD6}" srcOrd="1" destOrd="0" presId="urn:microsoft.com/office/officeart/2005/8/layout/vList5"/>
    <dgm:cxn modelId="{E66A2C16-B2DB-4B17-9497-96413D816427}" type="presParOf" srcId="{E6A37053-F0C1-473D-BED9-D6EA95CDBDBC}" destId="{B01FA36B-E91A-43F4-B414-ED9846343819}" srcOrd="2" destOrd="0" presId="urn:microsoft.com/office/officeart/2005/8/layout/vList5"/>
    <dgm:cxn modelId="{039D0073-3030-4675-9DEA-AFCF18ADC596}" type="presParOf" srcId="{B01FA36B-E91A-43F4-B414-ED9846343819}" destId="{234A25D9-0F87-4D59-8FCB-56BF860B9EEE}" srcOrd="0" destOrd="0" presId="urn:microsoft.com/office/officeart/2005/8/layout/vList5"/>
    <dgm:cxn modelId="{D8316199-81AE-4DE7-9B3D-8242666E8087}" type="presParOf" srcId="{B01FA36B-E91A-43F4-B414-ED9846343819}" destId="{3FF04B8D-8551-42D3-936C-E17C0435FC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EA1BC-7A40-45D2-8FF6-EC9337A7256D}" type="doc">
      <dgm:prSet loTypeId="urn:microsoft.com/office/officeart/2005/8/layout/chevron1" loCatId="process" qsTypeId="urn:microsoft.com/office/officeart/2005/8/quickstyle/simple1" qsCatId="simple" csTypeId="urn:microsoft.com/office/officeart/2005/8/colors/accent1_2" csCatId="accent1" phldr="1"/>
      <dgm:spPr/>
    </dgm:pt>
    <dgm:pt modelId="{46B85B57-DAA1-4F0F-A95E-A97CBD856BC6}">
      <dgm:prSet phldrT="[Text]"/>
      <dgm:spPr/>
      <dgm:t>
        <a:bodyPr/>
        <a:lstStyle/>
        <a:p>
          <a:r>
            <a:rPr lang="en-US" dirty="0"/>
            <a:t>1. Research question</a:t>
          </a:r>
        </a:p>
      </dgm:t>
    </dgm:pt>
    <dgm:pt modelId="{182CED8C-8CF1-458A-957D-9A3B806C18AE}" type="parTrans" cxnId="{3A73BC66-1BC9-452A-BBB8-3426CDDB4718}">
      <dgm:prSet/>
      <dgm:spPr/>
      <dgm:t>
        <a:bodyPr/>
        <a:lstStyle/>
        <a:p>
          <a:endParaRPr lang="en-US"/>
        </a:p>
      </dgm:t>
    </dgm:pt>
    <dgm:pt modelId="{00B8D4C4-AE27-47F5-A75E-999E5E8B5B08}" type="sibTrans" cxnId="{3A73BC66-1BC9-452A-BBB8-3426CDDB4718}">
      <dgm:prSet/>
      <dgm:spPr/>
      <dgm:t>
        <a:bodyPr/>
        <a:lstStyle/>
        <a:p>
          <a:endParaRPr lang="en-US"/>
        </a:p>
      </dgm:t>
    </dgm:pt>
    <dgm:pt modelId="{1C306C46-4C51-4C18-B859-D8D2939E5B9D}">
      <dgm:prSet phldrT="[Text]"/>
      <dgm:spPr/>
      <dgm:t>
        <a:bodyPr/>
        <a:lstStyle/>
        <a:p>
          <a:r>
            <a:rPr lang="en-US" dirty="0"/>
            <a:t>2. </a:t>
          </a:r>
          <a:r>
            <a:rPr lang="en-US" dirty="0" err="1"/>
            <a:t>Organisation</a:t>
          </a:r>
          <a:r>
            <a:rPr lang="en-US" dirty="0"/>
            <a:t>, design, conduct of preference study</a:t>
          </a:r>
        </a:p>
      </dgm:t>
    </dgm:pt>
    <dgm:pt modelId="{FA4F13FF-C01D-4421-AF52-E2C8C6E96C25}" type="parTrans" cxnId="{E3B083AC-4A4F-447D-ADE4-2741894AA331}">
      <dgm:prSet/>
      <dgm:spPr/>
      <dgm:t>
        <a:bodyPr/>
        <a:lstStyle/>
        <a:p>
          <a:endParaRPr lang="en-US"/>
        </a:p>
      </dgm:t>
    </dgm:pt>
    <dgm:pt modelId="{BE664AB0-EB10-466D-AD19-BEF83DB8D01B}" type="sibTrans" cxnId="{E3B083AC-4A4F-447D-ADE4-2741894AA331}">
      <dgm:prSet/>
      <dgm:spPr/>
      <dgm:t>
        <a:bodyPr/>
        <a:lstStyle/>
        <a:p>
          <a:endParaRPr lang="en-US"/>
        </a:p>
      </dgm:t>
    </dgm:pt>
    <dgm:pt modelId="{DF521DD4-42A8-43C6-B1EB-476C7D670DE4}">
      <dgm:prSet phldrT="[Text]"/>
      <dgm:spPr/>
      <dgm:t>
        <a:bodyPr/>
        <a:lstStyle/>
        <a:p>
          <a:r>
            <a:rPr lang="en-US" dirty="0"/>
            <a:t>3. Application of preference data to inform decision-making </a:t>
          </a:r>
        </a:p>
      </dgm:t>
    </dgm:pt>
    <dgm:pt modelId="{C446535A-3EE4-4398-926E-13187E6C9126}" type="parTrans" cxnId="{C0677707-FF83-401A-8C5A-BEFD867897E0}">
      <dgm:prSet/>
      <dgm:spPr/>
      <dgm:t>
        <a:bodyPr/>
        <a:lstStyle/>
        <a:p>
          <a:endParaRPr lang="en-US"/>
        </a:p>
      </dgm:t>
    </dgm:pt>
    <dgm:pt modelId="{F11A96D1-A0AA-4B96-BAE7-EC725854AC85}" type="sibTrans" cxnId="{C0677707-FF83-401A-8C5A-BEFD867897E0}">
      <dgm:prSet/>
      <dgm:spPr/>
      <dgm:t>
        <a:bodyPr/>
        <a:lstStyle/>
        <a:p>
          <a:endParaRPr lang="en-US"/>
        </a:p>
      </dgm:t>
    </dgm:pt>
    <dgm:pt modelId="{EFDFE9F6-08B3-49DA-A999-763F2F412FF2}" type="pres">
      <dgm:prSet presAssocID="{BC0EA1BC-7A40-45D2-8FF6-EC9337A7256D}" presName="Name0" presStyleCnt="0">
        <dgm:presLayoutVars>
          <dgm:dir/>
          <dgm:animLvl val="lvl"/>
          <dgm:resizeHandles val="exact"/>
        </dgm:presLayoutVars>
      </dgm:prSet>
      <dgm:spPr/>
    </dgm:pt>
    <dgm:pt modelId="{ECE97012-0307-41A5-9D13-7B10BF063C08}" type="pres">
      <dgm:prSet presAssocID="{46B85B57-DAA1-4F0F-A95E-A97CBD856BC6}" presName="parTxOnly" presStyleLbl="node1" presStyleIdx="0" presStyleCnt="3">
        <dgm:presLayoutVars>
          <dgm:chMax val="0"/>
          <dgm:chPref val="0"/>
          <dgm:bulletEnabled val="1"/>
        </dgm:presLayoutVars>
      </dgm:prSet>
      <dgm:spPr/>
    </dgm:pt>
    <dgm:pt modelId="{0F397C65-0BC5-4832-BA55-5D7976210291}" type="pres">
      <dgm:prSet presAssocID="{00B8D4C4-AE27-47F5-A75E-999E5E8B5B08}" presName="parTxOnlySpace" presStyleCnt="0"/>
      <dgm:spPr/>
    </dgm:pt>
    <dgm:pt modelId="{16069109-A9B8-4CD3-9A57-CA82E17E6F99}" type="pres">
      <dgm:prSet presAssocID="{1C306C46-4C51-4C18-B859-D8D2939E5B9D}" presName="parTxOnly" presStyleLbl="node1" presStyleIdx="1" presStyleCnt="3">
        <dgm:presLayoutVars>
          <dgm:chMax val="0"/>
          <dgm:chPref val="0"/>
          <dgm:bulletEnabled val="1"/>
        </dgm:presLayoutVars>
      </dgm:prSet>
      <dgm:spPr/>
    </dgm:pt>
    <dgm:pt modelId="{018B40AB-1283-4BDA-8DB9-668677F3B8A5}" type="pres">
      <dgm:prSet presAssocID="{BE664AB0-EB10-466D-AD19-BEF83DB8D01B}" presName="parTxOnlySpace" presStyleCnt="0"/>
      <dgm:spPr/>
    </dgm:pt>
    <dgm:pt modelId="{6D6F138F-6132-4689-A986-FC432AEF0C71}" type="pres">
      <dgm:prSet presAssocID="{DF521DD4-42A8-43C6-B1EB-476C7D670DE4}" presName="parTxOnly" presStyleLbl="node1" presStyleIdx="2" presStyleCnt="3">
        <dgm:presLayoutVars>
          <dgm:chMax val="0"/>
          <dgm:chPref val="0"/>
          <dgm:bulletEnabled val="1"/>
        </dgm:presLayoutVars>
      </dgm:prSet>
      <dgm:spPr/>
    </dgm:pt>
  </dgm:ptLst>
  <dgm:cxnLst>
    <dgm:cxn modelId="{C0677707-FF83-401A-8C5A-BEFD867897E0}" srcId="{BC0EA1BC-7A40-45D2-8FF6-EC9337A7256D}" destId="{DF521DD4-42A8-43C6-B1EB-476C7D670DE4}" srcOrd="2" destOrd="0" parTransId="{C446535A-3EE4-4398-926E-13187E6C9126}" sibTransId="{F11A96D1-A0AA-4B96-BAE7-EC725854AC85}"/>
    <dgm:cxn modelId="{1929B960-3FE6-4926-81B4-6A6DA8175F7F}" type="presOf" srcId="{DF521DD4-42A8-43C6-B1EB-476C7D670DE4}" destId="{6D6F138F-6132-4689-A986-FC432AEF0C71}" srcOrd="0" destOrd="0" presId="urn:microsoft.com/office/officeart/2005/8/layout/chevron1"/>
    <dgm:cxn modelId="{3A73BC66-1BC9-452A-BBB8-3426CDDB4718}" srcId="{BC0EA1BC-7A40-45D2-8FF6-EC9337A7256D}" destId="{46B85B57-DAA1-4F0F-A95E-A97CBD856BC6}" srcOrd="0" destOrd="0" parTransId="{182CED8C-8CF1-458A-957D-9A3B806C18AE}" sibTransId="{00B8D4C4-AE27-47F5-A75E-999E5E8B5B08}"/>
    <dgm:cxn modelId="{A0159C77-BD47-4BF9-A8ED-C80153A64A40}" type="presOf" srcId="{1C306C46-4C51-4C18-B859-D8D2939E5B9D}" destId="{16069109-A9B8-4CD3-9A57-CA82E17E6F99}" srcOrd="0" destOrd="0" presId="urn:microsoft.com/office/officeart/2005/8/layout/chevron1"/>
    <dgm:cxn modelId="{E3B083AC-4A4F-447D-ADE4-2741894AA331}" srcId="{BC0EA1BC-7A40-45D2-8FF6-EC9337A7256D}" destId="{1C306C46-4C51-4C18-B859-D8D2939E5B9D}" srcOrd="1" destOrd="0" parTransId="{FA4F13FF-C01D-4421-AF52-E2C8C6E96C25}" sibTransId="{BE664AB0-EB10-466D-AD19-BEF83DB8D01B}"/>
    <dgm:cxn modelId="{E0AB35DE-8214-4556-92D8-3E2F2B18390B}" type="presOf" srcId="{46B85B57-DAA1-4F0F-A95E-A97CBD856BC6}" destId="{ECE97012-0307-41A5-9D13-7B10BF063C08}" srcOrd="0" destOrd="0" presId="urn:microsoft.com/office/officeart/2005/8/layout/chevron1"/>
    <dgm:cxn modelId="{2D9541EC-D70B-4B22-B9DA-626E08F8D95B}" type="presOf" srcId="{BC0EA1BC-7A40-45D2-8FF6-EC9337A7256D}" destId="{EFDFE9F6-08B3-49DA-A999-763F2F412FF2}" srcOrd="0" destOrd="0" presId="urn:microsoft.com/office/officeart/2005/8/layout/chevron1"/>
    <dgm:cxn modelId="{C334440D-2C22-4049-B853-BBC84CF6DEA7}" type="presParOf" srcId="{EFDFE9F6-08B3-49DA-A999-763F2F412FF2}" destId="{ECE97012-0307-41A5-9D13-7B10BF063C08}" srcOrd="0" destOrd="0" presId="urn:microsoft.com/office/officeart/2005/8/layout/chevron1"/>
    <dgm:cxn modelId="{8F51575D-2E6C-46B4-978D-D3100DA06922}" type="presParOf" srcId="{EFDFE9F6-08B3-49DA-A999-763F2F412FF2}" destId="{0F397C65-0BC5-4832-BA55-5D7976210291}" srcOrd="1" destOrd="0" presId="urn:microsoft.com/office/officeart/2005/8/layout/chevron1"/>
    <dgm:cxn modelId="{3067F6CA-B0B5-4AA9-B709-3EC1C49D1FEF}" type="presParOf" srcId="{EFDFE9F6-08B3-49DA-A999-763F2F412FF2}" destId="{16069109-A9B8-4CD3-9A57-CA82E17E6F99}" srcOrd="2" destOrd="0" presId="urn:microsoft.com/office/officeart/2005/8/layout/chevron1"/>
    <dgm:cxn modelId="{18604DD2-F6F8-4881-90F4-3DE1E1C75A3D}" type="presParOf" srcId="{EFDFE9F6-08B3-49DA-A999-763F2F412FF2}" destId="{018B40AB-1283-4BDA-8DB9-668677F3B8A5}" srcOrd="3" destOrd="0" presId="urn:microsoft.com/office/officeart/2005/8/layout/chevron1"/>
    <dgm:cxn modelId="{A54FC4B9-FE26-4564-A6C8-EB9514A3D36F}" type="presParOf" srcId="{EFDFE9F6-08B3-49DA-A999-763F2F412FF2}" destId="{6D6F138F-6132-4689-A986-FC432AEF0C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3E9994-B666-4F66-98B3-CCF23D993A79}"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DDDDDCA-D8D9-40CA-A701-9BC22866A5E2}">
      <dgm:prSet phldrT="[Text]"/>
      <dgm:spPr/>
      <dgm:t>
        <a:bodyPr/>
        <a:lstStyle/>
        <a:p>
          <a:r>
            <a:rPr lang="en-US" dirty="0"/>
            <a:t>Decision-maker + decision</a:t>
          </a:r>
        </a:p>
      </dgm:t>
    </dgm:pt>
    <dgm:pt modelId="{6EB0F17A-5060-47EA-8955-531DDF0386A2}" type="parTrans" cxnId="{4BEF61F7-F180-40A5-B54D-7A47622C6061}">
      <dgm:prSet/>
      <dgm:spPr/>
      <dgm:t>
        <a:bodyPr/>
        <a:lstStyle/>
        <a:p>
          <a:endParaRPr lang="en-US"/>
        </a:p>
      </dgm:t>
    </dgm:pt>
    <dgm:pt modelId="{6932E6A3-EF70-4985-A97B-654814831254}" type="sibTrans" cxnId="{4BEF61F7-F180-40A5-B54D-7A47622C6061}">
      <dgm:prSet/>
      <dgm:spPr/>
      <dgm:t>
        <a:bodyPr/>
        <a:lstStyle/>
        <a:p>
          <a:endParaRPr lang="en-US"/>
        </a:p>
      </dgm:t>
    </dgm:pt>
    <dgm:pt modelId="{9045D11A-F5AE-47E7-8457-8B7ACC7AE2FA}">
      <dgm:prSet phldrT="[Text]"/>
      <dgm:spPr/>
      <dgm:t>
        <a:bodyPr/>
        <a:lstStyle/>
        <a:p>
          <a:r>
            <a:rPr lang="en-US" dirty="0"/>
            <a:t>Type of preference-sensitive situation</a:t>
          </a:r>
        </a:p>
      </dgm:t>
    </dgm:pt>
    <dgm:pt modelId="{EDFE5D93-8F8C-4F66-8BB1-9587944DEB8D}" type="parTrans" cxnId="{8ED8B317-B0C9-414A-AB86-0B0F78376F87}">
      <dgm:prSet/>
      <dgm:spPr/>
      <dgm:t>
        <a:bodyPr/>
        <a:lstStyle/>
        <a:p>
          <a:endParaRPr lang="en-US"/>
        </a:p>
      </dgm:t>
    </dgm:pt>
    <dgm:pt modelId="{7DAF77FD-C058-40D7-938B-BC236C5B8E4A}" type="sibTrans" cxnId="{8ED8B317-B0C9-414A-AB86-0B0F78376F87}">
      <dgm:prSet/>
      <dgm:spPr/>
      <dgm:t>
        <a:bodyPr/>
        <a:lstStyle/>
        <a:p>
          <a:endParaRPr lang="en-US"/>
        </a:p>
      </dgm:t>
    </dgm:pt>
    <dgm:pt modelId="{2ADC2C97-E1B6-40E7-9630-989FE5A00DC0}">
      <dgm:prSet phldrT="[Text]"/>
      <dgm:spPr/>
      <dgm:t>
        <a:bodyPr/>
        <a:lstStyle/>
        <a:p>
          <a:r>
            <a:rPr lang="en-US" dirty="0"/>
            <a:t>Research question</a:t>
          </a:r>
        </a:p>
      </dgm:t>
    </dgm:pt>
    <dgm:pt modelId="{B758993C-3BE7-4695-BE04-78E9F5F4CC83}" type="parTrans" cxnId="{BDBE443E-BFAD-46EE-A435-9E5EE888E371}">
      <dgm:prSet/>
      <dgm:spPr/>
      <dgm:t>
        <a:bodyPr/>
        <a:lstStyle/>
        <a:p>
          <a:endParaRPr lang="en-US"/>
        </a:p>
      </dgm:t>
    </dgm:pt>
    <dgm:pt modelId="{6EB5A11C-1810-434F-978C-7151A2D06094}" type="sibTrans" cxnId="{BDBE443E-BFAD-46EE-A435-9E5EE888E371}">
      <dgm:prSet/>
      <dgm:spPr/>
      <dgm:t>
        <a:bodyPr/>
        <a:lstStyle/>
        <a:p>
          <a:endParaRPr lang="en-US"/>
        </a:p>
      </dgm:t>
    </dgm:pt>
    <dgm:pt modelId="{6D91B9F3-5C47-4C19-8853-7501D22C8B14}">
      <dgm:prSet phldrT="[Text]"/>
      <dgm:spPr/>
      <dgm:t>
        <a:bodyPr/>
        <a:lstStyle/>
        <a:p>
          <a:r>
            <a:rPr lang="en-US" dirty="0"/>
            <a:t>Which patients</a:t>
          </a:r>
        </a:p>
      </dgm:t>
    </dgm:pt>
    <dgm:pt modelId="{56861A47-AF9F-41AC-BF3F-28A869788B1D}" type="parTrans" cxnId="{F011903B-C2BC-4B6A-AD0D-144B0237F8BC}">
      <dgm:prSet/>
      <dgm:spPr/>
      <dgm:t>
        <a:bodyPr/>
        <a:lstStyle/>
        <a:p>
          <a:endParaRPr lang="en-US"/>
        </a:p>
      </dgm:t>
    </dgm:pt>
    <dgm:pt modelId="{DF5CB0B6-95FC-437F-B9A2-F59F4C9C6F46}" type="sibTrans" cxnId="{F011903B-C2BC-4B6A-AD0D-144B0237F8BC}">
      <dgm:prSet/>
      <dgm:spPr/>
      <dgm:t>
        <a:bodyPr/>
        <a:lstStyle/>
        <a:p>
          <a:endParaRPr lang="en-US"/>
        </a:p>
      </dgm:t>
    </dgm:pt>
    <dgm:pt modelId="{56316E33-E5EE-45D0-88D6-4B4250980856}" type="pres">
      <dgm:prSet presAssocID="{DA3E9994-B666-4F66-98B3-CCF23D993A79}" presName="linearFlow" presStyleCnt="0">
        <dgm:presLayoutVars>
          <dgm:dir/>
          <dgm:resizeHandles val="exact"/>
        </dgm:presLayoutVars>
      </dgm:prSet>
      <dgm:spPr/>
    </dgm:pt>
    <dgm:pt modelId="{2E1E00F9-293B-467F-B952-385EA13963D5}" type="pres">
      <dgm:prSet presAssocID="{8DDDDDCA-D8D9-40CA-A701-9BC22866A5E2}" presName="node" presStyleLbl="node1" presStyleIdx="0" presStyleCnt="4">
        <dgm:presLayoutVars>
          <dgm:bulletEnabled val="1"/>
        </dgm:presLayoutVars>
      </dgm:prSet>
      <dgm:spPr/>
    </dgm:pt>
    <dgm:pt modelId="{CB0587BD-F2F1-4462-BC1F-24BFB6FFEEC8}" type="pres">
      <dgm:prSet presAssocID="{6932E6A3-EF70-4985-A97B-654814831254}" presName="spacerL" presStyleCnt="0"/>
      <dgm:spPr/>
    </dgm:pt>
    <dgm:pt modelId="{493504F4-B9F8-425B-8400-F461CB2A24D5}" type="pres">
      <dgm:prSet presAssocID="{6932E6A3-EF70-4985-A97B-654814831254}" presName="sibTrans" presStyleLbl="sibTrans2D1" presStyleIdx="0" presStyleCnt="3"/>
      <dgm:spPr/>
    </dgm:pt>
    <dgm:pt modelId="{166B635B-2397-49E3-A7CC-2160B94834E9}" type="pres">
      <dgm:prSet presAssocID="{6932E6A3-EF70-4985-A97B-654814831254}" presName="spacerR" presStyleCnt="0"/>
      <dgm:spPr/>
    </dgm:pt>
    <dgm:pt modelId="{AF5057F1-8AC1-4055-A202-D50F479B373F}" type="pres">
      <dgm:prSet presAssocID="{9045D11A-F5AE-47E7-8457-8B7ACC7AE2FA}" presName="node" presStyleLbl="node1" presStyleIdx="1" presStyleCnt="4">
        <dgm:presLayoutVars>
          <dgm:bulletEnabled val="1"/>
        </dgm:presLayoutVars>
      </dgm:prSet>
      <dgm:spPr/>
    </dgm:pt>
    <dgm:pt modelId="{90279710-4E82-4EB4-997A-2782F54EDDDB}" type="pres">
      <dgm:prSet presAssocID="{7DAF77FD-C058-40D7-938B-BC236C5B8E4A}" presName="spacerL" presStyleCnt="0"/>
      <dgm:spPr/>
    </dgm:pt>
    <dgm:pt modelId="{4A5A5FF5-8A9B-494F-A585-15DCE7FF8B48}" type="pres">
      <dgm:prSet presAssocID="{7DAF77FD-C058-40D7-938B-BC236C5B8E4A}" presName="sibTrans" presStyleLbl="sibTrans2D1" presStyleIdx="1" presStyleCnt="3"/>
      <dgm:spPr/>
    </dgm:pt>
    <dgm:pt modelId="{6D72CD39-EFC2-48D3-929C-84A88A97C14A}" type="pres">
      <dgm:prSet presAssocID="{7DAF77FD-C058-40D7-938B-BC236C5B8E4A}" presName="spacerR" presStyleCnt="0"/>
      <dgm:spPr/>
    </dgm:pt>
    <dgm:pt modelId="{228B43E9-D777-4B77-B035-F9A0C7E9BD44}" type="pres">
      <dgm:prSet presAssocID="{6D91B9F3-5C47-4C19-8853-7501D22C8B14}" presName="node" presStyleLbl="node1" presStyleIdx="2" presStyleCnt="4">
        <dgm:presLayoutVars>
          <dgm:bulletEnabled val="1"/>
        </dgm:presLayoutVars>
      </dgm:prSet>
      <dgm:spPr/>
    </dgm:pt>
    <dgm:pt modelId="{B345324F-175C-4E44-B4DF-9B000C005A47}" type="pres">
      <dgm:prSet presAssocID="{DF5CB0B6-95FC-437F-B9A2-F59F4C9C6F46}" presName="spacerL" presStyleCnt="0"/>
      <dgm:spPr/>
    </dgm:pt>
    <dgm:pt modelId="{4AFEB2E9-6CD6-4378-97C3-CFE7648E35CB}" type="pres">
      <dgm:prSet presAssocID="{DF5CB0B6-95FC-437F-B9A2-F59F4C9C6F46}" presName="sibTrans" presStyleLbl="sibTrans2D1" presStyleIdx="2" presStyleCnt="3"/>
      <dgm:spPr/>
    </dgm:pt>
    <dgm:pt modelId="{FDB36266-4460-45D2-AE06-9874DEA24A30}" type="pres">
      <dgm:prSet presAssocID="{DF5CB0B6-95FC-437F-B9A2-F59F4C9C6F46}" presName="spacerR" presStyleCnt="0"/>
      <dgm:spPr/>
    </dgm:pt>
    <dgm:pt modelId="{2612FCDF-0559-48D7-8FCF-E1E17B03477D}" type="pres">
      <dgm:prSet presAssocID="{2ADC2C97-E1B6-40E7-9630-989FE5A00DC0}" presName="node" presStyleLbl="node1" presStyleIdx="3" presStyleCnt="4">
        <dgm:presLayoutVars>
          <dgm:bulletEnabled val="1"/>
        </dgm:presLayoutVars>
      </dgm:prSet>
      <dgm:spPr/>
    </dgm:pt>
  </dgm:ptLst>
  <dgm:cxnLst>
    <dgm:cxn modelId="{70237A0D-B145-4406-8CA2-DC869D1F4887}" type="presOf" srcId="{8DDDDDCA-D8D9-40CA-A701-9BC22866A5E2}" destId="{2E1E00F9-293B-467F-B952-385EA13963D5}" srcOrd="0" destOrd="0" presId="urn:microsoft.com/office/officeart/2005/8/layout/equation1"/>
    <dgm:cxn modelId="{2EA21210-5DB6-49C5-8DFB-868B8A4C25F7}" type="presOf" srcId="{7DAF77FD-C058-40D7-938B-BC236C5B8E4A}" destId="{4A5A5FF5-8A9B-494F-A585-15DCE7FF8B48}" srcOrd="0" destOrd="0" presId="urn:microsoft.com/office/officeart/2005/8/layout/equation1"/>
    <dgm:cxn modelId="{8ED8B317-B0C9-414A-AB86-0B0F78376F87}" srcId="{DA3E9994-B666-4F66-98B3-CCF23D993A79}" destId="{9045D11A-F5AE-47E7-8457-8B7ACC7AE2FA}" srcOrd="1" destOrd="0" parTransId="{EDFE5D93-8F8C-4F66-8BB1-9587944DEB8D}" sibTransId="{7DAF77FD-C058-40D7-938B-BC236C5B8E4A}"/>
    <dgm:cxn modelId="{49459639-1FBF-4FF6-9C1D-F4F2FF072345}" type="presOf" srcId="{2ADC2C97-E1B6-40E7-9630-989FE5A00DC0}" destId="{2612FCDF-0559-48D7-8FCF-E1E17B03477D}" srcOrd="0" destOrd="0" presId="urn:microsoft.com/office/officeart/2005/8/layout/equation1"/>
    <dgm:cxn modelId="{F011903B-C2BC-4B6A-AD0D-144B0237F8BC}" srcId="{DA3E9994-B666-4F66-98B3-CCF23D993A79}" destId="{6D91B9F3-5C47-4C19-8853-7501D22C8B14}" srcOrd="2" destOrd="0" parTransId="{56861A47-AF9F-41AC-BF3F-28A869788B1D}" sibTransId="{DF5CB0B6-95FC-437F-B9A2-F59F4C9C6F46}"/>
    <dgm:cxn modelId="{BDBE443E-BFAD-46EE-A435-9E5EE888E371}" srcId="{DA3E9994-B666-4F66-98B3-CCF23D993A79}" destId="{2ADC2C97-E1B6-40E7-9630-989FE5A00DC0}" srcOrd="3" destOrd="0" parTransId="{B758993C-3BE7-4695-BE04-78E9F5F4CC83}" sibTransId="{6EB5A11C-1810-434F-978C-7151A2D06094}"/>
    <dgm:cxn modelId="{BA394A4C-59C7-4615-A5A9-4131C8083A2A}" type="presOf" srcId="{6D91B9F3-5C47-4C19-8853-7501D22C8B14}" destId="{228B43E9-D777-4B77-B035-F9A0C7E9BD44}" srcOrd="0" destOrd="0" presId="urn:microsoft.com/office/officeart/2005/8/layout/equation1"/>
    <dgm:cxn modelId="{16909077-DBFB-43C6-A655-5EA0D7BEA772}" type="presOf" srcId="{6932E6A3-EF70-4985-A97B-654814831254}" destId="{493504F4-B9F8-425B-8400-F461CB2A24D5}" srcOrd="0" destOrd="0" presId="urn:microsoft.com/office/officeart/2005/8/layout/equation1"/>
    <dgm:cxn modelId="{7D11A5CC-49A8-43AB-9164-E957E7ED0858}" type="presOf" srcId="{9045D11A-F5AE-47E7-8457-8B7ACC7AE2FA}" destId="{AF5057F1-8AC1-4055-A202-D50F479B373F}" srcOrd="0" destOrd="0" presId="urn:microsoft.com/office/officeart/2005/8/layout/equation1"/>
    <dgm:cxn modelId="{01D4F7DA-B079-4281-A55D-D29705D05675}" type="presOf" srcId="{DA3E9994-B666-4F66-98B3-CCF23D993A79}" destId="{56316E33-E5EE-45D0-88D6-4B4250980856}" srcOrd="0" destOrd="0" presId="urn:microsoft.com/office/officeart/2005/8/layout/equation1"/>
    <dgm:cxn modelId="{045EF8E5-85A3-4A8B-A7AF-5F0788F3D47A}" type="presOf" srcId="{DF5CB0B6-95FC-437F-B9A2-F59F4C9C6F46}" destId="{4AFEB2E9-6CD6-4378-97C3-CFE7648E35CB}" srcOrd="0" destOrd="0" presId="urn:microsoft.com/office/officeart/2005/8/layout/equation1"/>
    <dgm:cxn modelId="{4BEF61F7-F180-40A5-B54D-7A47622C6061}" srcId="{DA3E9994-B666-4F66-98B3-CCF23D993A79}" destId="{8DDDDDCA-D8D9-40CA-A701-9BC22866A5E2}" srcOrd="0" destOrd="0" parTransId="{6EB0F17A-5060-47EA-8955-531DDF0386A2}" sibTransId="{6932E6A3-EF70-4985-A97B-654814831254}"/>
    <dgm:cxn modelId="{D2E86F13-61EA-4E92-967F-5BC5A4276674}" type="presParOf" srcId="{56316E33-E5EE-45D0-88D6-4B4250980856}" destId="{2E1E00F9-293B-467F-B952-385EA13963D5}" srcOrd="0" destOrd="0" presId="urn:microsoft.com/office/officeart/2005/8/layout/equation1"/>
    <dgm:cxn modelId="{D896D6DF-3C90-42D0-86CF-9103D93EB662}" type="presParOf" srcId="{56316E33-E5EE-45D0-88D6-4B4250980856}" destId="{CB0587BD-F2F1-4462-BC1F-24BFB6FFEEC8}" srcOrd="1" destOrd="0" presId="urn:microsoft.com/office/officeart/2005/8/layout/equation1"/>
    <dgm:cxn modelId="{CD440A19-22A5-4FFA-80B6-3192F301EA56}" type="presParOf" srcId="{56316E33-E5EE-45D0-88D6-4B4250980856}" destId="{493504F4-B9F8-425B-8400-F461CB2A24D5}" srcOrd="2" destOrd="0" presId="urn:microsoft.com/office/officeart/2005/8/layout/equation1"/>
    <dgm:cxn modelId="{B0E710D8-D552-4592-B533-5E5F94E0DA80}" type="presParOf" srcId="{56316E33-E5EE-45D0-88D6-4B4250980856}" destId="{166B635B-2397-49E3-A7CC-2160B94834E9}" srcOrd="3" destOrd="0" presId="urn:microsoft.com/office/officeart/2005/8/layout/equation1"/>
    <dgm:cxn modelId="{2EB464C0-EA22-4D02-9B7A-8047F7F7F9B5}" type="presParOf" srcId="{56316E33-E5EE-45D0-88D6-4B4250980856}" destId="{AF5057F1-8AC1-4055-A202-D50F479B373F}" srcOrd="4" destOrd="0" presId="urn:microsoft.com/office/officeart/2005/8/layout/equation1"/>
    <dgm:cxn modelId="{75751B1B-5C6B-4691-9BAF-4D13FCCE2D61}" type="presParOf" srcId="{56316E33-E5EE-45D0-88D6-4B4250980856}" destId="{90279710-4E82-4EB4-997A-2782F54EDDDB}" srcOrd="5" destOrd="0" presId="urn:microsoft.com/office/officeart/2005/8/layout/equation1"/>
    <dgm:cxn modelId="{8BE80897-01A8-4D44-9ED2-785CA93203BB}" type="presParOf" srcId="{56316E33-E5EE-45D0-88D6-4B4250980856}" destId="{4A5A5FF5-8A9B-494F-A585-15DCE7FF8B48}" srcOrd="6" destOrd="0" presId="urn:microsoft.com/office/officeart/2005/8/layout/equation1"/>
    <dgm:cxn modelId="{626A4EA8-1335-4A19-8472-46AC535AFD88}" type="presParOf" srcId="{56316E33-E5EE-45D0-88D6-4B4250980856}" destId="{6D72CD39-EFC2-48D3-929C-84A88A97C14A}" srcOrd="7" destOrd="0" presId="urn:microsoft.com/office/officeart/2005/8/layout/equation1"/>
    <dgm:cxn modelId="{73322572-95CD-40A4-B2AD-2A849DA6B345}" type="presParOf" srcId="{56316E33-E5EE-45D0-88D6-4B4250980856}" destId="{228B43E9-D777-4B77-B035-F9A0C7E9BD44}" srcOrd="8" destOrd="0" presId="urn:microsoft.com/office/officeart/2005/8/layout/equation1"/>
    <dgm:cxn modelId="{D3D67FAD-A194-48AB-99F9-E6A600E3F52E}" type="presParOf" srcId="{56316E33-E5EE-45D0-88D6-4B4250980856}" destId="{B345324F-175C-4E44-B4DF-9B000C005A47}" srcOrd="9" destOrd="0" presId="urn:microsoft.com/office/officeart/2005/8/layout/equation1"/>
    <dgm:cxn modelId="{596F4ABD-2F26-48FF-8234-731F77E0FF8C}" type="presParOf" srcId="{56316E33-E5EE-45D0-88D6-4B4250980856}" destId="{4AFEB2E9-6CD6-4378-97C3-CFE7648E35CB}" srcOrd="10" destOrd="0" presId="urn:microsoft.com/office/officeart/2005/8/layout/equation1"/>
    <dgm:cxn modelId="{9B27E718-8719-4395-AA12-DF057EE1419A}" type="presParOf" srcId="{56316E33-E5EE-45D0-88D6-4B4250980856}" destId="{FDB36266-4460-45D2-AE06-9874DEA24A30}" srcOrd="11" destOrd="0" presId="urn:microsoft.com/office/officeart/2005/8/layout/equation1"/>
    <dgm:cxn modelId="{A5ACE306-A799-440F-94F4-DE2FE28CFD3F}" type="presParOf" srcId="{56316E33-E5EE-45D0-88D6-4B4250980856}" destId="{2612FCDF-0559-48D7-8FCF-E1E17B03477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3E9994-B666-4F66-98B3-CCF23D993A79}"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DDDDDCA-D8D9-40CA-A701-9BC22866A5E2}">
      <dgm:prSet phldrT="[Text]"/>
      <dgm:spPr/>
      <dgm:t>
        <a:bodyPr/>
        <a:lstStyle/>
        <a:p>
          <a:r>
            <a:rPr lang="en-US" dirty="0"/>
            <a:t>Decision-maker + decision</a:t>
          </a:r>
        </a:p>
      </dgm:t>
    </dgm:pt>
    <dgm:pt modelId="{6EB0F17A-5060-47EA-8955-531DDF0386A2}" type="parTrans" cxnId="{4BEF61F7-F180-40A5-B54D-7A47622C6061}">
      <dgm:prSet/>
      <dgm:spPr/>
      <dgm:t>
        <a:bodyPr/>
        <a:lstStyle/>
        <a:p>
          <a:endParaRPr lang="en-US"/>
        </a:p>
      </dgm:t>
    </dgm:pt>
    <dgm:pt modelId="{6932E6A3-EF70-4985-A97B-654814831254}" type="sibTrans" cxnId="{4BEF61F7-F180-40A5-B54D-7A47622C6061}">
      <dgm:prSet/>
      <dgm:spPr/>
      <dgm:t>
        <a:bodyPr/>
        <a:lstStyle/>
        <a:p>
          <a:endParaRPr lang="en-US"/>
        </a:p>
      </dgm:t>
    </dgm:pt>
    <dgm:pt modelId="{9045D11A-F5AE-47E7-8457-8B7ACC7AE2FA}">
      <dgm:prSet phldrT="[Text]"/>
      <dgm:spPr/>
      <dgm:t>
        <a:bodyPr/>
        <a:lstStyle/>
        <a:p>
          <a:r>
            <a:rPr lang="en-US" dirty="0"/>
            <a:t>Type of preference-sensitive situation</a:t>
          </a:r>
        </a:p>
      </dgm:t>
    </dgm:pt>
    <dgm:pt modelId="{EDFE5D93-8F8C-4F66-8BB1-9587944DEB8D}" type="parTrans" cxnId="{8ED8B317-B0C9-414A-AB86-0B0F78376F87}">
      <dgm:prSet/>
      <dgm:spPr/>
      <dgm:t>
        <a:bodyPr/>
        <a:lstStyle/>
        <a:p>
          <a:endParaRPr lang="en-US"/>
        </a:p>
      </dgm:t>
    </dgm:pt>
    <dgm:pt modelId="{7DAF77FD-C058-40D7-938B-BC236C5B8E4A}" type="sibTrans" cxnId="{8ED8B317-B0C9-414A-AB86-0B0F78376F87}">
      <dgm:prSet/>
      <dgm:spPr/>
      <dgm:t>
        <a:bodyPr/>
        <a:lstStyle/>
        <a:p>
          <a:endParaRPr lang="en-US"/>
        </a:p>
      </dgm:t>
    </dgm:pt>
    <dgm:pt modelId="{2ADC2C97-E1B6-40E7-9630-989FE5A00DC0}">
      <dgm:prSet phldrT="[Text]"/>
      <dgm:spPr/>
      <dgm:t>
        <a:bodyPr/>
        <a:lstStyle/>
        <a:p>
          <a:r>
            <a:rPr lang="en-US" dirty="0"/>
            <a:t>Research question</a:t>
          </a:r>
        </a:p>
      </dgm:t>
    </dgm:pt>
    <dgm:pt modelId="{B758993C-3BE7-4695-BE04-78E9F5F4CC83}" type="parTrans" cxnId="{BDBE443E-BFAD-46EE-A435-9E5EE888E371}">
      <dgm:prSet/>
      <dgm:spPr/>
      <dgm:t>
        <a:bodyPr/>
        <a:lstStyle/>
        <a:p>
          <a:endParaRPr lang="en-US"/>
        </a:p>
      </dgm:t>
    </dgm:pt>
    <dgm:pt modelId="{6EB5A11C-1810-434F-978C-7151A2D06094}" type="sibTrans" cxnId="{BDBE443E-BFAD-46EE-A435-9E5EE888E371}">
      <dgm:prSet/>
      <dgm:spPr/>
      <dgm:t>
        <a:bodyPr/>
        <a:lstStyle/>
        <a:p>
          <a:endParaRPr lang="en-US"/>
        </a:p>
      </dgm:t>
    </dgm:pt>
    <dgm:pt modelId="{6D91B9F3-5C47-4C19-8853-7501D22C8B14}">
      <dgm:prSet phldrT="[Text]"/>
      <dgm:spPr/>
      <dgm:t>
        <a:bodyPr/>
        <a:lstStyle/>
        <a:p>
          <a:r>
            <a:rPr lang="en-US" dirty="0"/>
            <a:t>Which patients</a:t>
          </a:r>
        </a:p>
      </dgm:t>
    </dgm:pt>
    <dgm:pt modelId="{56861A47-AF9F-41AC-BF3F-28A869788B1D}" type="parTrans" cxnId="{F011903B-C2BC-4B6A-AD0D-144B0237F8BC}">
      <dgm:prSet/>
      <dgm:spPr/>
      <dgm:t>
        <a:bodyPr/>
        <a:lstStyle/>
        <a:p>
          <a:endParaRPr lang="en-US"/>
        </a:p>
      </dgm:t>
    </dgm:pt>
    <dgm:pt modelId="{DF5CB0B6-95FC-437F-B9A2-F59F4C9C6F46}" type="sibTrans" cxnId="{F011903B-C2BC-4B6A-AD0D-144B0237F8BC}">
      <dgm:prSet/>
      <dgm:spPr/>
      <dgm:t>
        <a:bodyPr/>
        <a:lstStyle/>
        <a:p>
          <a:endParaRPr lang="en-US"/>
        </a:p>
      </dgm:t>
    </dgm:pt>
    <dgm:pt modelId="{56316E33-E5EE-45D0-88D6-4B4250980856}" type="pres">
      <dgm:prSet presAssocID="{DA3E9994-B666-4F66-98B3-CCF23D993A79}" presName="linearFlow" presStyleCnt="0">
        <dgm:presLayoutVars>
          <dgm:dir/>
          <dgm:resizeHandles val="exact"/>
        </dgm:presLayoutVars>
      </dgm:prSet>
      <dgm:spPr/>
    </dgm:pt>
    <dgm:pt modelId="{2E1E00F9-293B-467F-B952-385EA13963D5}" type="pres">
      <dgm:prSet presAssocID="{8DDDDDCA-D8D9-40CA-A701-9BC22866A5E2}" presName="node" presStyleLbl="node1" presStyleIdx="0" presStyleCnt="4">
        <dgm:presLayoutVars>
          <dgm:bulletEnabled val="1"/>
        </dgm:presLayoutVars>
      </dgm:prSet>
      <dgm:spPr/>
    </dgm:pt>
    <dgm:pt modelId="{CB0587BD-F2F1-4462-BC1F-24BFB6FFEEC8}" type="pres">
      <dgm:prSet presAssocID="{6932E6A3-EF70-4985-A97B-654814831254}" presName="spacerL" presStyleCnt="0"/>
      <dgm:spPr/>
    </dgm:pt>
    <dgm:pt modelId="{493504F4-B9F8-425B-8400-F461CB2A24D5}" type="pres">
      <dgm:prSet presAssocID="{6932E6A3-EF70-4985-A97B-654814831254}" presName="sibTrans" presStyleLbl="sibTrans2D1" presStyleIdx="0" presStyleCnt="3"/>
      <dgm:spPr/>
    </dgm:pt>
    <dgm:pt modelId="{166B635B-2397-49E3-A7CC-2160B94834E9}" type="pres">
      <dgm:prSet presAssocID="{6932E6A3-EF70-4985-A97B-654814831254}" presName="spacerR" presStyleCnt="0"/>
      <dgm:spPr/>
    </dgm:pt>
    <dgm:pt modelId="{AF5057F1-8AC1-4055-A202-D50F479B373F}" type="pres">
      <dgm:prSet presAssocID="{9045D11A-F5AE-47E7-8457-8B7ACC7AE2FA}" presName="node" presStyleLbl="node1" presStyleIdx="1" presStyleCnt="4">
        <dgm:presLayoutVars>
          <dgm:bulletEnabled val="1"/>
        </dgm:presLayoutVars>
      </dgm:prSet>
      <dgm:spPr/>
    </dgm:pt>
    <dgm:pt modelId="{90279710-4E82-4EB4-997A-2782F54EDDDB}" type="pres">
      <dgm:prSet presAssocID="{7DAF77FD-C058-40D7-938B-BC236C5B8E4A}" presName="spacerL" presStyleCnt="0"/>
      <dgm:spPr/>
    </dgm:pt>
    <dgm:pt modelId="{4A5A5FF5-8A9B-494F-A585-15DCE7FF8B48}" type="pres">
      <dgm:prSet presAssocID="{7DAF77FD-C058-40D7-938B-BC236C5B8E4A}" presName="sibTrans" presStyleLbl="sibTrans2D1" presStyleIdx="1" presStyleCnt="3"/>
      <dgm:spPr/>
    </dgm:pt>
    <dgm:pt modelId="{6D72CD39-EFC2-48D3-929C-84A88A97C14A}" type="pres">
      <dgm:prSet presAssocID="{7DAF77FD-C058-40D7-938B-BC236C5B8E4A}" presName="spacerR" presStyleCnt="0"/>
      <dgm:spPr/>
    </dgm:pt>
    <dgm:pt modelId="{228B43E9-D777-4B77-B035-F9A0C7E9BD44}" type="pres">
      <dgm:prSet presAssocID="{6D91B9F3-5C47-4C19-8853-7501D22C8B14}" presName="node" presStyleLbl="node1" presStyleIdx="2" presStyleCnt="4">
        <dgm:presLayoutVars>
          <dgm:bulletEnabled val="1"/>
        </dgm:presLayoutVars>
      </dgm:prSet>
      <dgm:spPr/>
    </dgm:pt>
    <dgm:pt modelId="{B345324F-175C-4E44-B4DF-9B000C005A47}" type="pres">
      <dgm:prSet presAssocID="{DF5CB0B6-95FC-437F-B9A2-F59F4C9C6F46}" presName="spacerL" presStyleCnt="0"/>
      <dgm:spPr/>
    </dgm:pt>
    <dgm:pt modelId="{4AFEB2E9-6CD6-4378-97C3-CFE7648E35CB}" type="pres">
      <dgm:prSet presAssocID="{DF5CB0B6-95FC-437F-B9A2-F59F4C9C6F46}" presName="sibTrans" presStyleLbl="sibTrans2D1" presStyleIdx="2" presStyleCnt="3"/>
      <dgm:spPr/>
    </dgm:pt>
    <dgm:pt modelId="{FDB36266-4460-45D2-AE06-9874DEA24A30}" type="pres">
      <dgm:prSet presAssocID="{DF5CB0B6-95FC-437F-B9A2-F59F4C9C6F46}" presName="spacerR" presStyleCnt="0"/>
      <dgm:spPr/>
    </dgm:pt>
    <dgm:pt modelId="{2612FCDF-0559-48D7-8FCF-E1E17B03477D}" type="pres">
      <dgm:prSet presAssocID="{2ADC2C97-E1B6-40E7-9630-989FE5A00DC0}" presName="node" presStyleLbl="node1" presStyleIdx="3" presStyleCnt="4">
        <dgm:presLayoutVars>
          <dgm:bulletEnabled val="1"/>
        </dgm:presLayoutVars>
      </dgm:prSet>
      <dgm:spPr/>
    </dgm:pt>
  </dgm:ptLst>
  <dgm:cxnLst>
    <dgm:cxn modelId="{70237A0D-B145-4406-8CA2-DC869D1F4887}" type="presOf" srcId="{8DDDDDCA-D8D9-40CA-A701-9BC22866A5E2}" destId="{2E1E00F9-293B-467F-B952-385EA13963D5}" srcOrd="0" destOrd="0" presId="urn:microsoft.com/office/officeart/2005/8/layout/equation1"/>
    <dgm:cxn modelId="{2EA21210-5DB6-49C5-8DFB-868B8A4C25F7}" type="presOf" srcId="{7DAF77FD-C058-40D7-938B-BC236C5B8E4A}" destId="{4A5A5FF5-8A9B-494F-A585-15DCE7FF8B48}" srcOrd="0" destOrd="0" presId="urn:microsoft.com/office/officeart/2005/8/layout/equation1"/>
    <dgm:cxn modelId="{8ED8B317-B0C9-414A-AB86-0B0F78376F87}" srcId="{DA3E9994-B666-4F66-98B3-CCF23D993A79}" destId="{9045D11A-F5AE-47E7-8457-8B7ACC7AE2FA}" srcOrd="1" destOrd="0" parTransId="{EDFE5D93-8F8C-4F66-8BB1-9587944DEB8D}" sibTransId="{7DAF77FD-C058-40D7-938B-BC236C5B8E4A}"/>
    <dgm:cxn modelId="{49459639-1FBF-4FF6-9C1D-F4F2FF072345}" type="presOf" srcId="{2ADC2C97-E1B6-40E7-9630-989FE5A00DC0}" destId="{2612FCDF-0559-48D7-8FCF-E1E17B03477D}" srcOrd="0" destOrd="0" presId="urn:microsoft.com/office/officeart/2005/8/layout/equation1"/>
    <dgm:cxn modelId="{F011903B-C2BC-4B6A-AD0D-144B0237F8BC}" srcId="{DA3E9994-B666-4F66-98B3-CCF23D993A79}" destId="{6D91B9F3-5C47-4C19-8853-7501D22C8B14}" srcOrd="2" destOrd="0" parTransId="{56861A47-AF9F-41AC-BF3F-28A869788B1D}" sibTransId="{DF5CB0B6-95FC-437F-B9A2-F59F4C9C6F46}"/>
    <dgm:cxn modelId="{BDBE443E-BFAD-46EE-A435-9E5EE888E371}" srcId="{DA3E9994-B666-4F66-98B3-CCF23D993A79}" destId="{2ADC2C97-E1B6-40E7-9630-989FE5A00DC0}" srcOrd="3" destOrd="0" parTransId="{B758993C-3BE7-4695-BE04-78E9F5F4CC83}" sibTransId="{6EB5A11C-1810-434F-978C-7151A2D06094}"/>
    <dgm:cxn modelId="{BA394A4C-59C7-4615-A5A9-4131C8083A2A}" type="presOf" srcId="{6D91B9F3-5C47-4C19-8853-7501D22C8B14}" destId="{228B43E9-D777-4B77-B035-F9A0C7E9BD44}" srcOrd="0" destOrd="0" presId="urn:microsoft.com/office/officeart/2005/8/layout/equation1"/>
    <dgm:cxn modelId="{16909077-DBFB-43C6-A655-5EA0D7BEA772}" type="presOf" srcId="{6932E6A3-EF70-4985-A97B-654814831254}" destId="{493504F4-B9F8-425B-8400-F461CB2A24D5}" srcOrd="0" destOrd="0" presId="urn:microsoft.com/office/officeart/2005/8/layout/equation1"/>
    <dgm:cxn modelId="{7D11A5CC-49A8-43AB-9164-E957E7ED0858}" type="presOf" srcId="{9045D11A-F5AE-47E7-8457-8B7ACC7AE2FA}" destId="{AF5057F1-8AC1-4055-A202-D50F479B373F}" srcOrd="0" destOrd="0" presId="urn:microsoft.com/office/officeart/2005/8/layout/equation1"/>
    <dgm:cxn modelId="{01D4F7DA-B079-4281-A55D-D29705D05675}" type="presOf" srcId="{DA3E9994-B666-4F66-98B3-CCF23D993A79}" destId="{56316E33-E5EE-45D0-88D6-4B4250980856}" srcOrd="0" destOrd="0" presId="urn:microsoft.com/office/officeart/2005/8/layout/equation1"/>
    <dgm:cxn modelId="{045EF8E5-85A3-4A8B-A7AF-5F0788F3D47A}" type="presOf" srcId="{DF5CB0B6-95FC-437F-B9A2-F59F4C9C6F46}" destId="{4AFEB2E9-6CD6-4378-97C3-CFE7648E35CB}" srcOrd="0" destOrd="0" presId="urn:microsoft.com/office/officeart/2005/8/layout/equation1"/>
    <dgm:cxn modelId="{4BEF61F7-F180-40A5-B54D-7A47622C6061}" srcId="{DA3E9994-B666-4F66-98B3-CCF23D993A79}" destId="{8DDDDDCA-D8D9-40CA-A701-9BC22866A5E2}" srcOrd="0" destOrd="0" parTransId="{6EB0F17A-5060-47EA-8955-531DDF0386A2}" sibTransId="{6932E6A3-EF70-4985-A97B-654814831254}"/>
    <dgm:cxn modelId="{D2E86F13-61EA-4E92-967F-5BC5A4276674}" type="presParOf" srcId="{56316E33-E5EE-45D0-88D6-4B4250980856}" destId="{2E1E00F9-293B-467F-B952-385EA13963D5}" srcOrd="0" destOrd="0" presId="urn:microsoft.com/office/officeart/2005/8/layout/equation1"/>
    <dgm:cxn modelId="{D896D6DF-3C90-42D0-86CF-9103D93EB662}" type="presParOf" srcId="{56316E33-E5EE-45D0-88D6-4B4250980856}" destId="{CB0587BD-F2F1-4462-BC1F-24BFB6FFEEC8}" srcOrd="1" destOrd="0" presId="urn:microsoft.com/office/officeart/2005/8/layout/equation1"/>
    <dgm:cxn modelId="{CD440A19-22A5-4FFA-80B6-3192F301EA56}" type="presParOf" srcId="{56316E33-E5EE-45D0-88D6-4B4250980856}" destId="{493504F4-B9F8-425B-8400-F461CB2A24D5}" srcOrd="2" destOrd="0" presId="urn:microsoft.com/office/officeart/2005/8/layout/equation1"/>
    <dgm:cxn modelId="{B0E710D8-D552-4592-B533-5E5F94E0DA80}" type="presParOf" srcId="{56316E33-E5EE-45D0-88D6-4B4250980856}" destId="{166B635B-2397-49E3-A7CC-2160B94834E9}" srcOrd="3" destOrd="0" presId="urn:microsoft.com/office/officeart/2005/8/layout/equation1"/>
    <dgm:cxn modelId="{2EB464C0-EA22-4D02-9B7A-8047F7F7F9B5}" type="presParOf" srcId="{56316E33-E5EE-45D0-88D6-4B4250980856}" destId="{AF5057F1-8AC1-4055-A202-D50F479B373F}" srcOrd="4" destOrd="0" presId="urn:microsoft.com/office/officeart/2005/8/layout/equation1"/>
    <dgm:cxn modelId="{75751B1B-5C6B-4691-9BAF-4D13FCCE2D61}" type="presParOf" srcId="{56316E33-E5EE-45D0-88D6-4B4250980856}" destId="{90279710-4E82-4EB4-997A-2782F54EDDDB}" srcOrd="5" destOrd="0" presId="urn:microsoft.com/office/officeart/2005/8/layout/equation1"/>
    <dgm:cxn modelId="{8BE80897-01A8-4D44-9ED2-785CA93203BB}" type="presParOf" srcId="{56316E33-E5EE-45D0-88D6-4B4250980856}" destId="{4A5A5FF5-8A9B-494F-A585-15DCE7FF8B48}" srcOrd="6" destOrd="0" presId="urn:microsoft.com/office/officeart/2005/8/layout/equation1"/>
    <dgm:cxn modelId="{626A4EA8-1335-4A19-8472-46AC535AFD88}" type="presParOf" srcId="{56316E33-E5EE-45D0-88D6-4B4250980856}" destId="{6D72CD39-EFC2-48D3-929C-84A88A97C14A}" srcOrd="7" destOrd="0" presId="urn:microsoft.com/office/officeart/2005/8/layout/equation1"/>
    <dgm:cxn modelId="{73322572-95CD-40A4-B2AD-2A849DA6B345}" type="presParOf" srcId="{56316E33-E5EE-45D0-88D6-4B4250980856}" destId="{228B43E9-D777-4B77-B035-F9A0C7E9BD44}" srcOrd="8" destOrd="0" presId="urn:microsoft.com/office/officeart/2005/8/layout/equation1"/>
    <dgm:cxn modelId="{D3D67FAD-A194-48AB-99F9-E6A600E3F52E}" type="presParOf" srcId="{56316E33-E5EE-45D0-88D6-4B4250980856}" destId="{B345324F-175C-4E44-B4DF-9B000C005A47}" srcOrd="9" destOrd="0" presId="urn:microsoft.com/office/officeart/2005/8/layout/equation1"/>
    <dgm:cxn modelId="{596F4ABD-2F26-48FF-8234-731F77E0FF8C}" type="presParOf" srcId="{56316E33-E5EE-45D0-88D6-4B4250980856}" destId="{4AFEB2E9-6CD6-4378-97C3-CFE7648E35CB}" srcOrd="10" destOrd="0" presId="urn:microsoft.com/office/officeart/2005/8/layout/equation1"/>
    <dgm:cxn modelId="{9B27E718-8719-4395-AA12-DF057EE1419A}" type="presParOf" srcId="{56316E33-E5EE-45D0-88D6-4B4250980856}" destId="{FDB36266-4460-45D2-AE06-9874DEA24A30}" srcOrd="11" destOrd="0" presId="urn:microsoft.com/office/officeart/2005/8/layout/equation1"/>
    <dgm:cxn modelId="{A5ACE306-A799-440F-94F4-DE2FE28CFD3F}" type="presParOf" srcId="{56316E33-E5EE-45D0-88D6-4B4250980856}" destId="{2612FCDF-0559-48D7-8FCF-E1E17B03477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3E9994-B666-4F66-98B3-CCF23D993A79}"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DDDDDCA-D8D9-40CA-A701-9BC22866A5E2}">
      <dgm:prSet phldrT="[Text]"/>
      <dgm:spPr/>
      <dgm:t>
        <a:bodyPr/>
        <a:lstStyle/>
        <a:p>
          <a:r>
            <a:rPr lang="en-US" dirty="0"/>
            <a:t>Decision-maker + decision</a:t>
          </a:r>
        </a:p>
      </dgm:t>
    </dgm:pt>
    <dgm:pt modelId="{6EB0F17A-5060-47EA-8955-531DDF0386A2}" type="parTrans" cxnId="{4BEF61F7-F180-40A5-B54D-7A47622C6061}">
      <dgm:prSet/>
      <dgm:spPr/>
      <dgm:t>
        <a:bodyPr/>
        <a:lstStyle/>
        <a:p>
          <a:endParaRPr lang="en-US"/>
        </a:p>
      </dgm:t>
    </dgm:pt>
    <dgm:pt modelId="{6932E6A3-EF70-4985-A97B-654814831254}" type="sibTrans" cxnId="{4BEF61F7-F180-40A5-B54D-7A47622C6061}">
      <dgm:prSet/>
      <dgm:spPr/>
      <dgm:t>
        <a:bodyPr/>
        <a:lstStyle/>
        <a:p>
          <a:endParaRPr lang="en-US"/>
        </a:p>
      </dgm:t>
    </dgm:pt>
    <dgm:pt modelId="{9045D11A-F5AE-47E7-8457-8B7ACC7AE2FA}">
      <dgm:prSet phldrT="[Text]"/>
      <dgm:spPr/>
      <dgm:t>
        <a:bodyPr/>
        <a:lstStyle/>
        <a:p>
          <a:r>
            <a:rPr lang="en-US" dirty="0"/>
            <a:t>Type of preference-sensitive situation</a:t>
          </a:r>
        </a:p>
      </dgm:t>
    </dgm:pt>
    <dgm:pt modelId="{EDFE5D93-8F8C-4F66-8BB1-9587944DEB8D}" type="parTrans" cxnId="{8ED8B317-B0C9-414A-AB86-0B0F78376F87}">
      <dgm:prSet/>
      <dgm:spPr/>
      <dgm:t>
        <a:bodyPr/>
        <a:lstStyle/>
        <a:p>
          <a:endParaRPr lang="en-US"/>
        </a:p>
      </dgm:t>
    </dgm:pt>
    <dgm:pt modelId="{7DAF77FD-C058-40D7-938B-BC236C5B8E4A}" type="sibTrans" cxnId="{8ED8B317-B0C9-414A-AB86-0B0F78376F87}">
      <dgm:prSet/>
      <dgm:spPr/>
      <dgm:t>
        <a:bodyPr/>
        <a:lstStyle/>
        <a:p>
          <a:endParaRPr lang="en-US"/>
        </a:p>
      </dgm:t>
    </dgm:pt>
    <dgm:pt modelId="{2ADC2C97-E1B6-40E7-9630-989FE5A00DC0}">
      <dgm:prSet phldrT="[Text]"/>
      <dgm:spPr/>
      <dgm:t>
        <a:bodyPr/>
        <a:lstStyle/>
        <a:p>
          <a:r>
            <a:rPr lang="en-US" dirty="0"/>
            <a:t>Research question</a:t>
          </a:r>
        </a:p>
      </dgm:t>
    </dgm:pt>
    <dgm:pt modelId="{B758993C-3BE7-4695-BE04-78E9F5F4CC83}" type="parTrans" cxnId="{BDBE443E-BFAD-46EE-A435-9E5EE888E371}">
      <dgm:prSet/>
      <dgm:spPr/>
      <dgm:t>
        <a:bodyPr/>
        <a:lstStyle/>
        <a:p>
          <a:endParaRPr lang="en-US"/>
        </a:p>
      </dgm:t>
    </dgm:pt>
    <dgm:pt modelId="{6EB5A11C-1810-434F-978C-7151A2D06094}" type="sibTrans" cxnId="{BDBE443E-BFAD-46EE-A435-9E5EE888E371}">
      <dgm:prSet/>
      <dgm:spPr/>
      <dgm:t>
        <a:bodyPr/>
        <a:lstStyle/>
        <a:p>
          <a:endParaRPr lang="en-US"/>
        </a:p>
      </dgm:t>
    </dgm:pt>
    <dgm:pt modelId="{6D91B9F3-5C47-4C19-8853-7501D22C8B14}">
      <dgm:prSet phldrT="[Text]"/>
      <dgm:spPr/>
      <dgm:t>
        <a:bodyPr/>
        <a:lstStyle/>
        <a:p>
          <a:r>
            <a:rPr lang="en-US" dirty="0"/>
            <a:t>Which patients</a:t>
          </a:r>
        </a:p>
      </dgm:t>
    </dgm:pt>
    <dgm:pt modelId="{56861A47-AF9F-41AC-BF3F-28A869788B1D}" type="parTrans" cxnId="{F011903B-C2BC-4B6A-AD0D-144B0237F8BC}">
      <dgm:prSet/>
      <dgm:spPr/>
      <dgm:t>
        <a:bodyPr/>
        <a:lstStyle/>
        <a:p>
          <a:endParaRPr lang="en-US"/>
        </a:p>
      </dgm:t>
    </dgm:pt>
    <dgm:pt modelId="{DF5CB0B6-95FC-437F-B9A2-F59F4C9C6F46}" type="sibTrans" cxnId="{F011903B-C2BC-4B6A-AD0D-144B0237F8BC}">
      <dgm:prSet/>
      <dgm:spPr/>
      <dgm:t>
        <a:bodyPr/>
        <a:lstStyle/>
        <a:p>
          <a:endParaRPr lang="en-US"/>
        </a:p>
      </dgm:t>
    </dgm:pt>
    <dgm:pt modelId="{56316E33-E5EE-45D0-88D6-4B4250980856}" type="pres">
      <dgm:prSet presAssocID="{DA3E9994-B666-4F66-98B3-CCF23D993A79}" presName="linearFlow" presStyleCnt="0">
        <dgm:presLayoutVars>
          <dgm:dir/>
          <dgm:resizeHandles val="exact"/>
        </dgm:presLayoutVars>
      </dgm:prSet>
      <dgm:spPr/>
    </dgm:pt>
    <dgm:pt modelId="{2E1E00F9-293B-467F-B952-385EA13963D5}" type="pres">
      <dgm:prSet presAssocID="{8DDDDDCA-D8D9-40CA-A701-9BC22866A5E2}" presName="node" presStyleLbl="node1" presStyleIdx="0" presStyleCnt="4">
        <dgm:presLayoutVars>
          <dgm:bulletEnabled val="1"/>
        </dgm:presLayoutVars>
      </dgm:prSet>
      <dgm:spPr/>
    </dgm:pt>
    <dgm:pt modelId="{CB0587BD-F2F1-4462-BC1F-24BFB6FFEEC8}" type="pres">
      <dgm:prSet presAssocID="{6932E6A3-EF70-4985-A97B-654814831254}" presName="spacerL" presStyleCnt="0"/>
      <dgm:spPr/>
    </dgm:pt>
    <dgm:pt modelId="{493504F4-B9F8-425B-8400-F461CB2A24D5}" type="pres">
      <dgm:prSet presAssocID="{6932E6A3-EF70-4985-A97B-654814831254}" presName="sibTrans" presStyleLbl="sibTrans2D1" presStyleIdx="0" presStyleCnt="3"/>
      <dgm:spPr/>
    </dgm:pt>
    <dgm:pt modelId="{166B635B-2397-49E3-A7CC-2160B94834E9}" type="pres">
      <dgm:prSet presAssocID="{6932E6A3-EF70-4985-A97B-654814831254}" presName="spacerR" presStyleCnt="0"/>
      <dgm:spPr/>
    </dgm:pt>
    <dgm:pt modelId="{AF5057F1-8AC1-4055-A202-D50F479B373F}" type="pres">
      <dgm:prSet presAssocID="{9045D11A-F5AE-47E7-8457-8B7ACC7AE2FA}" presName="node" presStyleLbl="node1" presStyleIdx="1" presStyleCnt="4">
        <dgm:presLayoutVars>
          <dgm:bulletEnabled val="1"/>
        </dgm:presLayoutVars>
      </dgm:prSet>
      <dgm:spPr/>
    </dgm:pt>
    <dgm:pt modelId="{90279710-4E82-4EB4-997A-2782F54EDDDB}" type="pres">
      <dgm:prSet presAssocID="{7DAF77FD-C058-40D7-938B-BC236C5B8E4A}" presName="spacerL" presStyleCnt="0"/>
      <dgm:spPr/>
    </dgm:pt>
    <dgm:pt modelId="{4A5A5FF5-8A9B-494F-A585-15DCE7FF8B48}" type="pres">
      <dgm:prSet presAssocID="{7DAF77FD-C058-40D7-938B-BC236C5B8E4A}" presName="sibTrans" presStyleLbl="sibTrans2D1" presStyleIdx="1" presStyleCnt="3"/>
      <dgm:spPr/>
    </dgm:pt>
    <dgm:pt modelId="{6D72CD39-EFC2-48D3-929C-84A88A97C14A}" type="pres">
      <dgm:prSet presAssocID="{7DAF77FD-C058-40D7-938B-BC236C5B8E4A}" presName="spacerR" presStyleCnt="0"/>
      <dgm:spPr/>
    </dgm:pt>
    <dgm:pt modelId="{228B43E9-D777-4B77-B035-F9A0C7E9BD44}" type="pres">
      <dgm:prSet presAssocID="{6D91B9F3-5C47-4C19-8853-7501D22C8B14}" presName="node" presStyleLbl="node1" presStyleIdx="2" presStyleCnt="4">
        <dgm:presLayoutVars>
          <dgm:bulletEnabled val="1"/>
        </dgm:presLayoutVars>
      </dgm:prSet>
      <dgm:spPr/>
    </dgm:pt>
    <dgm:pt modelId="{B345324F-175C-4E44-B4DF-9B000C005A47}" type="pres">
      <dgm:prSet presAssocID="{DF5CB0B6-95FC-437F-B9A2-F59F4C9C6F46}" presName="spacerL" presStyleCnt="0"/>
      <dgm:spPr/>
    </dgm:pt>
    <dgm:pt modelId="{4AFEB2E9-6CD6-4378-97C3-CFE7648E35CB}" type="pres">
      <dgm:prSet presAssocID="{DF5CB0B6-95FC-437F-B9A2-F59F4C9C6F46}" presName="sibTrans" presStyleLbl="sibTrans2D1" presStyleIdx="2" presStyleCnt="3"/>
      <dgm:spPr/>
    </dgm:pt>
    <dgm:pt modelId="{FDB36266-4460-45D2-AE06-9874DEA24A30}" type="pres">
      <dgm:prSet presAssocID="{DF5CB0B6-95FC-437F-B9A2-F59F4C9C6F46}" presName="spacerR" presStyleCnt="0"/>
      <dgm:spPr/>
    </dgm:pt>
    <dgm:pt modelId="{2612FCDF-0559-48D7-8FCF-E1E17B03477D}" type="pres">
      <dgm:prSet presAssocID="{2ADC2C97-E1B6-40E7-9630-989FE5A00DC0}" presName="node" presStyleLbl="node1" presStyleIdx="3" presStyleCnt="4">
        <dgm:presLayoutVars>
          <dgm:bulletEnabled val="1"/>
        </dgm:presLayoutVars>
      </dgm:prSet>
      <dgm:spPr/>
    </dgm:pt>
  </dgm:ptLst>
  <dgm:cxnLst>
    <dgm:cxn modelId="{70237A0D-B145-4406-8CA2-DC869D1F4887}" type="presOf" srcId="{8DDDDDCA-D8D9-40CA-A701-9BC22866A5E2}" destId="{2E1E00F9-293B-467F-B952-385EA13963D5}" srcOrd="0" destOrd="0" presId="urn:microsoft.com/office/officeart/2005/8/layout/equation1"/>
    <dgm:cxn modelId="{2EA21210-5DB6-49C5-8DFB-868B8A4C25F7}" type="presOf" srcId="{7DAF77FD-C058-40D7-938B-BC236C5B8E4A}" destId="{4A5A5FF5-8A9B-494F-A585-15DCE7FF8B48}" srcOrd="0" destOrd="0" presId="urn:microsoft.com/office/officeart/2005/8/layout/equation1"/>
    <dgm:cxn modelId="{8ED8B317-B0C9-414A-AB86-0B0F78376F87}" srcId="{DA3E9994-B666-4F66-98B3-CCF23D993A79}" destId="{9045D11A-F5AE-47E7-8457-8B7ACC7AE2FA}" srcOrd="1" destOrd="0" parTransId="{EDFE5D93-8F8C-4F66-8BB1-9587944DEB8D}" sibTransId="{7DAF77FD-C058-40D7-938B-BC236C5B8E4A}"/>
    <dgm:cxn modelId="{49459639-1FBF-4FF6-9C1D-F4F2FF072345}" type="presOf" srcId="{2ADC2C97-E1B6-40E7-9630-989FE5A00DC0}" destId="{2612FCDF-0559-48D7-8FCF-E1E17B03477D}" srcOrd="0" destOrd="0" presId="urn:microsoft.com/office/officeart/2005/8/layout/equation1"/>
    <dgm:cxn modelId="{F011903B-C2BC-4B6A-AD0D-144B0237F8BC}" srcId="{DA3E9994-B666-4F66-98B3-CCF23D993A79}" destId="{6D91B9F3-5C47-4C19-8853-7501D22C8B14}" srcOrd="2" destOrd="0" parTransId="{56861A47-AF9F-41AC-BF3F-28A869788B1D}" sibTransId="{DF5CB0B6-95FC-437F-B9A2-F59F4C9C6F46}"/>
    <dgm:cxn modelId="{BDBE443E-BFAD-46EE-A435-9E5EE888E371}" srcId="{DA3E9994-B666-4F66-98B3-CCF23D993A79}" destId="{2ADC2C97-E1B6-40E7-9630-989FE5A00DC0}" srcOrd="3" destOrd="0" parTransId="{B758993C-3BE7-4695-BE04-78E9F5F4CC83}" sibTransId="{6EB5A11C-1810-434F-978C-7151A2D06094}"/>
    <dgm:cxn modelId="{BA394A4C-59C7-4615-A5A9-4131C8083A2A}" type="presOf" srcId="{6D91B9F3-5C47-4C19-8853-7501D22C8B14}" destId="{228B43E9-D777-4B77-B035-F9A0C7E9BD44}" srcOrd="0" destOrd="0" presId="urn:microsoft.com/office/officeart/2005/8/layout/equation1"/>
    <dgm:cxn modelId="{16909077-DBFB-43C6-A655-5EA0D7BEA772}" type="presOf" srcId="{6932E6A3-EF70-4985-A97B-654814831254}" destId="{493504F4-B9F8-425B-8400-F461CB2A24D5}" srcOrd="0" destOrd="0" presId="urn:microsoft.com/office/officeart/2005/8/layout/equation1"/>
    <dgm:cxn modelId="{7D11A5CC-49A8-43AB-9164-E957E7ED0858}" type="presOf" srcId="{9045D11A-F5AE-47E7-8457-8B7ACC7AE2FA}" destId="{AF5057F1-8AC1-4055-A202-D50F479B373F}" srcOrd="0" destOrd="0" presId="urn:microsoft.com/office/officeart/2005/8/layout/equation1"/>
    <dgm:cxn modelId="{01D4F7DA-B079-4281-A55D-D29705D05675}" type="presOf" srcId="{DA3E9994-B666-4F66-98B3-CCF23D993A79}" destId="{56316E33-E5EE-45D0-88D6-4B4250980856}" srcOrd="0" destOrd="0" presId="urn:microsoft.com/office/officeart/2005/8/layout/equation1"/>
    <dgm:cxn modelId="{045EF8E5-85A3-4A8B-A7AF-5F0788F3D47A}" type="presOf" srcId="{DF5CB0B6-95FC-437F-B9A2-F59F4C9C6F46}" destId="{4AFEB2E9-6CD6-4378-97C3-CFE7648E35CB}" srcOrd="0" destOrd="0" presId="urn:microsoft.com/office/officeart/2005/8/layout/equation1"/>
    <dgm:cxn modelId="{4BEF61F7-F180-40A5-B54D-7A47622C6061}" srcId="{DA3E9994-B666-4F66-98B3-CCF23D993A79}" destId="{8DDDDDCA-D8D9-40CA-A701-9BC22866A5E2}" srcOrd="0" destOrd="0" parTransId="{6EB0F17A-5060-47EA-8955-531DDF0386A2}" sibTransId="{6932E6A3-EF70-4985-A97B-654814831254}"/>
    <dgm:cxn modelId="{D2E86F13-61EA-4E92-967F-5BC5A4276674}" type="presParOf" srcId="{56316E33-E5EE-45D0-88D6-4B4250980856}" destId="{2E1E00F9-293B-467F-B952-385EA13963D5}" srcOrd="0" destOrd="0" presId="urn:microsoft.com/office/officeart/2005/8/layout/equation1"/>
    <dgm:cxn modelId="{D896D6DF-3C90-42D0-86CF-9103D93EB662}" type="presParOf" srcId="{56316E33-E5EE-45D0-88D6-4B4250980856}" destId="{CB0587BD-F2F1-4462-BC1F-24BFB6FFEEC8}" srcOrd="1" destOrd="0" presId="urn:microsoft.com/office/officeart/2005/8/layout/equation1"/>
    <dgm:cxn modelId="{CD440A19-22A5-4FFA-80B6-3192F301EA56}" type="presParOf" srcId="{56316E33-E5EE-45D0-88D6-4B4250980856}" destId="{493504F4-B9F8-425B-8400-F461CB2A24D5}" srcOrd="2" destOrd="0" presId="urn:microsoft.com/office/officeart/2005/8/layout/equation1"/>
    <dgm:cxn modelId="{B0E710D8-D552-4592-B533-5E5F94E0DA80}" type="presParOf" srcId="{56316E33-E5EE-45D0-88D6-4B4250980856}" destId="{166B635B-2397-49E3-A7CC-2160B94834E9}" srcOrd="3" destOrd="0" presId="urn:microsoft.com/office/officeart/2005/8/layout/equation1"/>
    <dgm:cxn modelId="{2EB464C0-EA22-4D02-9B7A-8047F7F7F9B5}" type="presParOf" srcId="{56316E33-E5EE-45D0-88D6-4B4250980856}" destId="{AF5057F1-8AC1-4055-A202-D50F479B373F}" srcOrd="4" destOrd="0" presId="urn:microsoft.com/office/officeart/2005/8/layout/equation1"/>
    <dgm:cxn modelId="{75751B1B-5C6B-4691-9BAF-4D13FCCE2D61}" type="presParOf" srcId="{56316E33-E5EE-45D0-88D6-4B4250980856}" destId="{90279710-4E82-4EB4-997A-2782F54EDDDB}" srcOrd="5" destOrd="0" presId="urn:microsoft.com/office/officeart/2005/8/layout/equation1"/>
    <dgm:cxn modelId="{8BE80897-01A8-4D44-9ED2-785CA93203BB}" type="presParOf" srcId="{56316E33-E5EE-45D0-88D6-4B4250980856}" destId="{4A5A5FF5-8A9B-494F-A585-15DCE7FF8B48}" srcOrd="6" destOrd="0" presId="urn:microsoft.com/office/officeart/2005/8/layout/equation1"/>
    <dgm:cxn modelId="{626A4EA8-1335-4A19-8472-46AC535AFD88}" type="presParOf" srcId="{56316E33-E5EE-45D0-88D6-4B4250980856}" destId="{6D72CD39-EFC2-48D3-929C-84A88A97C14A}" srcOrd="7" destOrd="0" presId="urn:microsoft.com/office/officeart/2005/8/layout/equation1"/>
    <dgm:cxn modelId="{73322572-95CD-40A4-B2AD-2A849DA6B345}" type="presParOf" srcId="{56316E33-E5EE-45D0-88D6-4B4250980856}" destId="{228B43E9-D777-4B77-B035-F9A0C7E9BD44}" srcOrd="8" destOrd="0" presId="urn:microsoft.com/office/officeart/2005/8/layout/equation1"/>
    <dgm:cxn modelId="{D3D67FAD-A194-48AB-99F9-E6A600E3F52E}" type="presParOf" srcId="{56316E33-E5EE-45D0-88D6-4B4250980856}" destId="{B345324F-175C-4E44-B4DF-9B000C005A47}" srcOrd="9" destOrd="0" presId="urn:microsoft.com/office/officeart/2005/8/layout/equation1"/>
    <dgm:cxn modelId="{596F4ABD-2F26-48FF-8234-731F77E0FF8C}" type="presParOf" srcId="{56316E33-E5EE-45D0-88D6-4B4250980856}" destId="{4AFEB2E9-6CD6-4378-97C3-CFE7648E35CB}" srcOrd="10" destOrd="0" presId="urn:microsoft.com/office/officeart/2005/8/layout/equation1"/>
    <dgm:cxn modelId="{9B27E718-8719-4395-AA12-DF057EE1419A}" type="presParOf" srcId="{56316E33-E5EE-45D0-88D6-4B4250980856}" destId="{FDB36266-4460-45D2-AE06-9874DEA24A30}" srcOrd="11" destOrd="0" presId="urn:microsoft.com/office/officeart/2005/8/layout/equation1"/>
    <dgm:cxn modelId="{A5ACE306-A799-440F-94F4-DE2FE28CFD3F}" type="presParOf" srcId="{56316E33-E5EE-45D0-88D6-4B4250980856}" destId="{2612FCDF-0559-48D7-8FCF-E1E17B03477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FB87A0-78EB-446F-ADC0-49C5BB089F9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D09A726-13A3-46E5-AFF1-59F23FDE54D3}">
      <dgm:prSet phldrT="[Text]"/>
      <dgm:spPr/>
      <dgm:t>
        <a:bodyPr/>
        <a:lstStyle/>
        <a:p>
          <a:r>
            <a:rPr lang="en-US" dirty="0"/>
            <a:t>Qualitative patient preference studies</a:t>
          </a:r>
        </a:p>
      </dgm:t>
    </dgm:pt>
    <dgm:pt modelId="{376FC992-7A35-4810-8D10-A97DDEC39533}" type="parTrans" cxnId="{89C8FA2F-F52D-4349-802E-1CDDFCBA3C11}">
      <dgm:prSet/>
      <dgm:spPr/>
      <dgm:t>
        <a:bodyPr/>
        <a:lstStyle/>
        <a:p>
          <a:endParaRPr lang="en-US"/>
        </a:p>
      </dgm:t>
    </dgm:pt>
    <dgm:pt modelId="{5C8D7E3F-AC40-41B4-B4E7-EE3A6637515D}" type="sibTrans" cxnId="{89C8FA2F-F52D-4349-802E-1CDDFCBA3C11}">
      <dgm:prSet/>
      <dgm:spPr/>
      <dgm:t>
        <a:bodyPr/>
        <a:lstStyle/>
        <a:p>
          <a:endParaRPr lang="en-US"/>
        </a:p>
      </dgm:t>
    </dgm:pt>
    <dgm:pt modelId="{0CAB8D51-2E20-4821-A843-B59362F7B0BF}">
      <dgm:prSet phldrT="[Text]"/>
      <dgm:spPr/>
      <dgm:t>
        <a:bodyPr/>
        <a:lstStyle/>
        <a:p>
          <a:r>
            <a:rPr lang="en-US" dirty="0"/>
            <a:t>Social media listening study</a:t>
          </a:r>
        </a:p>
      </dgm:t>
    </dgm:pt>
    <dgm:pt modelId="{2C6FA918-85B4-44C7-910D-9C006A7FA1EA}" type="parTrans" cxnId="{91F026EA-AB72-4C55-B146-10FF10B3F731}">
      <dgm:prSet/>
      <dgm:spPr/>
      <dgm:t>
        <a:bodyPr/>
        <a:lstStyle/>
        <a:p>
          <a:endParaRPr lang="en-US"/>
        </a:p>
      </dgm:t>
    </dgm:pt>
    <dgm:pt modelId="{F3F35675-0A40-488B-94E0-0CF42DD9F7BA}" type="sibTrans" cxnId="{91F026EA-AB72-4C55-B146-10FF10B3F731}">
      <dgm:prSet/>
      <dgm:spPr/>
      <dgm:t>
        <a:bodyPr/>
        <a:lstStyle/>
        <a:p>
          <a:endParaRPr lang="en-US"/>
        </a:p>
      </dgm:t>
    </dgm:pt>
    <dgm:pt modelId="{0C6899D9-05DF-4378-BF4F-F7F3E9175266}">
      <dgm:prSet phldrT="[Text]"/>
      <dgm:spPr/>
      <dgm:t>
        <a:bodyPr/>
        <a:lstStyle/>
        <a:p>
          <a:r>
            <a:rPr lang="en-US" dirty="0"/>
            <a:t>Quantitative patient preference study</a:t>
          </a:r>
        </a:p>
      </dgm:t>
    </dgm:pt>
    <dgm:pt modelId="{096AB633-5722-43BF-AB9E-8CAE5B39DF99}" type="parTrans" cxnId="{1CB07C21-36D1-449B-9B30-89A158C1DCB3}">
      <dgm:prSet/>
      <dgm:spPr/>
      <dgm:t>
        <a:bodyPr/>
        <a:lstStyle/>
        <a:p>
          <a:endParaRPr lang="en-US"/>
        </a:p>
      </dgm:t>
    </dgm:pt>
    <dgm:pt modelId="{F55A74AB-7607-486F-A2FB-C575014DD59A}" type="sibTrans" cxnId="{1CB07C21-36D1-449B-9B30-89A158C1DCB3}">
      <dgm:prSet/>
      <dgm:spPr/>
      <dgm:t>
        <a:bodyPr/>
        <a:lstStyle/>
        <a:p>
          <a:endParaRPr lang="en-US"/>
        </a:p>
      </dgm:t>
    </dgm:pt>
    <dgm:pt modelId="{368FB8A0-96E2-46EE-B768-9F5F77014499}">
      <dgm:prSet phldrT="[Text]"/>
      <dgm:spPr/>
      <dgm:t>
        <a:bodyPr/>
        <a:lstStyle/>
        <a:p>
          <a:r>
            <a:rPr lang="en-US" dirty="0"/>
            <a:t>Discrete Choice Experiment (DCE) study</a:t>
          </a:r>
        </a:p>
      </dgm:t>
    </dgm:pt>
    <dgm:pt modelId="{C7C936AE-1CFB-4982-879C-C55993D841F7}" type="parTrans" cxnId="{48A22DDA-FBD2-42D6-B992-BDF7919EE84C}">
      <dgm:prSet/>
      <dgm:spPr/>
      <dgm:t>
        <a:bodyPr/>
        <a:lstStyle/>
        <a:p>
          <a:endParaRPr lang="en-US"/>
        </a:p>
      </dgm:t>
    </dgm:pt>
    <dgm:pt modelId="{52C94BBE-E60B-4EC6-A93C-711C7B593ADB}" type="sibTrans" cxnId="{48A22DDA-FBD2-42D6-B992-BDF7919EE84C}">
      <dgm:prSet/>
      <dgm:spPr/>
      <dgm:t>
        <a:bodyPr/>
        <a:lstStyle/>
        <a:p>
          <a:endParaRPr lang="en-US"/>
        </a:p>
      </dgm:t>
    </dgm:pt>
    <dgm:pt modelId="{0ADABEEF-9E21-4673-8B0E-EAB1151EB3FF}">
      <dgm:prSet/>
      <dgm:spPr/>
      <dgm:t>
        <a:bodyPr/>
        <a:lstStyle/>
        <a:p>
          <a:r>
            <a:rPr lang="en-US" dirty="0"/>
            <a:t>Online bulletin board</a:t>
          </a:r>
        </a:p>
      </dgm:t>
    </dgm:pt>
    <dgm:pt modelId="{052D324E-BF61-4875-BD97-D1408BCF03E5}" type="parTrans" cxnId="{51930881-5F49-4C52-AE5A-9A5B812099DA}">
      <dgm:prSet/>
      <dgm:spPr/>
      <dgm:t>
        <a:bodyPr/>
        <a:lstStyle/>
        <a:p>
          <a:endParaRPr lang="en-US"/>
        </a:p>
      </dgm:t>
    </dgm:pt>
    <dgm:pt modelId="{8C714BAD-6BE4-41D3-B663-0C0F8A252F26}" type="sibTrans" cxnId="{51930881-5F49-4C52-AE5A-9A5B812099DA}">
      <dgm:prSet/>
      <dgm:spPr/>
      <dgm:t>
        <a:bodyPr/>
        <a:lstStyle/>
        <a:p>
          <a:endParaRPr lang="en-US"/>
        </a:p>
      </dgm:t>
    </dgm:pt>
    <dgm:pt modelId="{B8D99B60-006E-476A-8B6A-145C331D75D0}" type="pres">
      <dgm:prSet presAssocID="{03FB87A0-78EB-446F-ADC0-49C5BB089F9E}" presName="linearFlow" presStyleCnt="0">
        <dgm:presLayoutVars>
          <dgm:dir/>
          <dgm:animLvl val="lvl"/>
          <dgm:resizeHandles val="exact"/>
        </dgm:presLayoutVars>
      </dgm:prSet>
      <dgm:spPr/>
    </dgm:pt>
    <dgm:pt modelId="{2963A849-AB4F-408D-B12A-62B1E0E20C73}" type="pres">
      <dgm:prSet presAssocID="{FD09A726-13A3-46E5-AFF1-59F23FDE54D3}" presName="composite" presStyleCnt="0"/>
      <dgm:spPr/>
    </dgm:pt>
    <dgm:pt modelId="{7AD39DEA-A608-4FDF-B679-BE4538536739}" type="pres">
      <dgm:prSet presAssocID="{FD09A726-13A3-46E5-AFF1-59F23FDE54D3}" presName="parTx" presStyleLbl="node1" presStyleIdx="0" presStyleCnt="2">
        <dgm:presLayoutVars>
          <dgm:chMax val="0"/>
          <dgm:chPref val="0"/>
          <dgm:bulletEnabled val="1"/>
        </dgm:presLayoutVars>
      </dgm:prSet>
      <dgm:spPr/>
    </dgm:pt>
    <dgm:pt modelId="{6DF8EB59-4AED-4A6B-96C8-052EC22B65FE}" type="pres">
      <dgm:prSet presAssocID="{FD09A726-13A3-46E5-AFF1-59F23FDE54D3}" presName="parSh" presStyleLbl="node1" presStyleIdx="0" presStyleCnt="2"/>
      <dgm:spPr/>
    </dgm:pt>
    <dgm:pt modelId="{048C5D4D-1A8D-4C68-A02F-3367A309DBF5}" type="pres">
      <dgm:prSet presAssocID="{FD09A726-13A3-46E5-AFF1-59F23FDE54D3}" presName="desTx" presStyleLbl="fgAcc1" presStyleIdx="0" presStyleCnt="2">
        <dgm:presLayoutVars>
          <dgm:bulletEnabled val="1"/>
        </dgm:presLayoutVars>
      </dgm:prSet>
      <dgm:spPr/>
    </dgm:pt>
    <dgm:pt modelId="{D0E35E7F-C63C-4891-AAE6-3594007ABEF9}" type="pres">
      <dgm:prSet presAssocID="{5C8D7E3F-AC40-41B4-B4E7-EE3A6637515D}" presName="sibTrans" presStyleLbl="sibTrans2D1" presStyleIdx="0" presStyleCnt="1"/>
      <dgm:spPr/>
    </dgm:pt>
    <dgm:pt modelId="{791A8E2C-03B8-4F18-9C27-67E71D4A0874}" type="pres">
      <dgm:prSet presAssocID="{5C8D7E3F-AC40-41B4-B4E7-EE3A6637515D}" presName="connTx" presStyleLbl="sibTrans2D1" presStyleIdx="0" presStyleCnt="1"/>
      <dgm:spPr/>
    </dgm:pt>
    <dgm:pt modelId="{F7148D96-1FF1-4A7A-958C-AD13F84239F4}" type="pres">
      <dgm:prSet presAssocID="{0C6899D9-05DF-4378-BF4F-F7F3E9175266}" presName="composite" presStyleCnt="0"/>
      <dgm:spPr/>
    </dgm:pt>
    <dgm:pt modelId="{1CE483A3-5980-4F87-9918-40462E8645DC}" type="pres">
      <dgm:prSet presAssocID="{0C6899D9-05DF-4378-BF4F-F7F3E9175266}" presName="parTx" presStyleLbl="node1" presStyleIdx="0" presStyleCnt="2">
        <dgm:presLayoutVars>
          <dgm:chMax val="0"/>
          <dgm:chPref val="0"/>
          <dgm:bulletEnabled val="1"/>
        </dgm:presLayoutVars>
      </dgm:prSet>
      <dgm:spPr/>
    </dgm:pt>
    <dgm:pt modelId="{645E6CEF-BF11-43B0-9BE0-FDD77F0692F9}" type="pres">
      <dgm:prSet presAssocID="{0C6899D9-05DF-4378-BF4F-F7F3E9175266}" presName="parSh" presStyleLbl="node1" presStyleIdx="1" presStyleCnt="2"/>
      <dgm:spPr/>
    </dgm:pt>
    <dgm:pt modelId="{507EFB66-B0BB-4451-9C99-DF3FAE96D9DF}" type="pres">
      <dgm:prSet presAssocID="{0C6899D9-05DF-4378-BF4F-F7F3E9175266}" presName="desTx" presStyleLbl="fgAcc1" presStyleIdx="1" presStyleCnt="2">
        <dgm:presLayoutVars>
          <dgm:bulletEnabled val="1"/>
        </dgm:presLayoutVars>
      </dgm:prSet>
      <dgm:spPr/>
    </dgm:pt>
  </dgm:ptLst>
  <dgm:cxnLst>
    <dgm:cxn modelId="{BADDDF19-0764-4C86-861E-ADE7CB863AB8}" type="presOf" srcId="{5C8D7E3F-AC40-41B4-B4E7-EE3A6637515D}" destId="{791A8E2C-03B8-4F18-9C27-67E71D4A0874}" srcOrd="1" destOrd="0" presId="urn:microsoft.com/office/officeart/2005/8/layout/process3"/>
    <dgm:cxn modelId="{1CB07C21-36D1-449B-9B30-89A158C1DCB3}" srcId="{03FB87A0-78EB-446F-ADC0-49C5BB089F9E}" destId="{0C6899D9-05DF-4378-BF4F-F7F3E9175266}" srcOrd="1" destOrd="0" parTransId="{096AB633-5722-43BF-AB9E-8CAE5B39DF99}" sibTransId="{F55A74AB-7607-486F-A2FB-C575014DD59A}"/>
    <dgm:cxn modelId="{33851B2F-271B-40AB-9937-A1A7CB1A2937}" type="presOf" srcId="{03FB87A0-78EB-446F-ADC0-49C5BB089F9E}" destId="{B8D99B60-006E-476A-8B6A-145C331D75D0}" srcOrd="0" destOrd="0" presId="urn:microsoft.com/office/officeart/2005/8/layout/process3"/>
    <dgm:cxn modelId="{89C8FA2F-F52D-4349-802E-1CDDFCBA3C11}" srcId="{03FB87A0-78EB-446F-ADC0-49C5BB089F9E}" destId="{FD09A726-13A3-46E5-AFF1-59F23FDE54D3}" srcOrd="0" destOrd="0" parTransId="{376FC992-7A35-4810-8D10-A97DDEC39533}" sibTransId="{5C8D7E3F-AC40-41B4-B4E7-EE3A6637515D}"/>
    <dgm:cxn modelId="{594FE171-D075-483C-AED7-4F091A535A8B}" type="presOf" srcId="{0C6899D9-05DF-4378-BF4F-F7F3E9175266}" destId="{1CE483A3-5980-4F87-9918-40462E8645DC}" srcOrd="0" destOrd="0" presId="urn:microsoft.com/office/officeart/2005/8/layout/process3"/>
    <dgm:cxn modelId="{51930881-5F49-4C52-AE5A-9A5B812099DA}" srcId="{FD09A726-13A3-46E5-AFF1-59F23FDE54D3}" destId="{0ADABEEF-9E21-4673-8B0E-EAB1151EB3FF}" srcOrd="1" destOrd="0" parTransId="{052D324E-BF61-4875-BD97-D1408BCF03E5}" sibTransId="{8C714BAD-6BE4-41D3-B663-0C0F8A252F26}"/>
    <dgm:cxn modelId="{B37A0690-E268-4A2E-9408-1CE99E83BEC6}" type="presOf" srcId="{368FB8A0-96E2-46EE-B768-9F5F77014499}" destId="{507EFB66-B0BB-4451-9C99-DF3FAE96D9DF}" srcOrd="0" destOrd="0" presId="urn:microsoft.com/office/officeart/2005/8/layout/process3"/>
    <dgm:cxn modelId="{66B01991-D1BF-4240-A5F9-80B422CCEB99}" type="presOf" srcId="{FD09A726-13A3-46E5-AFF1-59F23FDE54D3}" destId="{7AD39DEA-A608-4FDF-B679-BE4538536739}" srcOrd="0" destOrd="0" presId="urn:microsoft.com/office/officeart/2005/8/layout/process3"/>
    <dgm:cxn modelId="{17457BA2-E17D-49A2-980D-201A69C2F3AB}" type="presOf" srcId="{0C6899D9-05DF-4378-BF4F-F7F3E9175266}" destId="{645E6CEF-BF11-43B0-9BE0-FDD77F0692F9}" srcOrd="1" destOrd="0" presId="urn:microsoft.com/office/officeart/2005/8/layout/process3"/>
    <dgm:cxn modelId="{FDEACDA8-C290-446D-8524-D136557016FD}" type="presOf" srcId="{0ADABEEF-9E21-4673-8B0E-EAB1151EB3FF}" destId="{048C5D4D-1A8D-4C68-A02F-3367A309DBF5}" srcOrd="0" destOrd="1" presId="urn:microsoft.com/office/officeart/2005/8/layout/process3"/>
    <dgm:cxn modelId="{48A22DDA-FBD2-42D6-B992-BDF7919EE84C}" srcId="{0C6899D9-05DF-4378-BF4F-F7F3E9175266}" destId="{368FB8A0-96E2-46EE-B768-9F5F77014499}" srcOrd="0" destOrd="0" parTransId="{C7C936AE-1CFB-4982-879C-C55993D841F7}" sibTransId="{52C94BBE-E60B-4EC6-A93C-711C7B593ADB}"/>
    <dgm:cxn modelId="{8CAD1BDC-59EF-4D69-AFD1-DDD49E7E7EE9}" type="presOf" srcId="{5C8D7E3F-AC40-41B4-B4E7-EE3A6637515D}" destId="{D0E35E7F-C63C-4891-AAE6-3594007ABEF9}" srcOrd="0" destOrd="0" presId="urn:microsoft.com/office/officeart/2005/8/layout/process3"/>
    <dgm:cxn modelId="{91F026EA-AB72-4C55-B146-10FF10B3F731}" srcId="{FD09A726-13A3-46E5-AFF1-59F23FDE54D3}" destId="{0CAB8D51-2E20-4821-A843-B59362F7B0BF}" srcOrd="0" destOrd="0" parTransId="{2C6FA918-85B4-44C7-910D-9C006A7FA1EA}" sibTransId="{F3F35675-0A40-488B-94E0-0CF42DD9F7BA}"/>
    <dgm:cxn modelId="{312D82ED-9A92-475C-966F-DE1C2000DE38}" type="presOf" srcId="{0CAB8D51-2E20-4821-A843-B59362F7B0BF}" destId="{048C5D4D-1A8D-4C68-A02F-3367A309DBF5}" srcOrd="0" destOrd="0" presId="urn:microsoft.com/office/officeart/2005/8/layout/process3"/>
    <dgm:cxn modelId="{DBA53EFE-29F5-4002-917D-15128CB7FE66}" type="presOf" srcId="{FD09A726-13A3-46E5-AFF1-59F23FDE54D3}" destId="{6DF8EB59-4AED-4A6B-96C8-052EC22B65FE}" srcOrd="1" destOrd="0" presId="urn:microsoft.com/office/officeart/2005/8/layout/process3"/>
    <dgm:cxn modelId="{E9EA3904-ABA7-4605-95B6-C4276DF7564E}" type="presParOf" srcId="{B8D99B60-006E-476A-8B6A-145C331D75D0}" destId="{2963A849-AB4F-408D-B12A-62B1E0E20C73}" srcOrd="0" destOrd="0" presId="urn:microsoft.com/office/officeart/2005/8/layout/process3"/>
    <dgm:cxn modelId="{ECF217D5-7F1D-4152-812D-1BB41436233E}" type="presParOf" srcId="{2963A849-AB4F-408D-B12A-62B1E0E20C73}" destId="{7AD39DEA-A608-4FDF-B679-BE4538536739}" srcOrd="0" destOrd="0" presId="urn:microsoft.com/office/officeart/2005/8/layout/process3"/>
    <dgm:cxn modelId="{EB38C237-D07C-4F18-80B2-85918789F6FC}" type="presParOf" srcId="{2963A849-AB4F-408D-B12A-62B1E0E20C73}" destId="{6DF8EB59-4AED-4A6B-96C8-052EC22B65FE}" srcOrd="1" destOrd="0" presId="urn:microsoft.com/office/officeart/2005/8/layout/process3"/>
    <dgm:cxn modelId="{67524CAD-CC2C-4D12-8A0F-BAA04119C5D6}" type="presParOf" srcId="{2963A849-AB4F-408D-B12A-62B1E0E20C73}" destId="{048C5D4D-1A8D-4C68-A02F-3367A309DBF5}" srcOrd="2" destOrd="0" presId="urn:microsoft.com/office/officeart/2005/8/layout/process3"/>
    <dgm:cxn modelId="{D6A848D7-FD10-43BF-8986-8FAAC0F306D7}" type="presParOf" srcId="{B8D99B60-006E-476A-8B6A-145C331D75D0}" destId="{D0E35E7F-C63C-4891-AAE6-3594007ABEF9}" srcOrd="1" destOrd="0" presId="urn:microsoft.com/office/officeart/2005/8/layout/process3"/>
    <dgm:cxn modelId="{D0544F89-E5D6-4FAE-AD59-1B54E15ECE28}" type="presParOf" srcId="{D0E35E7F-C63C-4891-AAE6-3594007ABEF9}" destId="{791A8E2C-03B8-4F18-9C27-67E71D4A0874}" srcOrd="0" destOrd="0" presId="urn:microsoft.com/office/officeart/2005/8/layout/process3"/>
    <dgm:cxn modelId="{D31BF92D-C8D2-410F-9DED-E85BCFE66745}" type="presParOf" srcId="{B8D99B60-006E-476A-8B6A-145C331D75D0}" destId="{F7148D96-1FF1-4A7A-958C-AD13F84239F4}" srcOrd="2" destOrd="0" presId="urn:microsoft.com/office/officeart/2005/8/layout/process3"/>
    <dgm:cxn modelId="{E6B9262A-AB23-4A78-AC29-126656C29BF7}" type="presParOf" srcId="{F7148D96-1FF1-4A7A-958C-AD13F84239F4}" destId="{1CE483A3-5980-4F87-9918-40462E8645DC}" srcOrd="0" destOrd="0" presId="urn:microsoft.com/office/officeart/2005/8/layout/process3"/>
    <dgm:cxn modelId="{1B68DCC8-DD1A-48F1-A6BE-D925B75D5577}" type="presParOf" srcId="{F7148D96-1FF1-4A7A-958C-AD13F84239F4}" destId="{645E6CEF-BF11-43B0-9BE0-FDD77F0692F9}" srcOrd="1" destOrd="0" presId="urn:microsoft.com/office/officeart/2005/8/layout/process3"/>
    <dgm:cxn modelId="{C915FE95-05D6-4923-AE3C-9952D73A271B}" type="presParOf" srcId="{F7148D96-1FF1-4A7A-958C-AD13F84239F4}" destId="{507EFB66-B0BB-4451-9C99-DF3FAE96D9D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2D23DA-E59E-43AF-BB48-920B9012F5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8564C3-2FD3-4586-B6FD-BE9698730705}">
      <dgm:prSet phldrT="[Text]"/>
      <dgm:spPr/>
      <dgm:t>
        <a:bodyPr/>
        <a:lstStyle/>
        <a:p>
          <a:r>
            <a:rPr lang="en-US" dirty="0"/>
            <a:t>Social media listening study</a:t>
          </a:r>
        </a:p>
      </dgm:t>
    </dgm:pt>
    <dgm:pt modelId="{EC6649C5-90AD-4F1A-8B03-E3ECF552456E}" type="parTrans" cxnId="{F7CC7901-AC5C-441C-A99D-ABF2DD9AAC94}">
      <dgm:prSet/>
      <dgm:spPr/>
      <dgm:t>
        <a:bodyPr/>
        <a:lstStyle/>
        <a:p>
          <a:endParaRPr lang="en-US"/>
        </a:p>
      </dgm:t>
    </dgm:pt>
    <dgm:pt modelId="{DF48D6D4-CA59-4536-B476-369E54655377}" type="sibTrans" cxnId="{F7CC7901-AC5C-441C-A99D-ABF2DD9AAC94}">
      <dgm:prSet/>
      <dgm:spPr/>
      <dgm:t>
        <a:bodyPr/>
        <a:lstStyle/>
        <a:p>
          <a:endParaRPr lang="en-US"/>
        </a:p>
      </dgm:t>
    </dgm:pt>
    <dgm:pt modelId="{F7437B19-7242-486C-B6A3-194850122F9B}">
      <dgm:prSet phldrT="[Text]"/>
      <dgm:spPr/>
      <dgm:t>
        <a:bodyPr/>
        <a:lstStyle/>
        <a:p>
          <a:r>
            <a:rPr lang="en-US" b="1" dirty="0"/>
            <a:t>Methods</a:t>
          </a:r>
          <a:r>
            <a:rPr lang="en-US" dirty="0"/>
            <a:t>: search on social media for COPD-related terms</a:t>
          </a:r>
        </a:p>
      </dgm:t>
    </dgm:pt>
    <dgm:pt modelId="{A5A48039-ED93-4C1C-B8AD-BAA497580A2D}" type="parTrans" cxnId="{1E521E52-C620-4C18-8957-6EC641BDFC51}">
      <dgm:prSet/>
      <dgm:spPr/>
      <dgm:t>
        <a:bodyPr/>
        <a:lstStyle/>
        <a:p>
          <a:endParaRPr lang="en-US"/>
        </a:p>
      </dgm:t>
    </dgm:pt>
    <dgm:pt modelId="{6C8A7D36-3C80-4A35-86A2-04D81FBBDD57}" type="sibTrans" cxnId="{1E521E52-C620-4C18-8957-6EC641BDFC51}">
      <dgm:prSet/>
      <dgm:spPr/>
      <dgm:t>
        <a:bodyPr/>
        <a:lstStyle/>
        <a:p>
          <a:endParaRPr lang="en-US"/>
        </a:p>
      </dgm:t>
    </dgm:pt>
    <dgm:pt modelId="{308FE029-83DC-43EC-955A-AA9FCEF6D794}">
      <dgm:prSet phldrT="[Text]"/>
      <dgm:spPr/>
      <dgm:t>
        <a:bodyPr/>
        <a:lstStyle/>
        <a:p>
          <a:r>
            <a:rPr lang="en-US" b="1" dirty="0"/>
            <a:t>Results</a:t>
          </a:r>
          <a:r>
            <a:rPr lang="en-US" dirty="0"/>
            <a:t>: most frequently mentioned terms were cough, mucus and shortness of breath</a:t>
          </a:r>
        </a:p>
      </dgm:t>
    </dgm:pt>
    <dgm:pt modelId="{B77E39E5-3AAC-4AE6-B933-F7ECDCE6279B}" type="parTrans" cxnId="{04D6FA5A-3BAC-48E7-924E-25F21FBF1AD9}">
      <dgm:prSet/>
      <dgm:spPr/>
      <dgm:t>
        <a:bodyPr/>
        <a:lstStyle/>
        <a:p>
          <a:endParaRPr lang="en-US"/>
        </a:p>
      </dgm:t>
    </dgm:pt>
    <dgm:pt modelId="{ED6D8356-B045-4C5B-BEF8-2C7D03EFB611}" type="sibTrans" cxnId="{04D6FA5A-3BAC-48E7-924E-25F21FBF1AD9}">
      <dgm:prSet/>
      <dgm:spPr/>
      <dgm:t>
        <a:bodyPr/>
        <a:lstStyle/>
        <a:p>
          <a:endParaRPr lang="en-US"/>
        </a:p>
      </dgm:t>
    </dgm:pt>
    <dgm:pt modelId="{EE192030-7A2D-4465-9FE9-F40629721408}">
      <dgm:prSet phldrT="[Text]"/>
      <dgm:spPr/>
      <dgm:t>
        <a:bodyPr/>
        <a:lstStyle/>
        <a:p>
          <a:r>
            <a:rPr lang="en-US" dirty="0"/>
            <a:t>Online bulletin board</a:t>
          </a:r>
        </a:p>
      </dgm:t>
    </dgm:pt>
    <dgm:pt modelId="{DCFA4C49-6776-4895-AECF-443500033193}" type="parTrans" cxnId="{B64DD6F1-05C9-40DC-86EA-22FF62DCA5F6}">
      <dgm:prSet/>
      <dgm:spPr/>
      <dgm:t>
        <a:bodyPr/>
        <a:lstStyle/>
        <a:p>
          <a:endParaRPr lang="en-US"/>
        </a:p>
      </dgm:t>
    </dgm:pt>
    <dgm:pt modelId="{8726075C-9A97-48C2-8186-F3E0BCB25844}" type="sibTrans" cxnId="{B64DD6F1-05C9-40DC-86EA-22FF62DCA5F6}">
      <dgm:prSet/>
      <dgm:spPr/>
      <dgm:t>
        <a:bodyPr/>
        <a:lstStyle/>
        <a:p>
          <a:endParaRPr lang="en-US"/>
        </a:p>
      </dgm:t>
    </dgm:pt>
    <dgm:pt modelId="{67A4B70B-E036-404F-AE0D-6B78928BEC16}">
      <dgm:prSet phldrT="[Text]"/>
      <dgm:spPr/>
      <dgm:t>
        <a:bodyPr/>
        <a:lstStyle/>
        <a:p>
          <a:r>
            <a:rPr lang="en-US" b="1" dirty="0"/>
            <a:t>Methods</a:t>
          </a:r>
          <a:r>
            <a:rPr lang="en-US" dirty="0"/>
            <a:t>: two 2-week, moderated, online communities, each with 10 patients with COPD, exploring themes around the impact of cough and mucus </a:t>
          </a:r>
        </a:p>
      </dgm:t>
    </dgm:pt>
    <dgm:pt modelId="{4457D5B6-8E4A-477D-B76F-1459DDF210BF}" type="parTrans" cxnId="{37914120-9160-49D0-BA4F-56BA2DD49305}">
      <dgm:prSet/>
      <dgm:spPr/>
      <dgm:t>
        <a:bodyPr/>
        <a:lstStyle/>
        <a:p>
          <a:endParaRPr lang="en-US"/>
        </a:p>
      </dgm:t>
    </dgm:pt>
    <dgm:pt modelId="{607BDBC4-5E23-4FC1-BB5E-E6C9889F01F6}" type="sibTrans" cxnId="{37914120-9160-49D0-BA4F-56BA2DD49305}">
      <dgm:prSet/>
      <dgm:spPr/>
      <dgm:t>
        <a:bodyPr/>
        <a:lstStyle/>
        <a:p>
          <a:endParaRPr lang="en-US"/>
        </a:p>
      </dgm:t>
    </dgm:pt>
    <dgm:pt modelId="{5DD4CEB4-ED9C-4FBF-B971-C181A748950A}">
      <dgm:prSet phldrT="[Text]"/>
      <dgm:spPr/>
      <dgm:t>
        <a:bodyPr/>
        <a:lstStyle/>
        <a:p>
          <a:r>
            <a:rPr lang="en-US" b="1" dirty="0"/>
            <a:t>Results</a:t>
          </a:r>
          <a:r>
            <a:rPr lang="en-US" dirty="0"/>
            <a:t>: cough and mucus disrupted patients’ lives</a:t>
          </a:r>
        </a:p>
      </dgm:t>
    </dgm:pt>
    <dgm:pt modelId="{E5FA0D8C-3C62-4C03-AF93-C87A0D560682}" type="parTrans" cxnId="{3385BB97-F749-491D-A3F7-CD797C893B83}">
      <dgm:prSet/>
      <dgm:spPr/>
      <dgm:t>
        <a:bodyPr/>
        <a:lstStyle/>
        <a:p>
          <a:endParaRPr lang="en-US"/>
        </a:p>
      </dgm:t>
    </dgm:pt>
    <dgm:pt modelId="{2D5F87CD-0D34-4FD4-BF60-1BF22EB044E7}" type="sibTrans" cxnId="{3385BB97-F749-491D-A3F7-CD797C893B83}">
      <dgm:prSet/>
      <dgm:spPr/>
      <dgm:t>
        <a:bodyPr/>
        <a:lstStyle/>
        <a:p>
          <a:endParaRPr lang="en-US"/>
        </a:p>
      </dgm:t>
    </dgm:pt>
    <dgm:pt modelId="{B0D25170-DFAB-4656-B04D-0578375ED1EB}" type="pres">
      <dgm:prSet presAssocID="{C72D23DA-E59E-43AF-BB48-920B9012F5B2}" presName="Name0" presStyleCnt="0">
        <dgm:presLayoutVars>
          <dgm:dir/>
          <dgm:animLvl val="lvl"/>
          <dgm:resizeHandles val="exact"/>
        </dgm:presLayoutVars>
      </dgm:prSet>
      <dgm:spPr/>
    </dgm:pt>
    <dgm:pt modelId="{82566F39-469F-44C8-88FB-FBA20C1B9A37}" type="pres">
      <dgm:prSet presAssocID="{4D8564C3-2FD3-4586-B6FD-BE9698730705}" presName="linNode" presStyleCnt="0"/>
      <dgm:spPr/>
    </dgm:pt>
    <dgm:pt modelId="{FC70516C-4C20-4959-9633-5C6238832AC9}" type="pres">
      <dgm:prSet presAssocID="{4D8564C3-2FD3-4586-B6FD-BE9698730705}" presName="parentText" presStyleLbl="node1" presStyleIdx="0" presStyleCnt="2">
        <dgm:presLayoutVars>
          <dgm:chMax val="1"/>
          <dgm:bulletEnabled val="1"/>
        </dgm:presLayoutVars>
      </dgm:prSet>
      <dgm:spPr/>
    </dgm:pt>
    <dgm:pt modelId="{EEA238B8-52A2-4AD5-AD26-8D33A1DCE0B0}" type="pres">
      <dgm:prSet presAssocID="{4D8564C3-2FD3-4586-B6FD-BE9698730705}" presName="descendantText" presStyleLbl="alignAccFollowNode1" presStyleIdx="0" presStyleCnt="2">
        <dgm:presLayoutVars>
          <dgm:bulletEnabled val="1"/>
        </dgm:presLayoutVars>
      </dgm:prSet>
      <dgm:spPr/>
    </dgm:pt>
    <dgm:pt modelId="{5EFB25DE-BD12-4505-9EBD-AAE957BE7516}" type="pres">
      <dgm:prSet presAssocID="{DF48D6D4-CA59-4536-B476-369E54655377}" presName="sp" presStyleCnt="0"/>
      <dgm:spPr/>
    </dgm:pt>
    <dgm:pt modelId="{C6389167-DFCD-4A18-874F-751FE68BE3E1}" type="pres">
      <dgm:prSet presAssocID="{EE192030-7A2D-4465-9FE9-F40629721408}" presName="linNode" presStyleCnt="0"/>
      <dgm:spPr/>
    </dgm:pt>
    <dgm:pt modelId="{CD9FD413-67F1-4D7E-B33B-31D3F9BE5783}" type="pres">
      <dgm:prSet presAssocID="{EE192030-7A2D-4465-9FE9-F40629721408}" presName="parentText" presStyleLbl="node1" presStyleIdx="1" presStyleCnt="2">
        <dgm:presLayoutVars>
          <dgm:chMax val="1"/>
          <dgm:bulletEnabled val="1"/>
        </dgm:presLayoutVars>
      </dgm:prSet>
      <dgm:spPr/>
    </dgm:pt>
    <dgm:pt modelId="{7C6AFE58-FED2-47B4-9D13-1E401E2C9BA5}" type="pres">
      <dgm:prSet presAssocID="{EE192030-7A2D-4465-9FE9-F40629721408}" presName="descendantText" presStyleLbl="alignAccFollowNode1" presStyleIdx="1" presStyleCnt="2">
        <dgm:presLayoutVars>
          <dgm:bulletEnabled val="1"/>
        </dgm:presLayoutVars>
      </dgm:prSet>
      <dgm:spPr/>
    </dgm:pt>
  </dgm:ptLst>
  <dgm:cxnLst>
    <dgm:cxn modelId="{F7CC7901-AC5C-441C-A99D-ABF2DD9AAC94}" srcId="{C72D23DA-E59E-43AF-BB48-920B9012F5B2}" destId="{4D8564C3-2FD3-4586-B6FD-BE9698730705}" srcOrd="0" destOrd="0" parTransId="{EC6649C5-90AD-4F1A-8B03-E3ECF552456E}" sibTransId="{DF48D6D4-CA59-4536-B476-369E54655377}"/>
    <dgm:cxn modelId="{37914120-9160-49D0-BA4F-56BA2DD49305}" srcId="{EE192030-7A2D-4465-9FE9-F40629721408}" destId="{67A4B70B-E036-404F-AE0D-6B78928BEC16}" srcOrd="0" destOrd="0" parTransId="{4457D5B6-8E4A-477D-B76F-1459DDF210BF}" sibTransId="{607BDBC4-5E23-4FC1-BB5E-E6C9889F01F6}"/>
    <dgm:cxn modelId="{A2430B2A-CB27-40E6-A06B-A169A7F37A35}" type="presOf" srcId="{4D8564C3-2FD3-4586-B6FD-BE9698730705}" destId="{FC70516C-4C20-4959-9633-5C6238832AC9}" srcOrd="0" destOrd="0" presId="urn:microsoft.com/office/officeart/2005/8/layout/vList5"/>
    <dgm:cxn modelId="{1E521E52-C620-4C18-8957-6EC641BDFC51}" srcId="{4D8564C3-2FD3-4586-B6FD-BE9698730705}" destId="{F7437B19-7242-486C-B6A3-194850122F9B}" srcOrd="0" destOrd="0" parTransId="{A5A48039-ED93-4C1C-B8AD-BAA497580A2D}" sibTransId="{6C8A7D36-3C80-4A35-86A2-04D81FBBDD57}"/>
    <dgm:cxn modelId="{F9E29174-D48D-4560-A01E-C73E30BAFD5F}" type="presOf" srcId="{67A4B70B-E036-404F-AE0D-6B78928BEC16}" destId="{7C6AFE58-FED2-47B4-9D13-1E401E2C9BA5}" srcOrd="0" destOrd="0" presId="urn:microsoft.com/office/officeart/2005/8/layout/vList5"/>
    <dgm:cxn modelId="{04D6FA5A-3BAC-48E7-924E-25F21FBF1AD9}" srcId="{4D8564C3-2FD3-4586-B6FD-BE9698730705}" destId="{308FE029-83DC-43EC-955A-AA9FCEF6D794}" srcOrd="1" destOrd="0" parTransId="{B77E39E5-3AAC-4AE6-B933-F7ECDCE6279B}" sibTransId="{ED6D8356-B045-4C5B-BEF8-2C7D03EFB611}"/>
    <dgm:cxn modelId="{437CFF5A-5284-4B08-9F90-970475FA480D}" type="presOf" srcId="{F7437B19-7242-486C-B6A3-194850122F9B}" destId="{EEA238B8-52A2-4AD5-AD26-8D33A1DCE0B0}" srcOrd="0" destOrd="0" presId="urn:microsoft.com/office/officeart/2005/8/layout/vList5"/>
    <dgm:cxn modelId="{3385BB97-F749-491D-A3F7-CD797C893B83}" srcId="{EE192030-7A2D-4465-9FE9-F40629721408}" destId="{5DD4CEB4-ED9C-4FBF-B971-C181A748950A}" srcOrd="1" destOrd="0" parTransId="{E5FA0D8C-3C62-4C03-AF93-C87A0D560682}" sibTransId="{2D5F87CD-0D34-4FD4-BF60-1BF22EB044E7}"/>
    <dgm:cxn modelId="{4CA5E4A7-5AC2-4D32-BA6A-212D30712877}" type="presOf" srcId="{5DD4CEB4-ED9C-4FBF-B971-C181A748950A}" destId="{7C6AFE58-FED2-47B4-9D13-1E401E2C9BA5}" srcOrd="0" destOrd="1" presId="urn:microsoft.com/office/officeart/2005/8/layout/vList5"/>
    <dgm:cxn modelId="{852603AC-5278-46BF-8928-2C7BB9D8E0BA}" type="presOf" srcId="{EE192030-7A2D-4465-9FE9-F40629721408}" destId="{CD9FD413-67F1-4D7E-B33B-31D3F9BE5783}" srcOrd="0" destOrd="0" presId="urn:microsoft.com/office/officeart/2005/8/layout/vList5"/>
    <dgm:cxn modelId="{EAAEA7C0-D0E9-4036-8208-DCA63ECC5AF1}" type="presOf" srcId="{C72D23DA-E59E-43AF-BB48-920B9012F5B2}" destId="{B0D25170-DFAB-4656-B04D-0578375ED1EB}" srcOrd="0" destOrd="0" presId="urn:microsoft.com/office/officeart/2005/8/layout/vList5"/>
    <dgm:cxn modelId="{BB8ED3E2-76CF-4473-A18E-E103B3B21488}" type="presOf" srcId="{308FE029-83DC-43EC-955A-AA9FCEF6D794}" destId="{EEA238B8-52A2-4AD5-AD26-8D33A1DCE0B0}" srcOrd="0" destOrd="1" presId="urn:microsoft.com/office/officeart/2005/8/layout/vList5"/>
    <dgm:cxn modelId="{B64DD6F1-05C9-40DC-86EA-22FF62DCA5F6}" srcId="{C72D23DA-E59E-43AF-BB48-920B9012F5B2}" destId="{EE192030-7A2D-4465-9FE9-F40629721408}" srcOrd="1" destOrd="0" parTransId="{DCFA4C49-6776-4895-AECF-443500033193}" sibTransId="{8726075C-9A97-48C2-8186-F3E0BCB25844}"/>
    <dgm:cxn modelId="{8FB1FF6E-1209-4DA1-A748-53F0DD34EBBF}" type="presParOf" srcId="{B0D25170-DFAB-4656-B04D-0578375ED1EB}" destId="{82566F39-469F-44C8-88FB-FBA20C1B9A37}" srcOrd="0" destOrd="0" presId="urn:microsoft.com/office/officeart/2005/8/layout/vList5"/>
    <dgm:cxn modelId="{50C07A22-B24D-4826-99A6-30047606F9C5}" type="presParOf" srcId="{82566F39-469F-44C8-88FB-FBA20C1B9A37}" destId="{FC70516C-4C20-4959-9633-5C6238832AC9}" srcOrd="0" destOrd="0" presId="urn:microsoft.com/office/officeart/2005/8/layout/vList5"/>
    <dgm:cxn modelId="{B964BDFE-1D5B-4522-8E60-78E834C19ADB}" type="presParOf" srcId="{82566F39-469F-44C8-88FB-FBA20C1B9A37}" destId="{EEA238B8-52A2-4AD5-AD26-8D33A1DCE0B0}" srcOrd="1" destOrd="0" presId="urn:microsoft.com/office/officeart/2005/8/layout/vList5"/>
    <dgm:cxn modelId="{E76B7832-D70C-4FFC-B133-DEFBEEE50133}" type="presParOf" srcId="{B0D25170-DFAB-4656-B04D-0578375ED1EB}" destId="{5EFB25DE-BD12-4505-9EBD-AAE957BE7516}" srcOrd="1" destOrd="0" presId="urn:microsoft.com/office/officeart/2005/8/layout/vList5"/>
    <dgm:cxn modelId="{40BC1414-61A8-4BBA-9828-29697796F64D}" type="presParOf" srcId="{B0D25170-DFAB-4656-B04D-0578375ED1EB}" destId="{C6389167-DFCD-4A18-874F-751FE68BE3E1}" srcOrd="2" destOrd="0" presId="urn:microsoft.com/office/officeart/2005/8/layout/vList5"/>
    <dgm:cxn modelId="{3E8BC428-95C8-489B-8BC1-2B7C0CD44BC7}" type="presParOf" srcId="{C6389167-DFCD-4A18-874F-751FE68BE3E1}" destId="{CD9FD413-67F1-4D7E-B33B-31D3F9BE5783}" srcOrd="0" destOrd="0" presId="urn:microsoft.com/office/officeart/2005/8/layout/vList5"/>
    <dgm:cxn modelId="{8B9471B5-4C6E-4775-8A72-FA775FF4F820}" type="presParOf" srcId="{C6389167-DFCD-4A18-874F-751FE68BE3E1}" destId="{7C6AFE58-FED2-47B4-9D13-1E401E2C9B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D768B-32B0-4E12-B4EA-15EFCBD34853}">
      <dsp:nvSpPr>
        <dsp:cNvPr id="0" name=""/>
        <dsp:cNvSpPr/>
      </dsp:nvSpPr>
      <dsp:spPr>
        <a:xfrm>
          <a:off x="0" y="0"/>
          <a:ext cx="6995160" cy="932259"/>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Medical products are developed for patients.</a:t>
          </a:r>
        </a:p>
      </dsp:txBody>
      <dsp:txXfrm>
        <a:off x="27305" y="27305"/>
        <a:ext cx="5989179" cy="877649"/>
      </dsp:txXfrm>
    </dsp:sp>
    <dsp:sp modelId="{05CF2374-F1CD-407F-8B2C-39C817C3B09E}">
      <dsp:nvSpPr>
        <dsp:cNvPr id="0" name=""/>
        <dsp:cNvSpPr/>
      </dsp:nvSpPr>
      <dsp:spPr>
        <a:xfrm>
          <a:off x="617219" y="1087635"/>
          <a:ext cx="6995160" cy="932259"/>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Industry, regulatory authorities, HTA bodies, reimbursement agencies are increasingly looking to take patients’ views into account.</a:t>
          </a:r>
        </a:p>
      </dsp:txBody>
      <dsp:txXfrm>
        <a:off x="644524" y="1114940"/>
        <a:ext cx="5717361" cy="877649"/>
      </dsp:txXfrm>
    </dsp:sp>
    <dsp:sp modelId="{23F89607-2876-4C52-8170-1CB919CF0A69}">
      <dsp:nvSpPr>
        <dsp:cNvPr id="0" name=""/>
        <dsp:cNvSpPr/>
      </dsp:nvSpPr>
      <dsp:spPr>
        <a:xfrm>
          <a:off x="1234439" y="2175271"/>
          <a:ext cx="6995160" cy="932259"/>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Patient preference studies are one tool to do this.</a:t>
          </a:r>
        </a:p>
      </dsp:txBody>
      <dsp:txXfrm>
        <a:off x="1261744" y="2202576"/>
        <a:ext cx="5717361" cy="877649"/>
      </dsp:txXfrm>
    </dsp:sp>
    <dsp:sp modelId="{65FE1285-F1AE-41DF-AF71-85FDE7E29450}">
      <dsp:nvSpPr>
        <dsp:cNvPr id="0" name=""/>
        <dsp:cNvSpPr/>
      </dsp:nvSpPr>
      <dsp:spPr>
        <a:xfrm>
          <a:off x="6389191" y="706963"/>
          <a:ext cx="605968" cy="605968"/>
        </a:xfrm>
        <a:prstGeom prst="downArrow">
          <a:avLst>
            <a:gd name="adj1" fmla="val 55000"/>
            <a:gd name="adj2" fmla="val 45000"/>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525534" y="706963"/>
        <a:ext cx="333282" cy="455991"/>
      </dsp:txXfrm>
    </dsp:sp>
    <dsp:sp modelId="{F60D31E6-B6F0-4EA7-BF9B-46245BE37EA6}">
      <dsp:nvSpPr>
        <dsp:cNvPr id="0" name=""/>
        <dsp:cNvSpPr/>
      </dsp:nvSpPr>
      <dsp:spPr>
        <a:xfrm>
          <a:off x="7006411" y="1788384"/>
          <a:ext cx="605968" cy="605968"/>
        </a:xfrm>
        <a:prstGeom prst="downArrow">
          <a:avLst>
            <a:gd name="adj1" fmla="val 55000"/>
            <a:gd name="adj2" fmla="val 45000"/>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42754" y="1788384"/>
        <a:ext cx="333282" cy="455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EB59-4AED-4A6B-96C8-052EC22B65FE}">
      <dsp:nvSpPr>
        <dsp:cNvPr id="0" name=""/>
        <dsp:cNvSpPr/>
      </dsp:nvSpPr>
      <dsp:spPr>
        <a:xfrm>
          <a:off x="3407" y="103030"/>
          <a:ext cx="2925003" cy="604800"/>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Qualitative studies</a:t>
          </a:r>
        </a:p>
      </dsp:txBody>
      <dsp:txXfrm>
        <a:off x="3407" y="103030"/>
        <a:ext cx="2925003" cy="403200"/>
      </dsp:txXfrm>
    </dsp:sp>
    <dsp:sp modelId="{048C5D4D-1A8D-4C68-A02F-3367A309DBF5}">
      <dsp:nvSpPr>
        <dsp:cNvPr id="0" name=""/>
        <dsp:cNvSpPr/>
      </dsp:nvSpPr>
      <dsp:spPr>
        <a:xfrm>
          <a:off x="602504" y="506230"/>
          <a:ext cx="2925003" cy="2520000"/>
        </a:xfrm>
        <a:prstGeom prst="roundRect">
          <a:avLst>
            <a:gd name="adj" fmla="val 10000"/>
          </a:avLst>
        </a:prstGeom>
        <a:solidFill>
          <a:schemeClr val="lt1">
            <a:alpha val="9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Qualitative research highlighted burden of cough and mucus, as well as shortness of breath, in patients with COPD</a:t>
          </a:r>
        </a:p>
      </dsp:txBody>
      <dsp:txXfrm>
        <a:off x="676312" y="580038"/>
        <a:ext cx="2777387" cy="2372384"/>
      </dsp:txXfrm>
    </dsp:sp>
    <dsp:sp modelId="{D0E35E7F-C63C-4891-AAE6-3594007ABEF9}">
      <dsp:nvSpPr>
        <dsp:cNvPr id="0" name=""/>
        <dsp:cNvSpPr/>
      </dsp:nvSpPr>
      <dsp:spPr>
        <a:xfrm>
          <a:off x="3371831" y="-59490"/>
          <a:ext cx="940050" cy="728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71831" y="86158"/>
        <a:ext cx="721578" cy="436945"/>
      </dsp:txXfrm>
    </dsp:sp>
    <dsp:sp modelId="{645E6CEF-BF11-43B0-9BE0-FDD77F0692F9}">
      <dsp:nvSpPr>
        <dsp:cNvPr id="0" name=""/>
        <dsp:cNvSpPr/>
      </dsp:nvSpPr>
      <dsp:spPr>
        <a:xfrm>
          <a:off x="4702091" y="103030"/>
          <a:ext cx="2925003" cy="604800"/>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Quantitative study</a:t>
          </a:r>
        </a:p>
      </dsp:txBody>
      <dsp:txXfrm>
        <a:off x="4702091" y="103030"/>
        <a:ext cx="2925003" cy="403200"/>
      </dsp:txXfrm>
    </dsp:sp>
    <dsp:sp modelId="{507EFB66-B0BB-4451-9C99-DF3FAE96D9DF}">
      <dsp:nvSpPr>
        <dsp:cNvPr id="0" name=""/>
        <dsp:cNvSpPr/>
      </dsp:nvSpPr>
      <dsp:spPr>
        <a:xfrm>
          <a:off x="5301188" y="506230"/>
          <a:ext cx="2925003" cy="2520000"/>
        </a:xfrm>
        <a:prstGeom prst="roundRect">
          <a:avLst>
            <a:gd name="adj" fmla="val 10000"/>
          </a:avLst>
        </a:prstGeom>
        <a:solidFill>
          <a:schemeClr val="lt1">
            <a:alpha val="9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Discrete Choice Experiment (DCE) study</a:t>
          </a:r>
        </a:p>
        <a:p>
          <a:pPr marL="114300" lvl="1" indent="-114300" algn="l" defTabSz="622300">
            <a:lnSpc>
              <a:spcPct val="90000"/>
            </a:lnSpc>
            <a:spcBef>
              <a:spcPct val="0"/>
            </a:spcBef>
            <a:spcAft>
              <a:spcPct val="15000"/>
            </a:spcAft>
            <a:buChar char="•"/>
          </a:pPr>
          <a:r>
            <a:rPr lang="en-US" sz="1400" kern="1200" dirty="0"/>
            <a:t>Target population: 1,050 patients with COPD</a:t>
          </a:r>
        </a:p>
        <a:p>
          <a:pPr marL="114300" lvl="1" indent="-114300" algn="l" defTabSz="622300">
            <a:lnSpc>
              <a:spcPct val="90000"/>
            </a:lnSpc>
            <a:spcBef>
              <a:spcPct val="0"/>
            </a:spcBef>
            <a:spcAft>
              <a:spcPct val="15000"/>
            </a:spcAft>
            <a:buChar char="•"/>
          </a:pPr>
          <a:r>
            <a:rPr lang="en-US" sz="1400" kern="1200" dirty="0"/>
            <a:t>Objective: to assess patients’ views on relative importance of COPD symptoms and conventional COPD endpoints</a:t>
          </a:r>
        </a:p>
        <a:p>
          <a:pPr marL="114300" lvl="1" indent="-114300" algn="l" defTabSz="622300">
            <a:lnSpc>
              <a:spcPct val="90000"/>
            </a:lnSpc>
            <a:spcBef>
              <a:spcPct val="0"/>
            </a:spcBef>
            <a:spcAft>
              <a:spcPct val="15000"/>
            </a:spcAft>
            <a:buChar char="•"/>
          </a:pPr>
          <a:r>
            <a:rPr lang="en-US" sz="1400" kern="1200" dirty="0"/>
            <a:t>Expected impact: better understanding of patient-relevant endpoints</a:t>
          </a:r>
        </a:p>
      </dsp:txBody>
      <dsp:txXfrm>
        <a:off x="5374996" y="580038"/>
        <a:ext cx="2777387" cy="23723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F65EF-2BF8-4CD3-9F5A-C7BBCACA6B92}">
      <dsp:nvSpPr>
        <dsp:cNvPr id="0" name=""/>
        <dsp:cNvSpPr/>
      </dsp:nvSpPr>
      <dsp:spPr>
        <a:xfrm>
          <a:off x="0" y="789384"/>
          <a:ext cx="2547937" cy="1528762"/>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Emerging consensus that patients’ views are relevant to drug development activities </a:t>
          </a:r>
        </a:p>
      </dsp:txBody>
      <dsp:txXfrm>
        <a:off x="0" y="789384"/>
        <a:ext cx="2547937" cy="1528762"/>
      </dsp:txXfrm>
    </dsp:sp>
    <dsp:sp modelId="{88DAF76D-5ED1-445F-A9F0-CE75F29BA9A5}">
      <dsp:nvSpPr>
        <dsp:cNvPr id="0" name=""/>
        <dsp:cNvSpPr/>
      </dsp:nvSpPr>
      <dsp:spPr>
        <a:xfrm>
          <a:off x="2802731" y="789384"/>
          <a:ext cx="2547937" cy="1528762"/>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preference studies are one tool to understand patients’ views</a:t>
          </a:r>
        </a:p>
      </dsp:txBody>
      <dsp:txXfrm>
        <a:off x="2802731" y="789384"/>
        <a:ext cx="2547937" cy="1528762"/>
      </dsp:txXfrm>
    </dsp:sp>
    <dsp:sp modelId="{B3EB5930-70C5-47E2-ABFE-756A96514E54}">
      <dsp:nvSpPr>
        <dsp:cNvPr id="0" name=""/>
        <dsp:cNvSpPr/>
      </dsp:nvSpPr>
      <dsp:spPr>
        <a:xfrm>
          <a:off x="5605462" y="789384"/>
          <a:ext cx="2547937" cy="1528762"/>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scenarios where patient preference studies can add value: to understand patient-relevant endpoints; to understand acceptability of benefit-risk trade-offs</a:t>
          </a:r>
        </a:p>
      </dsp:txBody>
      <dsp:txXfrm>
        <a:off x="5605462" y="789384"/>
        <a:ext cx="2547937" cy="152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E455B-9ABC-4CFC-8DA1-651DA363DAE9}">
      <dsp:nvSpPr>
        <dsp:cNvPr id="0" name=""/>
        <dsp:cNvSpPr/>
      </dsp:nvSpPr>
      <dsp:spPr>
        <a:xfrm rot="5400000">
          <a:off x="5195547" y="-2131229"/>
          <a:ext cx="801160"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FDA are currently writing 4 guidelines on Patient-focused Drug Development.</a:t>
          </a:r>
        </a:p>
        <a:p>
          <a:pPr marL="114300" lvl="1" indent="-114300" algn="l" defTabSz="577850">
            <a:lnSpc>
              <a:spcPct val="90000"/>
            </a:lnSpc>
            <a:spcBef>
              <a:spcPct val="0"/>
            </a:spcBef>
            <a:spcAft>
              <a:spcPct val="15000"/>
            </a:spcAft>
            <a:buChar char="•"/>
          </a:pPr>
          <a:r>
            <a:rPr lang="en-US" sz="1300" kern="1200" dirty="0"/>
            <a:t>CDRH have guidance specifically on patient preference information</a:t>
          </a:r>
        </a:p>
      </dsp:txBody>
      <dsp:txXfrm rot="-5400000">
        <a:off x="2962656" y="140771"/>
        <a:ext cx="5227835" cy="722942"/>
      </dsp:txXfrm>
    </dsp:sp>
    <dsp:sp modelId="{8E60DE89-846E-4E65-95E2-5F5E503825FA}">
      <dsp:nvSpPr>
        <dsp:cNvPr id="0" name=""/>
        <dsp:cNvSpPr/>
      </dsp:nvSpPr>
      <dsp:spPr>
        <a:xfrm>
          <a:off x="0" y="1517"/>
          <a:ext cx="2962656" cy="100145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FDA activities</a:t>
          </a:r>
        </a:p>
      </dsp:txBody>
      <dsp:txXfrm>
        <a:off x="48887" y="50404"/>
        <a:ext cx="2864882" cy="903676"/>
      </dsp:txXfrm>
    </dsp:sp>
    <dsp:sp modelId="{077559C4-1E1B-4FEE-95C0-7450791DC429}">
      <dsp:nvSpPr>
        <dsp:cNvPr id="0" name=""/>
        <dsp:cNvSpPr/>
      </dsp:nvSpPr>
      <dsp:spPr>
        <a:xfrm rot="5400000">
          <a:off x="5195547" y="-1079706"/>
          <a:ext cx="801160"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CHMP </a:t>
          </a:r>
          <a:r>
            <a:rPr lang="en-US" sz="1300" kern="1200" dirty="0" err="1"/>
            <a:t>workplan</a:t>
          </a:r>
          <a:r>
            <a:rPr lang="en-US" sz="1300" kern="1200" dirty="0"/>
            <a:t> for 2020 aims to &lt;&lt;incorporate additional and regular processes to capture and include </a:t>
          </a:r>
          <a:r>
            <a:rPr lang="en-US" sz="1300" b="1" kern="1200" dirty="0"/>
            <a:t>patient views and preferences </a:t>
          </a:r>
          <a:r>
            <a:rPr lang="en-US" sz="1300" kern="1200" dirty="0"/>
            <a:t>within CHMP benefit/risk evaluations&gt;&gt;</a:t>
          </a:r>
        </a:p>
      </dsp:txBody>
      <dsp:txXfrm rot="-5400000">
        <a:off x="2962656" y="1192294"/>
        <a:ext cx="5227835" cy="722942"/>
      </dsp:txXfrm>
    </dsp:sp>
    <dsp:sp modelId="{BF192728-11A2-41B2-9B3B-E07EF8EB47B3}">
      <dsp:nvSpPr>
        <dsp:cNvPr id="0" name=""/>
        <dsp:cNvSpPr/>
      </dsp:nvSpPr>
      <dsp:spPr>
        <a:xfrm>
          <a:off x="0" y="1053040"/>
          <a:ext cx="2962656" cy="100145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EMA activities</a:t>
          </a:r>
        </a:p>
      </dsp:txBody>
      <dsp:txXfrm>
        <a:off x="48887" y="1101927"/>
        <a:ext cx="2864882" cy="903676"/>
      </dsp:txXfrm>
    </dsp:sp>
    <dsp:sp modelId="{035BDDC3-731F-4DC7-8C36-E9029556ED7B}">
      <dsp:nvSpPr>
        <dsp:cNvPr id="0" name=""/>
        <dsp:cNvSpPr/>
      </dsp:nvSpPr>
      <dsp:spPr>
        <a:xfrm rot="5400000">
          <a:off x="5195547" y="-28183"/>
          <a:ext cx="801160"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&lt;&lt;Information about the </a:t>
          </a:r>
          <a:r>
            <a:rPr lang="en-US" sz="1300" b="1" kern="1200" dirty="0"/>
            <a:t>patient perspective </a:t>
          </a:r>
          <a:r>
            <a:rPr lang="en-US" sz="1300" kern="1200" dirty="0"/>
            <a:t>may be considered when describing the therapeutic context, benefits, risks, and the benefit-risk assessment&gt;&gt;</a:t>
          </a:r>
        </a:p>
      </dsp:txBody>
      <dsp:txXfrm rot="-5400000">
        <a:off x="2962656" y="2243817"/>
        <a:ext cx="5227835" cy="722942"/>
      </dsp:txXfrm>
    </dsp:sp>
    <dsp:sp modelId="{9644A409-014C-4246-A4F3-CFC05D42DB44}">
      <dsp:nvSpPr>
        <dsp:cNvPr id="0" name=""/>
        <dsp:cNvSpPr/>
      </dsp:nvSpPr>
      <dsp:spPr>
        <a:xfrm>
          <a:off x="0" y="2104563"/>
          <a:ext cx="2962656" cy="100145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ICH M4E(R2) guidance on Clinical Overview</a:t>
          </a:r>
        </a:p>
      </dsp:txBody>
      <dsp:txXfrm>
        <a:off x="48887" y="2153450"/>
        <a:ext cx="2864882" cy="903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55E68-3A6E-42E2-9E12-4F614549CE9D}">
      <dsp:nvSpPr>
        <dsp:cNvPr id="0" name=""/>
        <dsp:cNvSpPr/>
      </dsp:nvSpPr>
      <dsp:spPr>
        <a:xfrm rot="5400000">
          <a:off x="4989795" y="-1875518"/>
          <a:ext cx="1212665"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Some indications (e.g. orphan diseases, indications without approved treatments) don’t have established endpoints.</a:t>
          </a:r>
        </a:p>
        <a:p>
          <a:pPr marL="114300" lvl="1" indent="-114300" algn="l" defTabSz="666750">
            <a:lnSpc>
              <a:spcPct val="90000"/>
            </a:lnSpc>
            <a:spcBef>
              <a:spcPct val="0"/>
            </a:spcBef>
            <a:spcAft>
              <a:spcPct val="15000"/>
            </a:spcAft>
            <a:buChar char="•"/>
          </a:pPr>
          <a:r>
            <a:rPr lang="en-US" sz="1500" kern="1200" dirty="0"/>
            <a:t>In these cases, patients’ views can inform the decision about appropriate endpoints.</a:t>
          </a:r>
        </a:p>
      </dsp:txBody>
      <dsp:txXfrm rot="-5400000">
        <a:off x="2962656" y="210818"/>
        <a:ext cx="5207747" cy="1094271"/>
      </dsp:txXfrm>
    </dsp:sp>
    <dsp:sp modelId="{FA181C3E-D60B-4CCA-A2DC-26A4A4CB148A}">
      <dsp:nvSpPr>
        <dsp:cNvPr id="0" name=""/>
        <dsp:cNvSpPr/>
      </dsp:nvSpPr>
      <dsp:spPr>
        <a:xfrm>
          <a:off x="0" y="37"/>
          <a:ext cx="2962656" cy="1515831"/>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Example 1 of reasons to investigate patient-relevant endpoints: for an indication without established endpoints</a:t>
          </a:r>
        </a:p>
      </dsp:txBody>
      <dsp:txXfrm>
        <a:off x="73997" y="74034"/>
        <a:ext cx="2814662" cy="1367837"/>
      </dsp:txXfrm>
    </dsp:sp>
    <dsp:sp modelId="{3FF04B8D-8551-42D3-936C-E17C0435FC4A}">
      <dsp:nvSpPr>
        <dsp:cNvPr id="0" name=""/>
        <dsp:cNvSpPr/>
      </dsp:nvSpPr>
      <dsp:spPr>
        <a:xfrm rot="5400000">
          <a:off x="4989795" y="-283894"/>
          <a:ext cx="1212665"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Some indications have established endpoints (e.g. indications with many approved treatments).</a:t>
          </a:r>
        </a:p>
        <a:p>
          <a:pPr marL="114300" lvl="1" indent="-114300" algn="l" defTabSz="666750">
            <a:lnSpc>
              <a:spcPct val="90000"/>
            </a:lnSpc>
            <a:spcBef>
              <a:spcPct val="0"/>
            </a:spcBef>
            <a:spcAft>
              <a:spcPct val="15000"/>
            </a:spcAft>
            <a:buChar char="•"/>
          </a:pPr>
          <a:r>
            <a:rPr lang="en-US" sz="1500" kern="1200" dirty="0"/>
            <a:t>The established endpoints might not reflect all aspects of the disease which matter to patients.</a:t>
          </a:r>
        </a:p>
      </dsp:txBody>
      <dsp:txXfrm rot="-5400000">
        <a:off x="2962656" y="1802442"/>
        <a:ext cx="5207747" cy="1094271"/>
      </dsp:txXfrm>
    </dsp:sp>
    <dsp:sp modelId="{234A25D9-0F87-4D59-8FCB-56BF860B9EEE}">
      <dsp:nvSpPr>
        <dsp:cNvPr id="0" name=""/>
        <dsp:cNvSpPr/>
      </dsp:nvSpPr>
      <dsp:spPr>
        <a:xfrm>
          <a:off x="0" y="1591661"/>
          <a:ext cx="2962656" cy="1515831"/>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Example 2 of reasons to investigate patient-relevant endpoints: when re-visiting established endpoints</a:t>
          </a:r>
        </a:p>
      </dsp:txBody>
      <dsp:txXfrm>
        <a:off x="73997" y="1665658"/>
        <a:ext cx="2814662" cy="1367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97012-0307-41A5-9D13-7B10BF063C08}">
      <dsp:nvSpPr>
        <dsp:cNvPr id="0" name=""/>
        <dsp:cNvSpPr/>
      </dsp:nvSpPr>
      <dsp:spPr>
        <a:xfrm>
          <a:off x="2411" y="965203"/>
          <a:ext cx="2937420" cy="1174968"/>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1. Research question</a:t>
          </a:r>
        </a:p>
      </dsp:txBody>
      <dsp:txXfrm>
        <a:off x="589895" y="965203"/>
        <a:ext cx="1762452" cy="1174968"/>
      </dsp:txXfrm>
    </dsp:sp>
    <dsp:sp modelId="{16069109-A9B8-4CD3-9A57-CA82E17E6F99}">
      <dsp:nvSpPr>
        <dsp:cNvPr id="0" name=""/>
        <dsp:cNvSpPr/>
      </dsp:nvSpPr>
      <dsp:spPr>
        <a:xfrm>
          <a:off x="2646089" y="965203"/>
          <a:ext cx="2937420" cy="1174968"/>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 </a:t>
          </a:r>
          <a:r>
            <a:rPr lang="en-US" sz="1800" kern="1200" dirty="0" err="1"/>
            <a:t>Organisation</a:t>
          </a:r>
          <a:r>
            <a:rPr lang="en-US" sz="1800" kern="1200" dirty="0"/>
            <a:t>, design, conduct of preference study</a:t>
          </a:r>
        </a:p>
      </dsp:txBody>
      <dsp:txXfrm>
        <a:off x="3233573" y="965203"/>
        <a:ext cx="1762452" cy="1174968"/>
      </dsp:txXfrm>
    </dsp:sp>
    <dsp:sp modelId="{6D6F138F-6132-4689-A986-FC432AEF0C71}">
      <dsp:nvSpPr>
        <dsp:cNvPr id="0" name=""/>
        <dsp:cNvSpPr/>
      </dsp:nvSpPr>
      <dsp:spPr>
        <a:xfrm>
          <a:off x="5289768" y="965203"/>
          <a:ext cx="2937420" cy="1174968"/>
        </a:xfrm>
        <a:prstGeom prst="chevron">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3. Application of preference data to inform decision-making </a:t>
          </a:r>
        </a:p>
      </dsp:txBody>
      <dsp:txXfrm>
        <a:off x="5877252" y="965203"/>
        <a:ext cx="1762452" cy="1174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00F9-293B-467F-B952-385EA13963D5}">
      <dsp:nvSpPr>
        <dsp:cNvPr id="0" name=""/>
        <dsp:cNvSpPr/>
      </dsp:nvSpPr>
      <dsp:spPr>
        <a:xfrm>
          <a:off x="4487"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Decision-maker + decision</a:t>
          </a:r>
        </a:p>
      </dsp:txBody>
      <dsp:txXfrm>
        <a:off x="187061" y="495578"/>
        <a:ext cx="881547" cy="881547"/>
      </dsp:txXfrm>
    </dsp:sp>
    <dsp:sp modelId="{493504F4-B9F8-425B-8400-F461CB2A24D5}">
      <dsp:nvSpPr>
        <dsp:cNvPr id="0" name=""/>
        <dsp:cNvSpPr/>
      </dsp:nvSpPr>
      <dsp:spPr>
        <a:xfrm>
          <a:off x="1352415"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48260" y="851317"/>
        <a:ext cx="531393" cy="170069"/>
      </dsp:txXfrm>
    </dsp:sp>
    <dsp:sp modelId="{AF5057F1-8AC1-4055-A202-D50F479B373F}">
      <dsp:nvSpPr>
        <dsp:cNvPr id="0" name=""/>
        <dsp:cNvSpPr/>
      </dsp:nvSpPr>
      <dsp:spPr>
        <a:xfrm>
          <a:off x="2176730"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Type of preference-sensitive situation</a:t>
          </a:r>
        </a:p>
      </dsp:txBody>
      <dsp:txXfrm>
        <a:off x="2359304" y="495578"/>
        <a:ext cx="881547" cy="881547"/>
      </dsp:txXfrm>
    </dsp:sp>
    <dsp:sp modelId="{4A5A5FF5-8A9B-494F-A585-15DCE7FF8B48}">
      <dsp:nvSpPr>
        <dsp:cNvPr id="0" name=""/>
        <dsp:cNvSpPr/>
      </dsp:nvSpPr>
      <dsp:spPr>
        <a:xfrm>
          <a:off x="3524658"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20503" y="851317"/>
        <a:ext cx="531393" cy="170069"/>
      </dsp:txXfrm>
    </dsp:sp>
    <dsp:sp modelId="{228B43E9-D777-4B77-B035-F9A0C7E9BD44}">
      <dsp:nvSpPr>
        <dsp:cNvPr id="0" name=""/>
        <dsp:cNvSpPr/>
      </dsp:nvSpPr>
      <dsp:spPr>
        <a:xfrm>
          <a:off x="4348973"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Which patients</a:t>
          </a:r>
        </a:p>
      </dsp:txBody>
      <dsp:txXfrm>
        <a:off x="4531547" y="495578"/>
        <a:ext cx="881547" cy="881547"/>
      </dsp:txXfrm>
    </dsp:sp>
    <dsp:sp modelId="{4AFEB2E9-6CD6-4378-97C3-CFE7648E35CB}">
      <dsp:nvSpPr>
        <dsp:cNvPr id="0" name=""/>
        <dsp:cNvSpPr/>
      </dsp:nvSpPr>
      <dsp:spPr>
        <a:xfrm>
          <a:off x="5696901" y="574810"/>
          <a:ext cx="723083" cy="72308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92746" y="723765"/>
        <a:ext cx="531393" cy="425173"/>
      </dsp:txXfrm>
    </dsp:sp>
    <dsp:sp modelId="{2612FCDF-0559-48D7-8FCF-E1E17B03477D}">
      <dsp:nvSpPr>
        <dsp:cNvPr id="0" name=""/>
        <dsp:cNvSpPr/>
      </dsp:nvSpPr>
      <dsp:spPr>
        <a:xfrm>
          <a:off x="6521216"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Research question</a:t>
          </a:r>
        </a:p>
      </dsp:txBody>
      <dsp:txXfrm>
        <a:off x="6703790" y="495578"/>
        <a:ext cx="881547" cy="881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00F9-293B-467F-B952-385EA13963D5}">
      <dsp:nvSpPr>
        <dsp:cNvPr id="0" name=""/>
        <dsp:cNvSpPr/>
      </dsp:nvSpPr>
      <dsp:spPr>
        <a:xfrm>
          <a:off x="4487"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Decision-maker + decision</a:t>
          </a:r>
        </a:p>
      </dsp:txBody>
      <dsp:txXfrm>
        <a:off x="187061" y="495578"/>
        <a:ext cx="881547" cy="881547"/>
      </dsp:txXfrm>
    </dsp:sp>
    <dsp:sp modelId="{493504F4-B9F8-425B-8400-F461CB2A24D5}">
      <dsp:nvSpPr>
        <dsp:cNvPr id="0" name=""/>
        <dsp:cNvSpPr/>
      </dsp:nvSpPr>
      <dsp:spPr>
        <a:xfrm>
          <a:off x="1352415"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48260" y="851317"/>
        <a:ext cx="531393" cy="170069"/>
      </dsp:txXfrm>
    </dsp:sp>
    <dsp:sp modelId="{AF5057F1-8AC1-4055-A202-D50F479B373F}">
      <dsp:nvSpPr>
        <dsp:cNvPr id="0" name=""/>
        <dsp:cNvSpPr/>
      </dsp:nvSpPr>
      <dsp:spPr>
        <a:xfrm>
          <a:off x="2176730"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Type of preference-sensitive situation</a:t>
          </a:r>
        </a:p>
      </dsp:txBody>
      <dsp:txXfrm>
        <a:off x="2359304" y="495578"/>
        <a:ext cx="881547" cy="881547"/>
      </dsp:txXfrm>
    </dsp:sp>
    <dsp:sp modelId="{4A5A5FF5-8A9B-494F-A585-15DCE7FF8B48}">
      <dsp:nvSpPr>
        <dsp:cNvPr id="0" name=""/>
        <dsp:cNvSpPr/>
      </dsp:nvSpPr>
      <dsp:spPr>
        <a:xfrm>
          <a:off x="3524658"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20503" y="851317"/>
        <a:ext cx="531393" cy="170069"/>
      </dsp:txXfrm>
    </dsp:sp>
    <dsp:sp modelId="{228B43E9-D777-4B77-B035-F9A0C7E9BD44}">
      <dsp:nvSpPr>
        <dsp:cNvPr id="0" name=""/>
        <dsp:cNvSpPr/>
      </dsp:nvSpPr>
      <dsp:spPr>
        <a:xfrm>
          <a:off x="4348973"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Which patients</a:t>
          </a:r>
        </a:p>
      </dsp:txBody>
      <dsp:txXfrm>
        <a:off x="4531547" y="495578"/>
        <a:ext cx="881547" cy="881547"/>
      </dsp:txXfrm>
    </dsp:sp>
    <dsp:sp modelId="{4AFEB2E9-6CD6-4378-97C3-CFE7648E35CB}">
      <dsp:nvSpPr>
        <dsp:cNvPr id="0" name=""/>
        <dsp:cNvSpPr/>
      </dsp:nvSpPr>
      <dsp:spPr>
        <a:xfrm>
          <a:off x="5696901" y="574810"/>
          <a:ext cx="723083" cy="72308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92746" y="723765"/>
        <a:ext cx="531393" cy="425173"/>
      </dsp:txXfrm>
    </dsp:sp>
    <dsp:sp modelId="{2612FCDF-0559-48D7-8FCF-E1E17B03477D}">
      <dsp:nvSpPr>
        <dsp:cNvPr id="0" name=""/>
        <dsp:cNvSpPr/>
      </dsp:nvSpPr>
      <dsp:spPr>
        <a:xfrm>
          <a:off x="6521216"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Research question</a:t>
          </a:r>
        </a:p>
      </dsp:txBody>
      <dsp:txXfrm>
        <a:off x="6703790" y="495578"/>
        <a:ext cx="881547" cy="8815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E00F9-293B-467F-B952-385EA13963D5}">
      <dsp:nvSpPr>
        <dsp:cNvPr id="0" name=""/>
        <dsp:cNvSpPr/>
      </dsp:nvSpPr>
      <dsp:spPr>
        <a:xfrm>
          <a:off x="4487"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Decision-maker + decision</a:t>
          </a:r>
        </a:p>
      </dsp:txBody>
      <dsp:txXfrm>
        <a:off x="187061" y="495578"/>
        <a:ext cx="881547" cy="881547"/>
      </dsp:txXfrm>
    </dsp:sp>
    <dsp:sp modelId="{493504F4-B9F8-425B-8400-F461CB2A24D5}">
      <dsp:nvSpPr>
        <dsp:cNvPr id="0" name=""/>
        <dsp:cNvSpPr/>
      </dsp:nvSpPr>
      <dsp:spPr>
        <a:xfrm>
          <a:off x="1352415"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48260" y="851317"/>
        <a:ext cx="531393" cy="170069"/>
      </dsp:txXfrm>
    </dsp:sp>
    <dsp:sp modelId="{AF5057F1-8AC1-4055-A202-D50F479B373F}">
      <dsp:nvSpPr>
        <dsp:cNvPr id="0" name=""/>
        <dsp:cNvSpPr/>
      </dsp:nvSpPr>
      <dsp:spPr>
        <a:xfrm>
          <a:off x="2176730"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Type of preference-sensitive situation</a:t>
          </a:r>
        </a:p>
      </dsp:txBody>
      <dsp:txXfrm>
        <a:off x="2359304" y="495578"/>
        <a:ext cx="881547" cy="881547"/>
      </dsp:txXfrm>
    </dsp:sp>
    <dsp:sp modelId="{4A5A5FF5-8A9B-494F-A585-15DCE7FF8B48}">
      <dsp:nvSpPr>
        <dsp:cNvPr id="0" name=""/>
        <dsp:cNvSpPr/>
      </dsp:nvSpPr>
      <dsp:spPr>
        <a:xfrm>
          <a:off x="3524658" y="574810"/>
          <a:ext cx="723083" cy="7230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20503" y="851317"/>
        <a:ext cx="531393" cy="170069"/>
      </dsp:txXfrm>
    </dsp:sp>
    <dsp:sp modelId="{228B43E9-D777-4B77-B035-F9A0C7E9BD44}">
      <dsp:nvSpPr>
        <dsp:cNvPr id="0" name=""/>
        <dsp:cNvSpPr/>
      </dsp:nvSpPr>
      <dsp:spPr>
        <a:xfrm>
          <a:off x="4348973"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Which patients</a:t>
          </a:r>
        </a:p>
      </dsp:txBody>
      <dsp:txXfrm>
        <a:off x="4531547" y="495578"/>
        <a:ext cx="881547" cy="881547"/>
      </dsp:txXfrm>
    </dsp:sp>
    <dsp:sp modelId="{4AFEB2E9-6CD6-4378-97C3-CFE7648E35CB}">
      <dsp:nvSpPr>
        <dsp:cNvPr id="0" name=""/>
        <dsp:cNvSpPr/>
      </dsp:nvSpPr>
      <dsp:spPr>
        <a:xfrm>
          <a:off x="5696901" y="574810"/>
          <a:ext cx="723083" cy="72308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92746" y="723765"/>
        <a:ext cx="531393" cy="425173"/>
      </dsp:txXfrm>
    </dsp:sp>
    <dsp:sp modelId="{2612FCDF-0559-48D7-8FCF-E1E17B03477D}">
      <dsp:nvSpPr>
        <dsp:cNvPr id="0" name=""/>
        <dsp:cNvSpPr/>
      </dsp:nvSpPr>
      <dsp:spPr>
        <a:xfrm>
          <a:off x="6521216" y="313004"/>
          <a:ext cx="1246695" cy="1246695"/>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Research question</a:t>
          </a:r>
        </a:p>
      </dsp:txBody>
      <dsp:txXfrm>
        <a:off x="6703790" y="495578"/>
        <a:ext cx="881547" cy="881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EB59-4AED-4A6B-96C8-052EC22B65FE}">
      <dsp:nvSpPr>
        <dsp:cNvPr id="0" name=""/>
        <dsp:cNvSpPr/>
      </dsp:nvSpPr>
      <dsp:spPr>
        <a:xfrm>
          <a:off x="3407" y="269680"/>
          <a:ext cx="2925003" cy="1302919"/>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Qualitative patient preference studies</a:t>
          </a:r>
        </a:p>
      </dsp:txBody>
      <dsp:txXfrm>
        <a:off x="3407" y="269680"/>
        <a:ext cx="2925003" cy="868613"/>
      </dsp:txXfrm>
    </dsp:sp>
    <dsp:sp modelId="{048C5D4D-1A8D-4C68-A02F-3367A309DBF5}">
      <dsp:nvSpPr>
        <dsp:cNvPr id="0" name=""/>
        <dsp:cNvSpPr/>
      </dsp:nvSpPr>
      <dsp:spPr>
        <a:xfrm>
          <a:off x="602504" y="1138294"/>
          <a:ext cx="2925003" cy="1697400"/>
        </a:xfrm>
        <a:prstGeom prst="roundRect">
          <a:avLst>
            <a:gd name="adj" fmla="val 10000"/>
          </a:avLst>
        </a:prstGeom>
        <a:solidFill>
          <a:schemeClr val="lt1">
            <a:alpha val="9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Social media listening study</a:t>
          </a:r>
        </a:p>
        <a:p>
          <a:pPr marL="228600" lvl="1" indent="-228600" algn="l" defTabSz="1022350">
            <a:lnSpc>
              <a:spcPct val="90000"/>
            </a:lnSpc>
            <a:spcBef>
              <a:spcPct val="0"/>
            </a:spcBef>
            <a:spcAft>
              <a:spcPct val="15000"/>
            </a:spcAft>
            <a:buChar char="•"/>
          </a:pPr>
          <a:r>
            <a:rPr lang="en-US" sz="2300" kern="1200" dirty="0"/>
            <a:t>Online bulletin board</a:t>
          </a:r>
        </a:p>
      </dsp:txBody>
      <dsp:txXfrm>
        <a:off x="652219" y="1188009"/>
        <a:ext cx="2825573" cy="1597970"/>
      </dsp:txXfrm>
    </dsp:sp>
    <dsp:sp modelId="{D0E35E7F-C63C-4891-AAE6-3594007ABEF9}">
      <dsp:nvSpPr>
        <dsp:cNvPr id="0" name=""/>
        <dsp:cNvSpPr/>
      </dsp:nvSpPr>
      <dsp:spPr>
        <a:xfrm>
          <a:off x="3371831" y="339866"/>
          <a:ext cx="940050" cy="728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371831" y="485514"/>
        <a:ext cx="721578" cy="436945"/>
      </dsp:txXfrm>
    </dsp:sp>
    <dsp:sp modelId="{645E6CEF-BF11-43B0-9BE0-FDD77F0692F9}">
      <dsp:nvSpPr>
        <dsp:cNvPr id="0" name=""/>
        <dsp:cNvSpPr/>
      </dsp:nvSpPr>
      <dsp:spPr>
        <a:xfrm>
          <a:off x="4702091" y="269680"/>
          <a:ext cx="2925003" cy="1302919"/>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Quantitative patient preference study</a:t>
          </a:r>
        </a:p>
      </dsp:txBody>
      <dsp:txXfrm>
        <a:off x="4702091" y="269680"/>
        <a:ext cx="2925003" cy="868613"/>
      </dsp:txXfrm>
    </dsp:sp>
    <dsp:sp modelId="{507EFB66-B0BB-4451-9C99-DF3FAE96D9DF}">
      <dsp:nvSpPr>
        <dsp:cNvPr id="0" name=""/>
        <dsp:cNvSpPr/>
      </dsp:nvSpPr>
      <dsp:spPr>
        <a:xfrm>
          <a:off x="5301188" y="1138294"/>
          <a:ext cx="2925003" cy="1697400"/>
        </a:xfrm>
        <a:prstGeom prst="roundRect">
          <a:avLst>
            <a:gd name="adj" fmla="val 10000"/>
          </a:avLst>
        </a:prstGeom>
        <a:solidFill>
          <a:schemeClr val="lt1">
            <a:alpha val="9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Discrete Choice Experiment (DCE) study</a:t>
          </a:r>
        </a:p>
      </dsp:txBody>
      <dsp:txXfrm>
        <a:off x="5350903" y="1188009"/>
        <a:ext cx="2825573" cy="1597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38B8-52A2-4AD5-AD26-8D33A1DCE0B0}">
      <dsp:nvSpPr>
        <dsp:cNvPr id="0" name=""/>
        <dsp:cNvSpPr/>
      </dsp:nvSpPr>
      <dsp:spPr>
        <a:xfrm rot="5400000">
          <a:off x="4989795" y="-1875518"/>
          <a:ext cx="1212665"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Methods</a:t>
          </a:r>
          <a:r>
            <a:rPr lang="en-US" sz="1500" kern="1200" dirty="0"/>
            <a:t>: search on social media for COPD-related terms</a:t>
          </a:r>
        </a:p>
        <a:p>
          <a:pPr marL="114300" lvl="1" indent="-114300" algn="l" defTabSz="666750">
            <a:lnSpc>
              <a:spcPct val="90000"/>
            </a:lnSpc>
            <a:spcBef>
              <a:spcPct val="0"/>
            </a:spcBef>
            <a:spcAft>
              <a:spcPct val="15000"/>
            </a:spcAft>
            <a:buChar char="•"/>
          </a:pPr>
          <a:r>
            <a:rPr lang="en-US" sz="1500" b="1" kern="1200" dirty="0"/>
            <a:t>Results</a:t>
          </a:r>
          <a:r>
            <a:rPr lang="en-US" sz="1500" kern="1200" dirty="0"/>
            <a:t>: most frequently mentioned terms were cough, mucus and shortness of breath</a:t>
          </a:r>
        </a:p>
      </dsp:txBody>
      <dsp:txXfrm rot="-5400000">
        <a:off x="2962656" y="210818"/>
        <a:ext cx="5207747" cy="1094271"/>
      </dsp:txXfrm>
    </dsp:sp>
    <dsp:sp modelId="{FC70516C-4C20-4959-9633-5C6238832AC9}">
      <dsp:nvSpPr>
        <dsp:cNvPr id="0" name=""/>
        <dsp:cNvSpPr/>
      </dsp:nvSpPr>
      <dsp:spPr>
        <a:xfrm>
          <a:off x="0" y="37"/>
          <a:ext cx="2962656" cy="1515831"/>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Social media listening study</a:t>
          </a:r>
        </a:p>
      </dsp:txBody>
      <dsp:txXfrm>
        <a:off x="73997" y="74034"/>
        <a:ext cx="2814662" cy="1367837"/>
      </dsp:txXfrm>
    </dsp:sp>
    <dsp:sp modelId="{7C6AFE58-FED2-47B4-9D13-1E401E2C9BA5}">
      <dsp:nvSpPr>
        <dsp:cNvPr id="0" name=""/>
        <dsp:cNvSpPr/>
      </dsp:nvSpPr>
      <dsp:spPr>
        <a:xfrm rot="5400000">
          <a:off x="4989795" y="-283894"/>
          <a:ext cx="1212665" cy="5266944"/>
        </a:xfrm>
        <a:prstGeom prst="round2Same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Methods</a:t>
          </a:r>
          <a:r>
            <a:rPr lang="en-US" sz="1500" kern="1200" dirty="0"/>
            <a:t>: two 2-week, moderated, online communities, each with 10 patients with COPD, exploring themes around the impact of cough and mucus </a:t>
          </a:r>
        </a:p>
        <a:p>
          <a:pPr marL="114300" lvl="1" indent="-114300" algn="l" defTabSz="666750">
            <a:lnSpc>
              <a:spcPct val="90000"/>
            </a:lnSpc>
            <a:spcBef>
              <a:spcPct val="0"/>
            </a:spcBef>
            <a:spcAft>
              <a:spcPct val="15000"/>
            </a:spcAft>
            <a:buChar char="•"/>
          </a:pPr>
          <a:r>
            <a:rPr lang="en-US" sz="1500" b="1" kern="1200" dirty="0"/>
            <a:t>Results</a:t>
          </a:r>
          <a:r>
            <a:rPr lang="en-US" sz="1500" kern="1200" dirty="0"/>
            <a:t>: cough and mucus disrupted patients’ lives</a:t>
          </a:r>
        </a:p>
      </dsp:txBody>
      <dsp:txXfrm rot="-5400000">
        <a:off x="2962656" y="1802442"/>
        <a:ext cx="5207747" cy="1094271"/>
      </dsp:txXfrm>
    </dsp:sp>
    <dsp:sp modelId="{CD9FD413-67F1-4D7E-B33B-31D3F9BE5783}">
      <dsp:nvSpPr>
        <dsp:cNvPr id="0" name=""/>
        <dsp:cNvSpPr/>
      </dsp:nvSpPr>
      <dsp:spPr>
        <a:xfrm>
          <a:off x="0" y="1591661"/>
          <a:ext cx="2962656" cy="1515831"/>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Online bulletin board</a:t>
          </a:r>
        </a:p>
      </dsp:txBody>
      <dsp:txXfrm>
        <a:off x="73997" y="1665658"/>
        <a:ext cx="2814662" cy="13678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10/13/2020</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10/13/2020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of a preference study could be</a:t>
            </a:r>
            <a:r>
              <a:rPr lang="en-US" baseline="0" dirty="0"/>
              <a:t> weighting, across the study population, of different attributes within a disease.</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7</a:t>
            </a:fld>
            <a:endParaRPr lang="en-US" dirty="0"/>
          </a:p>
        </p:txBody>
      </p:sp>
    </p:spTree>
    <p:extLst>
      <p:ext uri="{BB962C8B-B14F-4D97-AF65-F5344CB8AC3E}">
        <p14:creationId xmlns:p14="http://schemas.microsoft.com/office/powerpoint/2010/main" val="329148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of</a:t>
            </a:r>
            <a:r>
              <a:rPr lang="en-US" baseline="0" dirty="0"/>
              <a:t> a preference study looking at acceptability of benefit-risk could be a marriage of clinical + preference data; you use the preference data to say “for this amount of benefit + this amount of risk, then N% of patients would find this benefit-risk trade-off acceptable”. Some of you might be familiar with the Rituximab drug from Roche, where they compared patients’ views on an </a:t>
            </a:r>
            <a:r>
              <a:rPr lang="en-US" baseline="0" dirty="0" err="1"/>
              <a:t>s.c.</a:t>
            </a:r>
            <a:r>
              <a:rPr lang="en-US" baseline="0" dirty="0"/>
              <a:t> formulation vs. an </a:t>
            </a:r>
            <a:r>
              <a:rPr lang="en-US" baseline="0" dirty="0" err="1"/>
              <a:t>i.v.</a:t>
            </a:r>
            <a:r>
              <a:rPr lang="en-US" baseline="0" dirty="0"/>
              <a:t> formulation, and the drug label has information about what proportion of patients preferred each formulation.</a:t>
            </a:r>
          </a:p>
          <a:p>
            <a:endParaRPr lang="en-US" baseline="0" dirty="0"/>
          </a:p>
          <a:p>
            <a:endParaRPr lang="en-US" baseline="0" dirty="0"/>
          </a:p>
          <a:p>
            <a:r>
              <a:rPr lang="en-US" baseline="0" dirty="0"/>
              <a:t>Lots of other ways of analyzing this type of study; can also consider analysis of Maximum Acceptable Risk for a specified level of benefit; Minimum Required Benefit for a specified level of risk etc.</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8</a:t>
            </a:fld>
            <a:endParaRPr lang="en-US" dirty="0"/>
          </a:p>
        </p:txBody>
      </p:sp>
    </p:spTree>
    <p:extLst>
      <p:ext uri="{BB962C8B-B14F-4D97-AF65-F5344CB8AC3E}">
        <p14:creationId xmlns:p14="http://schemas.microsoft.com/office/powerpoint/2010/main" val="354590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a:t>
            </a:r>
            <a:r>
              <a:rPr lang="en-US" baseline="0" dirty="0"/>
              <a:t> assessment still needs the clinical data! But preference data can help the decision about which clinical endpoints to study.</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10</a:t>
            </a:fld>
            <a:endParaRPr lang="en-US" dirty="0"/>
          </a:p>
        </p:txBody>
      </p:sp>
    </p:spTree>
    <p:extLst>
      <p:ext uri="{BB962C8B-B14F-4D97-AF65-F5344CB8AC3E}">
        <p14:creationId xmlns:p14="http://schemas.microsoft.com/office/powerpoint/2010/main" val="369806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regulatory decision still needs the clinical data!</a:t>
            </a:r>
            <a:r>
              <a:rPr lang="en-US" baseline="0" dirty="0"/>
              <a:t> But the preference data can be further useful input to the regulatory decision, as the preference data can show whether this is a benefit-risk trade-off that some patients would </a:t>
            </a:r>
            <a:r>
              <a:rPr lang="en-US" baseline="0"/>
              <a:t>find acceptable.</a:t>
            </a:r>
            <a:endParaRPr lang="en-US" dirty="0"/>
          </a:p>
          <a:p>
            <a:endParaRPr lang="en-US" dirty="0"/>
          </a:p>
          <a:p>
            <a:r>
              <a:rPr lang="en-US" dirty="0"/>
              <a:t>Speaker</a:t>
            </a:r>
            <a:r>
              <a:rPr lang="en-US" baseline="0" dirty="0"/>
              <a:t> notes: there are other types of decisions that can be informed by patient preferences. E.g. scoring of PRO instruments; acceptability of benefit-risk uncertainties.</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11</a:t>
            </a:fld>
            <a:endParaRPr lang="en-US" dirty="0"/>
          </a:p>
        </p:txBody>
      </p:sp>
    </p:spTree>
    <p:extLst>
      <p:ext uri="{BB962C8B-B14F-4D97-AF65-F5344CB8AC3E}">
        <p14:creationId xmlns:p14="http://schemas.microsoft.com/office/powerpoint/2010/main" val="41723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also helps us understand when to run a patient preference study. </a:t>
            </a:r>
          </a:p>
          <a:p>
            <a:endParaRPr lang="en-US" dirty="0"/>
          </a:p>
          <a:p>
            <a:r>
              <a:rPr lang="en-US" dirty="0"/>
              <a:t>If you</a:t>
            </a:r>
            <a:r>
              <a:rPr lang="en-US" baseline="0" dirty="0"/>
              <a:t> have a research question about the acceptability of benefit-risk trade-off, and you’d like to use your preference study results to support a submission to the regulators, then the timing of the preference study needs to ensure the results are available before your submission. E.g. you might do the preference study in parallel to your phase 3 study.</a:t>
            </a:r>
          </a:p>
          <a:p>
            <a:endParaRPr lang="en-US" baseline="0" dirty="0"/>
          </a:p>
          <a:p>
            <a:r>
              <a:rPr lang="en-US" baseline="0" dirty="0"/>
              <a:t>If we have a research question about patient-relevant endpoints, and you’d like to use your preference study results to support a decision about the choice of endpoints in your pivotal study, then the timing of the preference study needs to ensure the results are available prior to the start of your pivotal study. E.g. you might do the preference study ahead your phase 3 clinical study.</a:t>
            </a:r>
          </a:p>
          <a:p>
            <a:endParaRPr lang="en-US" baseline="0" dirty="0"/>
          </a:p>
          <a:p>
            <a:r>
              <a:rPr lang="en-US" baseline="0" dirty="0"/>
              <a:t>And just to explain also that a preference study can be embedded within a clinical study. You can think of a preference study as a form of patient survey, and we very often ask patients to complete questionnaires (or PROs) within a clinical study. So one option is to include a preference study as a patient questionnaire within an existing clinical study. Another option is to run a preference study as a stand-alone study i.e. separate to any clinical studies.</a:t>
            </a:r>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13</a:t>
            </a:fld>
            <a:endParaRPr lang="en-US" dirty="0"/>
          </a:p>
        </p:txBody>
      </p:sp>
    </p:spTree>
    <p:extLst>
      <p:ext uri="{BB962C8B-B14F-4D97-AF65-F5344CB8AC3E}">
        <p14:creationId xmlns:p14="http://schemas.microsoft.com/office/powerpoint/2010/main" val="3345390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5401181" y="4472279"/>
            <a:ext cx="3554339" cy="664663"/>
          </a:xfrm>
          <a:prstGeom prst="rect">
            <a:avLst/>
          </a:prstGeom>
        </p:spPr>
      </p:pic>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27" name="Picture Placeholder 3"/>
          <p:cNvSpPr>
            <a:spLocks noGrp="1"/>
          </p:cNvSpPr>
          <p:nvPr>
            <p:ph type="pic" sz="quarter" idx="10" hasCustomPrompt="1"/>
          </p:nvPr>
        </p:nvSpPr>
        <p:spPr>
          <a:xfrm>
            <a:off x="525624" y="316156"/>
            <a:ext cx="8157600" cy="2635200"/>
          </a:xfrm>
          <a:solidFill>
            <a:srgbClr val="CCCCCC"/>
          </a:solidFill>
        </p:spPr>
        <p:txBody>
          <a:bodyPr tIns="1116000" anchor="t"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spTree>
    <p:extLst>
      <p:ext uri="{BB962C8B-B14F-4D97-AF65-F5344CB8AC3E}">
        <p14:creationId xmlns:p14="http://schemas.microsoft.com/office/powerpoint/2010/main" val="1808711482"/>
      </p:ext>
    </p:extLst>
  </p:cSld>
  <p:clrMapOvr>
    <a:masterClrMapping/>
  </p:clrMapOvr>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2" name="Footer Placeholder 1"/>
          <p:cNvSpPr>
            <a:spLocks noGrp="1"/>
          </p:cNvSpPr>
          <p:nvPr>
            <p:ph type="ftr" sz="quarter" idx="20"/>
          </p:nvPr>
        </p:nvSpPr>
        <p:spPr/>
        <p:txBody>
          <a:bodyPr/>
          <a:lstStyle/>
          <a:p>
            <a:endParaRPr lang="en-US" dirty="0"/>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dirty="0"/>
          </a:p>
        </p:txBody>
      </p:sp>
      <p:sp>
        <p:nvSpPr>
          <p:cNvPr id="19" name="Content Placeholder 2"/>
          <p:cNvSpPr>
            <a:spLocks noGrp="1"/>
          </p:cNvSpPr>
          <p:nvPr>
            <p:ph sz="half" idx="22"/>
          </p:nvPr>
        </p:nvSpPr>
        <p:spPr>
          <a:xfrm>
            <a:off x="45720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0" name="Content Placeholder 2"/>
          <p:cNvSpPr>
            <a:spLocks noGrp="1"/>
          </p:cNvSpPr>
          <p:nvPr>
            <p:ph sz="half" idx="23"/>
          </p:nvPr>
        </p:nvSpPr>
        <p:spPr>
          <a:xfrm>
            <a:off x="326898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1" name="Content Placeholder 2"/>
          <p:cNvSpPr>
            <a:spLocks noGrp="1"/>
          </p:cNvSpPr>
          <p:nvPr>
            <p:ph sz="half" idx="24"/>
          </p:nvPr>
        </p:nvSpPr>
        <p:spPr>
          <a:xfrm>
            <a:off x="608076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3"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326898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608076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934072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371600"/>
            <a:ext cx="402336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818626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246120" y="1371600"/>
            <a:ext cx="544068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371600"/>
            <a:ext cx="260604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22975140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grpSp>
        <p:nvGrpSpPr>
          <p:cNvPr id="9" name="Group 8"/>
          <p:cNvGrpSpPr/>
          <p:nvPr userDrawn="1"/>
        </p:nvGrpSpPr>
        <p:grpSpPr>
          <a:xfrm>
            <a:off x="1050626" y="-137160"/>
            <a:ext cx="7636174" cy="5422392"/>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1600200" y="1005839"/>
            <a:ext cx="7086600" cy="3104949"/>
          </a:xfrm>
        </p:spPr>
        <p:txBody>
          <a:bodyPr anchor="ctr" anchorCtr="0"/>
          <a:lstStyle>
            <a:lvl1pPr marL="0" indent="0">
              <a:lnSpc>
                <a:spcPct val="90000"/>
              </a:lnSpc>
              <a:spcBef>
                <a:spcPts val="0"/>
              </a:spcBef>
              <a:buNone/>
              <a:defRPr sz="4800" b="0" i="0" spc="0" baseline="0">
                <a:solidFill>
                  <a:schemeClr val="accent2"/>
                </a:solidFill>
                <a:latin typeface="+mn-lt"/>
                <a:ea typeface="Arial" charset="0"/>
                <a:cs typeface="Arial" charset="0"/>
              </a:defRPr>
            </a:lvl1pPr>
            <a:lvl2pPr marL="230188" indent="-230188">
              <a:spcBef>
                <a:spcPts val="600"/>
              </a:spcBef>
              <a:defRPr b="0" i="0" baseline="0">
                <a:latin typeface="+mn-lt"/>
                <a:ea typeface="Arial" charset="0"/>
                <a:cs typeface="Arial" charset="0"/>
              </a:defRPr>
            </a:lvl2pPr>
            <a:lvl3pPr marL="230188" indent="0">
              <a:spcBef>
                <a:spcPts val="600"/>
              </a:spcBef>
              <a:buNone/>
              <a:defRPr/>
            </a:lvl3pPr>
            <a:lvl4pPr marL="685800" indent="-230188">
              <a:spcBef>
                <a:spcPts val="600"/>
              </a:spcBef>
              <a:defRPr/>
            </a:lvl4pPr>
            <a:lvl5pPr marL="917575" indent="-231775">
              <a:spcBef>
                <a:spcPts val="600"/>
              </a:spcBef>
              <a:defRPr/>
            </a:lvl5pPr>
          </a:lstStyle>
          <a:p>
            <a:pPr lvl="0"/>
            <a:r>
              <a:rPr lang="en-US" dirty="0"/>
              <a:t>“Quote goes here.”</a:t>
            </a:r>
          </a:p>
          <a:p>
            <a:pPr lvl="1"/>
            <a:r>
              <a:rPr lang="en-US" dirty="0"/>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6977155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37160" y="-137160"/>
            <a:ext cx="9418320" cy="5422392"/>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1600200" y="3108960"/>
            <a:ext cx="7086600" cy="914400"/>
          </a:xfrm>
        </p:spPr>
        <p:txBody>
          <a:bodyPr anchor="b" anchorCtr="0">
            <a:noAutofit/>
          </a:bodyPr>
          <a:lstStyle>
            <a:lvl1pPr>
              <a:defRPr sz="3200">
                <a:solidFill>
                  <a:schemeClr val="tx1"/>
                </a:solidFill>
              </a:defRPr>
            </a:lvl1pPr>
          </a:lstStyle>
          <a:p>
            <a:r>
              <a:rPr lang="en-US"/>
              <a:t>Click to edit Master title style</a:t>
            </a:r>
            <a:endParaRPr lang="en-US" dirty="0"/>
          </a:p>
        </p:txBody>
      </p:sp>
      <p:sp>
        <p:nvSpPr>
          <p:cNvPr id="56" name="Subtitle 2"/>
          <p:cNvSpPr>
            <a:spLocks noGrp="1"/>
          </p:cNvSpPr>
          <p:nvPr>
            <p:ph type="subTitle" idx="1" hasCustomPrompt="1"/>
          </p:nvPr>
        </p:nvSpPr>
        <p:spPr bwMode="auto">
          <a:xfrm>
            <a:off x="1600200" y="4114800"/>
            <a:ext cx="5029200" cy="731520"/>
          </a:xfrm>
        </p:spPr>
        <p:txBody>
          <a:bodyPr>
            <a:noAutofit/>
          </a:bodyPr>
          <a:lstStyle>
            <a:lvl1pPr marL="0" indent="0" algn="l">
              <a:lnSpc>
                <a:spcPct val="100000"/>
              </a:lnSpc>
              <a:spcBef>
                <a:spcPts val="0"/>
              </a:spcBef>
              <a:buNone/>
              <a:defRPr sz="1400" b="1" i="0" spc="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err="1"/>
              <a:t>su</a:t>
            </a:r>
            <a:r>
              <a:rPr lang="en-US" dirty="0"/>
              <a:t>   </a:t>
            </a:r>
            <a:r>
              <a:rPr lang="en-US" dirty="0" err="1"/>
              <a:t>btitle</a:t>
            </a:r>
            <a:r>
              <a:rPr lang="en-US" dirty="0"/>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6"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802151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endParaRPr lang="en-US" dirty="0"/>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6115762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12425467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8520098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1600200" y="3108960"/>
            <a:ext cx="7086600" cy="9149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dirty="0">
                <a:latin typeface="+mj-lt"/>
                <a:ea typeface="Arial Black" charset="0"/>
                <a:cs typeface="Arial Black" charset="0"/>
              </a:rPr>
              <a:t>Thank</a:t>
            </a:r>
            <a:r>
              <a:rPr lang="en-US" sz="3200" b="1" i="0" spc="-100" baseline="0" dirty="0">
                <a:latin typeface="+mj-lt"/>
                <a:ea typeface="Arial Black" charset="0"/>
                <a:cs typeface="Arial Black" charset="0"/>
              </a:rPr>
              <a:t> you</a:t>
            </a:r>
            <a:endParaRPr lang="en-US" sz="3200" b="1" i="0" spc="-100" dirty="0">
              <a:latin typeface="+mj-lt"/>
              <a:ea typeface="Arial Black" charset="0"/>
              <a:cs typeface="Arial Black" charset="0"/>
            </a:endParaRPr>
          </a:p>
        </p:txBody>
      </p:sp>
      <p:grpSp>
        <p:nvGrpSpPr>
          <p:cNvPr id="37" name="Group 36"/>
          <p:cNvGrpSpPr/>
          <p:nvPr userDrawn="1"/>
        </p:nvGrpSpPr>
        <p:grpSpPr>
          <a:xfrm>
            <a:off x="-137160" y="-137160"/>
            <a:ext cx="9418320" cy="5422392"/>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5"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1282186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050626" y="-137160"/>
            <a:ext cx="7636174" cy="5422392"/>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1600200" y="1463040"/>
            <a:ext cx="7086600" cy="2103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dirty="0">
                <a:latin typeface="+mj-lt"/>
                <a:ea typeface="Arial Black" charset="0"/>
                <a:cs typeface="Arial Black" charset="0"/>
              </a:rPr>
              <a:t>Thank</a:t>
            </a:r>
            <a:r>
              <a:rPr lang="en-US" sz="3200" b="1" i="0" spc="-100" baseline="0" dirty="0">
                <a:latin typeface="+mj-lt"/>
                <a:ea typeface="Arial Black" charset="0"/>
                <a:cs typeface="Arial Black" charset="0"/>
              </a:rPr>
              <a:t> you</a:t>
            </a:r>
            <a:endParaRPr lang="en-US" sz="3200" b="1" i="0" spc="-100" dirty="0">
              <a:latin typeface="+mj-lt"/>
              <a:ea typeface="Arial Black" charset="0"/>
              <a:cs typeface="Arial Black"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981663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37160"/>
            <a:ext cx="9418320" cy="5422392"/>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1463040"/>
            <a:ext cx="7086600" cy="2102185"/>
          </a:xfrm>
        </p:spPr>
        <p:txBody>
          <a:bodyPr anchor="b" anchorCtr="0">
            <a:noAutofit/>
          </a:bodyPr>
          <a:lstStyle>
            <a:lvl1pPr>
              <a:defRPr sz="3200" b="0"/>
            </a:lvl1pPr>
          </a:lstStyle>
          <a:p>
            <a:r>
              <a:rPr lang="en-US"/>
              <a:t>Click to edit Master title style</a:t>
            </a:r>
            <a:endParaRPr lang="en-US" dirty="0"/>
          </a:p>
        </p:txBody>
      </p:sp>
      <p:sp>
        <p:nvSpPr>
          <p:cNvPr id="3"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8"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4898507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1313" indent="-341313">
              <a:buSzPct val="100000"/>
              <a:buFont typeface="+mj-lt"/>
              <a:buAutoNum type="arabicPeriod"/>
              <a:tabLst>
                <a:tab pos="3998913" algn="r"/>
                <a:tab pos="8229600" algn="r"/>
              </a:tabLst>
              <a:defRPr baseline="0"/>
            </a:lvl1pPr>
            <a:lvl2pPr marL="574675" indent="-233363">
              <a:defRPr baseline="0"/>
            </a:lvl2pPr>
            <a:lvl3pPr marL="801688" indent="-227013">
              <a:defRPr baseline="0"/>
            </a:lvl3pPr>
            <a:lvl4pPr marL="1028700" indent="-227013">
              <a:defRPr baseline="0"/>
            </a:lvl4pPr>
            <a:lvl5pPr marL="1257300" indent="-228600">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06307594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27836720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21138"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11469757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6898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6080760" y="1371600"/>
            <a:ext cx="2606040" cy="3108960"/>
          </a:xfrm>
        </p:spPr>
        <p:txBody>
          <a:bodyPr>
            <a:normAutofit/>
          </a:bodyPr>
          <a:lstStyle>
            <a:lvl1pPr marL="228600" indent="-228600">
              <a:buSzPct val="100000"/>
              <a:buFont typeface="Wingdings" charset="2"/>
              <a:buChar cha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93081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p:nvPr>
        </p:nvSpPr>
        <p:spPr>
          <a:xfrm>
            <a:off x="466344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5" name="Title 4"/>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7383428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p:txBody>
          <a:bodyPr/>
          <a:lstStyle/>
          <a:p>
            <a:endParaRPr lang="en-US" dirty="0"/>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786467"/>
            <a:ext cx="822960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2" name="Text Placeholder 7"/>
          <p:cNvSpPr>
            <a:spLocks noGrp="1"/>
          </p:cNvSpPr>
          <p:nvPr>
            <p:ph type="body" sz="quarter" idx="18" hasCustomPrompt="1"/>
          </p:nvPr>
        </p:nvSpPr>
        <p:spPr>
          <a:xfrm>
            <a:off x="457200" y="4160520"/>
            <a:ext cx="822960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2662087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3" name="Footer Placeholder 2"/>
          <p:cNvSpPr>
            <a:spLocks noGrp="1"/>
          </p:cNvSpPr>
          <p:nvPr>
            <p:ph type="ftr" sz="quarter" idx="16"/>
          </p:nvPr>
        </p:nvSpPr>
        <p:spPr/>
        <p:txBody>
          <a:bodyPr/>
          <a:lstStyle/>
          <a:p>
            <a:endParaRPr lang="en-US" dirty="0"/>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dirty="0"/>
          </a:p>
        </p:txBody>
      </p:sp>
      <p:sp>
        <p:nvSpPr>
          <p:cNvPr id="14" name="Content Placeholder 2"/>
          <p:cNvSpPr>
            <a:spLocks noGrp="1"/>
          </p:cNvSpPr>
          <p:nvPr>
            <p:ph sz="half" idx="18"/>
          </p:nvPr>
        </p:nvSpPr>
        <p:spPr>
          <a:xfrm>
            <a:off x="45720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5" name="Content Placeholder 2"/>
          <p:cNvSpPr>
            <a:spLocks noGrp="1"/>
          </p:cNvSpPr>
          <p:nvPr>
            <p:ph sz="half" idx="19"/>
          </p:nvPr>
        </p:nvSpPr>
        <p:spPr>
          <a:xfrm>
            <a:off x="466344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36236452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1"/>
          <a:stretch>
            <a:fillRect/>
          </a:stretch>
        </p:blipFill>
        <p:spPr>
          <a:xfrm>
            <a:off x="5401181" y="4472279"/>
            <a:ext cx="3554339" cy="664663"/>
          </a:xfrm>
          <a:prstGeom prst="rect">
            <a:avLst/>
          </a:prstGeom>
        </p:spPr>
      </p:pic>
      <p:grpSp>
        <p:nvGrpSpPr>
          <p:cNvPr id="7" name="Group 6"/>
          <p:cNvGrpSpPr/>
          <p:nvPr userDrawn="1"/>
        </p:nvGrpSpPr>
        <p:grpSpPr>
          <a:xfrm>
            <a:off x="-137160" y="-137160"/>
            <a:ext cx="9418320" cy="5422392"/>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457200" y="342900"/>
            <a:ext cx="8229600" cy="960919"/>
          </a:xfrm>
          <a:prstGeom prst="rect">
            <a:avLst/>
          </a:prstGeom>
          <a:noFill/>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457200" y="1371375"/>
            <a:ext cx="8229600" cy="3105375"/>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userDrawn="1">
            <p:ph type="sldNum" sz="quarter" idx="4"/>
          </p:nvPr>
        </p:nvSpPr>
        <p:spPr>
          <a:xfrm>
            <a:off x="459422" y="4781550"/>
            <a:ext cx="228600" cy="228600"/>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dirty="0"/>
          </a:p>
        </p:txBody>
      </p:sp>
      <p:sp>
        <p:nvSpPr>
          <p:cNvPr id="5" name="Footer Placeholder 4"/>
          <p:cNvSpPr>
            <a:spLocks noGrp="1"/>
          </p:cNvSpPr>
          <p:nvPr userDrawn="1">
            <p:ph type="ftr" sz="quarter" idx="3"/>
          </p:nvPr>
        </p:nvSpPr>
        <p:spPr>
          <a:xfrm>
            <a:off x="688022" y="4781550"/>
            <a:ext cx="3792538" cy="228600"/>
          </a:xfrm>
          <a:prstGeom prst="rect">
            <a:avLst/>
          </a:prstGeom>
          <a:noFill/>
        </p:spPr>
        <p:txBody>
          <a:bodyPr wrap="square" lIns="0" tIns="0" rIns="0" bIns="0" rtlCol="0" anchor="t" anchorCtr="0">
            <a:noAutofit/>
          </a:bodyPr>
          <a:lstStyle>
            <a:lvl1pPr>
              <a:defRPr lang="en-US" sz="900" b="0" i="0" spc="0" baseline="0" dirty="0">
                <a:solidFill>
                  <a:srgbClr val="7F7F7F"/>
                </a:solidFill>
                <a:latin typeface="+mn-lt"/>
              </a:defRPr>
            </a:lvl1pPr>
          </a:lstStyle>
          <a:p>
            <a:endParaRPr lang="en-US"/>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Lst>
  <p:hf hdr="0" dt="0"/>
  <p:txStyles>
    <p:titleStyle>
      <a:lvl1pPr algn="l" defTabSz="914400" rtl="0" eaLnBrk="1" latinLnBrk="0" hangingPunct="1">
        <a:lnSpc>
          <a:spcPct val="90000"/>
        </a:lnSpc>
        <a:spcBef>
          <a:spcPct val="0"/>
        </a:spcBef>
        <a:buNone/>
        <a:defRPr sz="3200" b="1" i="0" kern="1200" spc="-100" baseline="0">
          <a:solidFill>
            <a:schemeClr val="tx1"/>
          </a:solidFill>
          <a:latin typeface="+mj-lt"/>
          <a:ea typeface="Arial Black" charset="0"/>
          <a:cs typeface="Arial Black" charset="0"/>
        </a:defRPr>
      </a:lvl1pPr>
    </p:titleStyle>
    <p:body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hyperlink" Target="https://www.ema.europa.eu/documents/template-form/day-80-assessment-report-overview-d120-loq-template-guidance-rev-1019_en.doc"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How patient preference studies can inform drug development decisions</a:t>
            </a:r>
          </a:p>
        </p:txBody>
      </p:sp>
      <p:sp>
        <p:nvSpPr>
          <p:cNvPr id="4" name="Subtitle 3"/>
          <p:cNvSpPr>
            <a:spLocks noGrp="1"/>
          </p:cNvSpPr>
          <p:nvPr>
            <p:ph type="subTitle" idx="1"/>
          </p:nvPr>
        </p:nvSpPr>
        <p:spPr/>
        <p:txBody>
          <a:bodyPr/>
          <a:lstStyle/>
          <a:p>
            <a:r>
              <a:rPr lang="en-US" dirty="0"/>
              <a:t>Sheila Dickinson</a:t>
            </a:r>
          </a:p>
          <a:p>
            <a:r>
              <a:rPr lang="en-US" dirty="0"/>
              <a:t>PSI Webinar</a:t>
            </a:r>
          </a:p>
          <a:p>
            <a:r>
              <a:rPr lang="en-US" dirty="0"/>
              <a:t>October 2020</a:t>
            </a:r>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885" b="16885"/>
          <a:stretch>
            <a:fillRect/>
          </a:stretch>
        </p:blipFill>
        <p:spPr/>
      </p:pic>
      <p:sp>
        <p:nvSpPr>
          <p:cNvPr id="16" name="Text Placeholder 35"/>
          <p:cNvSpPr>
            <a:spLocks noGrp="1"/>
          </p:cNvSpPr>
          <p:nvPr>
            <p:ph type="body" sz="quarter" idx="12"/>
          </p:nvPr>
        </p:nvSpPr>
        <p:spPr/>
        <p:txBody>
          <a:bodyPr/>
          <a:lstStyle/>
          <a:p>
            <a:pPr lvl="0">
              <a:defRPr/>
            </a:pPr>
            <a:r>
              <a:rPr lang="en-US" dirty="0">
                <a:solidFill>
                  <a:srgbClr val="FFFFFF"/>
                </a:solidFill>
              </a:rPr>
              <a:t>Quantitative Safety &amp; Epidemiology</a:t>
            </a:r>
            <a:endParaRPr lang="en-US" b="0" dirty="0">
              <a:solidFill>
                <a:srgbClr val="FFFFFF"/>
              </a:solidFill>
            </a:endParaRPr>
          </a:p>
        </p:txBody>
      </p:sp>
    </p:spTree>
    <p:custDataLst>
      <p:tags r:id="rId1"/>
    </p:custDataLst>
    <p:extLst>
      <p:ext uri="{BB962C8B-B14F-4D97-AF65-F5344CB8AC3E}">
        <p14:creationId xmlns:p14="http://schemas.microsoft.com/office/powerpoint/2010/main" val="391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scenarios where patient preference study can add value (1/2)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10</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3330904203"/>
              </p:ext>
            </p:extLst>
          </p:nvPr>
        </p:nvGraphicFramePr>
        <p:xfrm>
          <a:off x="791580" y="1707654"/>
          <a:ext cx="5130570" cy="2503170"/>
        </p:xfrm>
        <a:graphic>
          <a:graphicData uri="http://schemas.openxmlformats.org/drawingml/2006/table">
            <a:tbl>
              <a:tblPr firstRow="1" bandRow="1">
                <a:tableStyleId>{21E4AEA4-8DFA-4A89-87EB-49C32662AFE0}</a:tableStyleId>
              </a:tblPr>
              <a:tblGrid>
                <a:gridCol w="1944216">
                  <a:extLst>
                    <a:ext uri="{9D8B030D-6E8A-4147-A177-3AD203B41FA5}">
                      <a16:colId xmlns:a16="http://schemas.microsoft.com/office/drawing/2014/main" val="4277188881"/>
                    </a:ext>
                  </a:extLst>
                </a:gridCol>
                <a:gridCol w="1512168">
                  <a:extLst>
                    <a:ext uri="{9D8B030D-6E8A-4147-A177-3AD203B41FA5}">
                      <a16:colId xmlns:a16="http://schemas.microsoft.com/office/drawing/2014/main" val="2567298549"/>
                    </a:ext>
                  </a:extLst>
                </a:gridCol>
                <a:gridCol w="1674186">
                  <a:extLst>
                    <a:ext uri="{9D8B030D-6E8A-4147-A177-3AD203B41FA5}">
                      <a16:colId xmlns:a16="http://schemas.microsoft.com/office/drawing/2014/main" val="3270267182"/>
                    </a:ext>
                  </a:extLst>
                </a:gridCol>
              </a:tblGrid>
              <a:tr h="278130">
                <a:tc>
                  <a:txBody>
                    <a:bodyPr/>
                    <a:lstStyle/>
                    <a:p>
                      <a:endParaRPr lang="en-US" sz="1100" dirty="0"/>
                    </a:p>
                  </a:txBody>
                  <a:tcPr marL="68580" marR="68580" marT="34290" marB="34290"/>
                </a:tc>
                <a:tc>
                  <a:txBody>
                    <a:bodyPr/>
                    <a:lstStyle/>
                    <a:p>
                      <a:r>
                        <a:rPr lang="en-US" sz="1100" dirty="0"/>
                        <a:t>Treatment</a:t>
                      </a:r>
                    </a:p>
                  </a:txBody>
                  <a:tcPr marL="68580" marR="68580" marT="34290" marB="34290"/>
                </a:tc>
                <a:tc>
                  <a:txBody>
                    <a:bodyPr/>
                    <a:lstStyle/>
                    <a:p>
                      <a:r>
                        <a:rPr lang="en-US" sz="1100" dirty="0"/>
                        <a:t>Control</a:t>
                      </a:r>
                    </a:p>
                  </a:txBody>
                  <a:tcPr marL="68580" marR="68580" marT="34290" marB="34290"/>
                </a:tc>
                <a:extLst>
                  <a:ext uri="{0D108BD9-81ED-4DB2-BD59-A6C34878D82A}">
                    <a16:rowId xmlns:a16="http://schemas.microsoft.com/office/drawing/2014/main" val="2735363489"/>
                  </a:ext>
                </a:extLst>
              </a:tr>
              <a:tr h="278130">
                <a:tc>
                  <a:txBody>
                    <a:bodyPr/>
                    <a:lstStyle/>
                    <a:p>
                      <a:r>
                        <a:rPr lang="en-US" sz="1100" b="1" dirty="0" err="1"/>
                        <a:t>Favourable</a:t>
                      </a:r>
                      <a:r>
                        <a:rPr lang="en-US" sz="1100" b="1" dirty="0"/>
                        <a:t> effects</a:t>
                      </a: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2333514364"/>
                  </a:ext>
                </a:extLst>
              </a:tr>
              <a:tr h="278130">
                <a:tc>
                  <a:txBody>
                    <a:bodyPr/>
                    <a:lstStyle/>
                    <a:p>
                      <a:r>
                        <a:rPr lang="en-US" sz="1100" dirty="0"/>
                        <a:t>Key Benefit 1</a:t>
                      </a:r>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638432568"/>
                  </a:ext>
                </a:extLst>
              </a:tr>
              <a:tr h="278130">
                <a:tc>
                  <a:txBody>
                    <a:bodyPr/>
                    <a:lstStyle/>
                    <a:p>
                      <a:r>
                        <a:rPr lang="en-US" sz="1100" dirty="0"/>
                        <a:t>Key Benefit</a:t>
                      </a:r>
                      <a:r>
                        <a:rPr lang="en-US" sz="1100" baseline="0" dirty="0"/>
                        <a:t> 2</a:t>
                      </a:r>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613396257"/>
                  </a:ext>
                </a:extLst>
              </a:tr>
              <a:tr h="278130">
                <a:tc>
                  <a:txBody>
                    <a:bodyPr/>
                    <a:lstStyle/>
                    <a:p>
                      <a:r>
                        <a:rPr lang="en-US" sz="1100" dirty="0"/>
                        <a:t>Etc.</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303773330"/>
                  </a:ext>
                </a:extLst>
              </a:tr>
              <a:tr h="278130">
                <a:tc>
                  <a:txBody>
                    <a:bodyPr/>
                    <a:lstStyle/>
                    <a:p>
                      <a:r>
                        <a:rPr lang="en-US" sz="1100" b="1" dirty="0" err="1"/>
                        <a:t>Unfavourable</a:t>
                      </a:r>
                      <a:r>
                        <a:rPr lang="en-US" sz="1100" b="1" dirty="0"/>
                        <a:t> effects</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768717203"/>
                  </a:ext>
                </a:extLst>
              </a:tr>
              <a:tr h="278130">
                <a:tc>
                  <a:txBody>
                    <a:bodyPr/>
                    <a:lstStyle/>
                    <a:p>
                      <a:r>
                        <a:rPr lang="en-US" sz="1100" dirty="0"/>
                        <a:t>Key Risk 1</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292932812"/>
                  </a:ext>
                </a:extLst>
              </a:tr>
              <a:tr h="278130">
                <a:tc>
                  <a:txBody>
                    <a:bodyPr/>
                    <a:lstStyle/>
                    <a:p>
                      <a:pPr algn="l"/>
                      <a:r>
                        <a:rPr lang="en-US" sz="1100" dirty="0"/>
                        <a:t>Key Risk 2</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959286092"/>
                  </a:ext>
                </a:extLst>
              </a:tr>
              <a:tr h="278130">
                <a:tc>
                  <a:txBody>
                    <a:bodyPr/>
                    <a:lstStyle/>
                    <a:p>
                      <a:r>
                        <a:rPr lang="en-US" sz="1100" dirty="0"/>
                        <a:t>Etc.</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132680166"/>
                  </a:ext>
                </a:extLst>
              </a:tr>
            </a:tbl>
          </a:graphicData>
        </a:graphic>
      </p:graphicFrame>
      <p:sp>
        <p:nvSpPr>
          <p:cNvPr id="7" name="TextBox 6"/>
          <p:cNvSpPr txBox="1"/>
          <p:nvPr/>
        </p:nvSpPr>
        <p:spPr>
          <a:xfrm>
            <a:off x="791580" y="1382911"/>
            <a:ext cx="2700300" cy="300082"/>
          </a:xfrm>
          <a:prstGeom prst="rect">
            <a:avLst/>
          </a:prstGeom>
          <a:noFill/>
        </p:spPr>
        <p:txBody>
          <a:bodyPr wrap="square" rtlCol="0">
            <a:spAutoFit/>
          </a:bodyPr>
          <a:lstStyle/>
          <a:p>
            <a:r>
              <a:rPr lang="en-US" sz="1350" b="1" dirty="0"/>
              <a:t>Effects table</a:t>
            </a:r>
          </a:p>
        </p:txBody>
      </p:sp>
      <p:sp>
        <p:nvSpPr>
          <p:cNvPr id="8" name="Rounded Rectangle 7"/>
          <p:cNvSpPr/>
          <p:nvPr/>
        </p:nvSpPr>
        <p:spPr>
          <a:xfrm>
            <a:off x="6138174" y="1329612"/>
            <a:ext cx="2754306" cy="16993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500" dirty="0"/>
              <a:t>Scenario 1 where preference study can add value: understanding patient-relevant endpoints.</a:t>
            </a:r>
          </a:p>
          <a:p>
            <a:r>
              <a:rPr lang="en-US" sz="1500" dirty="0"/>
              <a:t>i.e. patients’ views can inform the thinking on key benefits</a:t>
            </a:r>
          </a:p>
        </p:txBody>
      </p:sp>
      <p:sp>
        <p:nvSpPr>
          <p:cNvPr id="9" name="Rounded Rectangle 8"/>
          <p:cNvSpPr/>
          <p:nvPr/>
        </p:nvSpPr>
        <p:spPr>
          <a:xfrm>
            <a:off x="791580" y="2247714"/>
            <a:ext cx="1836204" cy="594066"/>
          </a:xfrm>
          <a:prstGeom prst="roundRect">
            <a:avLst/>
          </a:prstGeom>
          <a:noFill/>
          <a:ln w="28575">
            <a:solidFill>
              <a:schemeClr val="tx1"/>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1500" dirty="0"/>
          </a:p>
        </p:txBody>
      </p:sp>
      <p:cxnSp>
        <p:nvCxnSpPr>
          <p:cNvPr id="10" name="Straight Arrow Connector 9"/>
          <p:cNvCxnSpPr/>
          <p:nvPr/>
        </p:nvCxnSpPr>
        <p:spPr>
          <a:xfrm flipH="1">
            <a:off x="2646126" y="2168399"/>
            <a:ext cx="3492049" cy="267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260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scenarios where patient preference study can add value (2/2)</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11</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949858836"/>
              </p:ext>
            </p:extLst>
          </p:nvPr>
        </p:nvGraphicFramePr>
        <p:xfrm>
          <a:off x="791580" y="1707654"/>
          <a:ext cx="5292589" cy="2754630"/>
        </p:xfrm>
        <a:graphic>
          <a:graphicData uri="http://schemas.openxmlformats.org/drawingml/2006/table">
            <a:tbl>
              <a:tblPr firstRow="1" bandRow="1">
                <a:tableStyleId>{21E4AEA4-8DFA-4A89-87EB-49C32662AFE0}</a:tableStyleId>
              </a:tblPr>
              <a:tblGrid>
                <a:gridCol w="2005613">
                  <a:extLst>
                    <a:ext uri="{9D8B030D-6E8A-4147-A177-3AD203B41FA5}">
                      <a16:colId xmlns:a16="http://schemas.microsoft.com/office/drawing/2014/main" val="4277188881"/>
                    </a:ext>
                  </a:extLst>
                </a:gridCol>
                <a:gridCol w="1666796">
                  <a:extLst>
                    <a:ext uri="{9D8B030D-6E8A-4147-A177-3AD203B41FA5}">
                      <a16:colId xmlns:a16="http://schemas.microsoft.com/office/drawing/2014/main" val="2567298549"/>
                    </a:ext>
                  </a:extLst>
                </a:gridCol>
                <a:gridCol w="1620180">
                  <a:extLst>
                    <a:ext uri="{9D8B030D-6E8A-4147-A177-3AD203B41FA5}">
                      <a16:colId xmlns:a16="http://schemas.microsoft.com/office/drawing/2014/main" val="3270267182"/>
                    </a:ext>
                  </a:extLst>
                </a:gridCol>
              </a:tblGrid>
              <a:tr h="278130">
                <a:tc>
                  <a:txBody>
                    <a:bodyPr/>
                    <a:lstStyle/>
                    <a:p>
                      <a:endParaRPr lang="en-US" sz="1100" dirty="0"/>
                    </a:p>
                  </a:txBody>
                  <a:tcPr marL="68580" marR="68580" marT="34290" marB="34290"/>
                </a:tc>
                <a:tc>
                  <a:txBody>
                    <a:bodyPr/>
                    <a:lstStyle/>
                    <a:p>
                      <a:r>
                        <a:rPr lang="en-US" sz="1100" dirty="0"/>
                        <a:t>Treatment</a:t>
                      </a:r>
                    </a:p>
                  </a:txBody>
                  <a:tcPr marL="68580" marR="68580" marT="34290" marB="34290"/>
                </a:tc>
                <a:tc>
                  <a:txBody>
                    <a:bodyPr/>
                    <a:lstStyle/>
                    <a:p>
                      <a:r>
                        <a:rPr lang="en-US" sz="1100" dirty="0"/>
                        <a:t>Control</a:t>
                      </a:r>
                    </a:p>
                  </a:txBody>
                  <a:tcPr marL="68580" marR="68580" marT="34290" marB="34290"/>
                </a:tc>
                <a:extLst>
                  <a:ext uri="{0D108BD9-81ED-4DB2-BD59-A6C34878D82A}">
                    <a16:rowId xmlns:a16="http://schemas.microsoft.com/office/drawing/2014/main" val="2735363489"/>
                  </a:ext>
                </a:extLst>
              </a:tr>
              <a:tr h="278130">
                <a:tc>
                  <a:txBody>
                    <a:bodyPr/>
                    <a:lstStyle/>
                    <a:p>
                      <a:r>
                        <a:rPr lang="en-US" sz="1100" b="1" dirty="0" err="1"/>
                        <a:t>Favourable</a:t>
                      </a:r>
                      <a:r>
                        <a:rPr lang="en-US" sz="1100" b="1" dirty="0"/>
                        <a:t> effects</a:t>
                      </a:r>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2333514364"/>
                  </a:ext>
                </a:extLst>
              </a:tr>
              <a:tr h="278130">
                <a:tc>
                  <a:txBody>
                    <a:bodyPr/>
                    <a:lstStyle/>
                    <a:p>
                      <a:r>
                        <a:rPr lang="en-US" sz="1100" dirty="0"/>
                        <a:t>Key</a:t>
                      </a:r>
                      <a:r>
                        <a:rPr lang="en-US" sz="1100" baseline="0" dirty="0"/>
                        <a:t> </a:t>
                      </a:r>
                      <a:r>
                        <a:rPr lang="en-US" sz="1100" dirty="0"/>
                        <a:t>Benefit 1</a:t>
                      </a:r>
                    </a:p>
                  </a:txBody>
                  <a:tcPr marL="68580" marR="68580" marT="34290" marB="34290"/>
                </a:tc>
                <a:tc>
                  <a:txBody>
                    <a:bodyPr/>
                    <a:lstStyle/>
                    <a:p>
                      <a:r>
                        <a:rPr lang="en-US" sz="1100" dirty="0"/>
                        <a:t>Large effect</a:t>
                      </a:r>
                    </a:p>
                  </a:txBody>
                  <a:tcPr marL="68580" marR="68580" marT="34290" marB="34290"/>
                </a:tc>
                <a:tc>
                  <a:txBody>
                    <a:bodyPr/>
                    <a:lstStyle/>
                    <a:p>
                      <a:r>
                        <a:rPr lang="en-US" sz="1100" dirty="0"/>
                        <a:t>Small effect</a:t>
                      </a:r>
                    </a:p>
                  </a:txBody>
                  <a:tcPr marL="68580" marR="68580" marT="34290" marB="34290"/>
                </a:tc>
                <a:extLst>
                  <a:ext uri="{0D108BD9-81ED-4DB2-BD59-A6C34878D82A}">
                    <a16:rowId xmlns:a16="http://schemas.microsoft.com/office/drawing/2014/main" val="3638432568"/>
                  </a:ext>
                </a:extLst>
              </a:tr>
              <a:tr h="278130">
                <a:tc>
                  <a:txBody>
                    <a:bodyPr/>
                    <a:lstStyle/>
                    <a:p>
                      <a:r>
                        <a:rPr lang="en-US" sz="1100" dirty="0"/>
                        <a:t>Key Benefit</a:t>
                      </a:r>
                      <a:r>
                        <a:rPr lang="en-US" sz="1100" baseline="0" dirty="0"/>
                        <a:t> 2</a:t>
                      </a:r>
                      <a:endParaRPr lang="en-US" sz="1100" dirty="0"/>
                    </a:p>
                  </a:txBody>
                  <a:tcPr marL="68580" marR="68580" marT="34290" marB="34290"/>
                </a:tc>
                <a:tc>
                  <a:txBody>
                    <a:bodyPr/>
                    <a:lstStyle/>
                    <a:p>
                      <a:r>
                        <a:rPr lang="en-US" sz="1100" dirty="0"/>
                        <a:t>Large effect</a:t>
                      </a:r>
                    </a:p>
                  </a:txBody>
                  <a:tcPr marL="68580" marR="68580" marT="34290" marB="34290"/>
                </a:tc>
                <a:tc>
                  <a:txBody>
                    <a:bodyPr/>
                    <a:lstStyle/>
                    <a:p>
                      <a:r>
                        <a:rPr lang="en-US" sz="1100" dirty="0"/>
                        <a:t>Small effect</a:t>
                      </a:r>
                    </a:p>
                  </a:txBody>
                  <a:tcPr marL="68580" marR="68580" marT="34290" marB="34290"/>
                </a:tc>
                <a:extLst>
                  <a:ext uri="{0D108BD9-81ED-4DB2-BD59-A6C34878D82A}">
                    <a16:rowId xmlns:a16="http://schemas.microsoft.com/office/drawing/2014/main" val="2613396257"/>
                  </a:ext>
                </a:extLst>
              </a:tr>
              <a:tr h="278130">
                <a:tc>
                  <a:txBody>
                    <a:bodyPr/>
                    <a:lstStyle/>
                    <a:p>
                      <a:r>
                        <a:rPr lang="en-US" sz="1100" dirty="0"/>
                        <a:t>Etc.</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303773330"/>
                  </a:ext>
                </a:extLst>
              </a:tr>
              <a:tr h="278130">
                <a:tc>
                  <a:txBody>
                    <a:bodyPr/>
                    <a:lstStyle/>
                    <a:p>
                      <a:r>
                        <a:rPr lang="en-US" sz="1100" b="1" dirty="0" err="1"/>
                        <a:t>Unfavourable</a:t>
                      </a:r>
                      <a:r>
                        <a:rPr lang="en-US" sz="1100" b="1" dirty="0"/>
                        <a:t> effects</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768717203"/>
                  </a:ext>
                </a:extLst>
              </a:tr>
              <a:tr h="342900">
                <a:tc>
                  <a:txBody>
                    <a:bodyPr/>
                    <a:lstStyle/>
                    <a:p>
                      <a:r>
                        <a:rPr lang="en-US" sz="1100" dirty="0"/>
                        <a:t>Key Risk 1</a:t>
                      </a:r>
                    </a:p>
                  </a:txBody>
                  <a:tcPr marL="68580" marR="68580" marT="34290" marB="34290"/>
                </a:tc>
                <a:tc>
                  <a:txBody>
                    <a:bodyPr/>
                    <a:lstStyle/>
                    <a:p>
                      <a:r>
                        <a:rPr lang="en-US" sz="1100" dirty="0"/>
                        <a:t>Some patients experience this risk</a:t>
                      </a:r>
                    </a:p>
                  </a:txBody>
                  <a:tcPr marL="68580" marR="68580" marT="34290" marB="34290"/>
                </a:tc>
                <a:tc>
                  <a:txBody>
                    <a:bodyPr/>
                    <a:lstStyle/>
                    <a:p>
                      <a:r>
                        <a:rPr lang="en-US" sz="1100" dirty="0"/>
                        <a:t>Minimal</a:t>
                      </a:r>
                    </a:p>
                  </a:txBody>
                  <a:tcPr marL="68580" marR="68580" marT="34290" marB="34290"/>
                </a:tc>
                <a:extLst>
                  <a:ext uri="{0D108BD9-81ED-4DB2-BD59-A6C34878D82A}">
                    <a16:rowId xmlns:a16="http://schemas.microsoft.com/office/drawing/2014/main" val="3292932812"/>
                  </a:ext>
                </a:extLst>
              </a:tr>
              <a:tr h="342900">
                <a:tc>
                  <a:txBody>
                    <a:bodyPr/>
                    <a:lstStyle/>
                    <a:p>
                      <a:pPr algn="l"/>
                      <a:r>
                        <a:rPr lang="en-US" sz="1100" dirty="0"/>
                        <a:t>Key Risk 2</a:t>
                      </a:r>
                    </a:p>
                  </a:txBody>
                  <a:tcPr marL="68580" marR="68580" marT="34290" marB="34290"/>
                </a:tc>
                <a:tc>
                  <a:txBody>
                    <a:bodyPr/>
                    <a:lstStyle/>
                    <a:p>
                      <a:r>
                        <a:rPr lang="en-US" sz="1100" dirty="0"/>
                        <a:t>Some</a:t>
                      </a:r>
                      <a:r>
                        <a:rPr lang="en-US" sz="1100" baseline="0" dirty="0"/>
                        <a:t> patients experience this risk</a:t>
                      </a:r>
                      <a:endParaRPr lang="en-US" sz="1100" dirty="0"/>
                    </a:p>
                  </a:txBody>
                  <a:tcPr marL="68580" marR="68580" marT="34290" marB="34290"/>
                </a:tc>
                <a:tc>
                  <a:txBody>
                    <a:bodyPr/>
                    <a:lstStyle/>
                    <a:p>
                      <a:r>
                        <a:rPr lang="en-US" sz="1100" dirty="0"/>
                        <a:t>Minimal</a:t>
                      </a:r>
                    </a:p>
                  </a:txBody>
                  <a:tcPr marL="68580" marR="68580" marT="34290" marB="34290"/>
                </a:tc>
                <a:extLst>
                  <a:ext uri="{0D108BD9-81ED-4DB2-BD59-A6C34878D82A}">
                    <a16:rowId xmlns:a16="http://schemas.microsoft.com/office/drawing/2014/main" val="2959286092"/>
                  </a:ext>
                </a:extLst>
              </a:tr>
              <a:tr h="278130">
                <a:tc>
                  <a:txBody>
                    <a:bodyPr/>
                    <a:lstStyle/>
                    <a:p>
                      <a:r>
                        <a:rPr lang="en-US" sz="1100" dirty="0"/>
                        <a:t>Etc.</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132680166"/>
                  </a:ext>
                </a:extLst>
              </a:tr>
            </a:tbl>
          </a:graphicData>
        </a:graphic>
      </p:graphicFrame>
      <p:sp>
        <p:nvSpPr>
          <p:cNvPr id="7" name="Rounded Rectangle 6"/>
          <p:cNvSpPr/>
          <p:nvPr/>
        </p:nvSpPr>
        <p:spPr>
          <a:xfrm>
            <a:off x="6246186" y="3132873"/>
            <a:ext cx="2754306" cy="12170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500" dirty="0"/>
              <a:t>Scenario 2 where preference study can add value: understanding patients’ views on the acceptability of benefit-risk trade-offs</a:t>
            </a:r>
          </a:p>
        </p:txBody>
      </p:sp>
      <p:sp>
        <p:nvSpPr>
          <p:cNvPr id="8" name="Rounded Rectangle 7"/>
          <p:cNvSpPr/>
          <p:nvPr/>
        </p:nvSpPr>
        <p:spPr>
          <a:xfrm>
            <a:off x="2735796" y="2168401"/>
            <a:ext cx="2862318" cy="2181532"/>
          </a:xfrm>
          <a:prstGeom prst="roundRect">
            <a:avLst>
              <a:gd name="adj" fmla="val 10636"/>
            </a:avLst>
          </a:prstGeom>
          <a:noFill/>
          <a:ln w="28575">
            <a:solidFill>
              <a:schemeClr val="tx1"/>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1500" dirty="0"/>
          </a:p>
        </p:txBody>
      </p:sp>
      <p:cxnSp>
        <p:nvCxnSpPr>
          <p:cNvPr id="9" name="Straight Arrow Connector 8"/>
          <p:cNvCxnSpPr/>
          <p:nvPr/>
        </p:nvCxnSpPr>
        <p:spPr>
          <a:xfrm flipH="1">
            <a:off x="5598114" y="3435846"/>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91580" y="1382911"/>
            <a:ext cx="2700300" cy="300082"/>
          </a:xfrm>
          <a:prstGeom prst="rect">
            <a:avLst/>
          </a:prstGeom>
          <a:noFill/>
        </p:spPr>
        <p:txBody>
          <a:bodyPr wrap="square" rtlCol="0">
            <a:spAutoFit/>
          </a:bodyPr>
          <a:lstStyle/>
          <a:p>
            <a:r>
              <a:rPr lang="en-US" sz="1350" b="1" dirty="0"/>
              <a:t>Effects table</a:t>
            </a:r>
          </a:p>
        </p:txBody>
      </p:sp>
    </p:spTree>
    <p:extLst>
      <p:ext uri="{BB962C8B-B14F-4D97-AF65-F5344CB8AC3E}">
        <p14:creationId xmlns:p14="http://schemas.microsoft.com/office/powerpoint/2010/main" val="386429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b="1" dirty="0">
                <a:solidFill>
                  <a:schemeClr val="bg1">
                    <a:lumMod val="50000"/>
                  </a:schemeClr>
                </a:solidFill>
              </a:rPr>
              <a:t>Background</a:t>
            </a:r>
            <a:r>
              <a:rPr lang="en-US" dirty="0">
                <a:solidFill>
                  <a:schemeClr val="bg1">
                    <a:lumMod val="50000"/>
                  </a:schemeClr>
                </a:solidFill>
              </a:rPr>
              <a:t>: why do a patient preference study?</a:t>
            </a:r>
          </a:p>
          <a:p>
            <a:endParaRPr lang="en-US" dirty="0">
              <a:solidFill>
                <a:schemeClr val="bg1">
                  <a:lumMod val="50000"/>
                </a:schemeClr>
              </a:solidFill>
            </a:endParaRPr>
          </a:p>
          <a:p>
            <a:r>
              <a:rPr lang="en-US" b="1" dirty="0">
                <a:solidFill>
                  <a:schemeClr val="bg1">
                    <a:lumMod val="50000"/>
                  </a:schemeClr>
                </a:solidFill>
              </a:rPr>
              <a:t>Two types of decisions that can be informed by a patient preference study</a:t>
            </a:r>
            <a:endParaRPr lang="en-US" dirty="0">
              <a:solidFill>
                <a:schemeClr val="bg1">
                  <a:lumMod val="50000"/>
                </a:schemeClr>
              </a:solidFill>
            </a:endParaRPr>
          </a:p>
          <a:p>
            <a:endParaRPr lang="en-US" dirty="0"/>
          </a:p>
          <a:p>
            <a:r>
              <a:rPr lang="en-US" b="1" dirty="0"/>
              <a:t>Introduction to an outline structure for considering patient preference studies; brief example</a:t>
            </a:r>
          </a:p>
          <a:p>
            <a:endParaRPr lang="en-US" b="1" dirty="0"/>
          </a:p>
          <a:p>
            <a:r>
              <a:rPr lang="en-US" b="1" dirty="0">
                <a:solidFill>
                  <a:schemeClr val="bg1">
                    <a:lumMod val="50000"/>
                  </a:schemeClr>
                </a:solidFill>
              </a:rPr>
              <a:t>Summary</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12</a:t>
            </a:fld>
            <a:endParaRPr lang="uk-UA" dirty="0"/>
          </a:p>
        </p:txBody>
      </p:sp>
    </p:spTree>
    <p:extLst>
      <p:ext uri="{BB962C8B-B14F-4D97-AF65-F5344CB8AC3E}">
        <p14:creationId xmlns:p14="http://schemas.microsoft.com/office/powerpoint/2010/main" val="419983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for thinking about patient preference studies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13</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2710503882"/>
              </p:ext>
            </p:extLst>
          </p:nvPr>
        </p:nvGraphicFramePr>
        <p:xfrm>
          <a:off x="457200" y="1371375"/>
          <a:ext cx="8229600" cy="31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6200" y="4107418"/>
            <a:ext cx="5339002" cy="738664"/>
          </a:xfrm>
          <a:prstGeom prst="rect">
            <a:avLst/>
          </a:prstGeom>
          <a:noFill/>
        </p:spPr>
        <p:txBody>
          <a:bodyPr wrap="square" rtlCol="0">
            <a:spAutoFit/>
          </a:bodyPr>
          <a:lstStyle/>
          <a:p>
            <a:r>
              <a:rPr lang="en-US" sz="1050" dirty="0"/>
              <a:t>High-level version of a diagram from Van Overbeeke E, et al. Factors and situations influencing the value of patient preference studies along the medical product lifecycle: a literature review. Drug discovery today. 2019;24(1):57-68</a:t>
            </a:r>
          </a:p>
          <a:p>
            <a:endParaRPr lang="en-US" sz="1050" dirty="0"/>
          </a:p>
        </p:txBody>
      </p:sp>
    </p:spTree>
    <p:extLst>
      <p:ext uri="{BB962C8B-B14F-4D97-AF65-F5344CB8AC3E}">
        <p14:creationId xmlns:p14="http://schemas.microsoft.com/office/powerpoint/2010/main" val="253690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the research question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14</a:t>
            </a:fld>
            <a:endParaRPr lang="uk-UA" dirty="0"/>
          </a:p>
        </p:txBody>
      </p:sp>
      <p:graphicFrame>
        <p:nvGraphicFramePr>
          <p:cNvPr id="6" name="Content Placeholder 5"/>
          <p:cNvGraphicFramePr>
            <a:graphicFrameLocks/>
          </p:cNvGraphicFramePr>
          <p:nvPr>
            <p:extLst>
              <p:ext uri="{D42A27DB-BD31-4B8C-83A1-F6EECF244321}">
                <p14:modId xmlns:p14="http://schemas.microsoft.com/office/powerpoint/2010/main" val="2625189274"/>
              </p:ext>
            </p:extLst>
          </p:nvPr>
        </p:nvGraphicFramePr>
        <p:xfrm>
          <a:off x="688022" y="1393988"/>
          <a:ext cx="7772400" cy="187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07023" y="3116692"/>
            <a:ext cx="1878369"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Industry</a:t>
            </a:r>
            <a:r>
              <a:rPr lang="en-US" sz="1200" dirty="0">
                <a:solidFill>
                  <a:schemeClr val="tx1"/>
                </a:solidFill>
              </a:rPr>
              <a:t> decision about </a:t>
            </a:r>
            <a:r>
              <a:rPr lang="en-US" sz="1200" b="1" dirty="0">
                <a:solidFill>
                  <a:schemeClr val="tx1"/>
                </a:solidFill>
              </a:rPr>
              <a:t>choice of endpoints</a:t>
            </a:r>
            <a:r>
              <a:rPr lang="en-US" sz="1200" dirty="0">
                <a:solidFill>
                  <a:schemeClr val="tx1"/>
                </a:solidFill>
              </a:rPr>
              <a:t>; </a:t>
            </a:r>
          </a:p>
          <a:p>
            <a:pPr algn="ctr"/>
            <a:r>
              <a:rPr lang="en-US" sz="1200" b="1" dirty="0">
                <a:solidFill>
                  <a:schemeClr val="tx1"/>
                </a:solidFill>
              </a:rPr>
              <a:t>regulatory</a:t>
            </a:r>
            <a:r>
              <a:rPr lang="en-US" sz="1200" dirty="0">
                <a:solidFill>
                  <a:schemeClr val="tx1"/>
                </a:solidFill>
              </a:rPr>
              <a:t> decision about </a:t>
            </a:r>
            <a:r>
              <a:rPr lang="en-US" sz="1200" b="1" dirty="0">
                <a:solidFill>
                  <a:schemeClr val="tx1"/>
                </a:solidFill>
              </a:rPr>
              <a:t>approval etc.</a:t>
            </a:r>
            <a:endParaRPr lang="en-US" sz="1200" dirty="0">
              <a:solidFill>
                <a:schemeClr val="tx1"/>
              </a:solidFill>
            </a:endParaRPr>
          </a:p>
        </p:txBody>
      </p:sp>
      <p:sp>
        <p:nvSpPr>
          <p:cNvPr id="8" name="Rounded Rectangle 7"/>
          <p:cNvSpPr/>
          <p:nvPr/>
        </p:nvSpPr>
        <p:spPr>
          <a:xfrm>
            <a:off x="2593023" y="3116692"/>
            <a:ext cx="1822532"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understanding</a:t>
            </a:r>
            <a:r>
              <a:rPr lang="en-US" sz="1200" dirty="0">
                <a:solidFill>
                  <a:schemeClr val="tx1"/>
                </a:solidFill>
              </a:rPr>
              <a:t> </a:t>
            </a:r>
            <a:r>
              <a:rPr lang="en-US" sz="1200" b="1" dirty="0">
                <a:solidFill>
                  <a:schemeClr val="tx1"/>
                </a:solidFill>
              </a:rPr>
              <a:t>patient-relevant endpoints; </a:t>
            </a:r>
          </a:p>
          <a:p>
            <a:pPr algn="ctr"/>
            <a:r>
              <a:rPr lang="en-US" sz="1200" b="1" dirty="0">
                <a:solidFill>
                  <a:schemeClr val="tx1"/>
                </a:solidFill>
              </a:rPr>
              <a:t>acceptability of benefit-risk trade-offs</a:t>
            </a:r>
            <a:endParaRPr lang="en-US" sz="1200" dirty="0">
              <a:solidFill>
                <a:schemeClr val="tx1"/>
              </a:solidFill>
            </a:endParaRPr>
          </a:p>
        </p:txBody>
      </p:sp>
      <p:sp>
        <p:nvSpPr>
          <p:cNvPr id="9" name="Rounded Rectangle 8"/>
          <p:cNvSpPr/>
          <p:nvPr/>
        </p:nvSpPr>
        <p:spPr>
          <a:xfrm>
            <a:off x="4796554" y="3116692"/>
            <a:ext cx="1782198"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adult patients with disease X; patients with indication Y who require 2</a:t>
            </a:r>
            <a:r>
              <a:rPr lang="en-US" sz="1200" b="1" baseline="30000" dirty="0">
                <a:solidFill>
                  <a:schemeClr val="tx1"/>
                </a:solidFill>
              </a:rPr>
              <a:t>nd</a:t>
            </a:r>
            <a:r>
              <a:rPr lang="en-US" sz="1200" b="1" dirty="0">
                <a:solidFill>
                  <a:schemeClr val="tx1"/>
                </a:solidFill>
              </a:rPr>
              <a:t>-line treatment</a:t>
            </a:r>
          </a:p>
        </p:txBody>
      </p:sp>
    </p:spTree>
    <p:extLst>
      <p:ext uri="{BB962C8B-B14F-4D97-AF65-F5344CB8AC3E}">
        <p14:creationId xmlns:p14="http://schemas.microsoft.com/office/powerpoint/2010/main" val="276969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upcoming talks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15</a:t>
            </a:fld>
            <a:endParaRPr lang="uk-UA" dirty="0"/>
          </a:p>
        </p:txBody>
      </p:sp>
      <p:graphicFrame>
        <p:nvGraphicFramePr>
          <p:cNvPr id="6" name="Content Placeholder 5"/>
          <p:cNvGraphicFramePr>
            <a:graphicFrameLocks/>
          </p:cNvGraphicFramePr>
          <p:nvPr/>
        </p:nvGraphicFramePr>
        <p:xfrm>
          <a:off x="688022" y="1393988"/>
          <a:ext cx="7772400" cy="187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07023" y="3116692"/>
            <a:ext cx="1878369"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Industry</a:t>
            </a:r>
            <a:r>
              <a:rPr lang="en-US" sz="1200" dirty="0">
                <a:solidFill>
                  <a:schemeClr val="tx1"/>
                </a:solidFill>
              </a:rPr>
              <a:t> decision about </a:t>
            </a:r>
            <a:r>
              <a:rPr lang="en-US" sz="1200" b="1" dirty="0">
                <a:solidFill>
                  <a:schemeClr val="tx1"/>
                </a:solidFill>
              </a:rPr>
              <a:t>choice of endpoints</a:t>
            </a:r>
            <a:r>
              <a:rPr lang="en-US" sz="1200" dirty="0">
                <a:solidFill>
                  <a:schemeClr val="tx1"/>
                </a:solidFill>
              </a:rPr>
              <a:t>; </a:t>
            </a:r>
          </a:p>
          <a:p>
            <a:pPr algn="ctr"/>
            <a:r>
              <a:rPr lang="en-US" sz="1200" b="1" dirty="0">
                <a:solidFill>
                  <a:schemeClr val="tx1"/>
                </a:solidFill>
              </a:rPr>
              <a:t>regulatory</a:t>
            </a:r>
            <a:r>
              <a:rPr lang="en-US" sz="1200" dirty="0">
                <a:solidFill>
                  <a:schemeClr val="tx1"/>
                </a:solidFill>
              </a:rPr>
              <a:t> decision about </a:t>
            </a:r>
            <a:r>
              <a:rPr lang="en-US" sz="1200" b="1" dirty="0">
                <a:solidFill>
                  <a:schemeClr val="tx1"/>
                </a:solidFill>
              </a:rPr>
              <a:t>approval etc.</a:t>
            </a:r>
            <a:endParaRPr lang="en-US" sz="1200" dirty="0">
              <a:solidFill>
                <a:schemeClr val="tx1"/>
              </a:solidFill>
            </a:endParaRPr>
          </a:p>
        </p:txBody>
      </p:sp>
      <p:sp>
        <p:nvSpPr>
          <p:cNvPr id="8" name="Rounded Rectangle 7"/>
          <p:cNvSpPr/>
          <p:nvPr/>
        </p:nvSpPr>
        <p:spPr>
          <a:xfrm>
            <a:off x="2593023" y="3116692"/>
            <a:ext cx="1822532"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understanding</a:t>
            </a:r>
            <a:r>
              <a:rPr lang="en-US" sz="1200" dirty="0">
                <a:solidFill>
                  <a:schemeClr val="tx1"/>
                </a:solidFill>
              </a:rPr>
              <a:t> </a:t>
            </a:r>
            <a:r>
              <a:rPr lang="en-US" sz="1200" b="1" dirty="0">
                <a:solidFill>
                  <a:schemeClr val="tx1"/>
                </a:solidFill>
              </a:rPr>
              <a:t>patient-relevant endpoints; </a:t>
            </a:r>
          </a:p>
          <a:p>
            <a:pPr algn="ctr"/>
            <a:r>
              <a:rPr lang="en-US" sz="1200" b="1" dirty="0">
                <a:solidFill>
                  <a:schemeClr val="tx1"/>
                </a:solidFill>
              </a:rPr>
              <a:t>acceptability of benefit-risk trade-offs</a:t>
            </a:r>
            <a:endParaRPr lang="en-US" sz="1200" dirty="0">
              <a:solidFill>
                <a:schemeClr val="tx1"/>
              </a:solidFill>
            </a:endParaRPr>
          </a:p>
        </p:txBody>
      </p:sp>
      <p:sp>
        <p:nvSpPr>
          <p:cNvPr id="9" name="Rounded Rectangle 8"/>
          <p:cNvSpPr/>
          <p:nvPr/>
        </p:nvSpPr>
        <p:spPr>
          <a:xfrm>
            <a:off x="4796554" y="3116692"/>
            <a:ext cx="1782198"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e.g. </a:t>
            </a:r>
            <a:r>
              <a:rPr lang="en-US" sz="1200" b="1" dirty="0">
                <a:solidFill>
                  <a:schemeClr val="tx1"/>
                </a:solidFill>
              </a:rPr>
              <a:t>adult patients with disease X; patients with indication Y who require 2</a:t>
            </a:r>
            <a:r>
              <a:rPr lang="en-US" sz="1200" b="1" baseline="30000" dirty="0">
                <a:solidFill>
                  <a:schemeClr val="tx1"/>
                </a:solidFill>
              </a:rPr>
              <a:t>nd</a:t>
            </a:r>
            <a:r>
              <a:rPr lang="en-US" sz="1200" b="1" dirty="0">
                <a:solidFill>
                  <a:schemeClr val="tx1"/>
                </a:solidFill>
              </a:rPr>
              <a:t>-line treatment</a:t>
            </a:r>
          </a:p>
        </p:txBody>
      </p:sp>
      <p:sp>
        <p:nvSpPr>
          <p:cNvPr id="3" name="Rectangle 2"/>
          <p:cNvSpPr/>
          <p:nvPr/>
        </p:nvSpPr>
        <p:spPr>
          <a:xfrm>
            <a:off x="152400" y="1200150"/>
            <a:ext cx="8534400" cy="1826373"/>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9"/>
          <p:cNvSpPr/>
          <p:nvPr/>
        </p:nvSpPr>
        <p:spPr>
          <a:xfrm>
            <a:off x="228600" y="3026523"/>
            <a:ext cx="2138045" cy="1514858"/>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10"/>
          <p:cNvSpPr/>
          <p:nvPr/>
        </p:nvSpPr>
        <p:spPr>
          <a:xfrm>
            <a:off x="4796554" y="3026522"/>
            <a:ext cx="2059622" cy="151485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Rounded Rectangle 11"/>
          <p:cNvSpPr/>
          <p:nvPr/>
        </p:nvSpPr>
        <p:spPr>
          <a:xfrm>
            <a:off x="4648200" y="1393988"/>
            <a:ext cx="3352800" cy="3147393"/>
          </a:xfrm>
          <a:prstGeom prst="roundRect">
            <a:avLst>
              <a:gd name="adj" fmla="val 109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a:t>Rachael’s talk: preference study looking at an “acceptability of benefit-risk trade-off” situation.</a:t>
            </a:r>
          </a:p>
          <a:p>
            <a:endParaRPr lang="en-US" dirty="0"/>
          </a:p>
          <a:p>
            <a:r>
              <a:rPr lang="en-US" dirty="0" err="1"/>
              <a:t>Gaëlle’s</a:t>
            </a:r>
            <a:r>
              <a:rPr lang="en-US" dirty="0"/>
              <a:t> talk: a methodology suitable for a preference study looking at an “acceptability of benefit-risk trade-off” situation.</a:t>
            </a:r>
          </a:p>
        </p:txBody>
      </p:sp>
      <p:sp>
        <p:nvSpPr>
          <p:cNvPr id="13" name="Rounded Rectangle 12"/>
          <p:cNvSpPr/>
          <p:nvPr/>
        </p:nvSpPr>
        <p:spPr>
          <a:xfrm>
            <a:off x="2743200" y="3790950"/>
            <a:ext cx="1524000" cy="558983"/>
          </a:xfrm>
          <a:prstGeom prst="roundRect">
            <a:avLst>
              <a:gd name="adj" fmla="val 10636"/>
            </a:avLst>
          </a:prstGeom>
          <a:noFill/>
          <a:ln w="28575">
            <a:solidFill>
              <a:schemeClr val="tx1"/>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1500" dirty="0"/>
          </a:p>
        </p:txBody>
      </p:sp>
      <p:cxnSp>
        <p:nvCxnSpPr>
          <p:cNvPr id="14" name="Straight Arrow Connector 13"/>
          <p:cNvCxnSpPr/>
          <p:nvPr/>
        </p:nvCxnSpPr>
        <p:spPr>
          <a:xfrm flipH="1">
            <a:off x="4267200" y="4095750"/>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381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research question: assessing what matters to patients with COPD</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16</a:t>
            </a:fld>
            <a:endParaRPr lang="uk-UA" dirty="0"/>
          </a:p>
        </p:txBody>
      </p:sp>
      <p:graphicFrame>
        <p:nvGraphicFramePr>
          <p:cNvPr id="6" name="Content Placeholder 5"/>
          <p:cNvGraphicFramePr>
            <a:graphicFrameLocks/>
          </p:cNvGraphicFramePr>
          <p:nvPr>
            <p:extLst>
              <p:ext uri="{D42A27DB-BD31-4B8C-83A1-F6EECF244321}">
                <p14:modId xmlns:p14="http://schemas.microsoft.com/office/powerpoint/2010/main" val="1810583424"/>
              </p:ext>
            </p:extLst>
          </p:nvPr>
        </p:nvGraphicFramePr>
        <p:xfrm>
          <a:off x="688022" y="1428750"/>
          <a:ext cx="7772400" cy="187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07023" y="3151454"/>
            <a:ext cx="1878369"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Industry</a:t>
            </a:r>
            <a:r>
              <a:rPr lang="en-US" sz="1200" dirty="0">
                <a:solidFill>
                  <a:schemeClr val="tx1"/>
                </a:solidFill>
              </a:rPr>
              <a:t> decision about </a:t>
            </a:r>
            <a:r>
              <a:rPr lang="en-US" sz="1200" b="1" dirty="0">
                <a:solidFill>
                  <a:schemeClr val="tx1"/>
                </a:solidFill>
              </a:rPr>
              <a:t>choice of endpoints</a:t>
            </a:r>
            <a:endParaRPr lang="en-US" sz="1200" dirty="0">
              <a:solidFill>
                <a:schemeClr val="tx1"/>
              </a:solidFill>
            </a:endParaRPr>
          </a:p>
          <a:p>
            <a:pPr algn="ctr"/>
            <a:endParaRPr lang="en-US" sz="1200" dirty="0">
              <a:solidFill>
                <a:schemeClr val="tx1"/>
              </a:solidFill>
            </a:endParaRPr>
          </a:p>
        </p:txBody>
      </p:sp>
      <p:sp>
        <p:nvSpPr>
          <p:cNvPr id="8" name="Rounded Rectangle 7"/>
          <p:cNvSpPr/>
          <p:nvPr/>
        </p:nvSpPr>
        <p:spPr>
          <a:xfrm>
            <a:off x="2593023" y="3151454"/>
            <a:ext cx="1822532"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Understanding patient-relevant endpoints</a:t>
            </a:r>
          </a:p>
        </p:txBody>
      </p:sp>
      <p:sp>
        <p:nvSpPr>
          <p:cNvPr id="9" name="Rounded Rectangle 8"/>
          <p:cNvSpPr/>
          <p:nvPr/>
        </p:nvSpPr>
        <p:spPr>
          <a:xfrm>
            <a:off x="4823185" y="3151454"/>
            <a:ext cx="1782198" cy="131815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Adult patients with Chronic Obstructive Pulmonary Disease (COPD)</a:t>
            </a:r>
          </a:p>
        </p:txBody>
      </p:sp>
      <p:sp>
        <p:nvSpPr>
          <p:cNvPr id="10" name="Rounded Rectangle 9"/>
          <p:cNvSpPr/>
          <p:nvPr/>
        </p:nvSpPr>
        <p:spPr>
          <a:xfrm>
            <a:off x="6950487" y="3727214"/>
            <a:ext cx="1933873" cy="7423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rPr>
              <a:t>Re-visiting established endpoints in an indication</a:t>
            </a:r>
          </a:p>
        </p:txBody>
      </p:sp>
      <p:cxnSp>
        <p:nvCxnSpPr>
          <p:cNvPr id="11" name="Straight Arrow Connector 10"/>
          <p:cNvCxnSpPr>
            <a:stCxn id="10" idx="1"/>
          </p:cNvCxnSpPr>
          <p:nvPr/>
        </p:nvCxnSpPr>
        <p:spPr>
          <a:xfrm flipH="1">
            <a:off x="6605383" y="4098410"/>
            <a:ext cx="34510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43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this research question</a:t>
            </a:r>
          </a:p>
        </p:txBody>
      </p:sp>
      <p:sp>
        <p:nvSpPr>
          <p:cNvPr id="3" name="Content Placeholder 2"/>
          <p:cNvSpPr>
            <a:spLocks noGrp="1"/>
          </p:cNvSpPr>
          <p:nvPr>
            <p:ph idx="1"/>
          </p:nvPr>
        </p:nvSpPr>
        <p:spPr/>
        <p:txBody>
          <a:bodyPr/>
          <a:lstStyle/>
          <a:p>
            <a:r>
              <a:rPr lang="en-US" dirty="0"/>
              <a:t>There are established endpoints used in studies of Chronic Obstructive Pulmonary Disease (COPD), which include:</a:t>
            </a:r>
          </a:p>
          <a:p>
            <a:pPr lvl="1"/>
            <a:r>
              <a:rPr lang="en-US" dirty="0"/>
              <a:t>FEV1 (Forced Expiratory Volume in 1 second)</a:t>
            </a:r>
          </a:p>
          <a:p>
            <a:pPr lvl="1"/>
            <a:r>
              <a:rPr lang="en-US" dirty="0"/>
              <a:t>Exacerbations</a:t>
            </a:r>
          </a:p>
          <a:p>
            <a:pPr lvl="1"/>
            <a:endParaRPr lang="en-US" dirty="0"/>
          </a:p>
          <a:p>
            <a:pPr lvl="1"/>
            <a:endParaRPr lang="en-US" dirty="0"/>
          </a:p>
          <a:p>
            <a:r>
              <a:rPr lang="en-US" dirty="0"/>
              <a:t>But: what if these endpoints don’t capture everything that matters to patients with COPD?</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17</a:t>
            </a:fld>
            <a:endParaRPr lang="uk-UA" dirty="0"/>
          </a:p>
        </p:txBody>
      </p:sp>
    </p:spTree>
    <p:extLst>
      <p:ext uri="{BB962C8B-B14F-4D97-AF65-F5344CB8AC3E}">
        <p14:creationId xmlns:p14="http://schemas.microsoft.com/office/powerpoint/2010/main" val="38894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question was addressed with both qualitative and quantitative studies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18</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1552118080"/>
              </p:ext>
            </p:extLst>
          </p:nvPr>
        </p:nvGraphicFramePr>
        <p:xfrm>
          <a:off x="457200" y="1526315"/>
          <a:ext cx="8229600" cy="310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51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qualitative patient preference studies in patients with COPD</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19</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314434436"/>
              </p:ext>
            </p:extLst>
          </p:nvPr>
        </p:nvGraphicFramePr>
        <p:xfrm>
          <a:off x="458845" y="1396246"/>
          <a:ext cx="8229600" cy="310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53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lvl="0"/>
            <a:r>
              <a:rPr lang="en-US" dirty="0"/>
              <a:t>The views and opinions expressed in this presentation are those of the author and do not necessarily reflect the official policy or position of Novartis or any of its officers.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a:t>
            </a:fld>
            <a:endParaRPr lang="uk-UA" dirty="0"/>
          </a:p>
        </p:txBody>
      </p:sp>
    </p:spTree>
    <p:extLst>
      <p:ext uri="{BB962C8B-B14F-4D97-AF65-F5344CB8AC3E}">
        <p14:creationId xmlns:p14="http://schemas.microsoft.com/office/powerpoint/2010/main" val="33554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to the qualitative studies: a quantitative patient preference study</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20</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4280809061"/>
              </p:ext>
            </p:extLst>
          </p:nvPr>
        </p:nvGraphicFramePr>
        <p:xfrm>
          <a:off x="470905" y="1371375"/>
          <a:ext cx="8229600" cy="3129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7620000" y="1303819"/>
            <a:ext cx="1345474" cy="5087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Scientific Advice from NICE</a:t>
            </a:r>
          </a:p>
        </p:txBody>
      </p:sp>
    </p:spTree>
    <p:extLst>
      <p:ext uri="{BB962C8B-B14F-4D97-AF65-F5344CB8AC3E}">
        <p14:creationId xmlns:p14="http://schemas.microsoft.com/office/powerpoint/2010/main" val="58642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Advice from NICE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21</a:t>
            </a:fld>
            <a:endParaRPr lang="uk-UA" dirty="0"/>
          </a:p>
        </p:txBody>
      </p:sp>
      <p:pic>
        <p:nvPicPr>
          <p:cNvPr id="6" name="Picture 5"/>
          <p:cNvPicPr>
            <a:picLocks noChangeAspect="1"/>
          </p:cNvPicPr>
          <p:nvPr/>
        </p:nvPicPr>
        <p:blipFill>
          <a:blip r:embed="rId2"/>
          <a:stretch>
            <a:fillRect/>
          </a:stretch>
        </p:blipFill>
        <p:spPr>
          <a:xfrm>
            <a:off x="457200" y="939024"/>
            <a:ext cx="7293009" cy="3538411"/>
          </a:xfrm>
          <a:prstGeom prst="rect">
            <a:avLst/>
          </a:prstGeom>
        </p:spPr>
      </p:pic>
    </p:spTree>
    <p:extLst>
      <p:ext uri="{BB962C8B-B14F-4D97-AF65-F5344CB8AC3E}">
        <p14:creationId xmlns:p14="http://schemas.microsoft.com/office/powerpoint/2010/main" val="316246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b="1" dirty="0">
                <a:solidFill>
                  <a:schemeClr val="bg1">
                    <a:lumMod val="50000"/>
                  </a:schemeClr>
                </a:solidFill>
              </a:rPr>
              <a:t>Background</a:t>
            </a:r>
            <a:r>
              <a:rPr lang="en-US" dirty="0">
                <a:solidFill>
                  <a:schemeClr val="bg1">
                    <a:lumMod val="50000"/>
                  </a:schemeClr>
                </a:solidFill>
              </a:rPr>
              <a:t>: why do a patient preference study?</a:t>
            </a:r>
          </a:p>
          <a:p>
            <a:endParaRPr lang="en-US" dirty="0">
              <a:solidFill>
                <a:schemeClr val="bg1">
                  <a:lumMod val="50000"/>
                </a:schemeClr>
              </a:solidFill>
            </a:endParaRPr>
          </a:p>
          <a:p>
            <a:r>
              <a:rPr lang="en-US" b="1" dirty="0">
                <a:solidFill>
                  <a:schemeClr val="bg1">
                    <a:lumMod val="50000"/>
                  </a:schemeClr>
                </a:solidFill>
              </a:rPr>
              <a:t>Two types of decisions that can be informed by a patient preference study</a:t>
            </a:r>
            <a:endParaRPr lang="en-US" dirty="0">
              <a:solidFill>
                <a:schemeClr val="bg1">
                  <a:lumMod val="50000"/>
                </a:schemeClr>
              </a:solidFill>
            </a:endParaRPr>
          </a:p>
          <a:p>
            <a:endParaRPr lang="en-US" dirty="0">
              <a:solidFill>
                <a:schemeClr val="bg1">
                  <a:lumMod val="50000"/>
                </a:schemeClr>
              </a:solidFill>
            </a:endParaRPr>
          </a:p>
          <a:p>
            <a:r>
              <a:rPr lang="en-US" b="1" dirty="0">
                <a:solidFill>
                  <a:schemeClr val="bg1">
                    <a:lumMod val="50000"/>
                  </a:schemeClr>
                </a:solidFill>
              </a:rPr>
              <a:t>Introduction to an outline structure for considering patient preference studies; brief example</a:t>
            </a:r>
          </a:p>
          <a:p>
            <a:endParaRPr lang="en-US" b="1" dirty="0"/>
          </a:p>
          <a:p>
            <a:r>
              <a:rPr lang="en-US" b="1" dirty="0"/>
              <a:t>Summary</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22</a:t>
            </a:fld>
            <a:endParaRPr lang="uk-UA" dirty="0"/>
          </a:p>
        </p:txBody>
      </p:sp>
    </p:spTree>
    <p:extLst>
      <p:ext uri="{BB962C8B-B14F-4D97-AF65-F5344CB8AC3E}">
        <p14:creationId xmlns:p14="http://schemas.microsoft.com/office/powerpoint/2010/main" val="141883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23</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1125804087"/>
              </p:ext>
            </p:extLst>
          </p:nvPr>
        </p:nvGraphicFramePr>
        <p:xfrm>
          <a:off x="457200" y="1428750"/>
          <a:ext cx="8153400" cy="310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81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r>
              <a:rPr lang="en-US" dirty="0"/>
              <a:t>de </a:t>
            </a:r>
            <a:r>
              <a:rPr lang="en-US" dirty="0" err="1"/>
              <a:t>Bekker-Grob</a:t>
            </a:r>
            <a:r>
              <a:rPr lang="en-US" dirty="0"/>
              <a:t>, et al (2018) Giving patients' preferences a voice in the medical product lifecycle: why, when and how?: The public-private PREFER project: Work package 2 ISPOR Value &amp; Outcomes Spotlight, 4(3): 19-21</a:t>
            </a:r>
          </a:p>
          <a:p>
            <a:r>
              <a:rPr lang="en-US" dirty="0"/>
              <a:t>Cook et al, Patients' perspectives on COPD: findings from a social media listening study. ERJ Open Research Feb 2019, 5 (1) 00128-2018; DOI: 10.1183/23120541.00128-2018</a:t>
            </a:r>
          </a:p>
          <a:p>
            <a:r>
              <a:rPr lang="en-US" dirty="0"/>
              <a:t>Cook, Nigel et al. Impact of cough and mucus on COPD patients: primary insights from an exploratory study with an Online Patient Community. </a:t>
            </a:r>
            <a:r>
              <a:rPr lang="en-US" i="1" dirty="0"/>
              <a:t>International journal of chronic obstructive pulmonary disease</a:t>
            </a:r>
            <a:r>
              <a:rPr lang="en-US" dirty="0"/>
              <a:t> vol. 14 1365-1376. 24 Jun. 2019, doi:10.2147/COPD.S202580</a:t>
            </a:r>
          </a:p>
          <a:p>
            <a:r>
              <a:rPr lang="en-US" dirty="0"/>
              <a:t>Cook, N. et al (2019). PP128 Quantifying The Relative Importance Of Chronic Obstructive Pulmonary Disease Symptoms To Patients. </a:t>
            </a:r>
            <a:r>
              <a:rPr lang="en-US" i="1" dirty="0"/>
              <a:t>International Journal of Technology Assessment in Health Care,</a:t>
            </a:r>
            <a:r>
              <a:rPr lang="en-US" dirty="0"/>
              <a:t> </a:t>
            </a:r>
            <a:r>
              <a:rPr lang="en-US" i="1" dirty="0"/>
              <a:t>35</a:t>
            </a:r>
            <a:r>
              <a:rPr lang="en-US" dirty="0"/>
              <a:t>(S1), 61-61. doi:10.1017/S0266462319002460</a:t>
            </a:r>
          </a:p>
          <a:p>
            <a:r>
              <a:rPr lang="en-US" dirty="0"/>
              <a:t>Medical Device Innovation Consortium (MDIC) Patient Centered Benefit-Risk Project Report: A Framework for Incorporating Information on Patient Preferences regarding Benefit and Risk into Regulatory Assessments of New Medical Technology. Medical Device Innovation Consortium 2015 </a:t>
            </a:r>
          </a:p>
          <a:p>
            <a:r>
              <a:rPr lang="en-US" dirty="0"/>
              <a:t>Van Overbeeke E, et al. Factors and situations influencing the value of patient preference studies along the medical product lifecycle: a literature review. Drug discovery today. 2019;24(1):57-68</a:t>
            </a:r>
          </a:p>
          <a:p>
            <a:endParaRPr lang="en-US" dirty="0"/>
          </a:p>
          <a:p>
            <a:r>
              <a:rPr lang="en-US" dirty="0"/>
              <a:t>Link to EMA Day 80 Assessment Report template (which includes the Effects Table):</a:t>
            </a:r>
          </a:p>
          <a:p>
            <a:pPr marL="0" indent="0">
              <a:buNone/>
            </a:pPr>
            <a:r>
              <a:rPr lang="en-US" dirty="0">
                <a:hlinkClick r:id="rId2"/>
              </a:rPr>
              <a:t>https://www.ema.europa.eu/documents/template-form/day-80-assessment-report-overview-d120-loq-template-guidance-rev-1019_en.doc</a:t>
            </a: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24</a:t>
            </a:fld>
            <a:endParaRPr lang="uk-UA" dirty="0"/>
          </a:p>
        </p:txBody>
      </p:sp>
    </p:spTree>
    <p:extLst>
      <p:ext uri="{BB962C8B-B14F-4D97-AF65-F5344CB8AC3E}">
        <p14:creationId xmlns:p14="http://schemas.microsoft.com/office/powerpoint/2010/main" val="234717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57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patient preferences?</a:t>
            </a:r>
          </a:p>
        </p:txBody>
      </p:sp>
      <p:sp>
        <p:nvSpPr>
          <p:cNvPr id="3" name="Content Placeholder 2"/>
          <p:cNvSpPr>
            <a:spLocks noGrp="1"/>
          </p:cNvSpPr>
          <p:nvPr>
            <p:ph idx="1"/>
          </p:nvPr>
        </p:nvSpPr>
        <p:spPr/>
        <p:txBody>
          <a:bodyPr/>
          <a:lstStyle/>
          <a:p>
            <a:r>
              <a:rPr lang="en-US" dirty="0"/>
              <a:t>Patient preferences are “qualitative or quantitative assessments of the relative desirability or acceptability to patients of specified alternatives or choices among outcomes or other attributes that differ among alternative health interventions”</a:t>
            </a:r>
          </a:p>
          <a:p>
            <a:endParaRPr lang="en-US" dirty="0"/>
          </a:p>
          <a:p>
            <a:endParaRPr lang="en-US" dirty="0"/>
          </a:p>
          <a:p>
            <a:r>
              <a:rPr lang="en-US" dirty="0"/>
              <a:t>Patient preferences ≠ Patient Reported Outcomes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26</a:t>
            </a:fld>
            <a:endParaRPr lang="uk-UA" dirty="0"/>
          </a:p>
        </p:txBody>
      </p:sp>
    </p:spTree>
    <p:extLst>
      <p:ext uri="{BB962C8B-B14F-4D97-AF65-F5344CB8AC3E}">
        <p14:creationId xmlns:p14="http://schemas.microsoft.com/office/powerpoint/2010/main" val="389856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HTA interest in patient preference studies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27</a:t>
            </a:fld>
            <a:endParaRPr lang="uk-UA" dirty="0"/>
          </a:p>
        </p:txBody>
      </p:sp>
      <p:pic>
        <p:nvPicPr>
          <p:cNvPr id="6" name="Content Placeholder 4"/>
          <p:cNvPicPr>
            <a:picLocks noChangeAspect="1"/>
          </p:cNvPicPr>
          <p:nvPr/>
        </p:nvPicPr>
        <p:blipFill>
          <a:blip r:embed="rId2"/>
          <a:stretch>
            <a:fillRect/>
          </a:stretch>
        </p:blipFill>
        <p:spPr>
          <a:xfrm>
            <a:off x="210316" y="1508760"/>
            <a:ext cx="3215177" cy="2056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3747407" y="1302831"/>
            <a:ext cx="5107577" cy="1306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a:srcRect l="3883"/>
          <a:stretch/>
        </p:blipFill>
        <p:spPr>
          <a:xfrm>
            <a:off x="4434840" y="2844288"/>
            <a:ext cx="4709160" cy="1350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stretch>
            <a:fillRect/>
          </a:stretch>
        </p:blipFill>
        <p:spPr>
          <a:xfrm>
            <a:off x="401344" y="3177855"/>
            <a:ext cx="3909399" cy="1863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97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b="1" dirty="0"/>
              <a:t>Background</a:t>
            </a:r>
            <a:r>
              <a:rPr lang="en-US" dirty="0"/>
              <a:t>: why do a patient preference study?</a:t>
            </a:r>
          </a:p>
          <a:p>
            <a:endParaRPr lang="en-US" dirty="0"/>
          </a:p>
          <a:p>
            <a:r>
              <a:rPr lang="en-US" b="1" dirty="0"/>
              <a:t>Two types of decisions that can be informed by a patient preference study</a:t>
            </a:r>
            <a:endParaRPr lang="en-US" dirty="0"/>
          </a:p>
          <a:p>
            <a:endParaRPr lang="en-US" dirty="0"/>
          </a:p>
          <a:p>
            <a:r>
              <a:rPr lang="en-US" b="1" dirty="0"/>
              <a:t>Introduction to an outline structure for considering patient preference studies; brief example</a:t>
            </a:r>
          </a:p>
          <a:p>
            <a:endParaRPr lang="en-US" b="1" dirty="0"/>
          </a:p>
          <a:p>
            <a:r>
              <a:rPr lang="en-US" b="1" dirty="0"/>
              <a:t>Summary</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3</a:t>
            </a:fld>
            <a:endParaRPr lang="uk-UA" dirty="0"/>
          </a:p>
        </p:txBody>
      </p:sp>
    </p:spTree>
    <p:extLst>
      <p:ext uri="{BB962C8B-B14F-4D97-AF65-F5344CB8AC3E}">
        <p14:creationId xmlns:p14="http://schemas.microsoft.com/office/powerpoint/2010/main" val="228499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 patient preference study?</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4</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3399757829"/>
              </p:ext>
            </p:extLst>
          </p:nvPr>
        </p:nvGraphicFramePr>
        <p:xfrm>
          <a:off x="457200" y="1369219"/>
          <a:ext cx="8229600" cy="310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84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the regulatory interest in patients’ views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5</a:t>
            </a:fld>
            <a:endParaRPr lang="uk-UA" dirty="0"/>
          </a:p>
        </p:txBody>
      </p:sp>
      <p:graphicFrame>
        <p:nvGraphicFramePr>
          <p:cNvPr id="6" name="Content Placeholder 3"/>
          <p:cNvGraphicFramePr>
            <a:graphicFrameLocks/>
          </p:cNvGraphicFramePr>
          <p:nvPr>
            <p:extLst>
              <p:ext uri="{D42A27DB-BD31-4B8C-83A1-F6EECF244321}">
                <p14:modId xmlns:p14="http://schemas.microsoft.com/office/powerpoint/2010/main" val="1660024505"/>
              </p:ext>
            </p:extLst>
          </p:nvPr>
        </p:nvGraphicFramePr>
        <p:xfrm>
          <a:off x="457200" y="1369219"/>
          <a:ext cx="8229600" cy="310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8022" y="4711184"/>
            <a:ext cx="4178482" cy="369332"/>
          </a:xfrm>
          <a:prstGeom prst="rect">
            <a:avLst/>
          </a:prstGeom>
          <a:noFill/>
        </p:spPr>
        <p:txBody>
          <a:bodyPr wrap="square" rtlCol="0">
            <a:spAutoFit/>
          </a:bodyPr>
          <a:lstStyle/>
          <a:p>
            <a:r>
              <a:rPr lang="en-US" sz="900" dirty="0"/>
              <a:t>CDRH = Center for Devices and Radiological Health</a:t>
            </a:r>
          </a:p>
          <a:p>
            <a:r>
              <a:rPr lang="en-US" sz="900" dirty="0"/>
              <a:t>CHMP = Committee for Human Medicinal Products</a:t>
            </a:r>
          </a:p>
        </p:txBody>
      </p:sp>
    </p:spTree>
    <p:extLst>
      <p:ext uri="{BB962C8B-B14F-4D97-AF65-F5344CB8AC3E}">
        <p14:creationId xmlns:p14="http://schemas.microsoft.com/office/powerpoint/2010/main" val="302924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b="1" dirty="0">
                <a:solidFill>
                  <a:schemeClr val="bg1">
                    <a:lumMod val="50000"/>
                  </a:schemeClr>
                </a:solidFill>
              </a:rPr>
              <a:t>Background</a:t>
            </a:r>
            <a:r>
              <a:rPr lang="en-US" dirty="0">
                <a:solidFill>
                  <a:schemeClr val="bg1">
                    <a:lumMod val="50000"/>
                  </a:schemeClr>
                </a:solidFill>
              </a:rPr>
              <a:t>: why do a patient preference study?</a:t>
            </a:r>
          </a:p>
          <a:p>
            <a:endParaRPr lang="en-US" dirty="0">
              <a:solidFill>
                <a:schemeClr val="bg1">
                  <a:lumMod val="50000"/>
                </a:schemeClr>
              </a:solidFill>
            </a:endParaRPr>
          </a:p>
          <a:p>
            <a:r>
              <a:rPr lang="en-US" b="1" dirty="0"/>
              <a:t>Two types of decisions that can be informed by a patient preference study</a:t>
            </a:r>
            <a:endParaRPr lang="en-US" dirty="0"/>
          </a:p>
          <a:p>
            <a:endParaRPr lang="en-US" dirty="0">
              <a:solidFill>
                <a:schemeClr val="bg1">
                  <a:lumMod val="50000"/>
                </a:schemeClr>
              </a:solidFill>
            </a:endParaRPr>
          </a:p>
          <a:p>
            <a:r>
              <a:rPr lang="en-US" b="1" dirty="0">
                <a:solidFill>
                  <a:schemeClr val="bg1">
                    <a:lumMod val="50000"/>
                  </a:schemeClr>
                </a:solidFill>
              </a:rPr>
              <a:t>Introduction to an outline structure for considering patient preference studies; brief example</a:t>
            </a:r>
          </a:p>
          <a:p>
            <a:endParaRPr lang="en-US" b="1" dirty="0"/>
          </a:p>
          <a:p>
            <a:r>
              <a:rPr lang="en-US" b="1" dirty="0">
                <a:solidFill>
                  <a:schemeClr val="bg1">
                    <a:lumMod val="50000"/>
                  </a:schemeClr>
                </a:solidFill>
              </a:rPr>
              <a:t>Summary</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6</a:t>
            </a:fld>
            <a:endParaRPr lang="uk-UA" dirty="0"/>
          </a:p>
        </p:txBody>
      </p:sp>
    </p:spTree>
    <p:extLst>
      <p:ext uri="{BB962C8B-B14F-4D97-AF65-F5344CB8AC3E}">
        <p14:creationId xmlns:p14="http://schemas.microsoft.com/office/powerpoint/2010/main" val="303280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Decision where patient preferences can help: choice of patient-relevant endpoints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7</a:t>
            </a:fld>
            <a:endParaRPr lang="uk-UA" dirty="0"/>
          </a:p>
        </p:txBody>
      </p:sp>
      <p:graphicFrame>
        <p:nvGraphicFramePr>
          <p:cNvPr id="6" name="Content Placeholder 4"/>
          <p:cNvGraphicFramePr>
            <a:graphicFrameLocks/>
          </p:cNvGraphicFramePr>
          <p:nvPr>
            <p:extLst>
              <p:ext uri="{D42A27DB-BD31-4B8C-83A1-F6EECF244321}">
                <p14:modId xmlns:p14="http://schemas.microsoft.com/office/powerpoint/2010/main" val="3242805363"/>
              </p:ext>
            </p:extLst>
          </p:nvPr>
        </p:nvGraphicFramePr>
        <p:xfrm>
          <a:off x="457200" y="1369219"/>
          <a:ext cx="8229600" cy="310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23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Decision where patient preferences can help: acceptability of benefit-risk trade-offs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8</a:t>
            </a:fld>
            <a:endParaRPr lang="uk-UA" dirty="0"/>
          </a:p>
        </p:txBody>
      </p:sp>
      <p:sp>
        <p:nvSpPr>
          <p:cNvPr id="6" name="Rounded Rectangle 5"/>
          <p:cNvSpPr/>
          <p:nvPr/>
        </p:nvSpPr>
        <p:spPr>
          <a:xfrm>
            <a:off x="1698649" y="2527628"/>
            <a:ext cx="1042991" cy="241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Arial"/>
              </a:rPr>
              <a:t>Risk</a:t>
            </a:r>
            <a:endParaRPr lang="en-US" sz="1013" dirty="0">
              <a:solidFill>
                <a:srgbClr val="000000"/>
              </a:solidFill>
              <a:latin typeface="Arial"/>
            </a:endParaRPr>
          </a:p>
        </p:txBody>
      </p:sp>
      <p:cxnSp>
        <p:nvCxnSpPr>
          <p:cNvPr id="7" name="Straight Arrow Connector 6"/>
          <p:cNvCxnSpPr/>
          <p:nvPr/>
        </p:nvCxnSpPr>
        <p:spPr>
          <a:xfrm>
            <a:off x="2848592" y="3759882"/>
            <a:ext cx="34023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48592" y="1631250"/>
            <a:ext cx="0" cy="21286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645642" y="3921900"/>
            <a:ext cx="1660685" cy="2025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Arial"/>
              </a:rPr>
              <a:t>Benefit</a:t>
            </a:r>
            <a:endParaRPr lang="en-US" sz="1013" dirty="0">
              <a:solidFill>
                <a:srgbClr val="000000"/>
              </a:solidFill>
              <a:latin typeface="Arial"/>
            </a:endParaRPr>
          </a:p>
        </p:txBody>
      </p:sp>
      <p:sp>
        <p:nvSpPr>
          <p:cNvPr id="10" name="Oval 9"/>
          <p:cNvSpPr/>
          <p:nvPr/>
        </p:nvSpPr>
        <p:spPr>
          <a:xfrm>
            <a:off x="3625368" y="2421903"/>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A</a:t>
            </a:r>
          </a:p>
        </p:txBody>
      </p:sp>
      <p:sp>
        <p:nvSpPr>
          <p:cNvPr id="11" name="Oval 10"/>
          <p:cNvSpPr/>
          <p:nvPr/>
        </p:nvSpPr>
        <p:spPr>
          <a:xfrm>
            <a:off x="4418698" y="2769287"/>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B</a:t>
            </a:r>
          </a:p>
        </p:txBody>
      </p:sp>
      <p:sp>
        <p:nvSpPr>
          <p:cNvPr id="12" name="Oval 11"/>
          <p:cNvSpPr/>
          <p:nvPr/>
        </p:nvSpPr>
        <p:spPr>
          <a:xfrm>
            <a:off x="4572000" y="2154162"/>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C</a:t>
            </a:r>
          </a:p>
        </p:txBody>
      </p:sp>
      <p:sp>
        <p:nvSpPr>
          <p:cNvPr id="13" name="Oval 12"/>
          <p:cNvSpPr/>
          <p:nvPr/>
        </p:nvSpPr>
        <p:spPr>
          <a:xfrm>
            <a:off x="5541597" y="1597034"/>
            <a:ext cx="483936" cy="453108"/>
          </a:xfrm>
          <a:prstGeom prst="ellipse">
            <a:avLst/>
          </a:prstGeom>
          <a:solidFill>
            <a:srgbClr val="77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D</a:t>
            </a:r>
          </a:p>
        </p:txBody>
      </p:sp>
      <p:sp>
        <p:nvSpPr>
          <p:cNvPr id="14" name="TextBox 13"/>
          <p:cNvSpPr txBox="1"/>
          <p:nvPr/>
        </p:nvSpPr>
        <p:spPr>
          <a:xfrm>
            <a:off x="6713666" y="1879540"/>
            <a:ext cx="2155050" cy="2377574"/>
          </a:xfrm>
          <a:prstGeom prst="rect">
            <a:avLst/>
          </a:prstGeom>
          <a:noFill/>
        </p:spPr>
        <p:txBody>
          <a:bodyPr wrap="square" rtlCol="0">
            <a:spAutoFit/>
          </a:bodyPr>
          <a:lstStyle/>
          <a:p>
            <a:r>
              <a:rPr lang="en-US" sz="1350" dirty="0"/>
              <a:t>Choice of treatment D depends on the trade-off between the additional benefit and additional risk relative to treatments A-C.</a:t>
            </a:r>
          </a:p>
          <a:p>
            <a:endParaRPr lang="en-US" sz="1350" dirty="0"/>
          </a:p>
          <a:p>
            <a:r>
              <a:rPr lang="en-US" sz="1350" dirty="0"/>
              <a:t>A patient preference study can help assess the acceptability of this trade-off.</a:t>
            </a:r>
          </a:p>
        </p:txBody>
      </p:sp>
      <p:cxnSp>
        <p:nvCxnSpPr>
          <p:cNvPr id="15" name="Straight Arrow Connector 14"/>
          <p:cNvCxnSpPr/>
          <p:nvPr/>
        </p:nvCxnSpPr>
        <p:spPr>
          <a:xfrm flipH="1" flipV="1">
            <a:off x="6025533" y="2042218"/>
            <a:ext cx="601866" cy="3734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8600" y="4222090"/>
            <a:ext cx="2155050" cy="507831"/>
          </a:xfrm>
          <a:prstGeom prst="rect">
            <a:avLst/>
          </a:prstGeom>
          <a:noFill/>
        </p:spPr>
        <p:txBody>
          <a:bodyPr wrap="square" rtlCol="0">
            <a:spAutoFit/>
          </a:bodyPr>
          <a:lstStyle/>
          <a:p>
            <a:r>
              <a:rPr lang="en-US" sz="900" dirty="0"/>
              <a:t>Adapted from diagram in the MDIC Patient centered benefit-risk project report</a:t>
            </a:r>
          </a:p>
        </p:txBody>
      </p:sp>
    </p:spTree>
    <p:extLst>
      <p:ext uri="{BB962C8B-B14F-4D97-AF65-F5344CB8AC3E}">
        <p14:creationId xmlns:p14="http://schemas.microsoft.com/office/powerpoint/2010/main" val="89080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all benefit-risk assessments will be helped by having patient preference data</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9</a:t>
            </a:fld>
            <a:endParaRPr lang="uk-UA" dirty="0"/>
          </a:p>
        </p:txBody>
      </p:sp>
      <p:sp>
        <p:nvSpPr>
          <p:cNvPr id="6" name="Rounded Rectangle 5"/>
          <p:cNvSpPr/>
          <p:nvPr/>
        </p:nvSpPr>
        <p:spPr>
          <a:xfrm>
            <a:off x="1698649" y="2527628"/>
            <a:ext cx="1042991" cy="2416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Arial"/>
              </a:rPr>
              <a:t>Risk</a:t>
            </a:r>
            <a:endParaRPr lang="en-US" sz="1013" dirty="0">
              <a:solidFill>
                <a:srgbClr val="000000"/>
              </a:solidFill>
              <a:latin typeface="Arial"/>
            </a:endParaRPr>
          </a:p>
        </p:txBody>
      </p:sp>
      <p:cxnSp>
        <p:nvCxnSpPr>
          <p:cNvPr id="7" name="Straight Arrow Connector 6"/>
          <p:cNvCxnSpPr/>
          <p:nvPr/>
        </p:nvCxnSpPr>
        <p:spPr>
          <a:xfrm>
            <a:off x="2848592" y="3759882"/>
            <a:ext cx="34023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48592" y="1631250"/>
            <a:ext cx="0" cy="21286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645642" y="3921900"/>
            <a:ext cx="1660685" cy="2025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Arial"/>
              </a:rPr>
              <a:t>Benefit</a:t>
            </a:r>
            <a:endParaRPr lang="en-US" sz="1013" dirty="0">
              <a:solidFill>
                <a:srgbClr val="000000"/>
              </a:solidFill>
              <a:latin typeface="Arial"/>
            </a:endParaRPr>
          </a:p>
        </p:txBody>
      </p:sp>
      <p:sp>
        <p:nvSpPr>
          <p:cNvPr id="10" name="Oval 9"/>
          <p:cNvSpPr/>
          <p:nvPr/>
        </p:nvSpPr>
        <p:spPr>
          <a:xfrm>
            <a:off x="3625368" y="2421903"/>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A</a:t>
            </a:r>
          </a:p>
        </p:txBody>
      </p:sp>
      <p:sp>
        <p:nvSpPr>
          <p:cNvPr id="11" name="Oval 10"/>
          <p:cNvSpPr/>
          <p:nvPr/>
        </p:nvSpPr>
        <p:spPr>
          <a:xfrm>
            <a:off x="4418698" y="2769287"/>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B</a:t>
            </a:r>
          </a:p>
        </p:txBody>
      </p:sp>
      <p:sp>
        <p:nvSpPr>
          <p:cNvPr id="12" name="Oval 11"/>
          <p:cNvSpPr/>
          <p:nvPr/>
        </p:nvSpPr>
        <p:spPr>
          <a:xfrm>
            <a:off x="4572000" y="2154162"/>
            <a:ext cx="483936" cy="45310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C</a:t>
            </a:r>
          </a:p>
        </p:txBody>
      </p:sp>
      <p:sp>
        <p:nvSpPr>
          <p:cNvPr id="13" name="Oval 12"/>
          <p:cNvSpPr/>
          <p:nvPr/>
        </p:nvSpPr>
        <p:spPr>
          <a:xfrm>
            <a:off x="5212028" y="3038031"/>
            <a:ext cx="483936" cy="453108"/>
          </a:xfrm>
          <a:prstGeom prst="ellipse">
            <a:avLst/>
          </a:prstGeom>
          <a:solidFill>
            <a:srgbClr val="77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00" dirty="0" err="1">
                <a:solidFill>
                  <a:srgbClr val="000000"/>
                </a:solidFill>
                <a:latin typeface="Arial"/>
              </a:rPr>
              <a:t>Trt</a:t>
            </a:r>
            <a:r>
              <a:rPr lang="en-US" sz="900" dirty="0">
                <a:solidFill>
                  <a:srgbClr val="000000"/>
                </a:solidFill>
                <a:latin typeface="Arial"/>
              </a:rPr>
              <a:t> D</a:t>
            </a:r>
          </a:p>
        </p:txBody>
      </p:sp>
      <p:sp>
        <p:nvSpPr>
          <p:cNvPr id="14" name="TextBox 13"/>
          <p:cNvSpPr txBox="1"/>
          <p:nvPr/>
        </p:nvSpPr>
        <p:spPr>
          <a:xfrm>
            <a:off x="6472739" y="2587590"/>
            <a:ext cx="2155050" cy="1754326"/>
          </a:xfrm>
          <a:prstGeom prst="rect">
            <a:avLst/>
          </a:prstGeom>
          <a:noFill/>
        </p:spPr>
        <p:txBody>
          <a:bodyPr wrap="square" rtlCol="0">
            <a:spAutoFit/>
          </a:bodyPr>
          <a:lstStyle/>
          <a:p>
            <a:r>
              <a:rPr lang="en-US" sz="1350" dirty="0"/>
              <a:t>Treatment D has better benefit-risk profile than treatments A-C: more benefit, less risk.</a:t>
            </a:r>
          </a:p>
          <a:p>
            <a:endParaRPr lang="en-US" sz="1350" dirty="0"/>
          </a:p>
          <a:p>
            <a:r>
              <a:rPr lang="en-US" sz="1350" dirty="0"/>
              <a:t>(No obvious need for a patient preference study to support Treatment D.)</a:t>
            </a:r>
          </a:p>
        </p:txBody>
      </p:sp>
      <p:cxnSp>
        <p:nvCxnSpPr>
          <p:cNvPr id="15" name="Straight Arrow Connector 14"/>
          <p:cNvCxnSpPr/>
          <p:nvPr/>
        </p:nvCxnSpPr>
        <p:spPr>
          <a:xfrm flipH="1">
            <a:off x="5806849" y="2995842"/>
            <a:ext cx="606880" cy="211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8600" y="4124423"/>
            <a:ext cx="2155050" cy="507831"/>
          </a:xfrm>
          <a:prstGeom prst="rect">
            <a:avLst/>
          </a:prstGeom>
          <a:noFill/>
        </p:spPr>
        <p:txBody>
          <a:bodyPr wrap="square" rtlCol="0">
            <a:spAutoFit/>
          </a:bodyPr>
          <a:lstStyle/>
          <a:p>
            <a:r>
              <a:rPr lang="en-US" sz="900" dirty="0"/>
              <a:t>Adapted from diagram in the MDIC Patient centered benefit-risk project report</a:t>
            </a:r>
          </a:p>
        </p:txBody>
      </p:sp>
    </p:spTree>
    <p:extLst>
      <p:ext uri="{BB962C8B-B14F-4D97-AF65-F5344CB8AC3E}">
        <p14:creationId xmlns:p14="http://schemas.microsoft.com/office/powerpoint/2010/main" val="1381028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33a157886c7bcb7e4fc7b4eed5e22b01">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f64eae8156717066204b42416de4f98b"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86F42-7672-45D2-98EB-F2AB4141B252}">
  <ds:schemaRefs>
    <ds:schemaRef ds:uri="http://schemas.microsoft.com/sharepoint/v3/contenttype/forms"/>
  </ds:schemaRefs>
</ds:datastoreItem>
</file>

<file path=customXml/itemProps2.xml><?xml version="1.0" encoding="utf-8"?>
<ds:datastoreItem xmlns:ds="http://schemas.openxmlformats.org/officeDocument/2006/customXml" ds:itemID="{3E5A4E49-74A8-4FEB-A9A3-B18274BF346F}"/>
</file>

<file path=customXml/itemProps3.xml><?xml version="1.0" encoding="utf-8"?>
<ds:datastoreItem xmlns:ds="http://schemas.openxmlformats.org/officeDocument/2006/customXml" ds:itemID="{DC4865D0-5B9F-49C6-8A49-1114785D8CC2}">
  <ds:schemaRefs>
    <ds:schemaRef ds:uri="http://purl.org/dc/terms/"/>
    <ds:schemaRef ds:uri="http://schemas.openxmlformats.org/package/2006/metadata/core-properties"/>
    <ds:schemaRef ds:uri="7a8f5f0e-4d4d-473f-905d-83bf80f49132"/>
    <ds:schemaRef ds:uri="http://schemas.microsoft.com/office/2006/documentManagement/types"/>
    <ds:schemaRef ds:uri="http://schemas.microsoft.com/office/infopath/2007/PartnerControls"/>
    <ds:schemaRef ds:uri="http://purl.org/dc/elements/1.1/"/>
    <ds:schemaRef ds:uri="http://schemas.microsoft.com/office/2006/metadata/properties"/>
    <ds:schemaRef ds:uri="5754bea3-506d-43aa-8a4e-dfb527e41de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2098</Words>
  <Application>Microsoft Office PowerPoint</Application>
  <PresentationFormat>On-screen Show (16:9)</PresentationFormat>
  <Paragraphs>255</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Novartis 2016</vt:lpstr>
      <vt:lpstr>How patient preference studies can inform drug development decisions</vt:lpstr>
      <vt:lpstr>Disclaimer</vt:lpstr>
      <vt:lpstr>Outline</vt:lpstr>
      <vt:lpstr>Why do a patient preference study?</vt:lpstr>
      <vt:lpstr>A closer look at the regulatory interest in patients’ views</vt:lpstr>
      <vt:lpstr>Outline</vt:lpstr>
      <vt:lpstr>Decision where patient preferences can help: choice of patient-relevant endpoints</vt:lpstr>
      <vt:lpstr>Decision where patient preferences can help: acceptability of benefit-risk trade-offs </vt:lpstr>
      <vt:lpstr>Not all benefit-risk assessments will be helped by having patient preference data</vt:lpstr>
      <vt:lpstr>Summary: 2 scenarios where patient preference study can add value (1/2)</vt:lpstr>
      <vt:lpstr>Summary: 2 scenarios where patient preference study can add value (2/2)</vt:lpstr>
      <vt:lpstr>Outline</vt:lpstr>
      <vt:lpstr>Structure for thinking about patient preference studies</vt:lpstr>
      <vt:lpstr>A closer look at the research question</vt:lpstr>
      <vt:lpstr>Today’s upcoming talks</vt:lpstr>
      <vt:lpstr>Example research question: assessing what matters to patients with COPD</vt:lpstr>
      <vt:lpstr>Context for this research question</vt:lpstr>
      <vt:lpstr>This question was addressed with both qualitative and quantitative studies</vt:lpstr>
      <vt:lpstr>Two qualitative patient preference studies in patients with COPD</vt:lpstr>
      <vt:lpstr>Follow-up to the qualitative studies: a quantitative patient preference study</vt:lpstr>
      <vt:lpstr>Scientific Advice from NICE</vt:lpstr>
      <vt:lpstr>Outline</vt:lpstr>
      <vt:lpstr>Summary</vt:lpstr>
      <vt:lpstr>References</vt:lpstr>
      <vt:lpstr>PowerPoint Presentation</vt:lpstr>
      <vt:lpstr>What are patient preferences?</vt:lpstr>
      <vt:lpstr>A closer look at HTA interest in patient preference studies</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is Arial Black 32pt, 1 to 2 lines maximum</dc:title>
  <dc:creator>Dickinson, Sheila</dc:creator>
  <cp:lastModifiedBy>Dickinson, Sheila</cp:lastModifiedBy>
  <cp:revision>51</cp:revision>
  <cp:lastPrinted>2017-09-27T16:10:53Z</cp:lastPrinted>
  <dcterms:created xsi:type="dcterms:W3CDTF">2020-10-01T07:45:22Z</dcterms:created>
  <dcterms:modified xsi:type="dcterms:W3CDTF">2020-10-13T12:38:11Z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ContentTypeId">
    <vt:lpwstr>0x010100FE75E9266EDB6945AAE4FDCF515F0563</vt:lpwstr>
  </property>
</Properties>
</file>