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9" r:id="rId6"/>
    <p:sldMasterId id="214748370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</p:sldIdLst>
  <p:sldSz cy="5143500" cx="9144000"/>
  <p:notesSz cx="6858000" cy="9144000"/>
  <p:embeddedFontLst>
    <p:embeddedFont>
      <p:font typeface="Roche Sans"/>
      <p:regular r:id="rId41"/>
      <p:bold r:id="rId42"/>
      <p:italic r:id="rId43"/>
      <p:boldItalic r:id="rId44"/>
    </p:embeddedFont>
    <p:embeddedFont>
      <p:font typeface="Roche Sans Medium"/>
      <p:regular r:id="rId45"/>
      <p:bold r:id="rId46"/>
      <p:italic r:id="rId47"/>
      <p:boldItalic r:id="rId48"/>
    </p:embeddedFont>
    <p:embeddedFont>
      <p:font typeface="Roche Sans Light"/>
      <p:regular r:id="rId49"/>
      <p:bold r:id="rId50"/>
      <p:italic r:id="rId51"/>
      <p:boldItalic r:id="rId52"/>
    </p:embeddedFont>
    <p:embeddedFont>
      <p:font typeface="Roche Serif Light"/>
      <p:regular r:id="rId53"/>
      <p:bold r:id="rId54"/>
      <p:italic r:id="rId55"/>
      <p:boldItalic r:id="rId56"/>
    </p:embeddedFont>
    <p:embeddedFont>
      <p:font typeface="Roche Sans Condensed Light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lex Simpso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080F30-5952-4BA0-ADF6-438BC136504C}">
  <a:tblStyle styleId="{BC080F30-5952-4BA0-ADF6-438BC136504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1.xml"/><Relationship Id="rId26" Type="http://schemas.openxmlformats.org/officeDocument/2006/relationships/slide" Target="slides/slide1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42" Type="http://schemas.openxmlformats.org/officeDocument/2006/relationships/font" Target="fonts/RocheSans-bold.fntdata"/><Relationship Id="rId47" Type="http://schemas.openxmlformats.org/officeDocument/2006/relationships/font" Target="fonts/RocheSansMedium-italic.fntdata"/><Relationship Id="rId34" Type="http://schemas.openxmlformats.org/officeDocument/2006/relationships/slide" Target="slides/slide26.xml"/><Relationship Id="rId21" Type="http://schemas.openxmlformats.org/officeDocument/2006/relationships/slide" Target="slides/slide13.xml"/><Relationship Id="rId50" Type="http://schemas.openxmlformats.org/officeDocument/2006/relationships/font" Target="fonts/RocheSansLight-bold.fntdata"/><Relationship Id="rId55" Type="http://schemas.openxmlformats.org/officeDocument/2006/relationships/font" Target="fonts/RocheSerifLight-italic.fntdata"/><Relationship Id="rId7" Type="http://schemas.openxmlformats.org/officeDocument/2006/relationships/slideMaster" Target="slideMasters/slideMaster2.xml"/><Relationship Id="rId2" Type="http://schemas.openxmlformats.org/officeDocument/2006/relationships/viewProps" Target="viewProps.xml"/><Relationship Id="rId29" Type="http://schemas.openxmlformats.org/officeDocument/2006/relationships/slide" Target="slides/slide21.xml"/><Relationship Id="rId16" Type="http://schemas.openxmlformats.org/officeDocument/2006/relationships/slide" Target="slides/slide8.xml"/><Relationship Id="rId40" Type="http://schemas.openxmlformats.org/officeDocument/2006/relationships/slide" Target="slides/slide32.xml"/><Relationship Id="rId45" Type="http://schemas.openxmlformats.org/officeDocument/2006/relationships/font" Target="fonts/RocheSansMedium-regular.fntdata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24" Type="http://schemas.openxmlformats.org/officeDocument/2006/relationships/slide" Target="slides/slide16.xml"/><Relationship Id="rId53" Type="http://schemas.openxmlformats.org/officeDocument/2006/relationships/font" Target="fonts/RocheSerifLight-regular.fntdata"/><Relationship Id="rId11" Type="http://schemas.openxmlformats.org/officeDocument/2006/relationships/slide" Target="slides/slide3.xml"/><Relationship Id="rId58" Type="http://schemas.openxmlformats.org/officeDocument/2006/relationships/font" Target="fonts/RocheSansCondensedLight-bold.fntdata"/><Relationship Id="rId5" Type="http://schemas.openxmlformats.org/officeDocument/2006/relationships/commentAuthors" Target="commentAuthors.xml"/><Relationship Id="rId61" Type="http://schemas.openxmlformats.org/officeDocument/2006/relationships/customXml" Target="../customXml/item1.xml"/><Relationship Id="rId19" Type="http://schemas.openxmlformats.org/officeDocument/2006/relationships/slide" Target="slides/slide11.xml"/><Relationship Id="rId43" Type="http://schemas.openxmlformats.org/officeDocument/2006/relationships/font" Target="fonts/RocheSans-italic.fntdata"/><Relationship Id="rId48" Type="http://schemas.openxmlformats.org/officeDocument/2006/relationships/font" Target="fonts/RocheSansMedium-boldItalic.fntdata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56" Type="http://schemas.openxmlformats.org/officeDocument/2006/relationships/font" Target="fonts/RocheSerifLight-boldItalic.fntdata"/><Relationship Id="rId14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51" Type="http://schemas.openxmlformats.org/officeDocument/2006/relationships/font" Target="fonts/RocheSansLight-italic.fntdata"/><Relationship Id="rId3" Type="http://schemas.openxmlformats.org/officeDocument/2006/relationships/presProps" Target="presProps.xml"/><Relationship Id="rId46" Type="http://schemas.openxmlformats.org/officeDocument/2006/relationships/font" Target="fonts/RocheSansMedium-bold.fntdata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5" Type="http://schemas.openxmlformats.org/officeDocument/2006/relationships/slide" Target="slides/slide17.xml"/><Relationship Id="rId12" Type="http://schemas.openxmlformats.org/officeDocument/2006/relationships/slide" Target="slides/slide4.xml"/><Relationship Id="rId59" Type="http://schemas.openxmlformats.org/officeDocument/2006/relationships/font" Target="fonts/RocheSansCondensedLight-italic.fntdata"/><Relationship Id="rId17" Type="http://schemas.openxmlformats.org/officeDocument/2006/relationships/slide" Target="slides/slide9.xml"/><Relationship Id="rId41" Type="http://schemas.openxmlformats.org/officeDocument/2006/relationships/font" Target="fonts/RocheSans-regular.fntdata"/><Relationship Id="rId20" Type="http://schemas.openxmlformats.org/officeDocument/2006/relationships/slide" Target="slides/slide12.xml"/><Relationship Id="rId54" Type="http://schemas.openxmlformats.org/officeDocument/2006/relationships/font" Target="fonts/RocheSerifLight-bold.fntdata"/><Relationship Id="rId62" Type="http://schemas.openxmlformats.org/officeDocument/2006/relationships/customXml" Target="../customXml/item2.xml"/><Relationship Id="rId1" Type="http://schemas.openxmlformats.org/officeDocument/2006/relationships/theme" Target="theme/theme3.xml"/><Relationship Id="rId6" Type="http://schemas.openxmlformats.org/officeDocument/2006/relationships/slideMaster" Target="slideMasters/slideMaster1.xml"/><Relationship Id="rId49" Type="http://schemas.openxmlformats.org/officeDocument/2006/relationships/font" Target="fonts/RocheSansLight-regular.fntdata"/><Relationship Id="rId36" Type="http://schemas.openxmlformats.org/officeDocument/2006/relationships/slide" Target="slides/slide28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57" Type="http://schemas.openxmlformats.org/officeDocument/2006/relationships/font" Target="fonts/RocheSansCondensedLight-regular.fntdata"/><Relationship Id="rId15" Type="http://schemas.openxmlformats.org/officeDocument/2006/relationships/slide" Target="slides/slide7.xml"/><Relationship Id="rId44" Type="http://schemas.openxmlformats.org/officeDocument/2006/relationships/font" Target="fonts/RocheSans-boldItalic.fntdata"/><Relationship Id="rId31" Type="http://schemas.openxmlformats.org/officeDocument/2006/relationships/slide" Target="slides/slide23.xml"/><Relationship Id="rId60" Type="http://schemas.openxmlformats.org/officeDocument/2006/relationships/font" Target="fonts/RocheSansCondensedLight-boldItalic.fntdata"/><Relationship Id="rId52" Type="http://schemas.openxmlformats.org/officeDocument/2006/relationships/font" Target="fonts/RocheSansLight-boldItalic.fntdata"/><Relationship Id="rId10" Type="http://schemas.openxmlformats.org/officeDocument/2006/relationships/slide" Target="slides/slide2.xml"/><Relationship Id="rId4" Type="http://schemas.openxmlformats.org/officeDocument/2006/relationships/tableStyles" Target="tableStyles.xml"/><Relationship Id="rId9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4-05T10:28:36.243">
    <p:pos x="4419" y="902"/>
    <p:text>These can overcome the issues with small sample sizes and power determination. But no defined thresholds for what the effect size should be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SLIDES_API6999332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SLIDES_API6999332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c91919b23a_0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c91919b23a_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c91919b23a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c91919b23a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c91919b23a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c91919b23a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c91919b23a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c91919b23a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c91919b23a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c91919b23a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c91919b23a_0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c91919b23a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c91919b23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c91919b23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c91919b23a_0_3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2c91919b23a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Generating evidence to support regulatory approval is no longer sufficient; payers decide whether it will be reimbursed and at what price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/>
              <a:t>While consensus has been achieved regarding required regulatory data (such as the EMA centralized approvals), comparatively it is </a:t>
            </a:r>
            <a:r>
              <a:rPr b="1" lang="en-GB" sz="1200"/>
              <a:t>more difficult achieving a consensus across market access data requirements </a:t>
            </a:r>
            <a:r>
              <a:rPr lang="en-GB" sz="1200"/>
              <a:t>with substantial differences between regions and countries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/>
              <a:t>To achieve positive market access understanding the country specific needs of different healthcare systems and subsequently the needs of the various payers and decision makers is essential. </a:t>
            </a:r>
            <a:endParaRPr sz="12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accent6"/>
                </a:solidFill>
              </a:rPr>
              <a:t>Payers are strengthening their assessment of value in innovative medicines by introducing challenging evidence requirements before a final price can be negotiated.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accent6"/>
                </a:solidFill>
              </a:rPr>
              <a:t>More and more </a:t>
            </a:r>
            <a:r>
              <a:rPr b="1" lang="en-GB" sz="1200">
                <a:solidFill>
                  <a:schemeClr val="accent6"/>
                </a:solidFill>
              </a:rPr>
              <a:t>sophisticated packages of evidence are required </a:t>
            </a:r>
            <a:r>
              <a:rPr lang="en-GB" sz="1200">
                <a:solidFill>
                  <a:schemeClr val="accent6"/>
                </a:solidFill>
              </a:rPr>
              <a:t>to justify value, price and reimbursement to payer decision-makers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accent6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8" name="Google Shape;428;g2c91919b23a_0_36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c91919b23a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c91919b23a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c91919b23a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c91919b23a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SLIDES_API6999332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SLIDES_API6999332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c91919b23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c91919b23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c91919b23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c91919b23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c91919b23a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c91919b23a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c91919b23a_0_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c91919b23a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c91919b23a_0_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c91919b23a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c91919b23a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c91919b23a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c91919b23a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c91919b23a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c944fca54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c944fca54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c91919b23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c91919b23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c91919b23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c91919b23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SLIDES_API6999332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SLIDES_API6999332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c91919b23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c91919b23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c91919b23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c91919b23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c944fca54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c944fca54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c91919b23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c91919b23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c91919b23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c91919b23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c91919b23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c91919b23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91919b23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c91919b23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91919b23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c91919b23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c91919b23a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c91919b23a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- Blank" type="title">
  <p:cSld name="TITLE">
    <p:bg>
      <p:bgPr>
        <a:solidFill>
          <a:srgbClr val="000000">
            <a:alpha val="0"/>
          </a:srgbClr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5544">
          <p15:clr>
            <a:srgbClr val="FA7B17"/>
          </p15:clr>
        </p15:guide>
        <p15:guide id="2" orient="horz" pos="3075">
          <p15:clr>
            <a:srgbClr val="FA7B17"/>
          </p15:clr>
        </p15:guide>
        <p15:guide id="3" pos="36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- Title and 3 columns">
  <p:cSld name="TITLE_AND_BODY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" type="body"/>
          </p:nvPr>
        </p:nvSpPr>
        <p:spPr>
          <a:xfrm flipH="1">
            <a:off x="571400" y="1442675"/>
            <a:ext cx="2609100" cy="3360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 flipH="1">
            <a:off x="3381700" y="1442675"/>
            <a:ext cx="2609100" cy="3360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 flipH="1">
            <a:off x="6192000" y="1442675"/>
            <a:ext cx="2609100" cy="3360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31">
          <p15:clr>
            <a:srgbClr val="FA7B17"/>
          </p15:clr>
        </p15:guide>
        <p15:guide id="2" pos="3773">
          <p15:clr>
            <a:srgbClr val="FA7B17"/>
          </p15:clr>
        </p15:guide>
        <p15:guide id="3" pos="2004">
          <p15:clr>
            <a:srgbClr val="FA7B17"/>
          </p15:clr>
        </p15:guide>
        <p15:guide id="4" pos="390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- Title and 2 columns">
  <p:cSld name="TITLE_AND_BODY_2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 flipH="1">
            <a:off x="571450" y="1442675"/>
            <a:ext cx="3926700" cy="3360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2" type="body"/>
          </p:nvPr>
        </p:nvSpPr>
        <p:spPr>
          <a:xfrm flipH="1">
            <a:off x="4869300" y="1442675"/>
            <a:ext cx="3926700" cy="3360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3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070">
          <p15:clr>
            <a:srgbClr val="FA7B17"/>
          </p15:clr>
        </p15:guide>
        <p15:guide id="2" pos="283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- Quote (long)">
  <p:cSld name="TITLE_AND_BODY_2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" type="subTitle"/>
          </p:nvPr>
        </p:nvSpPr>
        <p:spPr>
          <a:xfrm>
            <a:off x="1675600" y="1002600"/>
            <a:ext cx="5793000" cy="266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che Serif Light"/>
              <a:buNone/>
              <a:defRPr i="1" sz="30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2" type="subTitle"/>
          </p:nvPr>
        </p:nvSpPr>
        <p:spPr>
          <a:xfrm>
            <a:off x="1675600" y="3726225"/>
            <a:ext cx="5793000" cy="3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None/>
              <a:defRPr sz="14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54">
          <p15:clr>
            <a:srgbClr val="FA7B17"/>
          </p15:clr>
        </p15:guide>
        <p15:guide id="2" pos="4706">
          <p15:clr>
            <a:srgbClr val="FA7B17"/>
          </p15:clr>
        </p15:guide>
        <p15:guide id="3" orient="horz" pos="634">
          <p15:clr>
            <a:srgbClr val="FA7B17"/>
          </p15:clr>
        </p15:guide>
        <p15:guide id="4" orient="horz" pos="231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- Quote (short)">
  <p:cSld name="TITLE_AND_BODY_2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3826350" y="1442675"/>
            <a:ext cx="4974600" cy="254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che Serif Light"/>
              <a:buNone/>
              <a:defRPr i="1" sz="20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2" type="subTitle"/>
          </p:nvPr>
        </p:nvSpPr>
        <p:spPr>
          <a:xfrm>
            <a:off x="3826350" y="3989525"/>
            <a:ext cx="4974600" cy="297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None/>
              <a:defRPr sz="14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6" name="Google Shape;76;p14"/>
          <p:cNvSpPr/>
          <p:nvPr>
            <p:ph idx="3" type="pic"/>
          </p:nvPr>
        </p:nvSpPr>
        <p:spPr>
          <a:xfrm>
            <a:off x="0" y="1442675"/>
            <a:ext cx="3345600" cy="284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HEOR CUSTOM COVER">
  <p:cSld name="2_HEOR CUSTOM COVER">
    <p:bg>
      <p:bgPr>
        <a:solidFill>
          <a:srgbClr val="F5F5F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 rot="2459901">
            <a:off x="901397" y="102022"/>
            <a:ext cx="2206887" cy="4285533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85800" sx="92000" rotWithShape="0" dir="1680000" dist="317500" sy="92000">
              <a:srgbClr val="544F4F">
                <a:alpha val="1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4077896" y="3055034"/>
            <a:ext cx="47067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4077896" y="2693660"/>
            <a:ext cx="4706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3" type="body"/>
          </p:nvPr>
        </p:nvSpPr>
        <p:spPr>
          <a:xfrm>
            <a:off x="4082321" y="3553581"/>
            <a:ext cx="4701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89" name="Google Shape;89;p17"/>
          <p:cNvSpPr/>
          <p:nvPr/>
        </p:nvSpPr>
        <p:spPr>
          <a:xfrm>
            <a:off x="0" y="0"/>
            <a:ext cx="5579918" cy="5143500"/>
          </a:xfrm>
          <a:custGeom>
            <a:rect b="b" l="l" r="r" t="t"/>
            <a:pathLst>
              <a:path extrusionOk="0" h="6858000" w="7439891">
                <a:moveTo>
                  <a:pt x="0" y="0"/>
                </a:moveTo>
                <a:lnTo>
                  <a:pt x="7439891" y="0"/>
                </a:lnTo>
                <a:lnTo>
                  <a:pt x="15149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90" name="Google Shape;90;p17"/>
          <p:cNvSpPr/>
          <p:nvPr/>
        </p:nvSpPr>
        <p:spPr>
          <a:xfrm rot="2459489">
            <a:off x="2526643" y="401582"/>
            <a:ext cx="864857" cy="319422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762000" sx="92000" rotWithShape="0" dir="1680000" dist="317500" sy="92000">
              <a:schemeClr val="dk1">
                <a:alpha val="784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0" y="0"/>
            <a:ext cx="5579918" cy="5143500"/>
          </a:xfrm>
          <a:custGeom>
            <a:rect b="b" l="l" r="r" t="t"/>
            <a:pathLst>
              <a:path extrusionOk="0" h="6858000" w="7439891">
                <a:moveTo>
                  <a:pt x="0" y="0"/>
                </a:moveTo>
                <a:lnTo>
                  <a:pt x="7439891" y="0"/>
                </a:lnTo>
                <a:lnTo>
                  <a:pt x="15149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5F5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62">
          <p15:clr>
            <a:srgbClr val="9FCC3B"/>
          </p15:clr>
        </p15:guide>
        <p15:guide id="2" orient="horz" pos="367">
          <p15:clr>
            <a:srgbClr val="5ACBF0"/>
          </p15:clr>
        </p15:guide>
        <p15:guide id="3" orient="horz" pos="174">
          <p15:clr>
            <a:srgbClr val="5ACBF0"/>
          </p15:clr>
        </p15:guide>
        <p15:guide id="4" orient="horz" pos="3005">
          <p15:clr>
            <a:srgbClr val="9FCC3B"/>
          </p15:clr>
        </p15:guide>
        <p15:guide id="5" orient="horz" pos="3179">
          <p15:clr>
            <a:srgbClr val="9FCC3B"/>
          </p15:clr>
        </p15:guide>
        <p15:guide id="6" pos="2327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able of contents">
  <p:cSld name="2_Table of contents">
    <p:bg>
      <p:bgPr>
        <a:solidFill>
          <a:srgbClr val="F4F4F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0" y="3428"/>
            <a:ext cx="5027700" cy="5143200"/>
          </a:xfrm>
          <a:prstGeom prst="homePlate">
            <a:avLst>
              <a:gd fmla="val 4476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94" name="Google Shape;94;p18"/>
          <p:cNvCxnSpPr/>
          <p:nvPr/>
        </p:nvCxnSpPr>
        <p:spPr>
          <a:xfrm rot="2940120">
            <a:off x="2206100" y="1289228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18"/>
          <p:cNvCxnSpPr/>
          <p:nvPr/>
        </p:nvCxnSpPr>
        <p:spPr>
          <a:xfrm rot="-2940120">
            <a:off x="2209433" y="3860824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18"/>
          <p:cNvCxnSpPr/>
          <p:nvPr/>
        </p:nvCxnSpPr>
        <p:spPr>
          <a:xfrm>
            <a:off x="5030889" y="0"/>
            <a:ext cx="0" cy="514350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18"/>
          <p:cNvSpPr txBox="1"/>
          <p:nvPr>
            <p:ph type="title"/>
          </p:nvPr>
        </p:nvSpPr>
        <p:spPr>
          <a:xfrm>
            <a:off x="285492" y="273844"/>
            <a:ext cx="26034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Medium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OR - CUSTOM-01">
  <p:cSld name="HEOR - CUSTOM-01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251221" y="269975"/>
            <a:ext cx="77952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Light"/>
              <a:buNone/>
              <a:defRPr b="0" i="0" sz="20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251222" y="4906107"/>
            <a:ext cx="86415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HEOR - CUSTOM-01">
  <p:cSld name="2_HEOR - CUSTOM-01">
    <p:bg>
      <p:bgPr>
        <a:gradFill>
          <a:gsLst>
            <a:gs pos="0">
              <a:srgbClr val="E7F2FE"/>
            </a:gs>
            <a:gs pos="57000">
              <a:srgbClr val="F5F5F2"/>
            </a:gs>
            <a:gs pos="100000">
              <a:srgbClr val="F8E6CD"/>
            </a:gs>
          </a:gsLst>
          <a:lin ang="2939961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251221" y="269975"/>
            <a:ext cx="77952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Light"/>
              <a:buNone/>
              <a:defRPr b="0" i="0" sz="20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251222" y="4906107"/>
            <a:ext cx="86415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HEOR - CUSTOM-01">
  <p:cSld name="8_HEOR - CUSTOM-01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0" y="0"/>
            <a:ext cx="9144000" cy="2236800"/>
          </a:xfrm>
          <a:prstGeom prst="rect">
            <a:avLst/>
          </a:prstGeom>
          <a:solidFill>
            <a:srgbClr val="A3CCFB"/>
          </a:solidFill>
          <a:ln>
            <a:noFill/>
          </a:ln>
          <a:effectLst>
            <a:outerShdw blurRad="152400" sx="97000" rotWithShape="0" dir="5400000" dist="63500" sy="97000">
              <a:schemeClr val="accent2">
                <a:alpha val="1490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251221" y="269975"/>
            <a:ext cx="77952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Light"/>
              <a:buNone/>
              <a:defRPr b="0" i="0" sz="20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251222" y="4906107"/>
            <a:ext cx="86415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a - Cover">
  <p:cSld name="TITLE_2_1">
    <p:bg>
      <p:bgPr>
        <a:solidFill>
          <a:srgbClr val="F5F5F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4572000" y="1394801"/>
            <a:ext cx="4229100" cy="158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572100" y="3040033"/>
            <a:ext cx="42291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6" name="Google Shape;16;p3"/>
          <p:cNvSpPr/>
          <p:nvPr>
            <p:ph idx="2" type="pic"/>
          </p:nvPr>
        </p:nvSpPr>
        <p:spPr>
          <a:xfrm>
            <a:off x="0" y="-3450"/>
            <a:ext cx="4127100" cy="5150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3" type="subTitle"/>
          </p:nvPr>
        </p:nvSpPr>
        <p:spPr>
          <a:xfrm>
            <a:off x="4572100" y="3542642"/>
            <a:ext cx="4229100" cy="52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4" type="subTitle"/>
          </p:nvPr>
        </p:nvSpPr>
        <p:spPr>
          <a:xfrm>
            <a:off x="4572100" y="4846784"/>
            <a:ext cx="42291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OR - CUSTOM-01">
  <p:cSld name="1_HEOR - CUSTOM-01">
    <p:bg>
      <p:bgPr>
        <a:solidFill>
          <a:srgbClr val="F5F5F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251221" y="269975"/>
            <a:ext cx="77952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Light"/>
              <a:buNone/>
              <a:defRPr b="0" i="0" sz="20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251222" y="4906107"/>
            <a:ext cx="86415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able of contents">
  <p:cSld name="5_Table of contents">
    <p:bg>
      <p:bgPr>
        <a:solidFill>
          <a:srgbClr val="E5E9E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5027556" y="0"/>
            <a:ext cx="4116300" cy="51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113" name="Google Shape;113;p23"/>
          <p:cNvCxnSpPr/>
          <p:nvPr/>
        </p:nvCxnSpPr>
        <p:spPr>
          <a:xfrm rot="2940120">
            <a:off x="2206100" y="1289228"/>
            <a:ext cx="3407300" cy="0"/>
          </a:xfrm>
          <a:prstGeom prst="straightConnector1">
            <a:avLst/>
          </a:prstGeom>
          <a:noFill/>
          <a:ln cap="flat" cmpd="sng" w="10150">
            <a:solidFill>
              <a:srgbClr val="0223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23"/>
          <p:cNvCxnSpPr/>
          <p:nvPr/>
        </p:nvCxnSpPr>
        <p:spPr>
          <a:xfrm rot="-2940120">
            <a:off x="2209433" y="3860824"/>
            <a:ext cx="3407300" cy="0"/>
          </a:xfrm>
          <a:prstGeom prst="straightConnector1">
            <a:avLst/>
          </a:prstGeom>
          <a:noFill/>
          <a:ln cap="flat" cmpd="sng" w="10150">
            <a:solidFill>
              <a:srgbClr val="0223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23"/>
          <p:cNvCxnSpPr/>
          <p:nvPr/>
        </p:nvCxnSpPr>
        <p:spPr>
          <a:xfrm>
            <a:off x="5030889" y="0"/>
            <a:ext cx="0" cy="5143500"/>
          </a:xfrm>
          <a:prstGeom prst="straightConnector1">
            <a:avLst/>
          </a:prstGeom>
          <a:noFill/>
          <a:ln cap="flat" cmpd="sng" w="10150">
            <a:solidFill>
              <a:srgbClr val="02236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23"/>
          <p:cNvSpPr txBox="1"/>
          <p:nvPr>
            <p:ph type="title"/>
          </p:nvPr>
        </p:nvSpPr>
        <p:spPr>
          <a:xfrm>
            <a:off x="285492" y="273844"/>
            <a:ext cx="26034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Medium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117" name="Google Shape;117;p23"/>
          <p:cNvPicPr preferRelativeResize="0"/>
          <p:nvPr/>
        </p:nvPicPr>
        <p:blipFill rotWithShape="1">
          <a:blip r:embed="rId2">
            <a:alphaModFix/>
          </a:blip>
          <a:srcRect b="845" l="1557" r="1090" t="1915"/>
          <a:stretch/>
        </p:blipFill>
        <p:spPr>
          <a:xfrm>
            <a:off x="8284988" y="266127"/>
            <a:ext cx="598290" cy="3214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251223" y="4906107"/>
            <a:ext cx="25443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HEOR - CUSTOM-01">
  <p:cSld name="7_HEOR - CUSTOM-01">
    <p:bg>
      <p:bgPr>
        <a:gradFill>
          <a:gsLst>
            <a:gs pos="0">
              <a:srgbClr val="D7EEFF"/>
            </a:gs>
            <a:gs pos="40000">
              <a:srgbClr val="FFF4F4"/>
            </a:gs>
            <a:gs pos="58999">
              <a:schemeClr val="lt1"/>
            </a:gs>
            <a:gs pos="100000">
              <a:schemeClr val="lt1"/>
            </a:gs>
          </a:gsLst>
          <a:lin ang="2939961" scaled="0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251221" y="269975"/>
            <a:ext cx="77952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Light"/>
              <a:buNone/>
              <a:defRPr b="0" i="0" sz="20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251222" y="4906107"/>
            <a:ext cx="86415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bg>
      <p:bgPr>
        <a:solidFill>
          <a:srgbClr val="F4F4F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idx="1" type="subTitle"/>
          </p:nvPr>
        </p:nvSpPr>
        <p:spPr>
          <a:xfrm>
            <a:off x="4555845" y="3055034"/>
            <a:ext cx="42285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24" name="Google Shape;124;p25"/>
          <p:cNvSpPr/>
          <p:nvPr>
            <p:ph idx="2" type="pic"/>
          </p:nvPr>
        </p:nvSpPr>
        <p:spPr>
          <a:xfrm>
            <a:off x="0" y="0"/>
            <a:ext cx="4114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5"/>
          <p:cNvSpPr txBox="1"/>
          <p:nvPr>
            <p:ph idx="3" type="body"/>
          </p:nvPr>
        </p:nvSpPr>
        <p:spPr>
          <a:xfrm>
            <a:off x="4555845" y="2693660"/>
            <a:ext cx="42285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4" type="body"/>
          </p:nvPr>
        </p:nvSpPr>
        <p:spPr>
          <a:xfrm>
            <a:off x="4559807" y="3553581"/>
            <a:ext cx="4224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69">
          <p15:clr>
            <a:srgbClr val="FBAE40"/>
          </p15:clr>
        </p15:guide>
        <p15:guide id="2" orient="horz" pos="3180">
          <p15:clr>
            <a:srgbClr val="9FCC3B"/>
          </p15:clr>
        </p15:guide>
        <p15:guide id="3" orient="horz" pos="174">
          <p15:clr>
            <a:srgbClr val="FBAE40"/>
          </p15:clr>
        </p15:guide>
        <p15:guide id="4" orient="horz" pos="3004">
          <p15:clr>
            <a:srgbClr val="9FCC3B"/>
          </p15:clr>
        </p15:guide>
        <p15:guide id="5" pos="362">
          <p15:clr>
            <a:srgbClr val="9FCC3B"/>
          </p15:clr>
        </p15:guide>
        <p15:guide id="6" pos="2331">
          <p15:clr>
            <a:srgbClr val="9FCC3B"/>
          </p15:clr>
        </p15:guide>
        <p15:guide id="7" orient="horz" pos="36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ive cover">
  <p:cSld name="Alternative cover">
    <p:bg>
      <p:bgPr>
        <a:solidFill>
          <a:srgbClr val="F4F4F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6"/>
          <p:cNvCxnSpPr/>
          <p:nvPr/>
        </p:nvCxnSpPr>
        <p:spPr>
          <a:xfrm rot="-2939924">
            <a:off x="4731879" y="3135012"/>
            <a:ext cx="5332617" cy="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575073" y="1981335"/>
            <a:ext cx="696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idx="2" type="body"/>
          </p:nvPr>
        </p:nvSpPr>
        <p:spPr>
          <a:xfrm>
            <a:off x="575072" y="2922984"/>
            <a:ext cx="52404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3" type="subTitle"/>
          </p:nvPr>
        </p:nvSpPr>
        <p:spPr>
          <a:xfrm>
            <a:off x="575071" y="2411256"/>
            <a:ext cx="69618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62">
          <p15:clr>
            <a:srgbClr val="9FCC3B"/>
          </p15:clr>
        </p15:guide>
        <p15:guide id="2" orient="horz" pos="367">
          <p15:clr>
            <a:srgbClr val="5ACBF0"/>
          </p15:clr>
        </p15:guide>
        <p15:guide id="3" orient="horz" pos="174">
          <p15:clr>
            <a:srgbClr val="5ACBF0"/>
          </p15:clr>
        </p15:guide>
        <p15:guide id="4" orient="horz" pos="3005">
          <p15:clr>
            <a:srgbClr val="9FCC3B"/>
          </p15:clr>
        </p15:guide>
        <p15:guide id="5" orient="horz" pos="3179">
          <p15:clr>
            <a:srgbClr val="9FCC3B"/>
          </p15:clr>
        </p15:guide>
        <p15:guide id="6" pos="2327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OR CUSTOM COVER">
  <p:cSld name="HEOR CUSTOM COVER">
    <p:bg>
      <p:bgPr>
        <a:solidFill>
          <a:srgbClr val="F4F4F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575073" y="2005572"/>
            <a:ext cx="69618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2" type="body"/>
          </p:nvPr>
        </p:nvSpPr>
        <p:spPr>
          <a:xfrm>
            <a:off x="575072" y="2922984"/>
            <a:ext cx="52404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35" name="Google Shape;135;p27"/>
          <p:cNvSpPr txBox="1"/>
          <p:nvPr>
            <p:ph idx="3" type="subTitle"/>
          </p:nvPr>
        </p:nvSpPr>
        <p:spPr>
          <a:xfrm>
            <a:off x="575071" y="2411256"/>
            <a:ext cx="69618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62">
          <p15:clr>
            <a:srgbClr val="9FCC3B"/>
          </p15:clr>
        </p15:guide>
        <p15:guide id="2" orient="horz" pos="367">
          <p15:clr>
            <a:srgbClr val="5ACBF0"/>
          </p15:clr>
        </p15:guide>
        <p15:guide id="3" orient="horz" pos="174">
          <p15:clr>
            <a:srgbClr val="5ACBF0"/>
          </p15:clr>
        </p15:guide>
        <p15:guide id="4" orient="horz" pos="3005">
          <p15:clr>
            <a:srgbClr val="9FCC3B"/>
          </p15:clr>
        </p15:guide>
        <p15:guide id="5" orient="horz" pos="3179">
          <p15:clr>
            <a:srgbClr val="9FCC3B"/>
          </p15:clr>
        </p15:guide>
        <p15:guide id="6" pos="2327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OR CUSTOM COVER">
  <p:cSld name="1_HEOR CUSTOM COVER">
    <p:bg>
      <p:bgPr>
        <a:solidFill>
          <a:srgbClr val="F4F4F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/>
          <p:nvPr/>
        </p:nvSpPr>
        <p:spPr>
          <a:xfrm rot="2459901">
            <a:off x="901397" y="102022"/>
            <a:ext cx="2206887" cy="4285533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85800" sx="92000" rotWithShape="0" dir="1680000" dist="317500" sy="92000">
              <a:schemeClr val="accent1">
                <a:alpha val="1490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38" name="Google Shape;138;p28"/>
          <p:cNvSpPr txBox="1"/>
          <p:nvPr>
            <p:ph idx="1" type="subTitle"/>
          </p:nvPr>
        </p:nvSpPr>
        <p:spPr>
          <a:xfrm>
            <a:off x="3979485" y="3055034"/>
            <a:ext cx="48048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39" name="Google Shape;139;p28"/>
          <p:cNvSpPr txBox="1"/>
          <p:nvPr>
            <p:ph idx="2" type="body"/>
          </p:nvPr>
        </p:nvSpPr>
        <p:spPr>
          <a:xfrm>
            <a:off x="3979485" y="2693660"/>
            <a:ext cx="48048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40" name="Google Shape;140;p28"/>
          <p:cNvSpPr txBox="1"/>
          <p:nvPr>
            <p:ph idx="3" type="body"/>
          </p:nvPr>
        </p:nvSpPr>
        <p:spPr>
          <a:xfrm>
            <a:off x="3984005" y="3553581"/>
            <a:ext cx="48003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41" name="Google Shape;141;p28"/>
          <p:cNvSpPr/>
          <p:nvPr/>
        </p:nvSpPr>
        <p:spPr>
          <a:xfrm>
            <a:off x="0" y="0"/>
            <a:ext cx="5579918" cy="5143500"/>
          </a:xfrm>
          <a:custGeom>
            <a:rect b="b" l="l" r="r" t="t"/>
            <a:pathLst>
              <a:path extrusionOk="0" h="6858000" w="7439891">
                <a:moveTo>
                  <a:pt x="0" y="0"/>
                </a:moveTo>
                <a:lnTo>
                  <a:pt x="7439891" y="0"/>
                </a:lnTo>
                <a:lnTo>
                  <a:pt x="15149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4F4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42" name="Google Shape;142;p28"/>
          <p:cNvSpPr/>
          <p:nvPr/>
        </p:nvSpPr>
        <p:spPr>
          <a:xfrm rot="2459901">
            <a:off x="901397" y="102022"/>
            <a:ext cx="2206887" cy="4285533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85800" sx="92000" rotWithShape="0" dir="1680000" dist="317500" sy="92000">
              <a:schemeClr val="accent1">
                <a:alpha val="1490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43" name="Google Shape;143;p28"/>
          <p:cNvSpPr/>
          <p:nvPr/>
        </p:nvSpPr>
        <p:spPr>
          <a:xfrm>
            <a:off x="0" y="0"/>
            <a:ext cx="5579918" cy="5143500"/>
          </a:xfrm>
          <a:custGeom>
            <a:rect b="b" l="l" r="r" t="t"/>
            <a:pathLst>
              <a:path extrusionOk="0" h="6858000" w="7439891">
                <a:moveTo>
                  <a:pt x="0" y="0"/>
                </a:moveTo>
                <a:lnTo>
                  <a:pt x="7439891" y="0"/>
                </a:lnTo>
                <a:lnTo>
                  <a:pt x="15149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4F4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62">
          <p15:clr>
            <a:srgbClr val="9FCC3B"/>
          </p15:clr>
        </p15:guide>
        <p15:guide id="2" orient="horz" pos="367">
          <p15:clr>
            <a:srgbClr val="5ACBF0"/>
          </p15:clr>
        </p15:guide>
        <p15:guide id="3" orient="horz" pos="174">
          <p15:clr>
            <a:srgbClr val="5ACBF0"/>
          </p15:clr>
        </p15:guide>
        <p15:guide id="4" orient="horz" pos="3005">
          <p15:clr>
            <a:srgbClr val="9FCC3B"/>
          </p15:clr>
        </p15:guide>
        <p15:guide id="5" orient="horz" pos="3179">
          <p15:clr>
            <a:srgbClr val="9FCC3B"/>
          </p15:clr>
        </p15:guide>
        <p15:guide id="6" pos="2327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able of contents">
    <p:bg>
      <p:bgPr>
        <a:solidFill>
          <a:srgbClr val="F4F4F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5732130" y="2475667"/>
            <a:ext cx="3069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che Sans Medium"/>
              <a:buAutoNum type="arabicPeriod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46" name="Google Shape;146;p29"/>
          <p:cNvSpPr txBox="1"/>
          <p:nvPr/>
        </p:nvSpPr>
        <p:spPr>
          <a:xfrm>
            <a:off x="575072" y="2438520"/>
            <a:ext cx="35430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che Sans Medium"/>
              <a:buNone/>
            </a:pPr>
            <a:r>
              <a:rPr lang="en-GB" sz="21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Table of </a:t>
            </a:r>
            <a:r>
              <a:rPr lang="en-GB" sz="21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contents</a:t>
            </a:r>
            <a:endParaRPr sz="2100">
              <a:solidFill>
                <a:schemeClr val="dk1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cxnSp>
        <p:nvCxnSpPr>
          <p:cNvPr id="147" name="Google Shape;147;p29"/>
          <p:cNvCxnSpPr/>
          <p:nvPr/>
        </p:nvCxnSpPr>
        <p:spPr>
          <a:xfrm rot="2940120">
            <a:off x="2206100" y="1289228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29"/>
          <p:cNvCxnSpPr/>
          <p:nvPr/>
        </p:nvCxnSpPr>
        <p:spPr>
          <a:xfrm rot="-2940120">
            <a:off x="2209433" y="3860824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29"/>
          <p:cNvCxnSpPr/>
          <p:nvPr/>
        </p:nvCxnSpPr>
        <p:spPr>
          <a:xfrm>
            <a:off x="5030889" y="0"/>
            <a:ext cx="0" cy="514350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29"/>
          <p:cNvSpPr txBox="1"/>
          <p:nvPr/>
        </p:nvSpPr>
        <p:spPr>
          <a:xfrm>
            <a:off x="575072" y="2438520"/>
            <a:ext cx="35430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che Sans Medium"/>
              <a:buNone/>
            </a:pPr>
            <a:r>
              <a:rPr lang="en-GB" sz="21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Table of </a:t>
            </a:r>
            <a:r>
              <a:rPr lang="en-GB" sz="21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contents</a:t>
            </a:r>
            <a:endParaRPr sz="2100">
              <a:solidFill>
                <a:schemeClr val="dk1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575072" y="2438520"/>
            <a:ext cx="35430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che Sans Medium"/>
              <a:buNone/>
            </a:pPr>
            <a:r>
              <a:rPr lang="en-GB" sz="21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Table of </a:t>
            </a:r>
            <a:r>
              <a:rPr lang="en-GB" sz="21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contents</a:t>
            </a:r>
            <a:endParaRPr sz="2100">
              <a:solidFill>
                <a:schemeClr val="dk1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divider">
  <p:cSld name="Chapter divider">
    <p:bg>
      <p:bgPr>
        <a:solidFill>
          <a:srgbClr val="F5F5F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/>
          <p:nvPr/>
        </p:nvSpPr>
        <p:spPr>
          <a:xfrm>
            <a:off x="6248820" y="0"/>
            <a:ext cx="2895180" cy="5143195"/>
          </a:xfrm>
          <a:custGeom>
            <a:rect b="b" l="l" r="r" t="t"/>
            <a:pathLst>
              <a:path extrusionOk="0" h="6857593" w="3860240">
                <a:moveTo>
                  <a:pt x="3860240" y="3433368"/>
                </a:moveTo>
                <a:lnTo>
                  <a:pt x="3860240" y="6857593"/>
                </a:lnTo>
                <a:lnTo>
                  <a:pt x="872432" y="6857593"/>
                </a:lnTo>
                <a:close/>
                <a:moveTo>
                  <a:pt x="0" y="0"/>
                </a:moveTo>
                <a:lnTo>
                  <a:pt x="3860240" y="0"/>
                </a:lnTo>
                <a:lnTo>
                  <a:pt x="3860240" y="3433368"/>
                </a:lnTo>
                <a:lnTo>
                  <a:pt x="868442" y="4570"/>
                </a:lnTo>
                <a:lnTo>
                  <a:pt x="0" y="45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54" name="Google Shape;154;p30"/>
          <p:cNvSpPr txBox="1"/>
          <p:nvPr>
            <p:ph type="ctrTitle"/>
          </p:nvPr>
        </p:nvSpPr>
        <p:spPr>
          <a:xfrm>
            <a:off x="575072" y="2412518"/>
            <a:ext cx="5919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che Sans"/>
              <a:buNone/>
              <a:defRPr b="0" i="0" sz="2100" u="none" cap="none" strike="noStrike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cxnSp>
        <p:nvCxnSpPr>
          <p:cNvPr id="155" name="Google Shape;155;p30"/>
          <p:cNvCxnSpPr/>
          <p:nvPr/>
        </p:nvCxnSpPr>
        <p:spPr>
          <a:xfrm rot="2940120">
            <a:off x="6318461" y="1286106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" name="Google Shape;156;p30"/>
          <p:cNvCxnSpPr/>
          <p:nvPr/>
        </p:nvCxnSpPr>
        <p:spPr>
          <a:xfrm rot="-2940120">
            <a:off x="6318461" y="3857701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" name="Google Shape;157;p30"/>
          <p:cNvPicPr preferRelativeResize="0"/>
          <p:nvPr/>
        </p:nvPicPr>
        <p:blipFill rotWithShape="1">
          <a:blip r:embed="rId2">
            <a:alphaModFix/>
          </a:blip>
          <a:srcRect b="845" l="1557" r="1090" t="1915"/>
          <a:stretch/>
        </p:blipFill>
        <p:spPr>
          <a:xfrm>
            <a:off x="8284988" y="266127"/>
            <a:ext cx="598290" cy="32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hapter divider">
  <p:cSld name="3_Chapter divider">
    <p:bg>
      <p:bgPr>
        <a:solidFill>
          <a:srgbClr val="F5F5F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/>
          <p:nvPr/>
        </p:nvSpPr>
        <p:spPr>
          <a:xfrm>
            <a:off x="6900377" y="0"/>
            <a:ext cx="2243624" cy="5143195"/>
          </a:xfrm>
          <a:custGeom>
            <a:rect b="b" l="l" r="r" t="t"/>
            <a:pathLst>
              <a:path extrusionOk="0" h="6857593" w="2991498">
                <a:moveTo>
                  <a:pt x="2991498" y="3433368"/>
                </a:moveTo>
                <a:lnTo>
                  <a:pt x="2991498" y="6857593"/>
                </a:lnTo>
                <a:lnTo>
                  <a:pt x="3690" y="6857593"/>
                </a:lnTo>
                <a:close/>
                <a:moveTo>
                  <a:pt x="0" y="0"/>
                </a:moveTo>
                <a:lnTo>
                  <a:pt x="2991498" y="0"/>
                </a:lnTo>
                <a:lnTo>
                  <a:pt x="2991498" y="3433368"/>
                </a:lnTo>
                <a:lnTo>
                  <a:pt x="0" y="491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60" name="Google Shape;160;p31"/>
          <p:cNvSpPr txBox="1"/>
          <p:nvPr>
            <p:ph type="ctrTitle"/>
          </p:nvPr>
        </p:nvSpPr>
        <p:spPr>
          <a:xfrm>
            <a:off x="575072" y="2412518"/>
            <a:ext cx="5919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che Sans"/>
              <a:buNone/>
              <a:defRPr b="0" i="0" sz="2100" u="none" cap="none" strike="noStrike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cxnSp>
        <p:nvCxnSpPr>
          <p:cNvPr id="161" name="Google Shape;161;p31"/>
          <p:cNvCxnSpPr/>
          <p:nvPr/>
        </p:nvCxnSpPr>
        <p:spPr>
          <a:xfrm rot="2940120">
            <a:off x="6318461" y="1286106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31"/>
          <p:cNvCxnSpPr/>
          <p:nvPr/>
        </p:nvCxnSpPr>
        <p:spPr>
          <a:xfrm rot="-2940120">
            <a:off x="6318461" y="3857701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3" name="Google Shape;163;p31"/>
          <p:cNvPicPr preferRelativeResize="0"/>
          <p:nvPr/>
        </p:nvPicPr>
        <p:blipFill rotWithShape="1">
          <a:blip r:embed="rId2">
            <a:alphaModFix/>
          </a:blip>
          <a:srcRect b="845" l="1557" r="1090" t="1915"/>
          <a:stretch/>
        </p:blipFill>
        <p:spPr>
          <a:xfrm>
            <a:off x="8284988" y="266127"/>
            <a:ext cx="598290" cy="32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b - Alternative cover">
  <p:cSld name="TITLE_1">
    <p:bg>
      <p:bgPr>
        <a:solidFill>
          <a:srgbClr val="F5F5F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571450" y="2393733"/>
            <a:ext cx="65499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06B69"/>
              </a:solidFill>
              <a:latin typeface="Roche Sans Condensed Light"/>
              <a:ea typeface="Roche Sans Condensed Light"/>
              <a:cs typeface="Roche Sans Condensed Light"/>
              <a:sym typeface="Roche Sans Condensed Light"/>
            </a:endParaRPr>
          </a:p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571450" y="2393733"/>
            <a:ext cx="6549900" cy="4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571450" y="586475"/>
            <a:ext cx="6976800" cy="169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cxnSp>
        <p:nvCxnSpPr>
          <p:cNvPr id="25" name="Google Shape;25;p4"/>
          <p:cNvCxnSpPr/>
          <p:nvPr/>
        </p:nvCxnSpPr>
        <p:spPr>
          <a:xfrm flipH="1">
            <a:off x="5658175" y="1130025"/>
            <a:ext cx="3493800" cy="404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2" type="subTitle"/>
          </p:nvPr>
        </p:nvSpPr>
        <p:spPr>
          <a:xfrm>
            <a:off x="571450" y="2912299"/>
            <a:ext cx="4495200" cy="52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3" type="subTitle"/>
          </p:nvPr>
        </p:nvSpPr>
        <p:spPr>
          <a:xfrm>
            <a:off x="6016200" y="4840375"/>
            <a:ext cx="27849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hapter divider">
  <p:cSld name="1_Chapter divider">
    <p:bg>
      <p:bgPr>
        <a:solidFill>
          <a:srgbClr val="F5F5F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/>
          <p:nvPr/>
        </p:nvSpPr>
        <p:spPr>
          <a:xfrm>
            <a:off x="6248820" y="0"/>
            <a:ext cx="2895180" cy="5143195"/>
          </a:xfrm>
          <a:custGeom>
            <a:rect b="b" l="l" r="r" t="t"/>
            <a:pathLst>
              <a:path extrusionOk="0" h="6857593" w="3860240">
                <a:moveTo>
                  <a:pt x="3860240" y="3433368"/>
                </a:moveTo>
                <a:lnTo>
                  <a:pt x="3860240" y="6857593"/>
                </a:lnTo>
                <a:lnTo>
                  <a:pt x="872432" y="6857593"/>
                </a:lnTo>
                <a:close/>
                <a:moveTo>
                  <a:pt x="0" y="0"/>
                </a:moveTo>
                <a:lnTo>
                  <a:pt x="3860240" y="0"/>
                </a:lnTo>
                <a:lnTo>
                  <a:pt x="3860240" y="3433368"/>
                </a:lnTo>
                <a:lnTo>
                  <a:pt x="868442" y="4570"/>
                </a:lnTo>
                <a:lnTo>
                  <a:pt x="0" y="45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66" name="Google Shape;166;p32"/>
          <p:cNvSpPr txBox="1"/>
          <p:nvPr>
            <p:ph type="ctrTitle"/>
          </p:nvPr>
        </p:nvSpPr>
        <p:spPr>
          <a:xfrm>
            <a:off x="575072" y="2412518"/>
            <a:ext cx="5919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che Sans"/>
              <a:buNone/>
              <a:defRPr b="0" i="0" sz="2100" u="none" cap="none" strike="noStrike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cxnSp>
        <p:nvCxnSpPr>
          <p:cNvPr id="167" name="Google Shape;167;p32"/>
          <p:cNvCxnSpPr/>
          <p:nvPr/>
        </p:nvCxnSpPr>
        <p:spPr>
          <a:xfrm rot="2940120">
            <a:off x="6318461" y="1286106"/>
            <a:ext cx="3407300" cy="0"/>
          </a:xfrm>
          <a:prstGeom prst="straightConnector1">
            <a:avLst/>
          </a:prstGeom>
          <a:noFill/>
          <a:ln cap="flat" cmpd="sng" w="10150">
            <a:solidFill>
              <a:srgbClr val="7D009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32"/>
          <p:cNvCxnSpPr/>
          <p:nvPr/>
        </p:nvCxnSpPr>
        <p:spPr>
          <a:xfrm rot="-2940120">
            <a:off x="6318461" y="3857701"/>
            <a:ext cx="3407300" cy="0"/>
          </a:xfrm>
          <a:prstGeom prst="straightConnector1">
            <a:avLst/>
          </a:prstGeom>
          <a:noFill/>
          <a:ln cap="flat" cmpd="sng" w="10150">
            <a:solidFill>
              <a:srgbClr val="7D009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9" name="Google Shape;169;p32"/>
          <p:cNvPicPr preferRelativeResize="0"/>
          <p:nvPr/>
        </p:nvPicPr>
        <p:blipFill rotWithShape="1">
          <a:blip r:embed="rId2">
            <a:alphaModFix/>
          </a:blip>
          <a:srcRect b="845" l="1557" r="1090" t="1915"/>
          <a:stretch/>
        </p:blipFill>
        <p:spPr>
          <a:xfrm>
            <a:off x="8284988" y="266127"/>
            <a:ext cx="598290" cy="32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pter divider">
  <p:cSld name="2_Chapter divider">
    <p:bg>
      <p:bgPr>
        <a:solidFill>
          <a:srgbClr val="F5F5F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/>
          <p:nvPr/>
        </p:nvSpPr>
        <p:spPr>
          <a:xfrm>
            <a:off x="6248820" y="0"/>
            <a:ext cx="2895180" cy="5143195"/>
          </a:xfrm>
          <a:custGeom>
            <a:rect b="b" l="l" r="r" t="t"/>
            <a:pathLst>
              <a:path extrusionOk="0" h="6857593" w="3860240">
                <a:moveTo>
                  <a:pt x="3860240" y="3433368"/>
                </a:moveTo>
                <a:lnTo>
                  <a:pt x="3860240" y="6857593"/>
                </a:lnTo>
                <a:lnTo>
                  <a:pt x="872432" y="6857593"/>
                </a:lnTo>
                <a:close/>
                <a:moveTo>
                  <a:pt x="0" y="0"/>
                </a:moveTo>
                <a:lnTo>
                  <a:pt x="3860240" y="0"/>
                </a:lnTo>
                <a:lnTo>
                  <a:pt x="3860240" y="3433368"/>
                </a:lnTo>
                <a:lnTo>
                  <a:pt x="868442" y="4570"/>
                </a:lnTo>
                <a:lnTo>
                  <a:pt x="0" y="45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72" name="Google Shape;172;p33"/>
          <p:cNvSpPr txBox="1"/>
          <p:nvPr>
            <p:ph type="ctrTitle"/>
          </p:nvPr>
        </p:nvSpPr>
        <p:spPr>
          <a:xfrm>
            <a:off x="575072" y="2412518"/>
            <a:ext cx="5919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che Sans"/>
              <a:buNone/>
              <a:defRPr b="0" i="0" sz="2100" u="none" cap="none" strike="noStrike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cxnSp>
        <p:nvCxnSpPr>
          <p:cNvPr id="173" name="Google Shape;173;p33"/>
          <p:cNvCxnSpPr/>
          <p:nvPr/>
        </p:nvCxnSpPr>
        <p:spPr>
          <a:xfrm rot="2940120">
            <a:off x="6318461" y="1286106"/>
            <a:ext cx="3407300" cy="0"/>
          </a:xfrm>
          <a:prstGeom prst="straightConnector1">
            <a:avLst/>
          </a:prstGeom>
          <a:noFill/>
          <a:ln cap="flat" cmpd="sng" w="10150">
            <a:solidFill>
              <a:srgbClr val="B22B0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p33"/>
          <p:cNvCxnSpPr/>
          <p:nvPr/>
        </p:nvCxnSpPr>
        <p:spPr>
          <a:xfrm rot="-2940120">
            <a:off x="6318461" y="3857701"/>
            <a:ext cx="3407300" cy="0"/>
          </a:xfrm>
          <a:prstGeom prst="straightConnector1">
            <a:avLst/>
          </a:prstGeom>
          <a:noFill/>
          <a:ln cap="flat" cmpd="sng" w="10150">
            <a:solidFill>
              <a:srgbClr val="B22B0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5" name="Google Shape;175;p33"/>
          <p:cNvPicPr preferRelativeResize="0"/>
          <p:nvPr/>
        </p:nvPicPr>
        <p:blipFill rotWithShape="1">
          <a:blip r:embed="rId2">
            <a:alphaModFix/>
          </a:blip>
          <a:srcRect b="845" l="1557" r="1090" t="1915"/>
          <a:stretch/>
        </p:blipFill>
        <p:spPr>
          <a:xfrm>
            <a:off x="8284988" y="266127"/>
            <a:ext cx="598290" cy="32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(only)">
  <p:cSld name="Title (only)">
    <p:bg>
      <p:bgPr>
        <a:solidFill>
          <a:srgbClr val="FF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8415471" y="4887492"/>
            <a:ext cx="37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34"/>
          <p:cNvSpPr txBox="1"/>
          <p:nvPr>
            <p:ph idx="1" type="body"/>
          </p:nvPr>
        </p:nvSpPr>
        <p:spPr>
          <a:xfrm>
            <a:off x="552713" y="888148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0" spcFirstLastPara="1" rIns="67500" wrap="square" tIns="35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b="0" i="0" sz="1700" u="none" cap="none" strike="noStrike">
                <a:solidFill>
                  <a:srgbClr val="7F7F7F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79" name="Google Shape;179;p34"/>
          <p:cNvSpPr txBox="1"/>
          <p:nvPr>
            <p:ph type="title"/>
          </p:nvPr>
        </p:nvSpPr>
        <p:spPr>
          <a:xfrm>
            <a:off x="553500" y="583200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Medium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HEOR - CUSTOM-01">
  <p:cSld name="6_HEOR - CUSTOM-01"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type="title"/>
          </p:nvPr>
        </p:nvSpPr>
        <p:spPr>
          <a:xfrm>
            <a:off x="251221" y="269975"/>
            <a:ext cx="77952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Light"/>
              <a:buNone/>
              <a:defRPr b="0" i="0" sz="20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82" name="Google Shape;182;p35"/>
          <p:cNvSpPr txBox="1"/>
          <p:nvPr>
            <p:ph idx="1" type="body"/>
          </p:nvPr>
        </p:nvSpPr>
        <p:spPr>
          <a:xfrm>
            <a:off x="251222" y="4906107"/>
            <a:ext cx="86415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graphicFrame>
        <p:nvGraphicFramePr>
          <p:cNvPr id="183" name="Google Shape;183;p35"/>
          <p:cNvGraphicFramePr/>
          <p:nvPr/>
        </p:nvGraphicFramePr>
        <p:xfrm>
          <a:off x="251223" y="20262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{BC080F30-5952-4BA0-ADF6-438BC136504C}</a:tableStyleId>
              </a:tblPr>
              <a:tblGrid>
                <a:gridCol w="468675"/>
                <a:gridCol w="601100"/>
                <a:gridCol w="703000"/>
                <a:gridCol w="892025"/>
                <a:gridCol w="1268075"/>
                <a:gridCol w="1415100"/>
                <a:gridCol w="1391425"/>
                <a:gridCol w="962775"/>
                <a:gridCol w="962775"/>
              </a:tblGrid>
              <a:tr h="26129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100">
                          <a:solidFill>
                            <a:schemeClr val="accent3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PRE-CLINICAL</a:t>
                      </a:r>
                      <a:endParaRPr b="0" sz="1100">
                        <a:solidFill>
                          <a:schemeClr val="accent3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108000" marB="34300" marR="68600" marL="81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100">
                          <a:solidFill>
                            <a:schemeClr val="accent3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PHASE I</a:t>
                      </a:r>
                      <a:endParaRPr b="0" sz="1100">
                        <a:solidFill>
                          <a:schemeClr val="accent3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108000" marB="34300" marR="68600" marL="810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100">
                          <a:solidFill>
                            <a:schemeClr val="accent3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PHASE II</a:t>
                      </a:r>
                      <a:endParaRPr sz="1100"/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>
                        <a:solidFill>
                          <a:schemeClr val="accent3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108000" marB="34300" marR="68600" marL="810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100">
                          <a:solidFill>
                            <a:schemeClr val="accent3"/>
                          </a:solidFill>
                          <a:latin typeface="Roche Sans Medium"/>
                          <a:ea typeface="Roche Sans Medium"/>
                          <a:cs typeface="Roche Sans Medium"/>
                          <a:sym typeface="Roche Sans Medium"/>
                        </a:rPr>
                        <a:t>PHASE III</a:t>
                      </a:r>
                      <a:endParaRPr b="0" sz="1100">
                        <a:solidFill>
                          <a:schemeClr val="accent3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108000" marB="34300" marR="68600" marL="810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7D29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81000" marB="34300" marR="68600" marL="810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7D29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81000" marB="34300" marR="68600" marL="810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7D29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81000" marB="34300" marR="68600" marL="810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7D29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81000" marB="34300" marR="68600" marL="810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9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F7D29"/>
                        </a:solidFill>
                        <a:latin typeface="Roche Sans Medium"/>
                        <a:ea typeface="Roche Sans Medium"/>
                        <a:cs typeface="Roche Sans Medium"/>
                        <a:sym typeface="Roche Sans Medium"/>
                      </a:endParaRPr>
                    </a:p>
                  </a:txBody>
                  <a:tcPr marT="81000" marB="34300" marR="68600" marL="810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9EF"/>
                    </a:solidFill>
                  </a:tcPr>
                </a:tc>
              </a:tr>
            </a:tbl>
          </a:graphicData>
        </a:graphic>
      </p:graphicFrame>
      <p:grpSp>
        <p:nvGrpSpPr>
          <p:cNvPr id="184" name="Google Shape;184;p35"/>
          <p:cNvGrpSpPr/>
          <p:nvPr/>
        </p:nvGrpSpPr>
        <p:grpSpPr>
          <a:xfrm>
            <a:off x="254794" y="2868732"/>
            <a:ext cx="8663386" cy="1769847"/>
            <a:chOff x="214" y="2417"/>
            <a:chExt cx="7276" cy="1486"/>
          </a:xfrm>
        </p:grpSpPr>
        <p:sp>
          <p:nvSpPr>
            <p:cNvPr id="185" name="Google Shape;185;p35"/>
            <p:cNvSpPr/>
            <p:nvPr/>
          </p:nvSpPr>
          <p:spPr>
            <a:xfrm>
              <a:off x="214" y="2417"/>
              <a:ext cx="7276" cy="1486"/>
            </a:xfrm>
            <a:custGeom>
              <a:rect b="b" l="l" r="r" t="t"/>
              <a:pathLst>
                <a:path extrusionOk="0" h="819" w="4009">
                  <a:moveTo>
                    <a:pt x="4009" y="4"/>
                  </a:moveTo>
                  <a:cubicBezTo>
                    <a:pt x="3740" y="0"/>
                    <a:pt x="3839" y="0"/>
                    <a:pt x="3656" y="26"/>
                  </a:cubicBezTo>
                  <a:cubicBezTo>
                    <a:pt x="3498" y="48"/>
                    <a:pt x="3335" y="46"/>
                    <a:pt x="3179" y="80"/>
                  </a:cubicBezTo>
                  <a:cubicBezTo>
                    <a:pt x="2985" y="165"/>
                    <a:pt x="3078" y="174"/>
                    <a:pt x="2834" y="162"/>
                  </a:cubicBezTo>
                  <a:cubicBezTo>
                    <a:pt x="2735" y="185"/>
                    <a:pt x="2651" y="231"/>
                    <a:pt x="2553" y="274"/>
                  </a:cubicBezTo>
                  <a:cubicBezTo>
                    <a:pt x="2523" y="286"/>
                    <a:pt x="2495" y="293"/>
                    <a:pt x="2480" y="287"/>
                  </a:cubicBezTo>
                  <a:cubicBezTo>
                    <a:pt x="2428" y="300"/>
                    <a:pt x="2375" y="309"/>
                    <a:pt x="2323" y="319"/>
                  </a:cubicBezTo>
                  <a:cubicBezTo>
                    <a:pt x="2170" y="331"/>
                    <a:pt x="2005" y="357"/>
                    <a:pt x="1854" y="390"/>
                  </a:cubicBezTo>
                  <a:cubicBezTo>
                    <a:pt x="1761" y="406"/>
                    <a:pt x="1689" y="443"/>
                    <a:pt x="1598" y="458"/>
                  </a:cubicBezTo>
                  <a:cubicBezTo>
                    <a:pt x="1535" y="466"/>
                    <a:pt x="1448" y="508"/>
                    <a:pt x="1402" y="512"/>
                  </a:cubicBezTo>
                  <a:cubicBezTo>
                    <a:pt x="1273" y="538"/>
                    <a:pt x="1127" y="603"/>
                    <a:pt x="997" y="655"/>
                  </a:cubicBezTo>
                  <a:cubicBezTo>
                    <a:pt x="912" y="667"/>
                    <a:pt x="777" y="661"/>
                    <a:pt x="695" y="678"/>
                  </a:cubicBezTo>
                  <a:cubicBezTo>
                    <a:pt x="633" y="709"/>
                    <a:pt x="569" y="743"/>
                    <a:pt x="503" y="742"/>
                  </a:cubicBezTo>
                  <a:cubicBezTo>
                    <a:pt x="434" y="758"/>
                    <a:pt x="388" y="755"/>
                    <a:pt x="320" y="764"/>
                  </a:cubicBezTo>
                  <a:cubicBezTo>
                    <a:pt x="293" y="783"/>
                    <a:pt x="266" y="790"/>
                    <a:pt x="234" y="799"/>
                  </a:cubicBezTo>
                  <a:cubicBezTo>
                    <a:pt x="165" y="813"/>
                    <a:pt x="68" y="805"/>
                    <a:pt x="0" y="819"/>
                  </a:cubicBezTo>
                  <a:cubicBezTo>
                    <a:pt x="4009" y="819"/>
                    <a:pt x="4009" y="819"/>
                    <a:pt x="4009" y="819"/>
                  </a:cubicBezTo>
                  <a:lnTo>
                    <a:pt x="4009" y="4"/>
                  </a:lnTo>
                  <a:close/>
                </a:path>
              </a:pathLst>
            </a:custGeom>
            <a:solidFill>
              <a:schemeClr val="accent1">
                <a:alpha val="5880"/>
              </a:schemeClr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214" y="2417"/>
              <a:ext cx="7276" cy="1486"/>
            </a:xfrm>
            <a:custGeom>
              <a:rect b="b" l="l" r="r" t="t"/>
              <a:pathLst>
                <a:path extrusionOk="0" h="819" w="4009">
                  <a:moveTo>
                    <a:pt x="0" y="819"/>
                  </a:moveTo>
                  <a:cubicBezTo>
                    <a:pt x="68" y="805"/>
                    <a:pt x="165" y="813"/>
                    <a:pt x="234" y="799"/>
                  </a:cubicBezTo>
                  <a:cubicBezTo>
                    <a:pt x="266" y="790"/>
                    <a:pt x="293" y="783"/>
                    <a:pt x="320" y="764"/>
                  </a:cubicBezTo>
                  <a:cubicBezTo>
                    <a:pt x="388" y="755"/>
                    <a:pt x="434" y="758"/>
                    <a:pt x="503" y="742"/>
                  </a:cubicBezTo>
                  <a:cubicBezTo>
                    <a:pt x="569" y="743"/>
                    <a:pt x="633" y="709"/>
                    <a:pt x="695" y="678"/>
                  </a:cubicBezTo>
                  <a:cubicBezTo>
                    <a:pt x="777" y="661"/>
                    <a:pt x="912" y="667"/>
                    <a:pt x="997" y="655"/>
                  </a:cubicBezTo>
                  <a:cubicBezTo>
                    <a:pt x="1127" y="603"/>
                    <a:pt x="1273" y="538"/>
                    <a:pt x="1402" y="512"/>
                  </a:cubicBezTo>
                  <a:cubicBezTo>
                    <a:pt x="1448" y="508"/>
                    <a:pt x="1535" y="466"/>
                    <a:pt x="1598" y="458"/>
                  </a:cubicBezTo>
                  <a:cubicBezTo>
                    <a:pt x="1689" y="443"/>
                    <a:pt x="1761" y="406"/>
                    <a:pt x="1854" y="390"/>
                  </a:cubicBezTo>
                  <a:cubicBezTo>
                    <a:pt x="2005" y="357"/>
                    <a:pt x="2170" y="331"/>
                    <a:pt x="2323" y="319"/>
                  </a:cubicBezTo>
                  <a:cubicBezTo>
                    <a:pt x="2375" y="309"/>
                    <a:pt x="2428" y="300"/>
                    <a:pt x="2480" y="287"/>
                  </a:cubicBezTo>
                  <a:cubicBezTo>
                    <a:pt x="2495" y="293"/>
                    <a:pt x="2523" y="286"/>
                    <a:pt x="2553" y="274"/>
                  </a:cubicBezTo>
                  <a:cubicBezTo>
                    <a:pt x="2651" y="231"/>
                    <a:pt x="2735" y="185"/>
                    <a:pt x="2834" y="162"/>
                  </a:cubicBezTo>
                  <a:cubicBezTo>
                    <a:pt x="3078" y="174"/>
                    <a:pt x="2985" y="165"/>
                    <a:pt x="3179" y="80"/>
                  </a:cubicBezTo>
                  <a:cubicBezTo>
                    <a:pt x="3335" y="46"/>
                    <a:pt x="3498" y="48"/>
                    <a:pt x="3656" y="26"/>
                  </a:cubicBezTo>
                  <a:cubicBezTo>
                    <a:pt x="3839" y="0"/>
                    <a:pt x="3740" y="0"/>
                    <a:pt x="4009" y="4"/>
                  </a:cubicBezTo>
                </a:path>
              </a:pathLst>
            </a:custGeom>
            <a:noFill/>
            <a:ln cap="flat" cmpd="sng" w="28575">
              <a:solidFill>
                <a:schemeClr val="accent2">
                  <a:alpha val="44710"/>
                </a:scheme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52400" sx="98000" rotWithShape="0" dir="5400000" dist="101600" sy="98000">
                <a:schemeClr val="accent1">
                  <a:alpha val="1490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he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5"/>
          <p:cNvGrpSpPr/>
          <p:nvPr/>
        </p:nvGrpSpPr>
        <p:grpSpPr>
          <a:xfrm>
            <a:off x="254794" y="1785721"/>
            <a:ext cx="8757047" cy="240506"/>
            <a:chOff x="339725" y="1652588"/>
            <a:chExt cx="11676063" cy="320675"/>
          </a:xfrm>
        </p:grpSpPr>
        <p:sp>
          <p:nvSpPr>
            <p:cNvPr id="188" name="Google Shape;188;p35"/>
            <p:cNvSpPr/>
            <p:nvPr/>
          </p:nvSpPr>
          <p:spPr>
            <a:xfrm>
              <a:off x="9313863" y="1652588"/>
              <a:ext cx="2701925" cy="320675"/>
            </a:xfrm>
            <a:custGeom>
              <a:rect b="b" l="l" r="r" t="t"/>
              <a:pathLst>
                <a:path extrusionOk="0" h="202" w="1702">
                  <a:moveTo>
                    <a:pt x="0" y="0"/>
                  </a:moveTo>
                  <a:lnTo>
                    <a:pt x="1615" y="0"/>
                  </a:lnTo>
                  <a:lnTo>
                    <a:pt x="1702" y="102"/>
                  </a:lnTo>
                  <a:lnTo>
                    <a:pt x="1615" y="202"/>
                  </a:lnTo>
                  <a:lnTo>
                    <a:pt x="0" y="202"/>
                  </a:lnTo>
                </a:path>
              </a:pathLst>
            </a:custGeom>
            <a:solidFill>
              <a:srgbClr val="F0F3F6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152400" sx="94000" rotWithShape="0" dir="5400000" dist="101600" sy="94000">
                <a:schemeClr val="accent1">
                  <a:alpha val="1490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che Sans Light"/>
                <a:buNone/>
              </a:pPr>
              <a:r>
                <a:rPr b="1" lang="en-GB" sz="900">
                  <a:solidFill>
                    <a:schemeClr val="accent1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MATURE</a:t>
              </a:r>
              <a:endParaRPr b="1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3900488" y="1652588"/>
              <a:ext cx="5521325" cy="320675"/>
            </a:xfrm>
            <a:custGeom>
              <a:rect b="b" l="l" r="r" t="t"/>
              <a:pathLst>
                <a:path extrusionOk="0" h="202" w="3478">
                  <a:moveTo>
                    <a:pt x="0" y="0"/>
                  </a:moveTo>
                  <a:lnTo>
                    <a:pt x="3391" y="0"/>
                  </a:lnTo>
                  <a:lnTo>
                    <a:pt x="3478" y="102"/>
                  </a:lnTo>
                  <a:lnTo>
                    <a:pt x="3391" y="202"/>
                  </a:lnTo>
                  <a:lnTo>
                    <a:pt x="0" y="202"/>
                  </a:lnTo>
                </a:path>
              </a:pathLst>
            </a:custGeom>
            <a:solidFill>
              <a:srgbClr val="EFF3FA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152400" sx="94000" rotWithShape="0" dir="5400000" dist="101600" sy="94000">
                <a:schemeClr val="accent1">
                  <a:alpha val="1490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che Sans Light"/>
                <a:buNone/>
              </a:pPr>
              <a:r>
                <a:rPr b="1" lang="en-GB" sz="900">
                  <a:solidFill>
                    <a:schemeClr val="accent2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GROWTH PHASE</a:t>
              </a:r>
              <a:endParaRPr b="1" sz="1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339725" y="1652588"/>
              <a:ext cx="3675063" cy="320675"/>
            </a:xfrm>
            <a:custGeom>
              <a:rect b="b" l="l" r="r" t="t"/>
              <a:pathLst>
                <a:path extrusionOk="0" h="202" w="2315">
                  <a:moveTo>
                    <a:pt x="0" y="0"/>
                  </a:moveTo>
                  <a:lnTo>
                    <a:pt x="2228" y="0"/>
                  </a:lnTo>
                  <a:lnTo>
                    <a:pt x="2315" y="102"/>
                  </a:lnTo>
                  <a:lnTo>
                    <a:pt x="2228" y="202"/>
                  </a:lnTo>
                  <a:lnTo>
                    <a:pt x="0" y="202"/>
                  </a:lnTo>
                </a:path>
              </a:pathLst>
            </a:custGeom>
            <a:solidFill>
              <a:srgbClr val="F8FBFE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152400" sx="94000" rotWithShape="0" dir="5400000" dist="101600" sy="94000">
                <a:schemeClr val="accent1">
                  <a:alpha val="1490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che Sans Light"/>
                <a:buNone/>
              </a:pPr>
              <a:r>
                <a:rPr b="1" lang="en-GB" sz="900">
                  <a:solidFill>
                    <a:schemeClr val="accent3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DEVELOPMENT</a:t>
              </a:r>
              <a:endParaRPr sz="1100"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1 column">
  <p:cSld name="Title and 1 column"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552450" y="1420416"/>
            <a:ext cx="82332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93" name="Google Shape;193;p36"/>
          <p:cNvSpPr txBox="1"/>
          <p:nvPr>
            <p:ph idx="12" type="sldNum"/>
          </p:nvPr>
        </p:nvSpPr>
        <p:spPr>
          <a:xfrm>
            <a:off x="8415471" y="4887492"/>
            <a:ext cx="37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36"/>
          <p:cNvSpPr txBox="1"/>
          <p:nvPr>
            <p:ph idx="2" type="body"/>
          </p:nvPr>
        </p:nvSpPr>
        <p:spPr>
          <a:xfrm>
            <a:off x="552713" y="888148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0" spcFirstLastPara="1" rIns="67500" wrap="square" tIns="35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b="0" i="0" sz="1700" u="none" cap="none" strike="noStrike">
                <a:solidFill>
                  <a:srgbClr val="7F7F7F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95" name="Google Shape;195;p36"/>
          <p:cNvSpPr txBox="1"/>
          <p:nvPr>
            <p:ph type="title"/>
          </p:nvPr>
        </p:nvSpPr>
        <p:spPr>
          <a:xfrm>
            <a:off x="553500" y="583200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Medium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1 column with picture">
  <p:cSld name="Title and 1 column with picture">
    <p:bg>
      <p:bgPr>
        <a:solidFill>
          <a:srgbClr val="FFFFF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idx="1" type="body"/>
          </p:nvPr>
        </p:nvSpPr>
        <p:spPr>
          <a:xfrm>
            <a:off x="552451" y="1420416"/>
            <a:ext cx="47220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198" name="Google Shape;198;p37"/>
          <p:cNvSpPr txBox="1"/>
          <p:nvPr>
            <p:ph idx="12" type="sldNum"/>
          </p:nvPr>
        </p:nvSpPr>
        <p:spPr>
          <a:xfrm>
            <a:off x="8415471" y="4887492"/>
            <a:ext cx="37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37"/>
          <p:cNvSpPr/>
          <p:nvPr>
            <p:ph idx="2" type="pic"/>
          </p:nvPr>
        </p:nvSpPr>
        <p:spPr>
          <a:xfrm>
            <a:off x="5600701" y="1428749"/>
            <a:ext cx="3543300" cy="33909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37"/>
          <p:cNvSpPr txBox="1"/>
          <p:nvPr>
            <p:ph idx="3" type="body"/>
          </p:nvPr>
        </p:nvSpPr>
        <p:spPr>
          <a:xfrm>
            <a:off x="552713" y="888148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0" spcFirstLastPara="1" rIns="67500" wrap="square" tIns="35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b="0" i="0" sz="1700" u="none" cap="none" strike="noStrike">
                <a:solidFill>
                  <a:srgbClr val="7F7F7F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01" name="Google Shape;201;p37"/>
          <p:cNvSpPr txBox="1"/>
          <p:nvPr>
            <p:ph type="title"/>
          </p:nvPr>
        </p:nvSpPr>
        <p:spPr>
          <a:xfrm>
            <a:off x="553500" y="583200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Medium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 and 2 columns">
    <p:bg>
      <p:bgPr>
        <a:solidFill>
          <a:srgbClr val="FFFF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idx="1" type="body"/>
          </p:nvPr>
        </p:nvSpPr>
        <p:spPr>
          <a:xfrm>
            <a:off x="4846845" y="1420416"/>
            <a:ext cx="39420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04" name="Google Shape;204;p38"/>
          <p:cNvSpPr txBox="1"/>
          <p:nvPr>
            <p:ph idx="2" type="body"/>
          </p:nvPr>
        </p:nvSpPr>
        <p:spPr>
          <a:xfrm>
            <a:off x="552451" y="1420416"/>
            <a:ext cx="39420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05" name="Google Shape;205;p38"/>
          <p:cNvSpPr txBox="1"/>
          <p:nvPr>
            <p:ph idx="12" type="sldNum"/>
          </p:nvPr>
        </p:nvSpPr>
        <p:spPr>
          <a:xfrm>
            <a:off x="8415471" y="4887492"/>
            <a:ext cx="37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38"/>
          <p:cNvSpPr txBox="1"/>
          <p:nvPr>
            <p:ph idx="3" type="body"/>
          </p:nvPr>
        </p:nvSpPr>
        <p:spPr>
          <a:xfrm>
            <a:off x="552713" y="888148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0" spcFirstLastPara="1" rIns="67500" wrap="square" tIns="35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b="0" i="0" sz="1700" u="none" cap="none" strike="noStrike">
                <a:solidFill>
                  <a:srgbClr val="7F7F7F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07" name="Google Shape;207;p38"/>
          <p:cNvSpPr txBox="1"/>
          <p:nvPr>
            <p:ph type="title"/>
          </p:nvPr>
        </p:nvSpPr>
        <p:spPr>
          <a:xfrm>
            <a:off x="553500" y="583200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Medium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Title and 3 columns">
    <p:bg>
      <p:bgPr>
        <a:solidFill>
          <a:srgbClr val="FFFF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/>
          <p:nvPr>
            <p:ph idx="1" type="body"/>
          </p:nvPr>
        </p:nvSpPr>
        <p:spPr>
          <a:xfrm>
            <a:off x="6198202" y="1420416"/>
            <a:ext cx="25920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10" name="Google Shape;210;p39"/>
          <p:cNvSpPr txBox="1"/>
          <p:nvPr>
            <p:ph idx="2" type="body"/>
          </p:nvPr>
        </p:nvSpPr>
        <p:spPr>
          <a:xfrm>
            <a:off x="3375326" y="1420416"/>
            <a:ext cx="25920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11" name="Google Shape;211;p39"/>
          <p:cNvSpPr txBox="1"/>
          <p:nvPr>
            <p:ph idx="3" type="body"/>
          </p:nvPr>
        </p:nvSpPr>
        <p:spPr>
          <a:xfrm>
            <a:off x="552451" y="1420416"/>
            <a:ext cx="25920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12" name="Google Shape;212;p39"/>
          <p:cNvSpPr txBox="1"/>
          <p:nvPr>
            <p:ph idx="12" type="sldNum"/>
          </p:nvPr>
        </p:nvSpPr>
        <p:spPr>
          <a:xfrm>
            <a:off x="8415471" y="4887492"/>
            <a:ext cx="37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39"/>
          <p:cNvSpPr txBox="1"/>
          <p:nvPr>
            <p:ph idx="4" type="body"/>
          </p:nvPr>
        </p:nvSpPr>
        <p:spPr>
          <a:xfrm>
            <a:off x="552713" y="888148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0" spcFirstLastPara="1" rIns="67500" wrap="square" tIns="35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b="0" i="0" sz="1700" u="none" cap="none" strike="noStrike">
                <a:solidFill>
                  <a:srgbClr val="7F7F7F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14" name="Google Shape;214;p39"/>
          <p:cNvSpPr txBox="1"/>
          <p:nvPr>
            <p:ph type="title"/>
          </p:nvPr>
        </p:nvSpPr>
        <p:spPr>
          <a:xfrm>
            <a:off x="553500" y="583200"/>
            <a:ext cx="729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Medium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(long)">
  <p:cSld name="Quote (long)">
    <p:bg>
      <p:bgPr>
        <a:solidFill>
          <a:srgbClr val="FFFFFF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idx="1" type="body"/>
          </p:nvPr>
        </p:nvSpPr>
        <p:spPr>
          <a:xfrm>
            <a:off x="1675827" y="1015311"/>
            <a:ext cx="5826600" cy="2656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Noto Sans Symbols"/>
              <a:buNone/>
              <a:defRPr b="0" i="1" sz="2900" u="none" cap="none" strike="noStrike">
                <a:solidFill>
                  <a:schemeClr val="dk1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17" name="Google Shape;217;p40"/>
          <p:cNvSpPr txBox="1"/>
          <p:nvPr>
            <p:ph idx="2" type="body"/>
          </p:nvPr>
        </p:nvSpPr>
        <p:spPr>
          <a:xfrm>
            <a:off x="1675827" y="3671723"/>
            <a:ext cx="58266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18" name="Google Shape;218;p40"/>
          <p:cNvSpPr txBox="1"/>
          <p:nvPr>
            <p:ph idx="12" type="sldNum"/>
          </p:nvPr>
        </p:nvSpPr>
        <p:spPr>
          <a:xfrm>
            <a:off x="8415471" y="4887492"/>
            <a:ext cx="37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(short)">
  <p:cSld name="Quote (short)"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idx="1" type="body"/>
          </p:nvPr>
        </p:nvSpPr>
        <p:spPr>
          <a:xfrm>
            <a:off x="3761231" y="1432322"/>
            <a:ext cx="50232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1" sz="1800" u="none" cap="none" strike="noStrike">
                <a:solidFill>
                  <a:schemeClr val="dk1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21" name="Google Shape;221;p41"/>
          <p:cNvSpPr txBox="1"/>
          <p:nvPr>
            <p:ph idx="2" type="body"/>
          </p:nvPr>
        </p:nvSpPr>
        <p:spPr>
          <a:xfrm>
            <a:off x="3761231" y="4033600"/>
            <a:ext cx="50232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22" name="Google Shape;222;p41"/>
          <p:cNvSpPr/>
          <p:nvPr>
            <p:ph idx="3" type="pic"/>
          </p:nvPr>
        </p:nvSpPr>
        <p:spPr>
          <a:xfrm>
            <a:off x="0" y="1432322"/>
            <a:ext cx="3343200" cy="28527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1"/>
          <p:cNvSpPr txBox="1"/>
          <p:nvPr>
            <p:ph idx="12" type="sldNum"/>
          </p:nvPr>
        </p:nvSpPr>
        <p:spPr>
          <a:xfrm>
            <a:off x="8415471" y="4887492"/>
            <a:ext cx="37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- Chapter divider" type="secHead">
  <p:cSld name="SECTION_HEADER">
    <p:bg>
      <p:bgPr>
        <a:solidFill>
          <a:srgbClr val="F5F5F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9pPr>
          </a:lstStyle>
          <a:p/>
        </p:txBody>
      </p:sp>
      <p:sp>
        <p:nvSpPr>
          <p:cNvPr id="32" name="Google Shape;32;p5"/>
          <p:cNvSpPr/>
          <p:nvPr/>
        </p:nvSpPr>
        <p:spPr>
          <a:xfrm rot="5400000">
            <a:off x="9126141" y="2565750"/>
            <a:ext cx="24900" cy="120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5"/>
          <p:cNvCxnSpPr/>
          <p:nvPr/>
        </p:nvCxnSpPr>
        <p:spPr>
          <a:xfrm flipH="1">
            <a:off x="6914479" y="2571748"/>
            <a:ext cx="2222400" cy="257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" name="Google Shape;35;p5"/>
          <p:cNvCxnSpPr/>
          <p:nvPr/>
        </p:nvCxnSpPr>
        <p:spPr>
          <a:xfrm>
            <a:off x="6900875" y="-4750"/>
            <a:ext cx="2236200" cy="257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Logo only)">
  <p:cSld name="Blank (Logo only)"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/>
          <p:nvPr>
            <p:ph idx="12" type="sldNum"/>
          </p:nvPr>
        </p:nvSpPr>
        <p:spPr>
          <a:xfrm>
            <a:off x="8415471" y="4887492"/>
            <a:ext cx="37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ose statement">
  <p:cSld name="Purpose statement"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 txBox="1"/>
          <p:nvPr/>
        </p:nvSpPr>
        <p:spPr>
          <a:xfrm>
            <a:off x="311700" y="2102361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41CD"/>
              </a:buClr>
              <a:buSzPts val="2300"/>
              <a:buFont typeface="Roche Sans Medium"/>
              <a:buNone/>
            </a:pPr>
            <a:r>
              <a:rPr lang="en-GB" sz="2300">
                <a:solidFill>
                  <a:srgbClr val="0B41CD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Doing now what patients need next</a:t>
            </a:r>
            <a:endParaRPr sz="1100"/>
          </a:p>
        </p:txBody>
      </p:sp>
      <p:sp>
        <p:nvSpPr>
          <p:cNvPr id="228" name="Google Shape;228;p43"/>
          <p:cNvSpPr/>
          <p:nvPr/>
        </p:nvSpPr>
        <p:spPr>
          <a:xfrm>
            <a:off x="8258700" y="215000"/>
            <a:ext cx="657600" cy="404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he Sans Light"/>
              <a:buNone/>
            </a:pPr>
            <a:r>
              <a:t/>
            </a:r>
            <a:endParaRPr sz="18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29" name="Google Shape;229;p43"/>
          <p:cNvSpPr txBox="1"/>
          <p:nvPr/>
        </p:nvSpPr>
        <p:spPr>
          <a:xfrm>
            <a:off x="311700" y="2102361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41CD"/>
              </a:buClr>
              <a:buSzPts val="2300"/>
              <a:buFont typeface="Roche Sans Medium"/>
              <a:buNone/>
            </a:pPr>
            <a:r>
              <a:rPr lang="en-GB" sz="2300">
                <a:solidFill>
                  <a:srgbClr val="0B41CD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Doing now what patients need next</a:t>
            </a:r>
            <a:endParaRPr sz="1100"/>
          </a:p>
        </p:txBody>
      </p:sp>
      <p:sp>
        <p:nvSpPr>
          <p:cNvPr id="230" name="Google Shape;230;p43"/>
          <p:cNvSpPr/>
          <p:nvPr/>
        </p:nvSpPr>
        <p:spPr>
          <a:xfrm>
            <a:off x="8258700" y="215000"/>
            <a:ext cx="657600" cy="404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he Sans Light"/>
              <a:buNone/>
            </a:pPr>
            <a:r>
              <a:t/>
            </a:r>
            <a:endParaRPr sz="18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31" name="Google Shape;231;p43"/>
          <p:cNvSpPr txBox="1"/>
          <p:nvPr/>
        </p:nvSpPr>
        <p:spPr>
          <a:xfrm>
            <a:off x="311700" y="2102361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41CD"/>
              </a:buClr>
              <a:buSzPts val="2300"/>
              <a:buFont typeface="Roche Sans Medium"/>
              <a:buNone/>
            </a:pPr>
            <a:r>
              <a:rPr lang="en-GB" sz="2300">
                <a:solidFill>
                  <a:srgbClr val="0B41CD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Doing now what patients need next</a:t>
            </a:r>
            <a:endParaRPr sz="1100"/>
          </a:p>
        </p:txBody>
      </p:sp>
      <p:sp>
        <p:nvSpPr>
          <p:cNvPr id="232" name="Google Shape;232;p43"/>
          <p:cNvSpPr/>
          <p:nvPr/>
        </p:nvSpPr>
        <p:spPr>
          <a:xfrm>
            <a:off x="8258700" y="215000"/>
            <a:ext cx="657600" cy="404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he Sans Light"/>
              <a:buNone/>
            </a:pPr>
            <a:r>
              <a:t/>
            </a:r>
            <a:endParaRPr sz="18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OR CUSTOM COVER">
  <p:cSld name="3_HEOR CUSTOM COVER">
    <p:bg>
      <p:bgPr>
        <a:solidFill>
          <a:srgbClr val="F4F4F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/>
          <p:nvPr/>
        </p:nvSpPr>
        <p:spPr>
          <a:xfrm rot="2459901">
            <a:off x="901397" y="102022"/>
            <a:ext cx="2206887" cy="4285533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85800" sx="92000" rotWithShape="0" dir="1680000" dist="317500" sy="92000">
              <a:schemeClr val="accent1">
                <a:alpha val="1490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35" name="Google Shape;235;p44"/>
          <p:cNvSpPr txBox="1"/>
          <p:nvPr>
            <p:ph idx="1" type="subTitle"/>
          </p:nvPr>
        </p:nvSpPr>
        <p:spPr>
          <a:xfrm>
            <a:off x="3979485" y="3055034"/>
            <a:ext cx="48048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36" name="Google Shape;236;p44"/>
          <p:cNvSpPr txBox="1"/>
          <p:nvPr>
            <p:ph idx="2" type="body"/>
          </p:nvPr>
        </p:nvSpPr>
        <p:spPr>
          <a:xfrm>
            <a:off x="3979485" y="2693660"/>
            <a:ext cx="48048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37" name="Google Shape;237;p44"/>
          <p:cNvSpPr txBox="1"/>
          <p:nvPr>
            <p:ph idx="3" type="body"/>
          </p:nvPr>
        </p:nvSpPr>
        <p:spPr>
          <a:xfrm>
            <a:off x="3984005" y="3553581"/>
            <a:ext cx="48003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38" name="Google Shape;238;p44"/>
          <p:cNvSpPr/>
          <p:nvPr/>
        </p:nvSpPr>
        <p:spPr>
          <a:xfrm>
            <a:off x="0" y="0"/>
            <a:ext cx="5579918" cy="5143500"/>
          </a:xfrm>
          <a:custGeom>
            <a:rect b="b" l="l" r="r" t="t"/>
            <a:pathLst>
              <a:path extrusionOk="0" h="6858000" w="7439891">
                <a:moveTo>
                  <a:pt x="0" y="0"/>
                </a:moveTo>
                <a:lnTo>
                  <a:pt x="7439891" y="0"/>
                </a:lnTo>
                <a:lnTo>
                  <a:pt x="15149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4F4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62">
          <p15:clr>
            <a:srgbClr val="9FCC3B"/>
          </p15:clr>
        </p15:guide>
        <p15:guide id="2" orient="horz" pos="367">
          <p15:clr>
            <a:srgbClr val="5ACBF0"/>
          </p15:clr>
        </p15:guide>
        <p15:guide id="3" orient="horz" pos="174">
          <p15:clr>
            <a:srgbClr val="5ACBF0"/>
          </p15:clr>
        </p15:guide>
        <p15:guide id="4" orient="horz" pos="3005">
          <p15:clr>
            <a:srgbClr val="9FCC3B"/>
          </p15:clr>
        </p15:guide>
        <p15:guide id="5" orient="horz" pos="3179">
          <p15:clr>
            <a:srgbClr val="9FCC3B"/>
          </p15:clr>
        </p15:guide>
        <p15:guide id="6" pos="2327">
          <p15:clr>
            <a:srgbClr val="9FCC3B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HEOR CUSTOM COVER">
  <p:cSld name="4_HEOR CUSTOM COVER">
    <p:bg>
      <p:bgPr>
        <a:solidFill>
          <a:srgbClr val="F5F5F2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"/>
          <p:cNvSpPr/>
          <p:nvPr/>
        </p:nvSpPr>
        <p:spPr>
          <a:xfrm rot="2459901">
            <a:off x="901397" y="102022"/>
            <a:ext cx="2206887" cy="4285533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85800" sx="92000" rotWithShape="0" dir="1680000" dist="317500" sy="92000">
              <a:srgbClr val="544F4F">
                <a:alpha val="1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41" name="Google Shape;241;p45"/>
          <p:cNvSpPr txBox="1"/>
          <p:nvPr>
            <p:ph idx="1" type="subTitle"/>
          </p:nvPr>
        </p:nvSpPr>
        <p:spPr>
          <a:xfrm>
            <a:off x="4077896" y="3055034"/>
            <a:ext cx="47067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42" name="Google Shape;242;p45"/>
          <p:cNvSpPr txBox="1"/>
          <p:nvPr>
            <p:ph idx="2" type="body"/>
          </p:nvPr>
        </p:nvSpPr>
        <p:spPr>
          <a:xfrm>
            <a:off x="4077896" y="2693660"/>
            <a:ext cx="4706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43" name="Google Shape;243;p45"/>
          <p:cNvSpPr txBox="1"/>
          <p:nvPr>
            <p:ph idx="3" type="body"/>
          </p:nvPr>
        </p:nvSpPr>
        <p:spPr>
          <a:xfrm>
            <a:off x="4082321" y="3553581"/>
            <a:ext cx="4701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44" name="Google Shape;244;p45"/>
          <p:cNvSpPr/>
          <p:nvPr/>
        </p:nvSpPr>
        <p:spPr>
          <a:xfrm>
            <a:off x="0" y="0"/>
            <a:ext cx="5579918" cy="5143500"/>
          </a:xfrm>
          <a:custGeom>
            <a:rect b="b" l="l" r="r" t="t"/>
            <a:pathLst>
              <a:path extrusionOk="0" h="6858000" w="7439891">
                <a:moveTo>
                  <a:pt x="0" y="0"/>
                </a:moveTo>
                <a:lnTo>
                  <a:pt x="7439891" y="0"/>
                </a:lnTo>
                <a:lnTo>
                  <a:pt x="15149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62">
          <p15:clr>
            <a:srgbClr val="9FCC3B"/>
          </p15:clr>
        </p15:guide>
        <p15:guide id="2" orient="horz" pos="367">
          <p15:clr>
            <a:srgbClr val="5ACBF0"/>
          </p15:clr>
        </p15:guide>
        <p15:guide id="3" orient="horz" pos="174">
          <p15:clr>
            <a:srgbClr val="5ACBF0"/>
          </p15:clr>
        </p15:guide>
        <p15:guide id="4" orient="horz" pos="3005">
          <p15:clr>
            <a:srgbClr val="9FCC3B"/>
          </p15:clr>
        </p15:guide>
        <p15:guide id="5" orient="horz" pos="3179">
          <p15:clr>
            <a:srgbClr val="9FCC3B"/>
          </p15:clr>
        </p15:guide>
        <p15:guide id="6" pos="2327">
          <p15:clr>
            <a:srgbClr val="9FCC3B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able of contents">
  <p:cSld name="1_Table of contents">
    <p:bg>
      <p:bgPr>
        <a:solidFill>
          <a:srgbClr val="F4F4F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>
            <p:ph idx="1" type="body"/>
          </p:nvPr>
        </p:nvSpPr>
        <p:spPr>
          <a:xfrm>
            <a:off x="5732130" y="2475667"/>
            <a:ext cx="3069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che Sans Medium"/>
              <a:buAutoNum type="arabicPeriod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47" name="Google Shape;247;p46"/>
          <p:cNvSpPr txBox="1"/>
          <p:nvPr/>
        </p:nvSpPr>
        <p:spPr>
          <a:xfrm>
            <a:off x="575072" y="2438520"/>
            <a:ext cx="35430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che Sans Medium"/>
              <a:buNone/>
            </a:pPr>
            <a:r>
              <a:rPr lang="en-GB" sz="21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Table of </a:t>
            </a:r>
            <a:r>
              <a:rPr lang="en-GB" sz="21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contents</a:t>
            </a:r>
            <a:endParaRPr sz="2100">
              <a:solidFill>
                <a:schemeClr val="dk1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cxnSp>
        <p:nvCxnSpPr>
          <p:cNvPr id="248" name="Google Shape;248;p46"/>
          <p:cNvCxnSpPr/>
          <p:nvPr/>
        </p:nvCxnSpPr>
        <p:spPr>
          <a:xfrm rot="2940120">
            <a:off x="2206100" y="1289228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46"/>
          <p:cNvCxnSpPr/>
          <p:nvPr/>
        </p:nvCxnSpPr>
        <p:spPr>
          <a:xfrm rot="-2940120">
            <a:off x="2209433" y="3860824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46"/>
          <p:cNvCxnSpPr/>
          <p:nvPr/>
        </p:nvCxnSpPr>
        <p:spPr>
          <a:xfrm>
            <a:off x="5030889" y="0"/>
            <a:ext cx="0" cy="514350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1" name="Google Shape;251;p46"/>
          <p:cNvSpPr txBox="1"/>
          <p:nvPr/>
        </p:nvSpPr>
        <p:spPr>
          <a:xfrm>
            <a:off x="575072" y="2438520"/>
            <a:ext cx="35430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che Sans Medium"/>
              <a:buNone/>
            </a:pPr>
            <a:r>
              <a:rPr lang="en-GB" sz="21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Table of </a:t>
            </a:r>
            <a:r>
              <a:rPr lang="en-GB" sz="2100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contents</a:t>
            </a:r>
            <a:endParaRPr sz="2100">
              <a:solidFill>
                <a:schemeClr val="dk1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able of contents">
  <p:cSld name="3_Table of contents">
    <p:bg>
      <p:bgPr>
        <a:solidFill>
          <a:srgbClr val="F4F4F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/>
          <p:nvPr/>
        </p:nvSpPr>
        <p:spPr>
          <a:xfrm>
            <a:off x="5027556" y="0"/>
            <a:ext cx="4116300" cy="51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254" name="Google Shape;254;p47"/>
          <p:cNvCxnSpPr/>
          <p:nvPr/>
        </p:nvCxnSpPr>
        <p:spPr>
          <a:xfrm rot="2940120">
            <a:off x="2206100" y="1289228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47"/>
          <p:cNvCxnSpPr/>
          <p:nvPr/>
        </p:nvCxnSpPr>
        <p:spPr>
          <a:xfrm rot="-2940120">
            <a:off x="2209433" y="3860824"/>
            <a:ext cx="3407300" cy="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47"/>
          <p:cNvCxnSpPr/>
          <p:nvPr/>
        </p:nvCxnSpPr>
        <p:spPr>
          <a:xfrm>
            <a:off x="5030889" y="0"/>
            <a:ext cx="0" cy="514350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7" name="Google Shape;257;p47"/>
          <p:cNvSpPr txBox="1"/>
          <p:nvPr>
            <p:ph type="title"/>
          </p:nvPr>
        </p:nvSpPr>
        <p:spPr>
          <a:xfrm>
            <a:off x="285492" y="273844"/>
            <a:ext cx="26034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Medium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258" name="Google Shape;258;p47"/>
          <p:cNvPicPr preferRelativeResize="0"/>
          <p:nvPr/>
        </p:nvPicPr>
        <p:blipFill rotWithShape="1">
          <a:blip r:embed="rId2">
            <a:alphaModFix/>
          </a:blip>
          <a:srcRect b="845" l="1557" r="1090" t="1915"/>
          <a:stretch/>
        </p:blipFill>
        <p:spPr>
          <a:xfrm>
            <a:off x="8284988" y="266127"/>
            <a:ext cx="598290" cy="32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ble of contents">
  <p:cSld name="4_Table of contents"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8"/>
          <p:cNvSpPr/>
          <p:nvPr/>
        </p:nvSpPr>
        <p:spPr>
          <a:xfrm>
            <a:off x="5027556" y="0"/>
            <a:ext cx="4116300" cy="5143500"/>
          </a:xfrm>
          <a:prstGeom prst="rect">
            <a:avLst/>
          </a:prstGeom>
          <a:solidFill>
            <a:srgbClr val="0B41C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261" name="Google Shape;261;p48"/>
          <p:cNvCxnSpPr/>
          <p:nvPr/>
        </p:nvCxnSpPr>
        <p:spPr>
          <a:xfrm>
            <a:off x="5030889" y="0"/>
            <a:ext cx="0" cy="514350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2" name="Google Shape;262;p48"/>
          <p:cNvSpPr txBox="1"/>
          <p:nvPr>
            <p:ph type="title"/>
          </p:nvPr>
        </p:nvSpPr>
        <p:spPr>
          <a:xfrm>
            <a:off x="285492" y="273844"/>
            <a:ext cx="26034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Medium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63" name="Google Shape;263;p48"/>
          <p:cNvSpPr txBox="1"/>
          <p:nvPr>
            <p:ph idx="1" type="body"/>
          </p:nvPr>
        </p:nvSpPr>
        <p:spPr>
          <a:xfrm>
            <a:off x="251223" y="4906107"/>
            <a:ext cx="47013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64" name="Google Shape;264;p48"/>
          <p:cNvSpPr/>
          <p:nvPr/>
        </p:nvSpPr>
        <p:spPr>
          <a:xfrm>
            <a:off x="5034776" y="158068"/>
            <a:ext cx="107100" cy="4985400"/>
          </a:xfrm>
          <a:prstGeom prst="rect">
            <a:avLst/>
          </a:prstGeom>
          <a:solidFill>
            <a:schemeClr val="accent1">
              <a:alpha val="1373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65" name="Google Shape;265;p48"/>
          <p:cNvSpPr/>
          <p:nvPr/>
        </p:nvSpPr>
        <p:spPr>
          <a:xfrm>
            <a:off x="8265111" y="266127"/>
            <a:ext cx="609600" cy="316847"/>
          </a:xfrm>
          <a:custGeom>
            <a:rect b="b" l="l" r="r" t="t"/>
            <a:pathLst>
              <a:path extrusionOk="0" h="3960590" w="7620000">
                <a:moveTo>
                  <a:pt x="6226493" y="1743075"/>
                </a:moveTo>
                <a:cubicBezTo>
                  <a:pt x="6194933" y="1676248"/>
                  <a:pt x="6144676" y="1620003"/>
                  <a:pt x="6081808" y="1581150"/>
                </a:cubicBezTo>
                <a:cubicBezTo>
                  <a:pt x="5949571" y="1504689"/>
                  <a:pt x="5786563" y="1504689"/>
                  <a:pt x="5654326" y="1581150"/>
                </a:cubicBezTo>
                <a:cubicBezTo>
                  <a:pt x="5591437" y="1619977"/>
                  <a:pt x="5541174" y="1676230"/>
                  <a:pt x="5509641" y="1743075"/>
                </a:cubicBezTo>
                <a:cubicBezTo>
                  <a:pt x="5475097" y="1812925"/>
                  <a:pt x="5457825" y="1894745"/>
                  <a:pt x="5457825" y="1988534"/>
                </a:cubicBezTo>
                <a:lnTo>
                  <a:pt x="5457825" y="2198942"/>
                </a:lnTo>
                <a:cubicBezTo>
                  <a:pt x="5457825" y="2292477"/>
                  <a:pt x="5475002" y="2374329"/>
                  <a:pt x="5509355" y="2444496"/>
                </a:cubicBezTo>
                <a:cubicBezTo>
                  <a:pt x="5540888" y="2511342"/>
                  <a:pt x="5591151" y="2567594"/>
                  <a:pt x="5654040" y="2606421"/>
                </a:cubicBezTo>
                <a:cubicBezTo>
                  <a:pt x="5786516" y="2681987"/>
                  <a:pt x="5949046" y="2681987"/>
                  <a:pt x="6081522" y="2606421"/>
                </a:cubicBezTo>
                <a:cubicBezTo>
                  <a:pt x="6143625" y="2568321"/>
                  <a:pt x="6181154" y="2525363"/>
                  <a:pt x="6215539" y="2455259"/>
                </a:cubicBezTo>
                <a:cubicBezTo>
                  <a:pt x="6233140" y="2417609"/>
                  <a:pt x="6245940" y="2377896"/>
                  <a:pt x="6253639" y="2337054"/>
                </a:cubicBezTo>
                <a:lnTo>
                  <a:pt x="6057900" y="2292191"/>
                </a:lnTo>
                <a:cubicBezTo>
                  <a:pt x="6051383" y="2331794"/>
                  <a:pt x="6035979" y="2369407"/>
                  <a:pt x="6012847" y="2402205"/>
                </a:cubicBezTo>
                <a:cubicBezTo>
                  <a:pt x="5977795" y="2447449"/>
                  <a:pt x="5926265" y="2468213"/>
                  <a:pt x="5867876" y="2468213"/>
                </a:cubicBezTo>
                <a:cubicBezTo>
                  <a:pt x="5809488" y="2468213"/>
                  <a:pt x="5757958" y="2447449"/>
                  <a:pt x="5722811" y="2402205"/>
                </a:cubicBezTo>
                <a:cubicBezTo>
                  <a:pt x="5687664" y="2356961"/>
                  <a:pt x="5670233" y="2292096"/>
                  <a:pt x="5670233" y="2211705"/>
                </a:cubicBezTo>
                <a:lnTo>
                  <a:pt x="5670233" y="2132743"/>
                </a:lnTo>
                <a:lnTo>
                  <a:pt x="6277833" y="2132743"/>
                </a:lnTo>
                <a:lnTo>
                  <a:pt x="6277833" y="1988534"/>
                </a:lnTo>
                <a:cubicBezTo>
                  <a:pt x="6277959" y="1894745"/>
                  <a:pt x="6260846" y="1812925"/>
                  <a:pt x="6226493" y="1743075"/>
                </a:cubicBezTo>
                <a:close/>
                <a:moveTo>
                  <a:pt x="5868067" y="1719358"/>
                </a:moveTo>
                <a:cubicBezTo>
                  <a:pt x="5926455" y="1719358"/>
                  <a:pt x="5977985" y="1739741"/>
                  <a:pt x="6013037" y="1784318"/>
                </a:cubicBezTo>
                <a:cubicBezTo>
                  <a:pt x="6044756" y="1824609"/>
                  <a:pt x="6062091" y="1885188"/>
                  <a:pt x="6065139" y="1955102"/>
                </a:cubicBezTo>
                <a:lnTo>
                  <a:pt x="5670995" y="1955102"/>
                </a:lnTo>
                <a:cubicBezTo>
                  <a:pt x="5674043" y="1885188"/>
                  <a:pt x="5691283" y="1824609"/>
                  <a:pt x="5723002" y="1784318"/>
                </a:cubicBezTo>
                <a:cubicBezTo>
                  <a:pt x="5758149" y="1739646"/>
                  <a:pt x="5809583" y="1719263"/>
                  <a:pt x="5868067" y="1719263"/>
                </a:cubicBezTo>
                <a:close/>
                <a:moveTo>
                  <a:pt x="4500467" y="2638425"/>
                </a:moveTo>
                <a:lnTo>
                  <a:pt x="4500467" y="1091279"/>
                </a:lnTo>
                <a:lnTo>
                  <a:pt x="4712589" y="1091279"/>
                </a:lnTo>
                <a:lnTo>
                  <a:pt x="4712589" y="1637157"/>
                </a:lnTo>
                <a:cubicBezTo>
                  <a:pt x="4732782" y="1606677"/>
                  <a:pt x="4768977" y="1577816"/>
                  <a:pt x="4813745" y="1556004"/>
                </a:cubicBezTo>
                <a:cubicBezTo>
                  <a:pt x="4860072" y="1533750"/>
                  <a:pt x="4910947" y="1522597"/>
                  <a:pt x="4962335" y="1523429"/>
                </a:cubicBezTo>
                <a:cubicBezTo>
                  <a:pt x="5061013" y="1523429"/>
                  <a:pt x="5139087" y="1554353"/>
                  <a:pt x="5196555" y="1616202"/>
                </a:cubicBezTo>
                <a:cubicBezTo>
                  <a:pt x="5254022" y="1678051"/>
                  <a:pt x="5282597" y="1764252"/>
                  <a:pt x="5282280" y="1874806"/>
                </a:cubicBezTo>
                <a:lnTo>
                  <a:pt x="5282280" y="2638425"/>
                </a:lnTo>
                <a:lnTo>
                  <a:pt x="5070634" y="2638425"/>
                </a:lnTo>
                <a:lnTo>
                  <a:pt x="5070634" y="1920240"/>
                </a:lnTo>
                <a:cubicBezTo>
                  <a:pt x="5070634" y="1859852"/>
                  <a:pt x="5053680" y="1811973"/>
                  <a:pt x="5019771" y="1776603"/>
                </a:cubicBezTo>
                <a:cubicBezTo>
                  <a:pt x="4949200" y="1705823"/>
                  <a:pt x="4834614" y="1705652"/>
                  <a:pt x="4763834" y="1776222"/>
                </a:cubicBezTo>
                <a:cubicBezTo>
                  <a:pt x="4763707" y="1776349"/>
                  <a:pt x="4763580" y="1776476"/>
                  <a:pt x="4763453" y="1776603"/>
                </a:cubicBezTo>
                <a:cubicBezTo>
                  <a:pt x="4729544" y="1811909"/>
                  <a:pt x="4712589" y="1859788"/>
                  <a:pt x="4712589" y="1920240"/>
                </a:cubicBezTo>
                <a:lnTo>
                  <a:pt x="4712589" y="2638425"/>
                </a:lnTo>
                <a:close/>
                <a:moveTo>
                  <a:pt x="3741515" y="2209800"/>
                </a:moveTo>
                <a:cubicBezTo>
                  <a:pt x="3741515" y="2290096"/>
                  <a:pt x="3759422" y="2354485"/>
                  <a:pt x="3795236" y="2399062"/>
                </a:cubicBezTo>
                <a:cubicBezTo>
                  <a:pt x="3831050" y="2443639"/>
                  <a:pt x="3882866" y="2464022"/>
                  <a:pt x="3941350" y="2464022"/>
                </a:cubicBezTo>
                <a:cubicBezTo>
                  <a:pt x="4046506" y="2464022"/>
                  <a:pt x="4111530" y="2396808"/>
                  <a:pt x="4136422" y="2262378"/>
                </a:cubicBezTo>
                <a:lnTo>
                  <a:pt x="4333875" y="2308193"/>
                </a:lnTo>
                <a:cubicBezTo>
                  <a:pt x="4317810" y="2420779"/>
                  <a:pt x="4276884" y="2508123"/>
                  <a:pt x="4211098" y="2570226"/>
                </a:cubicBezTo>
                <a:cubicBezTo>
                  <a:pt x="4145312" y="2632329"/>
                  <a:pt x="4055428" y="2663381"/>
                  <a:pt x="3941445" y="2663381"/>
                </a:cubicBezTo>
                <a:cubicBezTo>
                  <a:pt x="3817176" y="2663381"/>
                  <a:pt x="3717417" y="2621375"/>
                  <a:pt x="3642170" y="2537365"/>
                </a:cubicBezTo>
                <a:cubicBezTo>
                  <a:pt x="3566922" y="2453354"/>
                  <a:pt x="3529267" y="2339721"/>
                  <a:pt x="3529203" y="2196465"/>
                </a:cubicBezTo>
                <a:lnTo>
                  <a:pt x="3529203" y="1990725"/>
                </a:lnTo>
                <a:cubicBezTo>
                  <a:pt x="3529203" y="1847596"/>
                  <a:pt x="3566827" y="1733963"/>
                  <a:pt x="3642074" y="1649825"/>
                </a:cubicBezTo>
                <a:cubicBezTo>
                  <a:pt x="3717322" y="1565688"/>
                  <a:pt x="3817081" y="1523682"/>
                  <a:pt x="3941350" y="1523810"/>
                </a:cubicBezTo>
                <a:cubicBezTo>
                  <a:pt x="4055650" y="1523810"/>
                  <a:pt x="4145534" y="1554861"/>
                  <a:pt x="4211003" y="1616964"/>
                </a:cubicBezTo>
                <a:cubicBezTo>
                  <a:pt x="4276471" y="1679067"/>
                  <a:pt x="4317429" y="1766253"/>
                  <a:pt x="4333875" y="1878521"/>
                </a:cubicBezTo>
                <a:lnTo>
                  <a:pt x="4136517" y="1924622"/>
                </a:lnTo>
                <a:cubicBezTo>
                  <a:pt x="4111689" y="1790129"/>
                  <a:pt x="4046665" y="1722882"/>
                  <a:pt x="3941445" y="1722882"/>
                </a:cubicBezTo>
                <a:cubicBezTo>
                  <a:pt x="3882962" y="1722882"/>
                  <a:pt x="3831146" y="1743361"/>
                  <a:pt x="3795332" y="1787938"/>
                </a:cubicBezTo>
                <a:cubicBezTo>
                  <a:pt x="3759518" y="1832515"/>
                  <a:pt x="3741611" y="1896809"/>
                  <a:pt x="3741611" y="1977200"/>
                </a:cubicBezTo>
                <a:close/>
                <a:moveTo>
                  <a:pt x="2955703" y="2464784"/>
                </a:moveTo>
                <a:cubicBezTo>
                  <a:pt x="2897220" y="2464784"/>
                  <a:pt x="2845689" y="2444020"/>
                  <a:pt x="2810637" y="2398681"/>
                </a:cubicBezTo>
                <a:cubicBezTo>
                  <a:pt x="2775585" y="2353342"/>
                  <a:pt x="2758059" y="2288667"/>
                  <a:pt x="2758059" y="2208181"/>
                </a:cubicBezTo>
                <a:lnTo>
                  <a:pt x="2758059" y="1977866"/>
                </a:lnTo>
                <a:cubicBezTo>
                  <a:pt x="2758059" y="1897571"/>
                  <a:pt x="2775585" y="1833182"/>
                  <a:pt x="2810637" y="1788605"/>
                </a:cubicBezTo>
                <a:cubicBezTo>
                  <a:pt x="2845689" y="1744028"/>
                  <a:pt x="2897220" y="1723549"/>
                  <a:pt x="2955703" y="1723549"/>
                </a:cubicBezTo>
                <a:cubicBezTo>
                  <a:pt x="3014186" y="1723549"/>
                  <a:pt x="3065621" y="1744028"/>
                  <a:pt x="3100673" y="1788605"/>
                </a:cubicBezTo>
                <a:cubicBezTo>
                  <a:pt x="3135725" y="1833182"/>
                  <a:pt x="3153251" y="1897571"/>
                  <a:pt x="3153251" y="1977866"/>
                </a:cubicBezTo>
                <a:lnTo>
                  <a:pt x="3153251" y="2208086"/>
                </a:lnTo>
                <a:cubicBezTo>
                  <a:pt x="3153251" y="2288477"/>
                  <a:pt x="3135725" y="2353151"/>
                  <a:pt x="3100673" y="2398586"/>
                </a:cubicBezTo>
                <a:cubicBezTo>
                  <a:pt x="3065621" y="2444020"/>
                  <a:pt x="3014091" y="2464689"/>
                  <a:pt x="2955703" y="2464689"/>
                </a:cubicBezTo>
                <a:moveTo>
                  <a:pt x="2955703" y="2663762"/>
                </a:moveTo>
                <a:cubicBezTo>
                  <a:pt x="3030836" y="2665238"/>
                  <a:pt x="3104881" y="2645638"/>
                  <a:pt x="3169444" y="2607183"/>
                </a:cubicBezTo>
                <a:cubicBezTo>
                  <a:pt x="3232323" y="2568343"/>
                  <a:pt x="3282582" y="2512094"/>
                  <a:pt x="3314129" y="2445258"/>
                </a:cubicBezTo>
                <a:cubicBezTo>
                  <a:pt x="3348419" y="2375408"/>
                  <a:pt x="3365564" y="2293588"/>
                  <a:pt x="3365564" y="2199799"/>
                </a:cubicBezTo>
                <a:lnTo>
                  <a:pt x="3365564" y="1988820"/>
                </a:lnTo>
                <a:cubicBezTo>
                  <a:pt x="3365564" y="1895285"/>
                  <a:pt x="3348419" y="1813465"/>
                  <a:pt x="3314129" y="1743361"/>
                </a:cubicBezTo>
                <a:cubicBezTo>
                  <a:pt x="3282555" y="1676543"/>
                  <a:pt x="3232301" y="1620301"/>
                  <a:pt x="3169444" y="1581436"/>
                </a:cubicBezTo>
                <a:cubicBezTo>
                  <a:pt x="3037207" y="1504975"/>
                  <a:pt x="2874199" y="1504975"/>
                  <a:pt x="2741962" y="1581436"/>
                </a:cubicBezTo>
                <a:cubicBezTo>
                  <a:pt x="2679048" y="1620233"/>
                  <a:pt x="2628777" y="1676494"/>
                  <a:pt x="2597277" y="1743361"/>
                </a:cubicBezTo>
                <a:cubicBezTo>
                  <a:pt x="2562860" y="1813211"/>
                  <a:pt x="2545683" y="1895031"/>
                  <a:pt x="2545747" y="1988820"/>
                </a:cubicBezTo>
                <a:lnTo>
                  <a:pt x="2545747" y="2199323"/>
                </a:lnTo>
                <a:cubicBezTo>
                  <a:pt x="2545747" y="2292858"/>
                  <a:pt x="2562924" y="2374678"/>
                  <a:pt x="2597277" y="2444782"/>
                </a:cubicBezTo>
                <a:cubicBezTo>
                  <a:pt x="2628777" y="2511649"/>
                  <a:pt x="2679048" y="2567909"/>
                  <a:pt x="2741962" y="2606707"/>
                </a:cubicBezTo>
                <a:cubicBezTo>
                  <a:pt x="2806515" y="2645186"/>
                  <a:pt x="2880566" y="2664788"/>
                  <a:pt x="2955703" y="2663286"/>
                </a:cubicBezTo>
                <a:moveTo>
                  <a:pt x="1818418" y="1744980"/>
                </a:moveTo>
                <a:lnTo>
                  <a:pt x="1818418" y="1294543"/>
                </a:lnTo>
                <a:lnTo>
                  <a:pt x="2032445" y="1294543"/>
                </a:lnTo>
                <a:cubicBezTo>
                  <a:pt x="2089595" y="1294543"/>
                  <a:pt x="2134045" y="1312958"/>
                  <a:pt x="2165795" y="1349788"/>
                </a:cubicBezTo>
                <a:cubicBezTo>
                  <a:pt x="2197545" y="1386618"/>
                  <a:pt x="2213420" y="1443323"/>
                  <a:pt x="2213420" y="1519904"/>
                </a:cubicBezTo>
                <a:cubicBezTo>
                  <a:pt x="2213420" y="1596612"/>
                  <a:pt x="2197545" y="1653350"/>
                  <a:pt x="2165795" y="1690116"/>
                </a:cubicBezTo>
                <a:cubicBezTo>
                  <a:pt x="2134045" y="1726883"/>
                  <a:pt x="2089595" y="1745298"/>
                  <a:pt x="2032445" y="1745361"/>
                </a:cubicBezTo>
                <a:close/>
                <a:moveTo>
                  <a:pt x="1818418" y="2637758"/>
                </a:moveTo>
                <a:lnTo>
                  <a:pt x="1818418" y="1948625"/>
                </a:lnTo>
                <a:lnTo>
                  <a:pt x="2000250" y="1948625"/>
                </a:lnTo>
                <a:cubicBezTo>
                  <a:pt x="2052542" y="1948625"/>
                  <a:pt x="2086832" y="1961293"/>
                  <a:pt x="2109692" y="1984820"/>
                </a:cubicBezTo>
                <a:cubicBezTo>
                  <a:pt x="2132552" y="2008346"/>
                  <a:pt x="2145316" y="2046637"/>
                  <a:pt x="2151221" y="2101120"/>
                </a:cubicBezTo>
                <a:lnTo>
                  <a:pt x="2211229" y="2638425"/>
                </a:lnTo>
                <a:lnTo>
                  <a:pt x="2424303" y="2638425"/>
                </a:lnTo>
                <a:lnTo>
                  <a:pt x="2360200" y="2081498"/>
                </a:lnTo>
                <a:cubicBezTo>
                  <a:pt x="2352770" y="2014823"/>
                  <a:pt x="2344293" y="1971008"/>
                  <a:pt x="2317242" y="1932242"/>
                </a:cubicBezTo>
                <a:cubicBezTo>
                  <a:pt x="2293038" y="1895898"/>
                  <a:pt x="2257666" y="1868416"/>
                  <a:pt x="2216468" y="1853946"/>
                </a:cubicBezTo>
                <a:cubicBezTo>
                  <a:pt x="2278492" y="1825337"/>
                  <a:pt x="2331591" y="1780435"/>
                  <a:pt x="2370106" y="1724025"/>
                </a:cubicBezTo>
                <a:cubicBezTo>
                  <a:pt x="2407698" y="1668780"/>
                  <a:pt x="2426494" y="1592580"/>
                  <a:pt x="2426494" y="1495425"/>
                </a:cubicBezTo>
                <a:cubicBezTo>
                  <a:pt x="2426494" y="1370267"/>
                  <a:pt x="2391569" y="1271556"/>
                  <a:pt x="2321719" y="1199293"/>
                </a:cubicBezTo>
                <a:cubicBezTo>
                  <a:pt x="2251869" y="1127030"/>
                  <a:pt x="2155698" y="1090962"/>
                  <a:pt x="2033207" y="1091089"/>
                </a:cubicBezTo>
                <a:lnTo>
                  <a:pt x="1606677" y="1091089"/>
                </a:lnTo>
                <a:lnTo>
                  <a:pt x="1606677" y="2638425"/>
                </a:lnTo>
                <a:close/>
                <a:moveTo>
                  <a:pt x="7620000" y="1980248"/>
                </a:moveTo>
                <a:lnTo>
                  <a:pt x="5898547" y="3960590"/>
                </a:lnTo>
                <a:lnTo>
                  <a:pt x="1721453" y="3960590"/>
                </a:lnTo>
                <a:lnTo>
                  <a:pt x="0" y="1980248"/>
                </a:lnTo>
                <a:lnTo>
                  <a:pt x="1721453" y="0"/>
                </a:lnTo>
                <a:lnTo>
                  <a:pt x="5898547" y="0"/>
                </a:lnTo>
                <a:close/>
                <a:moveTo>
                  <a:pt x="5806821" y="3759137"/>
                </a:moveTo>
                <a:lnTo>
                  <a:pt x="7353300" y="1980248"/>
                </a:lnTo>
                <a:lnTo>
                  <a:pt x="5806821" y="201359"/>
                </a:lnTo>
                <a:lnTo>
                  <a:pt x="1813179" y="201359"/>
                </a:lnTo>
                <a:lnTo>
                  <a:pt x="266700" y="1980248"/>
                </a:lnTo>
                <a:lnTo>
                  <a:pt x="1813179" y="37591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able of contents">
  <p:cSld name="6_Table of contents">
    <p:bg>
      <p:bgPr>
        <a:solidFill>
          <a:srgbClr val="F5F5F2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/>
          <p:nvPr/>
        </p:nvSpPr>
        <p:spPr>
          <a:xfrm>
            <a:off x="5027556" y="0"/>
            <a:ext cx="4116300" cy="5143500"/>
          </a:xfrm>
          <a:prstGeom prst="rect">
            <a:avLst/>
          </a:prstGeom>
          <a:gradFill>
            <a:gsLst>
              <a:gs pos="0">
                <a:srgbClr val="D7EEFF"/>
              </a:gs>
              <a:gs pos="40000">
                <a:srgbClr val="FFF4F4"/>
              </a:gs>
              <a:gs pos="58999">
                <a:schemeClr val="lt1"/>
              </a:gs>
              <a:gs pos="100000">
                <a:schemeClr val="lt1"/>
              </a:gs>
            </a:gsLst>
            <a:lin ang="2939961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268" name="Google Shape;268;p49"/>
          <p:cNvCxnSpPr/>
          <p:nvPr/>
        </p:nvCxnSpPr>
        <p:spPr>
          <a:xfrm>
            <a:off x="5030889" y="0"/>
            <a:ext cx="0" cy="5143500"/>
          </a:xfrm>
          <a:prstGeom prst="straightConnector1">
            <a:avLst/>
          </a:prstGeom>
          <a:noFill/>
          <a:ln cap="flat" cmpd="sng" w="10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p49"/>
          <p:cNvSpPr txBox="1"/>
          <p:nvPr>
            <p:ph type="title"/>
          </p:nvPr>
        </p:nvSpPr>
        <p:spPr>
          <a:xfrm>
            <a:off x="285492" y="273844"/>
            <a:ext cx="26034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Medium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70" name="Google Shape;270;p49"/>
          <p:cNvSpPr txBox="1"/>
          <p:nvPr>
            <p:ph idx="1" type="body"/>
          </p:nvPr>
        </p:nvSpPr>
        <p:spPr>
          <a:xfrm>
            <a:off x="251223" y="4906107"/>
            <a:ext cx="47013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71" name="Google Shape;271;p49"/>
          <p:cNvSpPr/>
          <p:nvPr/>
        </p:nvSpPr>
        <p:spPr>
          <a:xfrm>
            <a:off x="5034776" y="158068"/>
            <a:ext cx="107100" cy="4985400"/>
          </a:xfrm>
          <a:prstGeom prst="rect">
            <a:avLst/>
          </a:prstGeom>
          <a:solidFill>
            <a:schemeClr val="accent2">
              <a:alpha val="6669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72" name="Google Shape;272;p49"/>
          <p:cNvSpPr/>
          <p:nvPr/>
        </p:nvSpPr>
        <p:spPr>
          <a:xfrm>
            <a:off x="8265111" y="266127"/>
            <a:ext cx="609600" cy="316847"/>
          </a:xfrm>
          <a:custGeom>
            <a:rect b="b" l="l" r="r" t="t"/>
            <a:pathLst>
              <a:path extrusionOk="0" h="3960590" w="7620000">
                <a:moveTo>
                  <a:pt x="6226493" y="1743075"/>
                </a:moveTo>
                <a:cubicBezTo>
                  <a:pt x="6194933" y="1676248"/>
                  <a:pt x="6144676" y="1620003"/>
                  <a:pt x="6081808" y="1581150"/>
                </a:cubicBezTo>
                <a:cubicBezTo>
                  <a:pt x="5949571" y="1504689"/>
                  <a:pt x="5786563" y="1504689"/>
                  <a:pt x="5654326" y="1581150"/>
                </a:cubicBezTo>
                <a:cubicBezTo>
                  <a:pt x="5591437" y="1619977"/>
                  <a:pt x="5541174" y="1676230"/>
                  <a:pt x="5509641" y="1743075"/>
                </a:cubicBezTo>
                <a:cubicBezTo>
                  <a:pt x="5475097" y="1812925"/>
                  <a:pt x="5457825" y="1894745"/>
                  <a:pt x="5457825" y="1988534"/>
                </a:cubicBezTo>
                <a:lnTo>
                  <a:pt x="5457825" y="2198942"/>
                </a:lnTo>
                <a:cubicBezTo>
                  <a:pt x="5457825" y="2292477"/>
                  <a:pt x="5475002" y="2374329"/>
                  <a:pt x="5509355" y="2444496"/>
                </a:cubicBezTo>
                <a:cubicBezTo>
                  <a:pt x="5540888" y="2511342"/>
                  <a:pt x="5591151" y="2567594"/>
                  <a:pt x="5654040" y="2606421"/>
                </a:cubicBezTo>
                <a:cubicBezTo>
                  <a:pt x="5786516" y="2681987"/>
                  <a:pt x="5949046" y="2681987"/>
                  <a:pt x="6081522" y="2606421"/>
                </a:cubicBezTo>
                <a:cubicBezTo>
                  <a:pt x="6143625" y="2568321"/>
                  <a:pt x="6181154" y="2525363"/>
                  <a:pt x="6215539" y="2455259"/>
                </a:cubicBezTo>
                <a:cubicBezTo>
                  <a:pt x="6233140" y="2417609"/>
                  <a:pt x="6245940" y="2377896"/>
                  <a:pt x="6253639" y="2337054"/>
                </a:cubicBezTo>
                <a:lnTo>
                  <a:pt x="6057900" y="2292191"/>
                </a:lnTo>
                <a:cubicBezTo>
                  <a:pt x="6051383" y="2331794"/>
                  <a:pt x="6035979" y="2369407"/>
                  <a:pt x="6012847" y="2402205"/>
                </a:cubicBezTo>
                <a:cubicBezTo>
                  <a:pt x="5977795" y="2447449"/>
                  <a:pt x="5926265" y="2468213"/>
                  <a:pt x="5867876" y="2468213"/>
                </a:cubicBezTo>
                <a:cubicBezTo>
                  <a:pt x="5809488" y="2468213"/>
                  <a:pt x="5757958" y="2447449"/>
                  <a:pt x="5722811" y="2402205"/>
                </a:cubicBezTo>
                <a:cubicBezTo>
                  <a:pt x="5687664" y="2356961"/>
                  <a:pt x="5670233" y="2292096"/>
                  <a:pt x="5670233" y="2211705"/>
                </a:cubicBezTo>
                <a:lnTo>
                  <a:pt x="5670233" y="2132743"/>
                </a:lnTo>
                <a:lnTo>
                  <a:pt x="6277833" y="2132743"/>
                </a:lnTo>
                <a:lnTo>
                  <a:pt x="6277833" y="1988534"/>
                </a:lnTo>
                <a:cubicBezTo>
                  <a:pt x="6277959" y="1894745"/>
                  <a:pt x="6260846" y="1812925"/>
                  <a:pt x="6226493" y="1743075"/>
                </a:cubicBezTo>
                <a:close/>
                <a:moveTo>
                  <a:pt x="5868067" y="1719358"/>
                </a:moveTo>
                <a:cubicBezTo>
                  <a:pt x="5926455" y="1719358"/>
                  <a:pt x="5977985" y="1739741"/>
                  <a:pt x="6013037" y="1784318"/>
                </a:cubicBezTo>
                <a:cubicBezTo>
                  <a:pt x="6044756" y="1824609"/>
                  <a:pt x="6062091" y="1885188"/>
                  <a:pt x="6065139" y="1955102"/>
                </a:cubicBezTo>
                <a:lnTo>
                  <a:pt x="5670995" y="1955102"/>
                </a:lnTo>
                <a:cubicBezTo>
                  <a:pt x="5674043" y="1885188"/>
                  <a:pt x="5691283" y="1824609"/>
                  <a:pt x="5723002" y="1784318"/>
                </a:cubicBezTo>
                <a:cubicBezTo>
                  <a:pt x="5758149" y="1739646"/>
                  <a:pt x="5809583" y="1719263"/>
                  <a:pt x="5868067" y="1719263"/>
                </a:cubicBezTo>
                <a:close/>
                <a:moveTo>
                  <a:pt x="4500467" y="2638425"/>
                </a:moveTo>
                <a:lnTo>
                  <a:pt x="4500467" y="1091279"/>
                </a:lnTo>
                <a:lnTo>
                  <a:pt x="4712589" y="1091279"/>
                </a:lnTo>
                <a:lnTo>
                  <a:pt x="4712589" y="1637157"/>
                </a:lnTo>
                <a:cubicBezTo>
                  <a:pt x="4732782" y="1606677"/>
                  <a:pt x="4768977" y="1577816"/>
                  <a:pt x="4813745" y="1556004"/>
                </a:cubicBezTo>
                <a:cubicBezTo>
                  <a:pt x="4860072" y="1533750"/>
                  <a:pt x="4910947" y="1522597"/>
                  <a:pt x="4962335" y="1523429"/>
                </a:cubicBezTo>
                <a:cubicBezTo>
                  <a:pt x="5061013" y="1523429"/>
                  <a:pt x="5139087" y="1554353"/>
                  <a:pt x="5196555" y="1616202"/>
                </a:cubicBezTo>
                <a:cubicBezTo>
                  <a:pt x="5254022" y="1678051"/>
                  <a:pt x="5282597" y="1764252"/>
                  <a:pt x="5282280" y="1874806"/>
                </a:cubicBezTo>
                <a:lnTo>
                  <a:pt x="5282280" y="2638425"/>
                </a:lnTo>
                <a:lnTo>
                  <a:pt x="5070634" y="2638425"/>
                </a:lnTo>
                <a:lnTo>
                  <a:pt x="5070634" y="1920240"/>
                </a:lnTo>
                <a:cubicBezTo>
                  <a:pt x="5070634" y="1859852"/>
                  <a:pt x="5053680" y="1811973"/>
                  <a:pt x="5019771" y="1776603"/>
                </a:cubicBezTo>
                <a:cubicBezTo>
                  <a:pt x="4949200" y="1705823"/>
                  <a:pt x="4834614" y="1705652"/>
                  <a:pt x="4763834" y="1776222"/>
                </a:cubicBezTo>
                <a:cubicBezTo>
                  <a:pt x="4763707" y="1776349"/>
                  <a:pt x="4763580" y="1776476"/>
                  <a:pt x="4763453" y="1776603"/>
                </a:cubicBezTo>
                <a:cubicBezTo>
                  <a:pt x="4729544" y="1811909"/>
                  <a:pt x="4712589" y="1859788"/>
                  <a:pt x="4712589" y="1920240"/>
                </a:cubicBezTo>
                <a:lnTo>
                  <a:pt x="4712589" y="2638425"/>
                </a:lnTo>
                <a:close/>
                <a:moveTo>
                  <a:pt x="3741515" y="2209800"/>
                </a:moveTo>
                <a:cubicBezTo>
                  <a:pt x="3741515" y="2290096"/>
                  <a:pt x="3759422" y="2354485"/>
                  <a:pt x="3795236" y="2399062"/>
                </a:cubicBezTo>
                <a:cubicBezTo>
                  <a:pt x="3831050" y="2443639"/>
                  <a:pt x="3882866" y="2464022"/>
                  <a:pt x="3941350" y="2464022"/>
                </a:cubicBezTo>
                <a:cubicBezTo>
                  <a:pt x="4046506" y="2464022"/>
                  <a:pt x="4111530" y="2396808"/>
                  <a:pt x="4136422" y="2262378"/>
                </a:cubicBezTo>
                <a:lnTo>
                  <a:pt x="4333875" y="2308193"/>
                </a:lnTo>
                <a:cubicBezTo>
                  <a:pt x="4317810" y="2420779"/>
                  <a:pt x="4276884" y="2508123"/>
                  <a:pt x="4211098" y="2570226"/>
                </a:cubicBezTo>
                <a:cubicBezTo>
                  <a:pt x="4145312" y="2632329"/>
                  <a:pt x="4055428" y="2663381"/>
                  <a:pt x="3941445" y="2663381"/>
                </a:cubicBezTo>
                <a:cubicBezTo>
                  <a:pt x="3817176" y="2663381"/>
                  <a:pt x="3717417" y="2621375"/>
                  <a:pt x="3642170" y="2537365"/>
                </a:cubicBezTo>
                <a:cubicBezTo>
                  <a:pt x="3566922" y="2453354"/>
                  <a:pt x="3529267" y="2339721"/>
                  <a:pt x="3529203" y="2196465"/>
                </a:cubicBezTo>
                <a:lnTo>
                  <a:pt x="3529203" y="1990725"/>
                </a:lnTo>
                <a:cubicBezTo>
                  <a:pt x="3529203" y="1847596"/>
                  <a:pt x="3566827" y="1733963"/>
                  <a:pt x="3642074" y="1649825"/>
                </a:cubicBezTo>
                <a:cubicBezTo>
                  <a:pt x="3717322" y="1565688"/>
                  <a:pt x="3817081" y="1523682"/>
                  <a:pt x="3941350" y="1523810"/>
                </a:cubicBezTo>
                <a:cubicBezTo>
                  <a:pt x="4055650" y="1523810"/>
                  <a:pt x="4145534" y="1554861"/>
                  <a:pt x="4211003" y="1616964"/>
                </a:cubicBezTo>
                <a:cubicBezTo>
                  <a:pt x="4276471" y="1679067"/>
                  <a:pt x="4317429" y="1766253"/>
                  <a:pt x="4333875" y="1878521"/>
                </a:cubicBezTo>
                <a:lnTo>
                  <a:pt x="4136517" y="1924622"/>
                </a:lnTo>
                <a:cubicBezTo>
                  <a:pt x="4111689" y="1790129"/>
                  <a:pt x="4046665" y="1722882"/>
                  <a:pt x="3941445" y="1722882"/>
                </a:cubicBezTo>
                <a:cubicBezTo>
                  <a:pt x="3882962" y="1722882"/>
                  <a:pt x="3831146" y="1743361"/>
                  <a:pt x="3795332" y="1787938"/>
                </a:cubicBezTo>
                <a:cubicBezTo>
                  <a:pt x="3759518" y="1832515"/>
                  <a:pt x="3741611" y="1896809"/>
                  <a:pt x="3741611" y="1977200"/>
                </a:cubicBezTo>
                <a:close/>
                <a:moveTo>
                  <a:pt x="2955703" y="2464784"/>
                </a:moveTo>
                <a:cubicBezTo>
                  <a:pt x="2897220" y="2464784"/>
                  <a:pt x="2845689" y="2444020"/>
                  <a:pt x="2810637" y="2398681"/>
                </a:cubicBezTo>
                <a:cubicBezTo>
                  <a:pt x="2775585" y="2353342"/>
                  <a:pt x="2758059" y="2288667"/>
                  <a:pt x="2758059" y="2208181"/>
                </a:cubicBezTo>
                <a:lnTo>
                  <a:pt x="2758059" y="1977866"/>
                </a:lnTo>
                <a:cubicBezTo>
                  <a:pt x="2758059" y="1897571"/>
                  <a:pt x="2775585" y="1833182"/>
                  <a:pt x="2810637" y="1788605"/>
                </a:cubicBezTo>
                <a:cubicBezTo>
                  <a:pt x="2845689" y="1744028"/>
                  <a:pt x="2897220" y="1723549"/>
                  <a:pt x="2955703" y="1723549"/>
                </a:cubicBezTo>
                <a:cubicBezTo>
                  <a:pt x="3014186" y="1723549"/>
                  <a:pt x="3065621" y="1744028"/>
                  <a:pt x="3100673" y="1788605"/>
                </a:cubicBezTo>
                <a:cubicBezTo>
                  <a:pt x="3135725" y="1833182"/>
                  <a:pt x="3153251" y="1897571"/>
                  <a:pt x="3153251" y="1977866"/>
                </a:cubicBezTo>
                <a:lnTo>
                  <a:pt x="3153251" y="2208086"/>
                </a:lnTo>
                <a:cubicBezTo>
                  <a:pt x="3153251" y="2288477"/>
                  <a:pt x="3135725" y="2353151"/>
                  <a:pt x="3100673" y="2398586"/>
                </a:cubicBezTo>
                <a:cubicBezTo>
                  <a:pt x="3065621" y="2444020"/>
                  <a:pt x="3014091" y="2464689"/>
                  <a:pt x="2955703" y="2464689"/>
                </a:cubicBezTo>
                <a:moveTo>
                  <a:pt x="2955703" y="2663762"/>
                </a:moveTo>
                <a:cubicBezTo>
                  <a:pt x="3030836" y="2665238"/>
                  <a:pt x="3104881" y="2645638"/>
                  <a:pt x="3169444" y="2607183"/>
                </a:cubicBezTo>
                <a:cubicBezTo>
                  <a:pt x="3232323" y="2568343"/>
                  <a:pt x="3282582" y="2512094"/>
                  <a:pt x="3314129" y="2445258"/>
                </a:cubicBezTo>
                <a:cubicBezTo>
                  <a:pt x="3348419" y="2375408"/>
                  <a:pt x="3365564" y="2293588"/>
                  <a:pt x="3365564" y="2199799"/>
                </a:cubicBezTo>
                <a:lnTo>
                  <a:pt x="3365564" y="1988820"/>
                </a:lnTo>
                <a:cubicBezTo>
                  <a:pt x="3365564" y="1895285"/>
                  <a:pt x="3348419" y="1813465"/>
                  <a:pt x="3314129" y="1743361"/>
                </a:cubicBezTo>
                <a:cubicBezTo>
                  <a:pt x="3282555" y="1676543"/>
                  <a:pt x="3232301" y="1620301"/>
                  <a:pt x="3169444" y="1581436"/>
                </a:cubicBezTo>
                <a:cubicBezTo>
                  <a:pt x="3037207" y="1504975"/>
                  <a:pt x="2874199" y="1504975"/>
                  <a:pt x="2741962" y="1581436"/>
                </a:cubicBezTo>
                <a:cubicBezTo>
                  <a:pt x="2679048" y="1620233"/>
                  <a:pt x="2628777" y="1676494"/>
                  <a:pt x="2597277" y="1743361"/>
                </a:cubicBezTo>
                <a:cubicBezTo>
                  <a:pt x="2562860" y="1813211"/>
                  <a:pt x="2545683" y="1895031"/>
                  <a:pt x="2545747" y="1988820"/>
                </a:cubicBezTo>
                <a:lnTo>
                  <a:pt x="2545747" y="2199323"/>
                </a:lnTo>
                <a:cubicBezTo>
                  <a:pt x="2545747" y="2292858"/>
                  <a:pt x="2562924" y="2374678"/>
                  <a:pt x="2597277" y="2444782"/>
                </a:cubicBezTo>
                <a:cubicBezTo>
                  <a:pt x="2628777" y="2511649"/>
                  <a:pt x="2679048" y="2567909"/>
                  <a:pt x="2741962" y="2606707"/>
                </a:cubicBezTo>
                <a:cubicBezTo>
                  <a:pt x="2806515" y="2645186"/>
                  <a:pt x="2880566" y="2664788"/>
                  <a:pt x="2955703" y="2663286"/>
                </a:cubicBezTo>
                <a:moveTo>
                  <a:pt x="1818418" y="1744980"/>
                </a:moveTo>
                <a:lnTo>
                  <a:pt x="1818418" y="1294543"/>
                </a:lnTo>
                <a:lnTo>
                  <a:pt x="2032445" y="1294543"/>
                </a:lnTo>
                <a:cubicBezTo>
                  <a:pt x="2089595" y="1294543"/>
                  <a:pt x="2134045" y="1312958"/>
                  <a:pt x="2165795" y="1349788"/>
                </a:cubicBezTo>
                <a:cubicBezTo>
                  <a:pt x="2197545" y="1386618"/>
                  <a:pt x="2213420" y="1443323"/>
                  <a:pt x="2213420" y="1519904"/>
                </a:cubicBezTo>
                <a:cubicBezTo>
                  <a:pt x="2213420" y="1596612"/>
                  <a:pt x="2197545" y="1653350"/>
                  <a:pt x="2165795" y="1690116"/>
                </a:cubicBezTo>
                <a:cubicBezTo>
                  <a:pt x="2134045" y="1726883"/>
                  <a:pt x="2089595" y="1745298"/>
                  <a:pt x="2032445" y="1745361"/>
                </a:cubicBezTo>
                <a:close/>
                <a:moveTo>
                  <a:pt x="1818418" y="2637758"/>
                </a:moveTo>
                <a:lnTo>
                  <a:pt x="1818418" y="1948625"/>
                </a:lnTo>
                <a:lnTo>
                  <a:pt x="2000250" y="1948625"/>
                </a:lnTo>
                <a:cubicBezTo>
                  <a:pt x="2052542" y="1948625"/>
                  <a:pt x="2086832" y="1961293"/>
                  <a:pt x="2109692" y="1984820"/>
                </a:cubicBezTo>
                <a:cubicBezTo>
                  <a:pt x="2132552" y="2008346"/>
                  <a:pt x="2145316" y="2046637"/>
                  <a:pt x="2151221" y="2101120"/>
                </a:cubicBezTo>
                <a:lnTo>
                  <a:pt x="2211229" y="2638425"/>
                </a:lnTo>
                <a:lnTo>
                  <a:pt x="2424303" y="2638425"/>
                </a:lnTo>
                <a:lnTo>
                  <a:pt x="2360200" y="2081498"/>
                </a:lnTo>
                <a:cubicBezTo>
                  <a:pt x="2352770" y="2014823"/>
                  <a:pt x="2344293" y="1971008"/>
                  <a:pt x="2317242" y="1932242"/>
                </a:cubicBezTo>
                <a:cubicBezTo>
                  <a:pt x="2293038" y="1895898"/>
                  <a:pt x="2257666" y="1868416"/>
                  <a:pt x="2216468" y="1853946"/>
                </a:cubicBezTo>
                <a:cubicBezTo>
                  <a:pt x="2278492" y="1825337"/>
                  <a:pt x="2331591" y="1780435"/>
                  <a:pt x="2370106" y="1724025"/>
                </a:cubicBezTo>
                <a:cubicBezTo>
                  <a:pt x="2407698" y="1668780"/>
                  <a:pt x="2426494" y="1592580"/>
                  <a:pt x="2426494" y="1495425"/>
                </a:cubicBezTo>
                <a:cubicBezTo>
                  <a:pt x="2426494" y="1370267"/>
                  <a:pt x="2391569" y="1271556"/>
                  <a:pt x="2321719" y="1199293"/>
                </a:cubicBezTo>
                <a:cubicBezTo>
                  <a:pt x="2251869" y="1127030"/>
                  <a:pt x="2155698" y="1090962"/>
                  <a:pt x="2033207" y="1091089"/>
                </a:cubicBezTo>
                <a:lnTo>
                  <a:pt x="1606677" y="1091089"/>
                </a:lnTo>
                <a:lnTo>
                  <a:pt x="1606677" y="2638425"/>
                </a:lnTo>
                <a:close/>
                <a:moveTo>
                  <a:pt x="7620000" y="1980248"/>
                </a:moveTo>
                <a:lnTo>
                  <a:pt x="5898547" y="3960590"/>
                </a:lnTo>
                <a:lnTo>
                  <a:pt x="1721453" y="3960590"/>
                </a:lnTo>
                <a:lnTo>
                  <a:pt x="0" y="1980248"/>
                </a:lnTo>
                <a:lnTo>
                  <a:pt x="1721453" y="0"/>
                </a:lnTo>
                <a:lnTo>
                  <a:pt x="5898547" y="0"/>
                </a:lnTo>
                <a:close/>
                <a:moveTo>
                  <a:pt x="5806821" y="3759137"/>
                </a:moveTo>
                <a:lnTo>
                  <a:pt x="7353300" y="1980248"/>
                </a:lnTo>
                <a:lnTo>
                  <a:pt x="5806821" y="201359"/>
                </a:lnTo>
                <a:lnTo>
                  <a:pt x="1813179" y="201359"/>
                </a:lnTo>
                <a:lnTo>
                  <a:pt x="266700" y="1980248"/>
                </a:lnTo>
                <a:lnTo>
                  <a:pt x="1813179" y="37591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OR - CUSTOM-01">
  <p:cSld name="3_HEOR - CUSTOM-01">
    <p:bg>
      <p:bgPr>
        <a:solidFill>
          <a:srgbClr val="FFFFFF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0"/>
          <p:cNvSpPr txBox="1"/>
          <p:nvPr>
            <p:ph type="title"/>
          </p:nvPr>
        </p:nvSpPr>
        <p:spPr>
          <a:xfrm>
            <a:off x="251221" y="269975"/>
            <a:ext cx="77952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Light"/>
              <a:buNone/>
              <a:defRPr b="0" i="0" sz="20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75" name="Google Shape;275;p50"/>
          <p:cNvSpPr txBox="1"/>
          <p:nvPr>
            <p:ph idx="1" type="body"/>
          </p:nvPr>
        </p:nvSpPr>
        <p:spPr>
          <a:xfrm>
            <a:off x="251222" y="4906107"/>
            <a:ext cx="86415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HEOR - CUSTOM-01">
  <p:cSld name="4_HEOR - CUSTOM-01">
    <p:bg>
      <p:bgPr>
        <a:solidFill>
          <a:srgbClr val="F5F5F2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/>
          <p:nvPr>
            <p:ph type="title"/>
          </p:nvPr>
        </p:nvSpPr>
        <p:spPr>
          <a:xfrm>
            <a:off x="251221" y="269975"/>
            <a:ext cx="77952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Light"/>
              <a:buNone/>
              <a:defRPr b="0" i="0" sz="20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78" name="Google Shape;278;p51"/>
          <p:cNvSpPr txBox="1"/>
          <p:nvPr>
            <p:ph idx="1" type="body"/>
          </p:nvPr>
        </p:nvSpPr>
        <p:spPr>
          <a:xfrm>
            <a:off x="251222" y="4906107"/>
            <a:ext cx="86415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- Table of contents">
  <p:cSld name="SECTION_HEADER_2">
    <p:bg>
      <p:bgPr>
        <a:solidFill>
          <a:srgbClr val="F5F5F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571450" y="2150850"/>
            <a:ext cx="43044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9pPr>
          </a:lstStyle>
          <a:p/>
        </p:txBody>
      </p:sp>
      <p:cxnSp>
        <p:nvCxnSpPr>
          <p:cNvPr id="39" name="Google Shape;39;p6"/>
          <p:cNvCxnSpPr/>
          <p:nvPr/>
        </p:nvCxnSpPr>
        <p:spPr>
          <a:xfrm flipH="1">
            <a:off x="2805632" y="2571748"/>
            <a:ext cx="2222400" cy="257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" name="Google Shape;40;p6"/>
          <p:cNvCxnSpPr/>
          <p:nvPr/>
        </p:nvCxnSpPr>
        <p:spPr>
          <a:xfrm>
            <a:off x="2792028" y="-4750"/>
            <a:ext cx="2236200" cy="257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" name="Google Shape;41;p6"/>
          <p:cNvCxnSpPr/>
          <p:nvPr/>
        </p:nvCxnSpPr>
        <p:spPr>
          <a:xfrm>
            <a:off x="5039800" y="-3000"/>
            <a:ext cx="0" cy="516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5641200" y="586475"/>
            <a:ext cx="3159900" cy="393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/>
            </a:lvl1pPr>
            <a:lvl2pPr indent="-3175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2pPr>
            <a:lvl3pPr indent="-3175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indent="-3175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indent="-3175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43" name="Google Shape;4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HEOR - CUSTOM-01">
  <p:cSld name="5_HEOR - CUSTOM-01">
    <p:bg>
      <p:bgPr>
        <a:gradFill>
          <a:gsLst>
            <a:gs pos="0">
              <a:srgbClr val="E7F2FE"/>
            </a:gs>
            <a:gs pos="57000">
              <a:srgbClr val="F5F5F2"/>
            </a:gs>
            <a:gs pos="100000">
              <a:srgbClr val="F8E6CD"/>
            </a:gs>
          </a:gsLst>
          <a:lin ang="2939961" scaled="0"/>
        </a:gra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2"/>
          <p:cNvSpPr txBox="1"/>
          <p:nvPr>
            <p:ph type="title"/>
          </p:nvPr>
        </p:nvSpPr>
        <p:spPr>
          <a:xfrm>
            <a:off x="251221" y="269975"/>
            <a:ext cx="77952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Light"/>
              <a:buNone/>
              <a:defRPr b="0" i="0" sz="20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81" name="Google Shape;281;p52"/>
          <p:cNvSpPr txBox="1"/>
          <p:nvPr>
            <p:ph idx="1" type="body"/>
          </p:nvPr>
        </p:nvSpPr>
        <p:spPr>
          <a:xfrm>
            <a:off x="251222" y="4906107"/>
            <a:ext cx="86415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Noto Sans Symbols"/>
              <a:buNone/>
              <a:defRPr b="0" i="0" sz="5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3"/>
          <p:cNvSpPr txBox="1"/>
          <p:nvPr>
            <p:ph type="title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he Sans Medium"/>
              <a:buNone/>
              <a:defRPr b="0" i="0" sz="2000" u="none" cap="none" strike="noStrike">
                <a:solidFill>
                  <a:schemeClr val="dk1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84" name="Google Shape;284;p53"/>
          <p:cNvSpPr txBox="1"/>
          <p:nvPr>
            <p:ph idx="1" type="body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85" name="Google Shape;285;p53"/>
          <p:cNvSpPr txBox="1"/>
          <p:nvPr>
            <p:ph idx="10" type="dt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86" name="Google Shape;286;p53"/>
          <p:cNvSpPr txBox="1"/>
          <p:nvPr>
            <p:ph idx="11" type="ftr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sp>
        <p:nvSpPr>
          <p:cNvPr id="287" name="Google Shape;287;p53"/>
          <p:cNvSpPr txBox="1"/>
          <p:nvPr>
            <p:ph idx="12" type="sldNum"/>
          </p:nvPr>
        </p:nvSpPr>
        <p:spPr>
          <a:xfrm>
            <a:off x="8415471" y="4887492"/>
            <a:ext cx="37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ose statement">
  <p:cSld name="SECTION_HEADER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41CD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Doing now what patients need next</a:t>
            </a:r>
            <a:endParaRPr sz="2000">
              <a:solidFill>
                <a:srgbClr val="0B41CD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a - Title and 1 column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/>
            </a:lvl1pPr>
            <a:lvl2pPr indent="-304800" lvl="1" marL="91440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indent="-304800" lvl="2" marL="1371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b - Title and 1 column with picture">
  <p:cSld name="TITLE_AND_BODY_4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>
            <p:ph idx="2" type="pic"/>
          </p:nvPr>
        </p:nvSpPr>
        <p:spPr>
          <a:xfrm>
            <a:off x="5609275" y="1436225"/>
            <a:ext cx="3534600" cy="33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571450" y="1442675"/>
            <a:ext cx="46947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/>
            </a:lvl1pPr>
            <a:lvl2pPr indent="-304800" lvl="1" marL="91440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indent="-304800" lvl="2" marL="1371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3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- Title only">
  <p:cSld name="TITLE_AND_BODY_3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" type="subTitle"/>
          </p:nvPr>
        </p:nvSpPr>
        <p:spPr>
          <a:xfrm>
            <a:off x="571450" y="813600"/>
            <a:ext cx="74304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type="title"/>
          </p:nvPr>
        </p:nvSpPr>
        <p:spPr>
          <a:xfrm>
            <a:off x="572400" y="432000"/>
            <a:ext cx="74304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27.xml"/><Relationship Id="rId35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29.xml"/><Relationship Id="rId37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71450" y="43267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71450" y="1442675"/>
            <a:ext cx="82296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rmAutofit/>
          </a:bodyPr>
          <a:lstStyle>
            <a:lvl1pPr indent="-311150" lvl="0" marL="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che Sans Light"/>
              <a:buChar char="■"/>
              <a:defRPr sz="1600"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-3175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1533D8"/>
              </a:buClr>
              <a:buSzPts val="1400"/>
              <a:buFont typeface="Roche Sans Light"/>
              <a:buChar char="○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he Sans Light"/>
              <a:buChar char="■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●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○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■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●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○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■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288632" y="264809"/>
            <a:ext cx="598050" cy="321675"/>
          </a:xfrm>
          <a:prstGeom prst="rect">
            <a:avLst/>
          </a:prstGeom>
          <a:noFill/>
          <a:ln>
            <a:noFill/>
          </a:ln>
        </p:spPr>
      </p:pic>
      <p:sp>
        <p:nvSpPr>
          <p:cNvPr descr=")]}'&#10;{&quot;branding&quot;:&quot;ROCHE_NEW&quot;,&quot;startSlideId&quot;:null,&quot;endSlideId&quot;:null,&quot;masterId&quot;:&quot;SLIDES_API916025361_8&quot;,&quot;theme&quot;:&quot;BLUE&quot;,&quot;defaultSlides&quot;:[&quot;SLIDES_API916025361_84&quot;,&quot;SLIDES_API916025361_164&quot;,&quot;SLIDES_API916025361_243&quot;,&quot;SLIDES_API916025361_320&quot;,&quot;SLIDES_API916025361_396&quot;,&quot;SLIDES_API916025361_474&quot;,&quot;SLIDES_API916025361_552&quot;,&quot;SLIDES_API916025361_629&quot;,&quot;SLIDES_API916025361_707&quot;,&quot;SLIDES_API916025361_782&quot;,&quot;SLIDES_API916025361_864&quot;,&quot;SLIDES_API916025361_944&quot;,&quot;SLIDES_API916025361_1023&quot;,&quot;SLIDES_API916025361_1104&quot;,&quot;SLIDES_API916025361_1184&quot;,&quot;SLIDES_API916025361_1263&quot;,&quot;SLIDES_API916025361_1346&quot;]}" id="9" name="Google Shape;9;p1"/>
          <p:cNvSpPr/>
          <p:nvPr/>
        </p:nvSpPr>
        <p:spPr>
          <a:xfrm>
            <a:off x="3632725" y="41200"/>
            <a:ext cx="192300" cy="1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8252350" y="4763490"/>
            <a:ext cx="5487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>
                <a:latin typeface="Roche Sans Light"/>
                <a:ea typeface="Roche Sans Light"/>
                <a:cs typeface="Roche Sans Light"/>
                <a:sym typeface="Roche Sans Light"/>
              </a:rPr>
              <a:t>‹#›</a:t>
            </a:fld>
            <a:endParaRPr sz="9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44">
          <p15:clr>
            <a:srgbClr val="EA4335"/>
          </p15:clr>
        </p15:guide>
        <p15:guide id="2" pos="360">
          <p15:clr>
            <a:srgbClr val="EA4335"/>
          </p15:clr>
        </p15:guide>
        <p15:guide id="3" orient="horz" pos="369">
          <p15:clr>
            <a:srgbClr val="EA4335"/>
          </p15:clr>
        </p15:guide>
        <p15:guide id="4" orient="horz" pos="909">
          <p15:clr>
            <a:srgbClr val="EA4335"/>
          </p15:clr>
        </p15:guide>
        <p15:guide id="5" pos="5221">
          <p15:clr>
            <a:srgbClr val="EA4335"/>
          </p15:clr>
        </p15:guide>
        <p15:guide id="6" orient="horz" pos="3076">
          <p15:clr>
            <a:srgbClr val="EA4335"/>
          </p15:clr>
        </p15:guide>
        <p15:guide id="7" orient="horz" pos="16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15471" y="4887492"/>
            <a:ext cx="37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8265111" y="266127"/>
            <a:ext cx="609600" cy="316847"/>
          </a:xfrm>
          <a:custGeom>
            <a:rect b="b" l="l" r="r" t="t"/>
            <a:pathLst>
              <a:path extrusionOk="0" h="3960590" w="7620000">
                <a:moveTo>
                  <a:pt x="6226493" y="1743075"/>
                </a:moveTo>
                <a:cubicBezTo>
                  <a:pt x="6194933" y="1676248"/>
                  <a:pt x="6144676" y="1620003"/>
                  <a:pt x="6081808" y="1581150"/>
                </a:cubicBezTo>
                <a:cubicBezTo>
                  <a:pt x="5949571" y="1504689"/>
                  <a:pt x="5786563" y="1504689"/>
                  <a:pt x="5654326" y="1581150"/>
                </a:cubicBezTo>
                <a:cubicBezTo>
                  <a:pt x="5591437" y="1619977"/>
                  <a:pt x="5541174" y="1676230"/>
                  <a:pt x="5509641" y="1743075"/>
                </a:cubicBezTo>
                <a:cubicBezTo>
                  <a:pt x="5475097" y="1812925"/>
                  <a:pt x="5457825" y="1894745"/>
                  <a:pt x="5457825" y="1988534"/>
                </a:cubicBezTo>
                <a:lnTo>
                  <a:pt x="5457825" y="2198942"/>
                </a:lnTo>
                <a:cubicBezTo>
                  <a:pt x="5457825" y="2292477"/>
                  <a:pt x="5475002" y="2374329"/>
                  <a:pt x="5509355" y="2444496"/>
                </a:cubicBezTo>
                <a:cubicBezTo>
                  <a:pt x="5540888" y="2511342"/>
                  <a:pt x="5591151" y="2567594"/>
                  <a:pt x="5654040" y="2606421"/>
                </a:cubicBezTo>
                <a:cubicBezTo>
                  <a:pt x="5786516" y="2681987"/>
                  <a:pt x="5949046" y="2681987"/>
                  <a:pt x="6081522" y="2606421"/>
                </a:cubicBezTo>
                <a:cubicBezTo>
                  <a:pt x="6143625" y="2568321"/>
                  <a:pt x="6181154" y="2525363"/>
                  <a:pt x="6215539" y="2455259"/>
                </a:cubicBezTo>
                <a:cubicBezTo>
                  <a:pt x="6233140" y="2417609"/>
                  <a:pt x="6245940" y="2377896"/>
                  <a:pt x="6253639" y="2337054"/>
                </a:cubicBezTo>
                <a:lnTo>
                  <a:pt x="6057900" y="2292191"/>
                </a:lnTo>
                <a:cubicBezTo>
                  <a:pt x="6051383" y="2331794"/>
                  <a:pt x="6035979" y="2369407"/>
                  <a:pt x="6012847" y="2402205"/>
                </a:cubicBezTo>
                <a:cubicBezTo>
                  <a:pt x="5977795" y="2447449"/>
                  <a:pt x="5926265" y="2468213"/>
                  <a:pt x="5867876" y="2468213"/>
                </a:cubicBezTo>
                <a:cubicBezTo>
                  <a:pt x="5809488" y="2468213"/>
                  <a:pt x="5757958" y="2447449"/>
                  <a:pt x="5722811" y="2402205"/>
                </a:cubicBezTo>
                <a:cubicBezTo>
                  <a:pt x="5687664" y="2356961"/>
                  <a:pt x="5670233" y="2292096"/>
                  <a:pt x="5670233" y="2211705"/>
                </a:cubicBezTo>
                <a:lnTo>
                  <a:pt x="5670233" y="2132743"/>
                </a:lnTo>
                <a:lnTo>
                  <a:pt x="6277833" y="2132743"/>
                </a:lnTo>
                <a:lnTo>
                  <a:pt x="6277833" y="1988534"/>
                </a:lnTo>
                <a:cubicBezTo>
                  <a:pt x="6277959" y="1894745"/>
                  <a:pt x="6260846" y="1812925"/>
                  <a:pt x="6226493" y="1743075"/>
                </a:cubicBezTo>
                <a:close/>
                <a:moveTo>
                  <a:pt x="5868067" y="1719358"/>
                </a:moveTo>
                <a:cubicBezTo>
                  <a:pt x="5926455" y="1719358"/>
                  <a:pt x="5977985" y="1739741"/>
                  <a:pt x="6013037" y="1784318"/>
                </a:cubicBezTo>
                <a:cubicBezTo>
                  <a:pt x="6044756" y="1824609"/>
                  <a:pt x="6062091" y="1885188"/>
                  <a:pt x="6065139" y="1955102"/>
                </a:cubicBezTo>
                <a:lnTo>
                  <a:pt x="5670995" y="1955102"/>
                </a:lnTo>
                <a:cubicBezTo>
                  <a:pt x="5674043" y="1885188"/>
                  <a:pt x="5691283" y="1824609"/>
                  <a:pt x="5723002" y="1784318"/>
                </a:cubicBezTo>
                <a:cubicBezTo>
                  <a:pt x="5758149" y="1739646"/>
                  <a:pt x="5809583" y="1719263"/>
                  <a:pt x="5868067" y="1719263"/>
                </a:cubicBezTo>
                <a:close/>
                <a:moveTo>
                  <a:pt x="4500467" y="2638425"/>
                </a:moveTo>
                <a:lnTo>
                  <a:pt x="4500467" y="1091279"/>
                </a:lnTo>
                <a:lnTo>
                  <a:pt x="4712589" y="1091279"/>
                </a:lnTo>
                <a:lnTo>
                  <a:pt x="4712589" y="1637157"/>
                </a:lnTo>
                <a:cubicBezTo>
                  <a:pt x="4732782" y="1606677"/>
                  <a:pt x="4768977" y="1577816"/>
                  <a:pt x="4813745" y="1556004"/>
                </a:cubicBezTo>
                <a:cubicBezTo>
                  <a:pt x="4860072" y="1533750"/>
                  <a:pt x="4910947" y="1522597"/>
                  <a:pt x="4962335" y="1523429"/>
                </a:cubicBezTo>
                <a:cubicBezTo>
                  <a:pt x="5061013" y="1523429"/>
                  <a:pt x="5139087" y="1554353"/>
                  <a:pt x="5196555" y="1616202"/>
                </a:cubicBezTo>
                <a:cubicBezTo>
                  <a:pt x="5254022" y="1678051"/>
                  <a:pt x="5282597" y="1764252"/>
                  <a:pt x="5282280" y="1874806"/>
                </a:cubicBezTo>
                <a:lnTo>
                  <a:pt x="5282280" y="2638425"/>
                </a:lnTo>
                <a:lnTo>
                  <a:pt x="5070634" y="2638425"/>
                </a:lnTo>
                <a:lnTo>
                  <a:pt x="5070634" y="1920240"/>
                </a:lnTo>
                <a:cubicBezTo>
                  <a:pt x="5070634" y="1859852"/>
                  <a:pt x="5053680" y="1811973"/>
                  <a:pt x="5019771" y="1776603"/>
                </a:cubicBezTo>
                <a:cubicBezTo>
                  <a:pt x="4949200" y="1705823"/>
                  <a:pt x="4834614" y="1705652"/>
                  <a:pt x="4763834" y="1776222"/>
                </a:cubicBezTo>
                <a:cubicBezTo>
                  <a:pt x="4763707" y="1776349"/>
                  <a:pt x="4763580" y="1776476"/>
                  <a:pt x="4763453" y="1776603"/>
                </a:cubicBezTo>
                <a:cubicBezTo>
                  <a:pt x="4729544" y="1811909"/>
                  <a:pt x="4712589" y="1859788"/>
                  <a:pt x="4712589" y="1920240"/>
                </a:cubicBezTo>
                <a:lnTo>
                  <a:pt x="4712589" y="2638425"/>
                </a:lnTo>
                <a:close/>
                <a:moveTo>
                  <a:pt x="3741515" y="2209800"/>
                </a:moveTo>
                <a:cubicBezTo>
                  <a:pt x="3741515" y="2290096"/>
                  <a:pt x="3759422" y="2354485"/>
                  <a:pt x="3795236" y="2399062"/>
                </a:cubicBezTo>
                <a:cubicBezTo>
                  <a:pt x="3831050" y="2443639"/>
                  <a:pt x="3882866" y="2464022"/>
                  <a:pt x="3941350" y="2464022"/>
                </a:cubicBezTo>
                <a:cubicBezTo>
                  <a:pt x="4046506" y="2464022"/>
                  <a:pt x="4111530" y="2396808"/>
                  <a:pt x="4136422" y="2262378"/>
                </a:cubicBezTo>
                <a:lnTo>
                  <a:pt x="4333875" y="2308193"/>
                </a:lnTo>
                <a:cubicBezTo>
                  <a:pt x="4317810" y="2420779"/>
                  <a:pt x="4276884" y="2508123"/>
                  <a:pt x="4211098" y="2570226"/>
                </a:cubicBezTo>
                <a:cubicBezTo>
                  <a:pt x="4145312" y="2632329"/>
                  <a:pt x="4055428" y="2663381"/>
                  <a:pt x="3941445" y="2663381"/>
                </a:cubicBezTo>
                <a:cubicBezTo>
                  <a:pt x="3817176" y="2663381"/>
                  <a:pt x="3717417" y="2621375"/>
                  <a:pt x="3642170" y="2537365"/>
                </a:cubicBezTo>
                <a:cubicBezTo>
                  <a:pt x="3566922" y="2453354"/>
                  <a:pt x="3529267" y="2339721"/>
                  <a:pt x="3529203" y="2196465"/>
                </a:cubicBezTo>
                <a:lnTo>
                  <a:pt x="3529203" y="1990725"/>
                </a:lnTo>
                <a:cubicBezTo>
                  <a:pt x="3529203" y="1847596"/>
                  <a:pt x="3566827" y="1733963"/>
                  <a:pt x="3642074" y="1649825"/>
                </a:cubicBezTo>
                <a:cubicBezTo>
                  <a:pt x="3717322" y="1565688"/>
                  <a:pt x="3817081" y="1523682"/>
                  <a:pt x="3941350" y="1523810"/>
                </a:cubicBezTo>
                <a:cubicBezTo>
                  <a:pt x="4055650" y="1523810"/>
                  <a:pt x="4145534" y="1554861"/>
                  <a:pt x="4211003" y="1616964"/>
                </a:cubicBezTo>
                <a:cubicBezTo>
                  <a:pt x="4276471" y="1679067"/>
                  <a:pt x="4317429" y="1766253"/>
                  <a:pt x="4333875" y="1878521"/>
                </a:cubicBezTo>
                <a:lnTo>
                  <a:pt x="4136517" y="1924622"/>
                </a:lnTo>
                <a:cubicBezTo>
                  <a:pt x="4111689" y="1790129"/>
                  <a:pt x="4046665" y="1722882"/>
                  <a:pt x="3941445" y="1722882"/>
                </a:cubicBezTo>
                <a:cubicBezTo>
                  <a:pt x="3882962" y="1722882"/>
                  <a:pt x="3831146" y="1743361"/>
                  <a:pt x="3795332" y="1787938"/>
                </a:cubicBezTo>
                <a:cubicBezTo>
                  <a:pt x="3759518" y="1832515"/>
                  <a:pt x="3741611" y="1896809"/>
                  <a:pt x="3741611" y="1977200"/>
                </a:cubicBezTo>
                <a:close/>
                <a:moveTo>
                  <a:pt x="2955703" y="2464784"/>
                </a:moveTo>
                <a:cubicBezTo>
                  <a:pt x="2897220" y="2464784"/>
                  <a:pt x="2845689" y="2444020"/>
                  <a:pt x="2810637" y="2398681"/>
                </a:cubicBezTo>
                <a:cubicBezTo>
                  <a:pt x="2775585" y="2353342"/>
                  <a:pt x="2758059" y="2288667"/>
                  <a:pt x="2758059" y="2208181"/>
                </a:cubicBezTo>
                <a:lnTo>
                  <a:pt x="2758059" y="1977866"/>
                </a:lnTo>
                <a:cubicBezTo>
                  <a:pt x="2758059" y="1897571"/>
                  <a:pt x="2775585" y="1833182"/>
                  <a:pt x="2810637" y="1788605"/>
                </a:cubicBezTo>
                <a:cubicBezTo>
                  <a:pt x="2845689" y="1744028"/>
                  <a:pt x="2897220" y="1723549"/>
                  <a:pt x="2955703" y="1723549"/>
                </a:cubicBezTo>
                <a:cubicBezTo>
                  <a:pt x="3014186" y="1723549"/>
                  <a:pt x="3065621" y="1744028"/>
                  <a:pt x="3100673" y="1788605"/>
                </a:cubicBezTo>
                <a:cubicBezTo>
                  <a:pt x="3135725" y="1833182"/>
                  <a:pt x="3153251" y="1897571"/>
                  <a:pt x="3153251" y="1977866"/>
                </a:cubicBezTo>
                <a:lnTo>
                  <a:pt x="3153251" y="2208086"/>
                </a:lnTo>
                <a:cubicBezTo>
                  <a:pt x="3153251" y="2288477"/>
                  <a:pt x="3135725" y="2353151"/>
                  <a:pt x="3100673" y="2398586"/>
                </a:cubicBezTo>
                <a:cubicBezTo>
                  <a:pt x="3065621" y="2444020"/>
                  <a:pt x="3014091" y="2464689"/>
                  <a:pt x="2955703" y="2464689"/>
                </a:cubicBezTo>
                <a:moveTo>
                  <a:pt x="2955703" y="2663762"/>
                </a:moveTo>
                <a:cubicBezTo>
                  <a:pt x="3030836" y="2665238"/>
                  <a:pt x="3104881" y="2645638"/>
                  <a:pt x="3169444" y="2607183"/>
                </a:cubicBezTo>
                <a:cubicBezTo>
                  <a:pt x="3232323" y="2568343"/>
                  <a:pt x="3282582" y="2512094"/>
                  <a:pt x="3314129" y="2445258"/>
                </a:cubicBezTo>
                <a:cubicBezTo>
                  <a:pt x="3348419" y="2375408"/>
                  <a:pt x="3365564" y="2293588"/>
                  <a:pt x="3365564" y="2199799"/>
                </a:cubicBezTo>
                <a:lnTo>
                  <a:pt x="3365564" y="1988820"/>
                </a:lnTo>
                <a:cubicBezTo>
                  <a:pt x="3365564" y="1895285"/>
                  <a:pt x="3348419" y="1813465"/>
                  <a:pt x="3314129" y="1743361"/>
                </a:cubicBezTo>
                <a:cubicBezTo>
                  <a:pt x="3282555" y="1676543"/>
                  <a:pt x="3232301" y="1620301"/>
                  <a:pt x="3169444" y="1581436"/>
                </a:cubicBezTo>
                <a:cubicBezTo>
                  <a:pt x="3037207" y="1504975"/>
                  <a:pt x="2874199" y="1504975"/>
                  <a:pt x="2741962" y="1581436"/>
                </a:cubicBezTo>
                <a:cubicBezTo>
                  <a:pt x="2679048" y="1620233"/>
                  <a:pt x="2628777" y="1676494"/>
                  <a:pt x="2597277" y="1743361"/>
                </a:cubicBezTo>
                <a:cubicBezTo>
                  <a:pt x="2562860" y="1813211"/>
                  <a:pt x="2545683" y="1895031"/>
                  <a:pt x="2545747" y="1988820"/>
                </a:cubicBezTo>
                <a:lnTo>
                  <a:pt x="2545747" y="2199323"/>
                </a:lnTo>
                <a:cubicBezTo>
                  <a:pt x="2545747" y="2292858"/>
                  <a:pt x="2562924" y="2374678"/>
                  <a:pt x="2597277" y="2444782"/>
                </a:cubicBezTo>
                <a:cubicBezTo>
                  <a:pt x="2628777" y="2511649"/>
                  <a:pt x="2679048" y="2567909"/>
                  <a:pt x="2741962" y="2606707"/>
                </a:cubicBezTo>
                <a:cubicBezTo>
                  <a:pt x="2806515" y="2645186"/>
                  <a:pt x="2880566" y="2664788"/>
                  <a:pt x="2955703" y="2663286"/>
                </a:cubicBezTo>
                <a:moveTo>
                  <a:pt x="1818418" y="1744980"/>
                </a:moveTo>
                <a:lnTo>
                  <a:pt x="1818418" y="1294543"/>
                </a:lnTo>
                <a:lnTo>
                  <a:pt x="2032445" y="1294543"/>
                </a:lnTo>
                <a:cubicBezTo>
                  <a:pt x="2089595" y="1294543"/>
                  <a:pt x="2134045" y="1312958"/>
                  <a:pt x="2165795" y="1349788"/>
                </a:cubicBezTo>
                <a:cubicBezTo>
                  <a:pt x="2197545" y="1386618"/>
                  <a:pt x="2213420" y="1443323"/>
                  <a:pt x="2213420" y="1519904"/>
                </a:cubicBezTo>
                <a:cubicBezTo>
                  <a:pt x="2213420" y="1596612"/>
                  <a:pt x="2197545" y="1653350"/>
                  <a:pt x="2165795" y="1690116"/>
                </a:cubicBezTo>
                <a:cubicBezTo>
                  <a:pt x="2134045" y="1726883"/>
                  <a:pt x="2089595" y="1745298"/>
                  <a:pt x="2032445" y="1745361"/>
                </a:cubicBezTo>
                <a:close/>
                <a:moveTo>
                  <a:pt x="1818418" y="2637758"/>
                </a:moveTo>
                <a:lnTo>
                  <a:pt x="1818418" y="1948625"/>
                </a:lnTo>
                <a:lnTo>
                  <a:pt x="2000250" y="1948625"/>
                </a:lnTo>
                <a:cubicBezTo>
                  <a:pt x="2052542" y="1948625"/>
                  <a:pt x="2086832" y="1961293"/>
                  <a:pt x="2109692" y="1984820"/>
                </a:cubicBezTo>
                <a:cubicBezTo>
                  <a:pt x="2132552" y="2008346"/>
                  <a:pt x="2145316" y="2046637"/>
                  <a:pt x="2151221" y="2101120"/>
                </a:cubicBezTo>
                <a:lnTo>
                  <a:pt x="2211229" y="2638425"/>
                </a:lnTo>
                <a:lnTo>
                  <a:pt x="2424303" y="2638425"/>
                </a:lnTo>
                <a:lnTo>
                  <a:pt x="2360200" y="2081498"/>
                </a:lnTo>
                <a:cubicBezTo>
                  <a:pt x="2352770" y="2014823"/>
                  <a:pt x="2344293" y="1971008"/>
                  <a:pt x="2317242" y="1932242"/>
                </a:cubicBezTo>
                <a:cubicBezTo>
                  <a:pt x="2293038" y="1895898"/>
                  <a:pt x="2257666" y="1868416"/>
                  <a:pt x="2216468" y="1853946"/>
                </a:cubicBezTo>
                <a:cubicBezTo>
                  <a:pt x="2278492" y="1825337"/>
                  <a:pt x="2331591" y="1780435"/>
                  <a:pt x="2370106" y="1724025"/>
                </a:cubicBezTo>
                <a:cubicBezTo>
                  <a:pt x="2407698" y="1668780"/>
                  <a:pt x="2426494" y="1592580"/>
                  <a:pt x="2426494" y="1495425"/>
                </a:cubicBezTo>
                <a:cubicBezTo>
                  <a:pt x="2426494" y="1370267"/>
                  <a:pt x="2391569" y="1271556"/>
                  <a:pt x="2321719" y="1199293"/>
                </a:cubicBezTo>
                <a:cubicBezTo>
                  <a:pt x="2251869" y="1127030"/>
                  <a:pt x="2155698" y="1090962"/>
                  <a:pt x="2033207" y="1091089"/>
                </a:cubicBezTo>
                <a:lnTo>
                  <a:pt x="1606677" y="1091089"/>
                </a:lnTo>
                <a:lnTo>
                  <a:pt x="1606677" y="2638425"/>
                </a:lnTo>
                <a:close/>
                <a:moveTo>
                  <a:pt x="7620000" y="1980248"/>
                </a:moveTo>
                <a:lnTo>
                  <a:pt x="5898547" y="3960590"/>
                </a:lnTo>
                <a:lnTo>
                  <a:pt x="1721453" y="3960590"/>
                </a:lnTo>
                <a:lnTo>
                  <a:pt x="0" y="1980248"/>
                </a:lnTo>
                <a:lnTo>
                  <a:pt x="1721453" y="0"/>
                </a:lnTo>
                <a:lnTo>
                  <a:pt x="5898547" y="0"/>
                </a:lnTo>
                <a:close/>
                <a:moveTo>
                  <a:pt x="5806821" y="3759137"/>
                </a:moveTo>
                <a:lnTo>
                  <a:pt x="7353300" y="1980248"/>
                </a:lnTo>
                <a:lnTo>
                  <a:pt x="5806821" y="201359"/>
                </a:lnTo>
                <a:lnTo>
                  <a:pt x="1813179" y="201359"/>
                </a:lnTo>
                <a:lnTo>
                  <a:pt x="266700" y="1980248"/>
                </a:lnTo>
                <a:lnTo>
                  <a:pt x="1813179" y="37591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4"/>
          <p:cNvSpPr txBox="1"/>
          <p:nvPr>
            <p:ph idx="2" type="subTitle"/>
          </p:nvPr>
        </p:nvSpPr>
        <p:spPr>
          <a:xfrm>
            <a:off x="571450" y="2912299"/>
            <a:ext cx="4495200" cy="52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Alex Simpson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Roche</a:t>
            </a:r>
            <a:endParaRPr/>
          </a:p>
        </p:txBody>
      </p:sp>
      <p:sp>
        <p:nvSpPr>
          <p:cNvPr id="293" name="Google Shape;293;p54"/>
          <p:cNvSpPr txBox="1"/>
          <p:nvPr>
            <p:ph idx="3" type="subTitle"/>
          </p:nvPr>
        </p:nvSpPr>
        <p:spPr>
          <a:xfrm>
            <a:off x="6016200" y="4846320"/>
            <a:ext cx="27849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11/04/2024</a:t>
            </a:r>
            <a:endParaRPr/>
          </a:p>
        </p:txBody>
      </p:sp>
      <p:sp>
        <p:nvSpPr>
          <p:cNvPr id="294" name="Google Shape;294;p54"/>
          <p:cNvSpPr txBox="1"/>
          <p:nvPr>
            <p:ph type="ctrTitle"/>
          </p:nvPr>
        </p:nvSpPr>
        <p:spPr>
          <a:xfrm>
            <a:off x="571450" y="586475"/>
            <a:ext cx="6976800" cy="16956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Secure Market Access with Single Arm Trials?</a:t>
            </a:r>
            <a:endParaRPr/>
          </a:p>
        </p:txBody>
      </p:sp>
      <p:sp>
        <p:nvSpPr>
          <p:cNvPr id="295" name="Google Shape;295;p54"/>
          <p:cNvSpPr txBox="1"/>
          <p:nvPr>
            <p:ph idx="1" type="subTitle"/>
          </p:nvPr>
        </p:nvSpPr>
        <p:spPr>
          <a:xfrm>
            <a:off x="571450" y="2393733"/>
            <a:ext cx="6549900" cy="438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Pharma pipedream, or closing in on reality?</a:t>
            </a:r>
            <a:endParaRPr/>
          </a:p>
        </p:txBody>
      </p:sp>
      <p:sp>
        <p:nvSpPr>
          <p:cNvPr id="296" name="Google Shape;296;p54"/>
          <p:cNvSpPr txBox="1"/>
          <p:nvPr/>
        </p:nvSpPr>
        <p:spPr>
          <a:xfrm>
            <a:off x="258900" y="4748825"/>
            <a:ext cx="51657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Roche Sans Light"/>
                <a:ea typeface="Roche Sans Light"/>
                <a:cs typeface="Roche Sans Light"/>
                <a:sym typeface="Roche Sans Light"/>
              </a:rPr>
              <a:t>All views expressed in this talk are my own and do not </a:t>
            </a:r>
            <a:r>
              <a:rPr lang="en-GB" sz="900">
                <a:latin typeface="Roche Sans Light"/>
                <a:ea typeface="Roche Sans Light"/>
                <a:cs typeface="Roche Sans Light"/>
                <a:sym typeface="Roche Sans Light"/>
              </a:rPr>
              <a:t>necessarily</a:t>
            </a:r>
            <a:r>
              <a:rPr lang="en-GB" sz="900">
                <a:latin typeface="Roche Sans Light"/>
                <a:ea typeface="Roche Sans Light"/>
                <a:cs typeface="Roche Sans Light"/>
                <a:sym typeface="Roche Sans Light"/>
              </a:rPr>
              <a:t> represent the views of Roche as a whole</a:t>
            </a:r>
            <a:endParaRPr sz="9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3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Regulatory approval based on SAT evidence has been increasing too</a:t>
            </a:r>
            <a:endParaRPr/>
          </a:p>
        </p:txBody>
      </p:sp>
      <p:sp>
        <p:nvSpPr>
          <p:cNvPr id="377" name="Google Shape;377;p63"/>
          <p:cNvSpPr txBox="1"/>
          <p:nvPr/>
        </p:nvSpPr>
        <p:spPr>
          <a:xfrm>
            <a:off x="231425" y="1597620"/>
            <a:ext cx="4673700" cy="1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Goring (2019)</a:t>
            </a:r>
            <a:endParaRPr sz="160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B41CD"/>
              </a:buClr>
              <a:buSzPts val="1600"/>
              <a:buFont typeface="Noto Sans Symbols"/>
              <a:buChar char="▪"/>
            </a:pP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2005 -&gt; 2017: non-randomised study designs used in submission in </a:t>
            </a:r>
            <a:r>
              <a:rPr b="1" lang="en-GB">
                <a:solidFill>
                  <a:srgbClr val="0B41CD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43  indications </a:t>
            </a: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across </a:t>
            </a:r>
            <a:r>
              <a:rPr lang="en-GB">
                <a:solidFill>
                  <a:srgbClr val="1482FA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oncology, stem cell transplants and rare metabolic diseases</a:t>
            </a:r>
            <a:endParaRPr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2286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78" name="Google Shape;378;p63"/>
          <p:cNvSpPr txBox="1"/>
          <p:nvPr/>
        </p:nvSpPr>
        <p:spPr>
          <a:xfrm>
            <a:off x="4240975" y="3113148"/>
            <a:ext cx="46737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41CD"/>
              </a:buClr>
              <a:buSzPts val="1400"/>
              <a:buFont typeface="Noto Sans Symbols"/>
              <a:buChar char="▪"/>
            </a:pPr>
            <a:r>
              <a:rPr b="0" i="0" lang="en-GB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The FDA approved 98% of submissions, with EMA approving 79%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41CD"/>
              </a:buClr>
              <a:buSzPts val="1400"/>
              <a:buFont typeface="Noto Sans Symbols"/>
              <a:buChar char="▪"/>
            </a:pPr>
            <a:r>
              <a:rPr b="1" i="0" lang="en-GB" u="none" cap="none" strike="noStrik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But: a need for post-approval confirmatory RCTs or additional non-randomised evidence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63"/>
          <p:cNvSpPr/>
          <p:nvPr/>
        </p:nvSpPr>
        <p:spPr>
          <a:xfrm rot="5400000">
            <a:off x="3026500" y="2682325"/>
            <a:ext cx="808200" cy="1221900"/>
          </a:xfrm>
          <a:prstGeom prst="bentUpArrow">
            <a:avLst>
              <a:gd fmla="val 28873" name="adj1"/>
              <a:gd fmla="val 27308" name="adj2"/>
              <a:gd fmla="val 46384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80" name="Google Shape;380;p63"/>
          <p:cNvSpPr txBox="1"/>
          <p:nvPr/>
        </p:nvSpPr>
        <p:spPr>
          <a:xfrm>
            <a:off x="-2459727" y="4525681"/>
            <a:ext cx="11553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7F7F7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Abbreviations: EMA, European Medicines Agency; FDA, Food and Drug Administration;.</a:t>
            </a:r>
            <a:endParaRPr sz="600">
              <a:solidFill>
                <a:srgbClr val="7F7F7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7F7F7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Hatswell AJ, Baio G, Berlin JA, Irs A, Freemantle N. Regulatory approval of pharmaceuticals without a randomised controlled study: analysis of EMA and FDA approvals 1999–2014. BMJ open. 2016 Jun 1;6(6):e011666.</a:t>
            </a:r>
            <a:fld id="{00000000-1234-1234-1234-123412341234}" type="slidenum">
              <a:rPr lang="en-GB" sz="600">
                <a:solidFill>
                  <a:srgbClr val="7F7F7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‹#›</a:t>
            </a:fld>
            <a:endParaRPr sz="600">
              <a:solidFill>
                <a:srgbClr val="7F7F7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7F7F7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Goring S, Taylor A, Müller K, Li TJ, Korol EE, Levy AR, Freemantle N. Characteristics of non-randomised studies using comparisons with external controls submitted for regulatory approval in the USA and Europe: a systematic review. BMJ open. 2019 Feb 1;9(2):e024895.</a:t>
            </a:r>
            <a:endParaRPr sz="800">
              <a:solidFill>
                <a:srgbClr val="888888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4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Regulatory approval based on SAT evidence has been increasing too</a:t>
            </a:r>
            <a:endParaRPr/>
          </a:p>
        </p:txBody>
      </p:sp>
      <p:sp>
        <p:nvSpPr>
          <p:cNvPr id="386" name="Google Shape;386;p64"/>
          <p:cNvSpPr txBox="1"/>
          <p:nvPr/>
        </p:nvSpPr>
        <p:spPr>
          <a:xfrm>
            <a:off x="231425" y="1597620"/>
            <a:ext cx="4673700" cy="1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latin typeface="Roche Sans Light"/>
                <a:ea typeface="Roche Sans Light"/>
                <a:cs typeface="Roche Sans Light"/>
                <a:sym typeface="Roche Sans Light"/>
              </a:rPr>
              <a:t>Riberio (2023)</a:t>
            </a:r>
            <a:endParaRPr sz="160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B41CD"/>
              </a:buClr>
              <a:buSzPts val="1600"/>
              <a:buFont typeface="Noto Sans Symbols"/>
              <a:buChar char="▪"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1992</a:t>
            </a: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-&gt; 20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20</a:t>
            </a: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: 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Assessment of </a:t>
            </a:r>
            <a:r>
              <a:rPr b="1" lang="en-GB">
                <a:solidFill>
                  <a:srgbClr val="0B41CD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254 FDA accelerated approvals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, searching for approvals based on </a:t>
            </a:r>
            <a:r>
              <a:rPr lang="en-GB">
                <a:solidFill>
                  <a:srgbClr val="1482FA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SATs for oncology</a:t>
            </a:r>
            <a:endParaRPr>
              <a:solidFill>
                <a:srgbClr val="1482FA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5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Regulatory approval based on SAT evidence has been increasing too</a:t>
            </a:r>
            <a:endParaRPr/>
          </a:p>
        </p:txBody>
      </p:sp>
      <p:sp>
        <p:nvSpPr>
          <p:cNvPr id="392" name="Google Shape;392;p65"/>
          <p:cNvSpPr txBox="1"/>
          <p:nvPr/>
        </p:nvSpPr>
        <p:spPr>
          <a:xfrm>
            <a:off x="231425" y="1597620"/>
            <a:ext cx="4673700" cy="1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latin typeface="Roche Sans Light"/>
                <a:ea typeface="Roche Sans Light"/>
                <a:cs typeface="Roche Sans Light"/>
                <a:sym typeface="Roche Sans Light"/>
              </a:rPr>
              <a:t>Riberio (2023)</a:t>
            </a:r>
            <a:endParaRPr sz="160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B41CD"/>
              </a:buClr>
              <a:buSzPts val="1600"/>
              <a:buFont typeface="Noto Sans Symbols"/>
              <a:buChar char="▪"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1992</a:t>
            </a: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-&gt; 20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20</a:t>
            </a: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: 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Assessment of </a:t>
            </a:r>
            <a:r>
              <a:rPr b="1" lang="en-GB">
                <a:solidFill>
                  <a:srgbClr val="0B41CD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254 FDA accelerated approvals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, searching for approvals based on </a:t>
            </a:r>
            <a:r>
              <a:rPr lang="en-GB">
                <a:solidFill>
                  <a:srgbClr val="1482FA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SATs for oncology</a:t>
            </a:r>
            <a:endParaRPr>
              <a:solidFill>
                <a:srgbClr val="1482FA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93" name="Google Shape;393;p65"/>
          <p:cNvSpPr/>
          <p:nvPr/>
        </p:nvSpPr>
        <p:spPr>
          <a:xfrm rot="5400000">
            <a:off x="3026500" y="2682325"/>
            <a:ext cx="808200" cy="1221900"/>
          </a:xfrm>
          <a:prstGeom prst="bentUpArrow">
            <a:avLst>
              <a:gd fmla="val 28873" name="adj1"/>
              <a:gd fmla="val 27308" name="adj2"/>
              <a:gd fmla="val 46384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94" name="Google Shape;394;p65"/>
          <p:cNvSpPr txBox="1"/>
          <p:nvPr/>
        </p:nvSpPr>
        <p:spPr>
          <a:xfrm>
            <a:off x="4240975" y="3113148"/>
            <a:ext cx="46737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41CD"/>
              </a:buClr>
              <a:buSzPts val="1400"/>
              <a:buFont typeface="Noto Sans Symbols"/>
              <a:buChar char="▪"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119 (47%) of the approvals were for </a:t>
            </a:r>
            <a:r>
              <a:rPr lang="en-GB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oncology indications based on SATs</a:t>
            </a:r>
            <a:endParaRPr b="0" i="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41CD"/>
              </a:buClr>
              <a:buSzPts val="1400"/>
              <a:buFont typeface="Roche Sans Light"/>
              <a:buChar char="▪"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Majority of approvals (61%) occurred between 2010-2020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che Sans Light"/>
              <a:buChar char="○"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Approvals based on SAT have been increasing through time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5"/>
          <p:cNvSpPr txBox="1"/>
          <p:nvPr/>
        </p:nvSpPr>
        <p:spPr>
          <a:xfrm>
            <a:off x="-2409602" y="4967706"/>
            <a:ext cx="11553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888888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Ribeiro, Tatiane Bomfim, et al. "Increasing FDA accelerated approval of single-arm trials in oncology (1992 to 2020)." Journal of Clinical Epidemiology (2023).</a:t>
            </a:r>
            <a:endParaRPr sz="800">
              <a:solidFill>
                <a:srgbClr val="888888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6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HTA approvals have not been keeping up</a:t>
            </a:r>
            <a:endParaRPr/>
          </a:p>
        </p:txBody>
      </p:sp>
      <p:sp>
        <p:nvSpPr>
          <p:cNvPr id="401" name="Google Shape;401;p66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66"/>
          <p:cNvSpPr txBox="1"/>
          <p:nvPr/>
        </p:nvSpPr>
        <p:spPr>
          <a:xfrm>
            <a:off x="231425" y="1597620"/>
            <a:ext cx="4673700" cy="1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latin typeface="Roche Sans Light"/>
                <a:ea typeface="Roche Sans Light"/>
                <a:cs typeface="Roche Sans Light"/>
                <a:sym typeface="Roche Sans Light"/>
              </a:rPr>
              <a:t>Patel</a:t>
            </a:r>
            <a:r>
              <a:rPr b="1" lang="en-GB" sz="1600">
                <a:latin typeface="Roche Sans Light"/>
                <a:ea typeface="Roche Sans Light"/>
                <a:cs typeface="Roche Sans Light"/>
                <a:sym typeface="Roche Sans Light"/>
              </a:rPr>
              <a:t> (2021)</a:t>
            </a:r>
            <a:endParaRPr sz="160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B41CD"/>
              </a:buClr>
              <a:buSzPts val="1600"/>
              <a:buFont typeface="Noto Sans Symbols"/>
              <a:buChar char="▪"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2011</a:t>
            </a: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-&gt; 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2019</a:t>
            </a: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: 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Assessment of </a:t>
            </a:r>
            <a:r>
              <a:rPr b="1" lang="en-GB">
                <a:solidFill>
                  <a:srgbClr val="0B41CD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SAT-based HTA submissions.</a:t>
            </a:r>
            <a:r>
              <a:rPr b="1" lang="en-GB">
                <a:solidFill>
                  <a:srgbClr val="0B41CD"/>
                </a:solidFill>
                <a:latin typeface="Roche Sans"/>
                <a:ea typeface="Roche Sans"/>
                <a:cs typeface="Roche Sans"/>
                <a:sym typeface="Roche Sans"/>
              </a:rPr>
              <a:t> 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Used publicly available data (e.g., from HTA websites) to look at the decision outcomes</a:t>
            </a:r>
            <a:endParaRPr>
              <a:solidFill>
                <a:srgbClr val="1482FA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7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HTA approvals have not been keeping up</a:t>
            </a:r>
            <a:endParaRPr/>
          </a:p>
        </p:txBody>
      </p:sp>
      <p:sp>
        <p:nvSpPr>
          <p:cNvPr id="408" name="Google Shape;408;p67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67"/>
          <p:cNvSpPr txBox="1"/>
          <p:nvPr/>
        </p:nvSpPr>
        <p:spPr>
          <a:xfrm>
            <a:off x="231425" y="1597620"/>
            <a:ext cx="4673700" cy="1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latin typeface="Roche Sans Light"/>
                <a:ea typeface="Roche Sans Light"/>
                <a:cs typeface="Roche Sans Light"/>
                <a:sym typeface="Roche Sans Light"/>
              </a:rPr>
              <a:t>Patel (2021)</a:t>
            </a:r>
            <a:endParaRPr sz="160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B41CD"/>
              </a:buClr>
              <a:buSzPts val="1600"/>
              <a:buFont typeface="Noto Sans Symbols"/>
              <a:buChar char="▪"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2011</a:t>
            </a: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-&gt; 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2019</a:t>
            </a: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: 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Assessment of </a:t>
            </a:r>
            <a:r>
              <a:rPr b="1" lang="en-GB">
                <a:solidFill>
                  <a:srgbClr val="0B41CD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SAT-based HTA submissions.</a:t>
            </a:r>
            <a:r>
              <a:rPr b="1" lang="en-GB">
                <a:solidFill>
                  <a:srgbClr val="0B41CD"/>
                </a:solidFill>
                <a:latin typeface="Roche Sans"/>
                <a:ea typeface="Roche Sans"/>
                <a:cs typeface="Roche Sans"/>
                <a:sym typeface="Roche Sans"/>
              </a:rPr>
              <a:t> 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Used publicly available data (e.g., from HTA websites) to look at the decision outcomes</a:t>
            </a:r>
            <a:endParaRPr>
              <a:solidFill>
                <a:srgbClr val="1482FA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410" name="Google Shape;410;p67"/>
          <p:cNvSpPr/>
          <p:nvPr/>
        </p:nvSpPr>
        <p:spPr>
          <a:xfrm rot="5400000">
            <a:off x="3026500" y="2682325"/>
            <a:ext cx="808200" cy="1221900"/>
          </a:xfrm>
          <a:prstGeom prst="bentUpArrow">
            <a:avLst>
              <a:gd fmla="val 28873" name="adj1"/>
              <a:gd fmla="val 27308" name="adj2"/>
              <a:gd fmla="val 46384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11" name="Google Shape;411;p67"/>
          <p:cNvSpPr txBox="1"/>
          <p:nvPr/>
        </p:nvSpPr>
        <p:spPr>
          <a:xfrm>
            <a:off x="4240975" y="3113148"/>
            <a:ext cx="46737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41CD"/>
              </a:buClr>
              <a:buSzPts val="1400"/>
              <a:buFont typeface="Roche Sans Light"/>
              <a:buChar char="▪"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433 SAT-based HTA submissions identified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che Sans Light"/>
              <a:buChar char="▪"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52% contained EC data with RCTs (24%) and RWD (20%)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che Sans Light"/>
              <a:buChar char="○"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40% contained no EC data!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che Sans Light"/>
              <a:buChar char="▪"/>
            </a:pPr>
            <a:r>
              <a:rPr b="1" lang="en-GB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Overall </a:t>
            </a:r>
            <a:r>
              <a:rPr b="1" lang="en-GB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acceptance</a:t>
            </a:r>
            <a:r>
              <a:rPr b="1" lang="en-GB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 rate was 48%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 (59% with RWD EC data)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7"/>
          <p:cNvSpPr txBox="1"/>
          <p:nvPr/>
        </p:nvSpPr>
        <p:spPr>
          <a:xfrm>
            <a:off x="1850275" y="4967700"/>
            <a:ext cx="7293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888888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Patel, Dony, et al. "Use of external comparators for health technology assessment submissions based on single-arm trials." Value in Health 24.8 (2021): 1118-1125..</a:t>
            </a:r>
            <a:endParaRPr sz="800">
              <a:solidFill>
                <a:srgbClr val="888888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8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Approval Gap</a:t>
            </a:r>
            <a:endParaRPr/>
          </a:p>
        </p:txBody>
      </p:sp>
      <p:sp>
        <p:nvSpPr>
          <p:cNvPr id="418" name="Google Shape;418;p68"/>
          <p:cNvSpPr txBox="1"/>
          <p:nvPr>
            <p:ph idx="2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There’s somewhat of a gap between approval of new medicines via </a:t>
            </a:r>
            <a:r>
              <a:rPr lang="en-GB"/>
              <a:t>regulatory</a:t>
            </a:r>
            <a:r>
              <a:rPr lang="en-GB"/>
              <a:t> pathway and the HTA pathway when a SAT has been used as pivotal evidence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Not exclusive to SAT evidence alone BTW</a:t>
            </a:r>
            <a:endParaRPr/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But the biggest problem is the lack of comparator, and how comparative evidence is ultimately sequestered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30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8"/>
          <p:cNvSpPr txBox="1"/>
          <p:nvPr/>
        </p:nvSpPr>
        <p:spPr>
          <a:xfrm>
            <a:off x="593600" y="4894050"/>
            <a:ext cx="7028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oche Sans Light"/>
                <a:ea typeface="Roche Sans Light"/>
                <a:cs typeface="Roche Sans Light"/>
                <a:sym typeface="Roche Sans Light"/>
              </a:rPr>
              <a:t>Lipska, Iga, A. M. Hövels, and N. McAuslane. "The association between European Medicines Agency approval and health technology assessment recommendation." Value in Health 16.7 (2013): A455.</a:t>
            </a:r>
            <a:endParaRPr sz="6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hapter Title" id="424" name="Google Shape;424;p69"/>
          <p:cNvSpPr txBox="1"/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are SATs evaluated by HTA agencies?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0"/>
          <p:cNvSpPr/>
          <p:nvPr/>
        </p:nvSpPr>
        <p:spPr>
          <a:xfrm>
            <a:off x="0" y="2426708"/>
            <a:ext cx="9144000" cy="27168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31" name="Google Shape;431;p70"/>
          <p:cNvSpPr/>
          <p:nvPr/>
        </p:nvSpPr>
        <p:spPr>
          <a:xfrm>
            <a:off x="1117722" y="2461986"/>
            <a:ext cx="2657400" cy="690000"/>
          </a:xfrm>
          <a:prstGeom prst="downArrow">
            <a:avLst>
              <a:gd fmla="val 100000" name="adj1"/>
              <a:gd fmla="val 24759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Positive benefit-risk of a new drug </a:t>
            </a:r>
            <a:endParaRPr b="1" sz="15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32" name="Google Shape;432;p70"/>
          <p:cNvSpPr txBox="1"/>
          <p:nvPr>
            <p:ph idx="1" type="body"/>
          </p:nvPr>
        </p:nvSpPr>
        <p:spPr>
          <a:xfrm>
            <a:off x="251222" y="4906107"/>
            <a:ext cx="86415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b="1" lang="en-GB" sz="500"/>
              <a:t>Abbreviations: </a:t>
            </a:r>
            <a:r>
              <a:rPr lang="en-GB" sz="500"/>
              <a:t>HTA, health technology assessment; QoL, quality of life; SoC, standard of care; RWE, real world evidence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00"/>
              <a:buNone/>
            </a:pPr>
            <a:r>
              <a:rPr b="1" lang="en-GB" sz="500"/>
              <a:t>References: </a:t>
            </a:r>
            <a:r>
              <a:rPr lang="en-GB" sz="500"/>
              <a:t>Adapted from EUnetHTA.</a:t>
            </a:r>
            <a:r>
              <a:rPr lang="en-GB" sz="500">
                <a:solidFill>
                  <a:srgbClr val="0740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00"/>
          </a:p>
        </p:txBody>
      </p:sp>
      <p:sp>
        <p:nvSpPr>
          <p:cNvPr id="433" name="Google Shape;433;p70"/>
          <p:cNvSpPr txBox="1"/>
          <p:nvPr/>
        </p:nvSpPr>
        <p:spPr>
          <a:xfrm>
            <a:off x="824726" y="912445"/>
            <a:ext cx="2836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Does </a:t>
            </a:r>
            <a:r>
              <a:rPr b="1" lang="en-GB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efficacy outweigh safety</a:t>
            </a:r>
            <a:r>
              <a:rPr lang="en-GB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?</a:t>
            </a:r>
            <a:endParaRPr sz="18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graphicFrame>
        <p:nvGraphicFramePr>
          <p:cNvPr id="434" name="Google Shape;434;p70"/>
          <p:cNvGraphicFramePr/>
          <p:nvPr/>
        </p:nvGraphicFramePr>
        <p:xfrm>
          <a:off x="4434620" y="24741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{BC080F30-5952-4BA0-ADF6-438BC136504C}</a:tableStyleId>
              </a:tblPr>
              <a:tblGrid>
                <a:gridCol w="2344250"/>
                <a:gridCol w="2076150"/>
              </a:tblGrid>
              <a:tr h="3497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rgbClr val="1533D8"/>
                          </a:solidFill>
                        </a:rPr>
                        <a:t>Unmet need </a:t>
                      </a:r>
                      <a:endParaRPr b="1" sz="800" u="none" cap="none" strike="noStrike">
                        <a:solidFill>
                          <a:srgbClr val="1533D8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b="0" lang="en-GB" sz="800" u="none" cap="none" strike="noStrike">
                          <a:solidFill>
                            <a:srgbClr val="3F3F3F"/>
                          </a:solidFill>
                        </a:rPr>
                        <a:t>Is the product needed?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rgbClr val="1533D8"/>
                          </a:solidFill>
                        </a:rPr>
                        <a:t>Clinical effectiveness</a:t>
                      </a:r>
                      <a:endParaRPr b="1" sz="800" u="none" cap="none" strike="noStrike">
                        <a:solidFill>
                          <a:srgbClr val="1533D8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Does it work?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rgbClr val="1533D8"/>
                          </a:solidFill>
                        </a:rPr>
                        <a:t>Safety</a:t>
                      </a:r>
                      <a:endParaRPr b="1" sz="800" u="none" cap="none" strike="noStrike">
                        <a:solidFill>
                          <a:srgbClr val="1533D8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Is it safe?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rgbClr val="1533D8"/>
                          </a:solidFill>
                        </a:rPr>
                        <a:t>Restrictions</a:t>
                      </a:r>
                      <a:endParaRPr b="1" sz="800" u="none" cap="none" strike="noStrike">
                        <a:solidFill>
                          <a:srgbClr val="1533D8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In which population does it best work?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rgbClr val="1533D8"/>
                          </a:solidFill>
                        </a:rPr>
                        <a:t>Comparative effectiveness</a:t>
                      </a:r>
                      <a:endParaRPr b="1" sz="800" u="none" cap="none" strike="noStrike">
                        <a:solidFill>
                          <a:srgbClr val="1533D8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Roche Sans Light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How well does it work vs SoC?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rgbClr val="1533D8"/>
                          </a:solidFill>
                        </a:rPr>
                        <a:t>QoL</a:t>
                      </a:r>
                      <a:endParaRPr b="1" sz="800" u="none" cap="none" strike="noStrike">
                        <a:solidFill>
                          <a:srgbClr val="1533D8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Does it improve a patient’s QoL?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rgbClr val="1533D8"/>
                          </a:solidFill>
                        </a:rPr>
                        <a:t>Cost-effectiveness</a:t>
                      </a:r>
                      <a:endParaRPr b="1" sz="800" u="none" cap="none" strike="noStrike">
                        <a:solidFill>
                          <a:srgbClr val="1533D8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Is it worth it?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rgbClr val="1533D8"/>
                          </a:solidFill>
                        </a:rPr>
                        <a:t>Patients perspective</a:t>
                      </a:r>
                      <a:endParaRPr b="1" sz="800" u="none" cap="none" strike="noStrike">
                        <a:solidFill>
                          <a:srgbClr val="1533D8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Roche Sans Light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What is the patient’s view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rgbClr val="1533D8"/>
                          </a:solidFill>
                        </a:rPr>
                        <a:t>Budget impact</a:t>
                      </a:r>
                      <a:endParaRPr b="1" sz="800" u="none" cap="none" strike="noStrike">
                        <a:solidFill>
                          <a:srgbClr val="1533D8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Can we afford it?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497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oche Sans Light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35" name="Google Shape;435;p70"/>
          <p:cNvSpPr/>
          <p:nvPr/>
        </p:nvSpPr>
        <p:spPr>
          <a:xfrm>
            <a:off x="673796" y="3264998"/>
            <a:ext cx="3980816" cy="607511"/>
          </a:xfrm>
          <a:custGeom>
            <a:rect b="b" l="l" r="r" t="t"/>
            <a:pathLst>
              <a:path extrusionOk="0" h="818197" w="5361368">
                <a:moveTo>
                  <a:pt x="728749" y="-272"/>
                </a:moveTo>
                <a:lnTo>
                  <a:pt x="5005474" y="-272"/>
                </a:lnTo>
                <a:cubicBezTo>
                  <a:pt x="5006275" y="-263"/>
                  <a:pt x="5007035" y="83"/>
                  <a:pt x="5007569" y="680"/>
                </a:cubicBezTo>
                <a:lnTo>
                  <a:pt x="5360566" y="407112"/>
                </a:lnTo>
                <a:cubicBezTo>
                  <a:pt x="5361497" y="408102"/>
                  <a:pt x="5361497" y="409646"/>
                  <a:pt x="5360566" y="410636"/>
                </a:cubicBezTo>
                <a:lnTo>
                  <a:pt x="5008141" y="816973"/>
                </a:lnTo>
                <a:cubicBezTo>
                  <a:pt x="5007644" y="817565"/>
                  <a:pt x="5006914" y="817913"/>
                  <a:pt x="5006141" y="817925"/>
                </a:cubicBezTo>
                <a:lnTo>
                  <a:pt x="-104" y="817925"/>
                </a:lnTo>
              </a:path>
            </a:pathLst>
          </a:custGeom>
          <a:gradFill>
            <a:gsLst>
              <a:gs pos="0">
                <a:schemeClr val="lt1"/>
              </a:gs>
              <a:gs pos="56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52400" sx="93000" rotWithShape="0" dir="5400000" dist="50800" sy="93000">
              <a:schemeClr val="accent1">
                <a:alpha val="14900"/>
              </a:schemeClr>
            </a:outerShdw>
          </a:effectLst>
        </p:spPr>
        <p:txBody>
          <a:bodyPr anchorCtr="0" anchor="ctr" bIns="0" lIns="324000" spcFirstLastPara="1" rIns="68575" wrap="square" tIns="270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More</a:t>
            </a:r>
            <a:r>
              <a:rPr b="1" lang="en-GB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b="1" lang="en-GB" sz="900">
                <a:solidFill>
                  <a:schemeClr val="accent2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sophisticated packages of evidence </a:t>
            </a:r>
            <a:r>
              <a:rPr lang="en-GB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are required to justify</a:t>
            </a:r>
            <a:br>
              <a:rPr lang="en-GB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</a:br>
            <a:r>
              <a:rPr b="1" lang="en-GB" sz="900">
                <a:solidFill>
                  <a:schemeClr val="accent2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value</a:t>
            </a:r>
            <a:r>
              <a:rPr b="1" lang="en-GB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, </a:t>
            </a:r>
            <a:r>
              <a:rPr b="1" lang="en-GB" sz="900">
                <a:solidFill>
                  <a:schemeClr val="accent2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price</a:t>
            </a:r>
            <a:r>
              <a:rPr b="1" lang="en-GB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GB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and</a:t>
            </a:r>
            <a:r>
              <a:rPr b="1" lang="en-GB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b="1" lang="en-GB" sz="900">
                <a:solidFill>
                  <a:schemeClr val="accent2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reimbursement</a:t>
            </a:r>
            <a:r>
              <a:rPr b="1" lang="en-GB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GB" sz="9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to payer decision-makers </a:t>
            </a:r>
            <a:endParaRPr sz="1100"/>
          </a:p>
        </p:txBody>
      </p:sp>
      <p:sp>
        <p:nvSpPr>
          <p:cNvPr id="436" name="Google Shape;436;p70"/>
          <p:cNvSpPr txBox="1"/>
          <p:nvPr/>
        </p:nvSpPr>
        <p:spPr>
          <a:xfrm>
            <a:off x="5204036" y="787237"/>
            <a:ext cx="29109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Does the product demonstrate</a:t>
            </a:r>
            <a:br>
              <a:rPr lang="en-GB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</a:br>
            <a:r>
              <a:rPr b="1" lang="en-GB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added value over current treatment</a:t>
            </a:r>
            <a:r>
              <a:rPr lang="en-GB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?</a:t>
            </a:r>
            <a:endParaRPr sz="1800">
              <a:solidFill>
                <a:schemeClr val="dk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grpSp>
        <p:nvGrpSpPr>
          <p:cNvPr id="437" name="Google Shape;437;p70"/>
          <p:cNvGrpSpPr/>
          <p:nvPr/>
        </p:nvGrpSpPr>
        <p:grpSpPr>
          <a:xfrm>
            <a:off x="5329424" y="1469806"/>
            <a:ext cx="2718283" cy="1232262"/>
            <a:chOff x="7105898" y="1824464"/>
            <a:chExt cx="3624378" cy="1643016"/>
          </a:xfrm>
        </p:grpSpPr>
        <p:sp>
          <p:nvSpPr>
            <p:cNvPr id="438" name="Google Shape;438;p70"/>
            <p:cNvSpPr/>
            <p:nvPr/>
          </p:nvSpPr>
          <p:spPr>
            <a:xfrm>
              <a:off x="7105898" y="2133331"/>
              <a:ext cx="3624378" cy="1334149"/>
            </a:xfrm>
            <a:custGeom>
              <a:rect b="b" l="l" r="r" t="t"/>
              <a:pathLst>
                <a:path extrusionOk="0" h="2916173" w="7922137">
                  <a:moveTo>
                    <a:pt x="2244081" y="542798"/>
                  </a:moveTo>
                  <a:lnTo>
                    <a:pt x="421852" y="542798"/>
                  </a:lnTo>
                  <a:cubicBezTo>
                    <a:pt x="188900" y="542798"/>
                    <a:pt x="0" y="353949"/>
                    <a:pt x="0" y="120904"/>
                  </a:cubicBezTo>
                  <a:lnTo>
                    <a:pt x="0" y="120904"/>
                  </a:lnTo>
                  <a:cubicBezTo>
                    <a:pt x="0" y="120904"/>
                    <a:pt x="2665933" y="120904"/>
                    <a:pt x="2665933" y="120904"/>
                  </a:cubicBezTo>
                  <a:lnTo>
                    <a:pt x="2665933" y="120904"/>
                  </a:lnTo>
                  <a:cubicBezTo>
                    <a:pt x="2665933" y="353949"/>
                    <a:pt x="2477033" y="542925"/>
                    <a:pt x="2244081" y="542925"/>
                  </a:cubicBezTo>
                  <a:close/>
                  <a:moveTo>
                    <a:pt x="7922012" y="120904"/>
                  </a:moveTo>
                  <a:lnTo>
                    <a:pt x="7922012" y="120904"/>
                  </a:lnTo>
                  <a:cubicBezTo>
                    <a:pt x="7922012" y="120904"/>
                    <a:pt x="5256078" y="120904"/>
                    <a:pt x="5256078" y="120904"/>
                  </a:cubicBezTo>
                  <a:lnTo>
                    <a:pt x="5256078" y="120904"/>
                  </a:lnTo>
                  <a:cubicBezTo>
                    <a:pt x="5256078" y="353949"/>
                    <a:pt x="5444978" y="542925"/>
                    <a:pt x="5677930" y="542925"/>
                  </a:cubicBezTo>
                  <a:lnTo>
                    <a:pt x="7500286" y="542925"/>
                  </a:lnTo>
                  <a:cubicBezTo>
                    <a:pt x="7733237" y="542925"/>
                    <a:pt x="7922138" y="353949"/>
                    <a:pt x="7922138" y="120904"/>
                  </a:cubicBezTo>
                  <a:close/>
                  <a:moveTo>
                    <a:pt x="1332967" y="1050036"/>
                  </a:moveTo>
                  <a:cubicBezTo>
                    <a:pt x="1187102" y="1050036"/>
                    <a:pt x="1068785" y="1168400"/>
                    <a:pt x="1068785" y="1314323"/>
                  </a:cubicBezTo>
                  <a:cubicBezTo>
                    <a:pt x="1068785" y="1460246"/>
                    <a:pt x="1187102" y="1578610"/>
                    <a:pt x="1332967" y="1578610"/>
                  </a:cubicBezTo>
                  <a:cubicBezTo>
                    <a:pt x="1478831" y="1578610"/>
                    <a:pt x="1597148" y="1460246"/>
                    <a:pt x="1597148" y="1314323"/>
                  </a:cubicBezTo>
                  <a:cubicBezTo>
                    <a:pt x="1597148" y="1168400"/>
                    <a:pt x="1478831" y="1050036"/>
                    <a:pt x="1332967" y="1050036"/>
                  </a:cubicBezTo>
                  <a:close/>
                  <a:moveTo>
                    <a:pt x="6589045" y="1050036"/>
                  </a:moveTo>
                  <a:cubicBezTo>
                    <a:pt x="6443180" y="1050036"/>
                    <a:pt x="6324863" y="1168400"/>
                    <a:pt x="6324863" y="1314323"/>
                  </a:cubicBezTo>
                  <a:cubicBezTo>
                    <a:pt x="6324863" y="1460246"/>
                    <a:pt x="6443180" y="1578610"/>
                    <a:pt x="6589045" y="1578610"/>
                  </a:cubicBezTo>
                  <a:cubicBezTo>
                    <a:pt x="6734909" y="1578610"/>
                    <a:pt x="6853226" y="1460246"/>
                    <a:pt x="6853226" y="1314323"/>
                  </a:cubicBezTo>
                  <a:cubicBezTo>
                    <a:pt x="6853226" y="1168400"/>
                    <a:pt x="6734909" y="1050036"/>
                    <a:pt x="6589045" y="1050036"/>
                  </a:cubicBezTo>
                  <a:close/>
                  <a:moveTo>
                    <a:pt x="0" y="0"/>
                  </a:moveTo>
                  <a:lnTo>
                    <a:pt x="2665933" y="0"/>
                  </a:lnTo>
                  <a:moveTo>
                    <a:pt x="5256078" y="0"/>
                  </a:moveTo>
                  <a:lnTo>
                    <a:pt x="7922012" y="0"/>
                  </a:lnTo>
                  <a:moveTo>
                    <a:pt x="4874596" y="1859153"/>
                  </a:moveTo>
                  <a:lnTo>
                    <a:pt x="4702199" y="1315466"/>
                  </a:lnTo>
                  <a:cubicBezTo>
                    <a:pt x="4600131" y="993521"/>
                    <a:pt x="4301293" y="774700"/>
                    <a:pt x="3963608" y="774700"/>
                  </a:cubicBezTo>
                  <a:lnTo>
                    <a:pt x="3963608" y="774700"/>
                  </a:lnTo>
                  <a:cubicBezTo>
                    <a:pt x="3625923" y="774700"/>
                    <a:pt x="3327212" y="993521"/>
                    <a:pt x="3225018" y="1315466"/>
                  </a:cubicBezTo>
                  <a:lnTo>
                    <a:pt x="3052621" y="1859153"/>
                  </a:lnTo>
                  <a:lnTo>
                    <a:pt x="1004930" y="1859153"/>
                  </a:lnTo>
                  <a:lnTo>
                    <a:pt x="877981" y="2916174"/>
                  </a:lnTo>
                  <a:lnTo>
                    <a:pt x="7049362" y="2916174"/>
                  </a:lnTo>
                  <a:lnTo>
                    <a:pt x="6922413" y="1859153"/>
                  </a:lnTo>
                  <a:lnTo>
                    <a:pt x="4874596" y="1859153"/>
                  </a:lnTo>
                  <a:close/>
                  <a:moveTo>
                    <a:pt x="6589045" y="1050036"/>
                  </a:moveTo>
                  <a:cubicBezTo>
                    <a:pt x="6635127" y="1050036"/>
                    <a:pt x="6678290" y="1061847"/>
                    <a:pt x="6715994" y="1082548"/>
                  </a:cubicBezTo>
                  <a:lnTo>
                    <a:pt x="6715994" y="632587"/>
                  </a:lnTo>
                  <a:lnTo>
                    <a:pt x="6462095" y="632587"/>
                  </a:lnTo>
                  <a:lnTo>
                    <a:pt x="6462095" y="1082548"/>
                  </a:lnTo>
                  <a:cubicBezTo>
                    <a:pt x="6499799" y="1061847"/>
                    <a:pt x="6542962" y="1050036"/>
                    <a:pt x="6589045" y="1050036"/>
                  </a:cubicBezTo>
                  <a:close/>
                  <a:moveTo>
                    <a:pt x="1332967" y="1050036"/>
                  </a:moveTo>
                  <a:cubicBezTo>
                    <a:pt x="1381207" y="1050036"/>
                    <a:pt x="1426274" y="1063244"/>
                    <a:pt x="1465248" y="1085723"/>
                  </a:cubicBezTo>
                  <a:lnTo>
                    <a:pt x="1465248" y="632587"/>
                  </a:lnTo>
                  <a:lnTo>
                    <a:pt x="1211349" y="632587"/>
                  </a:lnTo>
                  <a:lnTo>
                    <a:pt x="1211349" y="1079881"/>
                  </a:lnTo>
                  <a:cubicBezTo>
                    <a:pt x="1247784" y="1060958"/>
                    <a:pt x="1289042" y="1050036"/>
                    <a:pt x="1332967" y="1050036"/>
                  </a:cubicBezTo>
                  <a:close/>
                  <a:moveTo>
                    <a:pt x="3178554" y="1462532"/>
                  </a:moveTo>
                  <a:lnTo>
                    <a:pt x="3225145" y="1315593"/>
                  </a:lnTo>
                  <a:cubicBezTo>
                    <a:pt x="3236951" y="1278382"/>
                    <a:pt x="3251423" y="1242695"/>
                    <a:pt x="3268180" y="1208532"/>
                  </a:cubicBezTo>
                  <a:lnTo>
                    <a:pt x="1574932" y="1208532"/>
                  </a:lnTo>
                  <a:cubicBezTo>
                    <a:pt x="1589150" y="1240917"/>
                    <a:pt x="1597148" y="1276731"/>
                    <a:pt x="1597148" y="1314323"/>
                  </a:cubicBezTo>
                  <a:cubicBezTo>
                    <a:pt x="1597148" y="1369314"/>
                    <a:pt x="1580391" y="1420241"/>
                    <a:pt x="1551700" y="1462532"/>
                  </a:cubicBezTo>
                  <a:lnTo>
                    <a:pt x="3178554" y="1462532"/>
                  </a:lnTo>
                  <a:close/>
                  <a:moveTo>
                    <a:pt x="4659163" y="1208532"/>
                  </a:moveTo>
                  <a:cubicBezTo>
                    <a:pt x="4675920" y="1242695"/>
                    <a:pt x="4690392" y="1278509"/>
                    <a:pt x="4702199" y="1315593"/>
                  </a:cubicBezTo>
                  <a:lnTo>
                    <a:pt x="4748789" y="1462532"/>
                  </a:lnTo>
                  <a:lnTo>
                    <a:pt x="6370438" y="1462532"/>
                  </a:lnTo>
                  <a:cubicBezTo>
                    <a:pt x="6341747" y="1420241"/>
                    <a:pt x="6324990" y="1369314"/>
                    <a:pt x="6324990" y="1314323"/>
                  </a:cubicBezTo>
                  <a:cubicBezTo>
                    <a:pt x="6324990" y="1276731"/>
                    <a:pt x="6332988" y="1240917"/>
                    <a:pt x="6347206" y="1208532"/>
                  </a:cubicBezTo>
                  <a:lnTo>
                    <a:pt x="4659290" y="120853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dash"/>
              <a:miter lim="8000"/>
              <a:headEnd len="sm" w="sm" type="none"/>
              <a:tailEnd len="sm" w="sm" type="none"/>
            </a:ln>
            <a:effectLst>
              <a:outerShdw blurRad="152400" sx="94000" rotWithShape="0" sy="94000">
                <a:schemeClr val="accent1">
                  <a:alpha val="14900"/>
                </a:schemeClr>
              </a:outerShdw>
            </a:effectLst>
          </p:spPr>
          <p:txBody>
            <a:bodyPr anchorCtr="0" anchor="b" bIns="81000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HTA AGENCIES/PAYERS</a:t>
              </a:r>
              <a:endParaRPr b="1" sz="8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439" name="Google Shape;439;p70"/>
            <p:cNvSpPr/>
            <p:nvPr/>
          </p:nvSpPr>
          <p:spPr>
            <a:xfrm>
              <a:off x="7105898" y="1824464"/>
              <a:ext cx="12024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chemeClr val="accent2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DRUG A</a:t>
              </a:r>
              <a:endParaRPr b="1" sz="1200">
                <a:solidFill>
                  <a:schemeClr val="accent2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440" name="Google Shape;440;p70"/>
            <p:cNvSpPr/>
            <p:nvPr/>
          </p:nvSpPr>
          <p:spPr>
            <a:xfrm>
              <a:off x="9499600" y="1824464"/>
              <a:ext cx="12024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chemeClr val="accent2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DRUG B</a:t>
              </a:r>
              <a:endParaRPr b="1" sz="1200">
                <a:solidFill>
                  <a:schemeClr val="accent2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441" name="Google Shape;441;p70"/>
            <p:cNvSpPr/>
            <p:nvPr/>
          </p:nvSpPr>
          <p:spPr>
            <a:xfrm>
              <a:off x="8017969" y="2614665"/>
              <a:ext cx="1798500" cy="2457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27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700">
                  <a:solidFill>
                    <a:schemeClr val="lt1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EFFICACY, SAFETY &amp; VALUE</a:t>
              </a:r>
              <a:endParaRPr b="1" sz="7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</p:grpSp>
      <p:grpSp>
        <p:nvGrpSpPr>
          <p:cNvPr id="442" name="Google Shape;442;p70"/>
          <p:cNvGrpSpPr/>
          <p:nvPr/>
        </p:nvGrpSpPr>
        <p:grpSpPr>
          <a:xfrm>
            <a:off x="1085738" y="1469806"/>
            <a:ext cx="2728827" cy="1232262"/>
            <a:chOff x="1131437" y="1967659"/>
            <a:chExt cx="3638436" cy="1643016"/>
          </a:xfrm>
        </p:grpSpPr>
        <p:sp>
          <p:nvSpPr>
            <p:cNvPr id="443" name="Google Shape;443;p70"/>
            <p:cNvSpPr/>
            <p:nvPr/>
          </p:nvSpPr>
          <p:spPr>
            <a:xfrm>
              <a:off x="1131438" y="2276526"/>
              <a:ext cx="3624378" cy="1334149"/>
            </a:xfrm>
            <a:custGeom>
              <a:rect b="b" l="l" r="r" t="t"/>
              <a:pathLst>
                <a:path extrusionOk="0" h="2916173" w="7922137">
                  <a:moveTo>
                    <a:pt x="2244081" y="542798"/>
                  </a:moveTo>
                  <a:lnTo>
                    <a:pt x="421852" y="542798"/>
                  </a:lnTo>
                  <a:cubicBezTo>
                    <a:pt x="188900" y="542798"/>
                    <a:pt x="0" y="353949"/>
                    <a:pt x="0" y="120904"/>
                  </a:cubicBezTo>
                  <a:lnTo>
                    <a:pt x="0" y="120904"/>
                  </a:lnTo>
                  <a:cubicBezTo>
                    <a:pt x="0" y="120904"/>
                    <a:pt x="2665933" y="120904"/>
                    <a:pt x="2665933" y="120904"/>
                  </a:cubicBezTo>
                  <a:lnTo>
                    <a:pt x="2665933" y="120904"/>
                  </a:lnTo>
                  <a:cubicBezTo>
                    <a:pt x="2665933" y="353949"/>
                    <a:pt x="2477033" y="542925"/>
                    <a:pt x="2244081" y="542925"/>
                  </a:cubicBezTo>
                  <a:close/>
                  <a:moveTo>
                    <a:pt x="7922012" y="120904"/>
                  </a:moveTo>
                  <a:lnTo>
                    <a:pt x="7922012" y="120904"/>
                  </a:lnTo>
                  <a:cubicBezTo>
                    <a:pt x="7922012" y="120904"/>
                    <a:pt x="5256078" y="120904"/>
                    <a:pt x="5256078" y="120904"/>
                  </a:cubicBezTo>
                  <a:lnTo>
                    <a:pt x="5256078" y="120904"/>
                  </a:lnTo>
                  <a:cubicBezTo>
                    <a:pt x="5256078" y="353949"/>
                    <a:pt x="5444978" y="542925"/>
                    <a:pt x="5677930" y="542925"/>
                  </a:cubicBezTo>
                  <a:lnTo>
                    <a:pt x="7500286" y="542925"/>
                  </a:lnTo>
                  <a:cubicBezTo>
                    <a:pt x="7733237" y="542925"/>
                    <a:pt x="7922138" y="353949"/>
                    <a:pt x="7922138" y="120904"/>
                  </a:cubicBezTo>
                  <a:close/>
                  <a:moveTo>
                    <a:pt x="1332967" y="1050036"/>
                  </a:moveTo>
                  <a:cubicBezTo>
                    <a:pt x="1187102" y="1050036"/>
                    <a:pt x="1068785" y="1168400"/>
                    <a:pt x="1068785" y="1314323"/>
                  </a:cubicBezTo>
                  <a:cubicBezTo>
                    <a:pt x="1068785" y="1460246"/>
                    <a:pt x="1187102" y="1578610"/>
                    <a:pt x="1332967" y="1578610"/>
                  </a:cubicBezTo>
                  <a:cubicBezTo>
                    <a:pt x="1478831" y="1578610"/>
                    <a:pt x="1597148" y="1460246"/>
                    <a:pt x="1597148" y="1314323"/>
                  </a:cubicBezTo>
                  <a:cubicBezTo>
                    <a:pt x="1597148" y="1168400"/>
                    <a:pt x="1478831" y="1050036"/>
                    <a:pt x="1332967" y="1050036"/>
                  </a:cubicBezTo>
                  <a:close/>
                  <a:moveTo>
                    <a:pt x="6589045" y="1050036"/>
                  </a:moveTo>
                  <a:cubicBezTo>
                    <a:pt x="6443180" y="1050036"/>
                    <a:pt x="6324863" y="1168400"/>
                    <a:pt x="6324863" y="1314323"/>
                  </a:cubicBezTo>
                  <a:cubicBezTo>
                    <a:pt x="6324863" y="1460246"/>
                    <a:pt x="6443180" y="1578610"/>
                    <a:pt x="6589045" y="1578610"/>
                  </a:cubicBezTo>
                  <a:cubicBezTo>
                    <a:pt x="6734909" y="1578610"/>
                    <a:pt x="6853226" y="1460246"/>
                    <a:pt x="6853226" y="1314323"/>
                  </a:cubicBezTo>
                  <a:cubicBezTo>
                    <a:pt x="6853226" y="1168400"/>
                    <a:pt x="6734909" y="1050036"/>
                    <a:pt x="6589045" y="1050036"/>
                  </a:cubicBezTo>
                  <a:close/>
                  <a:moveTo>
                    <a:pt x="0" y="0"/>
                  </a:moveTo>
                  <a:lnTo>
                    <a:pt x="2665933" y="0"/>
                  </a:lnTo>
                  <a:moveTo>
                    <a:pt x="5256078" y="0"/>
                  </a:moveTo>
                  <a:lnTo>
                    <a:pt x="7922012" y="0"/>
                  </a:lnTo>
                  <a:moveTo>
                    <a:pt x="4874596" y="1859153"/>
                  </a:moveTo>
                  <a:lnTo>
                    <a:pt x="4702199" y="1315466"/>
                  </a:lnTo>
                  <a:cubicBezTo>
                    <a:pt x="4600131" y="993521"/>
                    <a:pt x="4301293" y="774700"/>
                    <a:pt x="3963608" y="774700"/>
                  </a:cubicBezTo>
                  <a:lnTo>
                    <a:pt x="3963608" y="774700"/>
                  </a:lnTo>
                  <a:cubicBezTo>
                    <a:pt x="3625923" y="774700"/>
                    <a:pt x="3327212" y="993521"/>
                    <a:pt x="3225018" y="1315466"/>
                  </a:cubicBezTo>
                  <a:lnTo>
                    <a:pt x="3052621" y="1859153"/>
                  </a:lnTo>
                  <a:lnTo>
                    <a:pt x="1004930" y="1859153"/>
                  </a:lnTo>
                  <a:lnTo>
                    <a:pt x="877981" y="2916174"/>
                  </a:lnTo>
                  <a:lnTo>
                    <a:pt x="7049362" y="2916174"/>
                  </a:lnTo>
                  <a:lnTo>
                    <a:pt x="6922413" y="1859153"/>
                  </a:lnTo>
                  <a:lnTo>
                    <a:pt x="4874596" y="1859153"/>
                  </a:lnTo>
                  <a:close/>
                  <a:moveTo>
                    <a:pt x="6589045" y="1050036"/>
                  </a:moveTo>
                  <a:cubicBezTo>
                    <a:pt x="6635127" y="1050036"/>
                    <a:pt x="6678290" y="1061847"/>
                    <a:pt x="6715994" y="1082548"/>
                  </a:cubicBezTo>
                  <a:lnTo>
                    <a:pt x="6715994" y="632587"/>
                  </a:lnTo>
                  <a:lnTo>
                    <a:pt x="6462095" y="632587"/>
                  </a:lnTo>
                  <a:lnTo>
                    <a:pt x="6462095" y="1082548"/>
                  </a:lnTo>
                  <a:cubicBezTo>
                    <a:pt x="6499799" y="1061847"/>
                    <a:pt x="6542962" y="1050036"/>
                    <a:pt x="6589045" y="1050036"/>
                  </a:cubicBezTo>
                  <a:close/>
                  <a:moveTo>
                    <a:pt x="1332967" y="1050036"/>
                  </a:moveTo>
                  <a:cubicBezTo>
                    <a:pt x="1381207" y="1050036"/>
                    <a:pt x="1426274" y="1063244"/>
                    <a:pt x="1465248" y="1085723"/>
                  </a:cubicBezTo>
                  <a:lnTo>
                    <a:pt x="1465248" y="632587"/>
                  </a:lnTo>
                  <a:lnTo>
                    <a:pt x="1211349" y="632587"/>
                  </a:lnTo>
                  <a:lnTo>
                    <a:pt x="1211349" y="1079881"/>
                  </a:lnTo>
                  <a:cubicBezTo>
                    <a:pt x="1247784" y="1060958"/>
                    <a:pt x="1289042" y="1050036"/>
                    <a:pt x="1332967" y="1050036"/>
                  </a:cubicBezTo>
                  <a:close/>
                  <a:moveTo>
                    <a:pt x="3178554" y="1462532"/>
                  </a:moveTo>
                  <a:lnTo>
                    <a:pt x="3225145" y="1315593"/>
                  </a:lnTo>
                  <a:cubicBezTo>
                    <a:pt x="3236951" y="1278382"/>
                    <a:pt x="3251423" y="1242695"/>
                    <a:pt x="3268180" y="1208532"/>
                  </a:cubicBezTo>
                  <a:lnTo>
                    <a:pt x="1574932" y="1208532"/>
                  </a:lnTo>
                  <a:cubicBezTo>
                    <a:pt x="1589150" y="1240917"/>
                    <a:pt x="1597148" y="1276731"/>
                    <a:pt x="1597148" y="1314323"/>
                  </a:cubicBezTo>
                  <a:cubicBezTo>
                    <a:pt x="1597148" y="1369314"/>
                    <a:pt x="1580391" y="1420241"/>
                    <a:pt x="1551700" y="1462532"/>
                  </a:cubicBezTo>
                  <a:lnTo>
                    <a:pt x="3178554" y="1462532"/>
                  </a:lnTo>
                  <a:close/>
                  <a:moveTo>
                    <a:pt x="4659163" y="1208532"/>
                  </a:moveTo>
                  <a:cubicBezTo>
                    <a:pt x="4675920" y="1242695"/>
                    <a:pt x="4690392" y="1278509"/>
                    <a:pt x="4702199" y="1315593"/>
                  </a:cubicBezTo>
                  <a:lnTo>
                    <a:pt x="4748789" y="1462532"/>
                  </a:lnTo>
                  <a:lnTo>
                    <a:pt x="6370438" y="1462532"/>
                  </a:lnTo>
                  <a:cubicBezTo>
                    <a:pt x="6341747" y="1420241"/>
                    <a:pt x="6324990" y="1369314"/>
                    <a:pt x="6324990" y="1314323"/>
                  </a:cubicBezTo>
                  <a:cubicBezTo>
                    <a:pt x="6324990" y="1276731"/>
                    <a:pt x="6332988" y="1240917"/>
                    <a:pt x="6347206" y="1208532"/>
                  </a:cubicBezTo>
                  <a:lnTo>
                    <a:pt x="4659290" y="120853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dash"/>
              <a:miter lim="8000"/>
              <a:headEnd len="sm" w="sm" type="none"/>
              <a:tailEnd len="sm" w="sm" type="none"/>
            </a:ln>
            <a:effectLst>
              <a:outerShdw blurRad="152400" sx="94000" rotWithShape="0" sy="94000">
                <a:schemeClr val="accent1">
                  <a:alpha val="14900"/>
                </a:schemeClr>
              </a:outerShdw>
            </a:effectLst>
          </p:spPr>
          <p:txBody>
            <a:bodyPr anchorCtr="0" anchor="b" bIns="81000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REGULATORS</a:t>
              </a:r>
              <a:endParaRPr b="1" sz="8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444" name="Google Shape;444;p70"/>
            <p:cNvSpPr/>
            <p:nvPr/>
          </p:nvSpPr>
          <p:spPr>
            <a:xfrm>
              <a:off x="1131437" y="1967659"/>
              <a:ext cx="12024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chemeClr val="accent2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SAFETY</a:t>
              </a:r>
              <a:endParaRPr b="1" sz="1200">
                <a:solidFill>
                  <a:schemeClr val="accent2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445" name="Google Shape;445;p70"/>
            <p:cNvSpPr/>
            <p:nvPr/>
          </p:nvSpPr>
          <p:spPr>
            <a:xfrm>
              <a:off x="3567473" y="1967659"/>
              <a:ext cx="12024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chemeClr val="accent2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EFFICACY</a:t>
              </a:r>
              <a:endParaRPr b="1" sz="1200">
                <a:solidFill>
                  <a:schemeClr val="accent2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446" name="Google Shape;446;p70"/>
            <p:cNvSpPr/>
            <p:nvPr/>
          </p:nvSpPr>
          <p:spPr>
            <a:xfrm>
              <a:off x="2042830" y="2766683"/>
              <a:ext cx="1800000" cy="2457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27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800">
                  <a:solidFill>
                    <a:schemeClr val="lt1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SAME DRUG</a:t>
              </a:r>
              <a:endParaRPr b="1" sz="80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</p:grpSp>
      <p:sp>
        <p:nvSpPr>
          <p:cNvPr id="447" name="Google Shape;447;p70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Why SATs are problematic for the HTA evaluation</a:t>
            </a:r>
            <a:endParaRPr sz="2200">
              <a:solidFill>
                <a:srgbClr val="000000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1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SATs are problematic for the HTA evaluation</a:t>
            </a:r>
            <a:endParaRPr/>
          </a:p>
        </p:txBody>
      </p:sp>
      <p:graphicFrame>
        <p:nvGraphicFramePr>
          <p:cNvPr id="453" name="Google Shape;453;p71"/>
          <p:cNvGraphicFramePr/>
          <p:nvPr/>
        </p:nvGraphicFramePr>
        <p:xfrm>
          <a:off x="-5" y="18215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{BC080F30-5952-4BA0-ADF6-438BC136504C}</a:tableStyleId>
              </a:tblPr>
              <a:tblGrid>
                <a:gridCol w="2344250"/>
                <a:gridCol w="2076150"/>
              </a:tblGrid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</a:rPr>
                        <a:t>Unmet need </a:t>
                      </a:r>
                      <a:endParaRPr b="1" sz="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b="0" lang="en-GB" sz="800" u="none" cap="none" strike="noStrike">
                          <a:solidFill>
                            <a:srgbClr val="3F3F3F"/>
                          </a:solidFill>
                        </a:rPr>
                        <a:t>Is the product needed?</a:t>
                      </a:r>
                      <a:endParaRPr sz="8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</a:rPr>
                        <a:t>Clinical effectiveness</a:t>
                      </a:r>
                      <a:endParaRPr b="1" sz="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Does it work?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</a:rPr>
                        <a:t>Safety</a:t>
                      </a:r>
                      <a:endParaRPr b="1" sz="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Is it safe?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</a:rPr>
                        <a:t>Restrictions</a:t>
                      </a:r>
                      <a:endParaRPr b="1" sz="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In which population does it best work?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</a:rPr>
                        <a:t>Comparative effectiveness</a:t>
                      </a:r>
                      <a:endParaRPr b="1" sz="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Roche Sans Light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How well does it work vs SoC?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</a:rPr>
                        <a:t>QoL</a:t>
                      </a:r>
                      <a:endParaRPr b="1" sz="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Does it improve a patient’s QoL?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</a:rPr>
                        <a:t>Cost-effectiveness</a:t>
                      </a:r>
                      <a:endParaRPr b="1" sz="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Is it worth it?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</a:rPr>
                        <a:t>Patients perspective</a:t>
                      </a:r>
                      <a:endParaRPr b="1" sz="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Roche Sans Light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What is the patient’s view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Roche Sans Light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</a:rPr>
                        <a:t>Budget impact</a:t>
                      </a:r>
                      <a:endParaRPr b="1" sz="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rgbClr val="3F3F3F"/>
                          </a:solidFill>
                        </a:rPr>
                        <a:t>Can we afford it?</a:t>
                      </a:r>
                      <a:endParaRPr sz="15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54" name="Google Shape;454;p71"/>
          <p:cNvSpPr txBox="1"/>
          <p:nvPr/>
        </p:nvSpPr>
        <p:spPr>
          <a:xfrm>
            <a:off x="202900" y="1127125"/>
            <a:ext cx="60993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Light"/>
                <a:ea typeface="Roche Sans Light"/>
                <a:cs typeface="Roche Sans Light"/>
                <a:sym typeface="Roche Sans Light"/>
              </a:rPr>
              <a:t>As we saw, HTA’s considering the </a:t>
            </a:r>
            <a:r>
              <a:rPr lang="en-GB" sz="1600">
                <a:latin typeface="Roche Sans Light"/>
                <a:ea typeface="Roche Sans Light"/>
                <a:cs typeface="Roche Sans Light"/>
                <a:sym typeface="Roche Sans Light"/>
              </a:rPr>
              <a:t>following</a:t>
            </a:r>
            <a:r>
              <a:rPr lang="en-GB" sz="1600">
                <a:latin typeface="Roche Sans Light"/>
                <a:ea typeface="Roche Sans Light"/>
                <a:cs typeface="Roche Sans Light"/>
                <a:sym typeface="Roche Sans Light"/>
              </a:rPr>
              <a:t> sorts of questions when evaluating new therapies:</a:t>
            </a:r>
            <a:endParaRPr sz="16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55" name="Google Shape;455;p71"/>
          <p:cNvSpPr txBox="1"/>
          <p:nvPr/>
        </p:nvSpPr>
        <p:spPr>
          <a:xfrm>
            <a:off x="202900" y="4032825"/>
            <a:ext cx="82899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Light"/>
                <a:ea typeface="Roche Sans Light"/>
                <a:cs typeface="Roche Sans Light"/>
                <a:sym typeface="Roche Sans Light"/>
              </a:rPr>
              <a:t>However, very difficult, if not impossible, to answer these questions with SAT evidence alone. </a:t>
            </a:r>
            <a:endParaRPr b="1" sz="1600">
              <a:latin typeface="Roche Sans"/>
              <a:ea typeface="Roche Sans"/>
              <a:cs typeface="Roche Sans"/>
              <a:sym typeface="Roche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che Sans"/>
              <a:buChar char="➢"/>
            </a:pPr>
            <a:r>
              <a:rPr b="1" lang="en-GB" sz="1600">
                <a:latin typeface="Roche Sans"/>
                <a:ea typeface="Roche Sans"/>
                <a:cs typeface="Roche Sans"/>
                <a:sym typeface="Roche Sans"/>
              </a:rPr>
              <a:t>A comparator is essential</a:t>
            </a:r>
            <a:endParaRPr b="1" sz="1600">
              <a:latin typeface="Roche Sans"/>
              <a:ea typeface="Roche Sans"/>
              <a:cs typeface="Roche Sans"/>
              <a:sym typeface="Roche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2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overview of methods used to make the comparison</a:t>
            </a:r>
            <a:endParaRPr/>
          </a:p>
        </p:txBody>
      </p:sp>
      <p:sp>
        <p:nvSpPr>
          <p:cNvPr id="461" name="Google Shape;461;p72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Given a SAT, what methods can be used to make a comparison</a:t>
            </a:r>
            <a:endParaRPr/>
          </a:p>
        </p:txBody>
      </p:sp>
      <p:sp>
        <p:nvSpPr>
          <p:cNvPr id="462" name="Google Shape;462;p72"/>
          <p:cNvSpPr/>
          <p:nvPr/>
        </p:nvSpPr>
        <p:spPr>
          <a:xfrm>
            <a:off x="587275" y="1616625"/>
            <a:ext cx="2355600" cy="789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che Sans"/>
                <a:ea typeface="Roche Sans"/>
                <a:cs typeface="Roche Sans"/>
                <a:sym typeface="Roche Sans"/>
              </a:rPr>
              <a:t>RCT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-based comparisons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63" name="Google Shape;463;p72"/>
          <p:cNvSpPr/>
          <p:nvPr/>
        </p:nvSpPr>
        <p:spPr>
          <a:xfrm>
            <a:off x="3157450" y="1951300"/>
            <a:ext cx="972600" cy="183300"/>
          </a:xfrm>
          <a:prstGeom prst="rightArrow">
            <a:avLst>
              <a:gd fmla="val 50000" name="adj1"/>
              <a:gd fmla="val 16541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64" name="Google Shape;464;p72"/>
          <p:cNvSpPr/>
          <p:nvPr/>
        </p:nvSpPr>
        <p:spPr>
          <a:xfrm>
            <a:off x="4298538" y="1395600"/>
            <a:ext cx="3529200" cy="1041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- (</a:t>
            </a:r>
            <a:r>
              <a:rPr lang="en-GB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Network) meta-analysis</a:t>
            </a:r>
            <a:endParaRPr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- Indirect treatment comparisons</a:t>
            </a:r>
            <a:endParaRPr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-Simulated treatment comparisons</a:t>
            </a:r>
            <a:endParaRPr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- Matching-adjusted indirect comparisons</a:t>
            </a:r>
            <a:endParaRPr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65" name="Google Shape;465;p72"/>
          <p:cNvSpPr/>
          <p:nvPr/>
        </p:nvSpPr>
        <p:spPr>
          <a:xfrm>
            <a:off x="587275" y="3493000"/>
            <a:ext cx="2355600" cy="789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che Sans"/>
                <a:ea typeface="Roche Sans"/>
                <a:cs typeface="Roche Sans"/>
                <a:sym typeface="Roche Sans"/>
              </a:rPr>
              <a:t>RWD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-based comparisons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66" name="Google Shape;466;p72"/>
          <p:cNvSpPr/>
          <p:nvPr/>
        </p:nvSpPr>
        <p:spPr>
          <a:xfrm rot="-570006">
            <a:off x="3107798" y="3524621"/>
            <a:ext cx="972437" cy="183420"/>
          </a:xfrm>
          <a:prstGeom prst="rightArrow">
            <a:avLst>
              <a:gd fmla="val 50000" name="adj1"/>
              <a:gd fmla="val 16541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67" name="Google Shape;467;p72"/>
          <p:cNvSpPr/>
          <p:nvPr/>
        </p:nvSpPr>
        <p:spPr>
          <a:xfrm rot="648645">
            <a:off x="3157531" y="4100127"/>
            <a:ext cx="972459" cy="183571"/>
          </a:xfrm>
          <a:prstGeom prst="rightArrow">
            <a:avLst>
              <a:gd fmla="val 50000" name="adj1"/>
              <a:gd fmla="val 16541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68" name="Google Shape;468;p72"/>
          <p:cNvSpPr/>
          <p:nvPr/>
        </p:nvSpPr>
        <p:spPr>
          <a:xfrm>
            <a:off x="4298538" y="3175025"/>
            <a:ext cx="3529200" cy="61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- External control arm </a:t>
            </a:r>
            <a:b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</a:b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(Adjusted on individual level)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69" name="Google Shape;469;p72"/>
          <p:cNvSpPr/>
          <p:nvPr/>
        </p:nvSpPr>
        <p:spPr>
          <a:xfrm>
            <a:off x="4298550" y="4049350"/>
            <a:ext cx="3529200" cy="70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-Simulated treatment comparisons</a:t>
            </a:r>
            <a:endParaRPr>
              <a:solidFill>
                <a:srgbClr val="666666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- Matching-adjusted indirect comparisons</a:t>
            </a:r>
            <a:r>
              <a:rPr lang="en-GB">
                <a:solidFill>
                  <a:srgbClr val="666666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(Adjusted on a population level)</a:t>
            </a:r>
            <a:endParaRPr>
              <a:solidFill>
                <a:srgbClr val="666666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70" name="Google Shape;470;p72"/>
          <p:cNvSpPr txBox="1"/>
          <p:nvPr/>
        </p:nvSpPr>
        <p:spPr>
          <a:xfrm>
            <a:off x="3075775" y="3111400"/>
            <a:ext cx="1036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Roche Sans Light"/>
                <a:ea typeface="Roche Sans Light"/>
                <a:cs typeface="Roche Sans Light"/>
                <a:sym typeface="Roche Sans Light"/>
              </a:rPr>
              <a:t>IPD available</a:t>
            </a:r>
            <a:endParaRPr sz="11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71" name="Google Shape;471;p72"/>
          <p:cNvSpPr txBox="1"/>
          <p:nvPr/>
        </p:nvSpPr>
        <p:spPr>
          <a:xfrm>
            <a:off x="3075775" y="4373250"/>
            <a:ext cx="1036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Roche Sans Light"/>
                <a:ea typeface="Roche Sans Light"/>
                <a:cs typeface="Roche Sans Light"/>
                <a:sym typeface="Roche Sans Light"/>
              </a:rPr>
              <a:t>No IPD</a:t>
            </a:r>
            <a:endParaRPr sz="11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ble of contents title" id="301" name="Google Shape;301;p55"/>
          <p:cNvSpPr txBox="1"/>
          <p:nvPr>
            <p:ph type="title"/>
          </p:nvPr>
        </p:nvSpPr>
        <p:spPr>
          <a:xfrm>
            <a:off x="571450" y="2150850"/>
            <a:ext cx="43044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descr="Table of contents box" id="302" name="Google Shape;302;p55"/>
          <p:cNvSpPr txBox="1"/>
          <p:nvPr>
            <p:ph idx="1" type="body"/>
          </p:nvPr>
        </p:nvSpPr>
        <p:spPr>
          <a:xfrm>
            <a:off x="5641200" y="586475"/>
            <a:ext cx="3159900" cy="393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Why is this topic important?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Why use a SAT?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How are SATs evaluated by HTA agencies?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Worked Examples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Tips for success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hapter Title" id="476" name="Google Shape;476;p73"/>
          <p:cNvSpPr txBox="1"/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Worked Examples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4"/>
          <p:cNvSpPr txBox="1"/>
          <p:nvPr>
            <p:ph type="title"/>
          </p:nvPr>
        </p:nvSpPr>
        <p:spPr>
          <a:xfrm>
            <a:off x="571450" y="432000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Strimvelis </a:t>
            </a:r>
            <a:r>
              <a:rPr lang="en-GB"/>
              <a:t>for ADA-SCID</a:t>
            </a:r>
            <a:endParaRPr/>
          </a:p>
        </p:txBody>
      </p:sp>
      <p:sp>
        <p:nvSpPr>
          <p:cNvPr id="482" name="Google Shape;482;p74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</a:t>
            </a:r>
            <a:endParaRPr/>
          </a:p>
        </p:txBody>
      </p:sp>
      <p:sp>
        <p:nvSpPr>
          <p:cNvPr id="483" name="Google Shape;483;p74"/>
          <p:cNvSpPr txBox="1"/>
          <p:nvPr>
            <p:ph idx="2" type="body"/>
          </p:nvPr>
        </p:nvSpPr>
        <p:spPr>
          <a:xfrm>
            <a:off x="571450" y="1442675"/>
            <a:ext cx="8229600" cy="108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➢"/>
            </a:pPr>
            <a:r>
              <a:rPr lang="en-GB"/>
              <a:t>Gene therapy for adenosine deaminase deficiency-severe combined immunodeficiency (ADA-SCID)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Patients lack adenosine deaminase and it means their immune </a:t>
            </a:r>
            <a:r>
              <a:rPr lang="en-GB"/>
              <a:t>systems</a:t>
            </a:r>
            <a:r>
              <a:rPr lang="en-GB"/>
              <a:t> do not function properly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GB"/>
              <a:t>Strimvelis clinical efficacy was obtained from 4 small, Phase I/II, open label, non-randomised SATs and a long term follow-up study from these 4 trials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Aspects of ADA-SCID that made the clinical assessment challenging: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300"/>
              </a:spcAft>
              <a:buNone/>
            </a:pPr>
            <a:r>
              <a:t/>
            </a:r>
            <a:endParaRPr/>
          </a:p>
        </p:txBody>
      </p:sp>
      <p:pic>
        <p:nvPicPr>
          <p:cNvPr id="484" name="Google Shape;48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088" y="2627050"/>
            <a:ext cx="899876" cy="89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289" y="2571752"/>
            <a:ext cx="1132677" cy="113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3002" y="2615274"/>
            <a:ext cx="1045627" cy="1045627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4"/>
          <p:cNvSpPr txBox="1"/>
          <p:nvPr/>
        </p:nvSpPr>
        <p:spPr>
          <a:xfrm>
            <a:off x="404150" y="3745300"/>
            <a:ext cx="2418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Medium"/>
                <a:ea typeface="Roche Sans Medium"/>
                <a:cs typeface="Roche Sans Medium"/>
                <a:sym typeface="Roche Sans Medium"/>
              </a:rPr>
              <a:t>Rare Patient Population</a:t>
            </a:r>
            <a:endParaRPr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488" name="Google Shape;488;p74"/>
          <p:cNvSpPr txBox="1"/>
          <p:nvPr/>
        </p:nvSpPr>
        <p:spPr>
          <a:xfrm>
            <a:off x="3394738" y="3602975"/>
            <a:ext cx="2418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Medium"/>
                <a:ea typeface="Roche Sans Medium"/>
                <a:cs typeface="Roche Sans Medium"/>
                <a:sym typeface="Roche Sans Medium"/>
              </a:rPr>
              <a:t>Absence of meaningful comparator</a:t>
            </a:r>
            <a:endParaRPr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489" name="Google Shape;489;p74"/>
          <p:cNvSpPr txBox="1"/>
          <p:nvPr/>
        </p:nvSpPr>
        <p:spPr>
          <a:xfrm>
            <a:off x="6363650" y="3604600"/>
            <a:ext cx="2608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Medium"/>
                <a:ea typeface="Roche Sans Medium"/>
                <a:cs typeface="Roche Sans Medium"/>
                <a:sym typeface="Roche Sans Medium"/>
              </a:rPr>
              <a:t>Practical and ethical issues with randomisation</a:t>
            </a:r>
            <a:endParaRPr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490" name="Google Shape;490;p74"/>
          <p:cNvSpPr/>
          <p:nvPr/>
        </p:nvSpPr>
        <p:spPr>
          <a:xfrm>
            <a:off x="653600" y="4126900"/>
            <a:ext cx="1919700" cy="93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Incidence of 1 in 200,000 to  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1 in 1,000,000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91" name="Google Shape;491;p74"/>
          <p:cNvSpPr/>
          <p:nvPr/>
        </p:nvSpPr>
        <p:spPr>
          <a:xfrm>
            <a:off x="3726400" y="4284850"/>
            <a:ext cx="1919700" cy="62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Heterogeneous</a:t>
            </a: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 treatment pathway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492" name="Google Shape;492;p74"/>
          <p:cNvSpPr/>
          <p:nvPr/>
        </p:nvSpPr>
        <p:spPr>
          <a:xfrm>
            <a:off x="6707900" y="4264300"/>
            <a:ext cx="1919700" cy="663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Short untreated life expectancy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5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Strimvelis for ADA-SCID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75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comparative evidence was used</a:t>
            </a:r>
            <a:endParaRPr/>
          </a:p>
        </p:txBody>
      </p:sp>
      <p:sp>
        <p:nvSpPr>
          <p:cNvPr id="499" name="Google Shape;499;p75"/>
          <p:cNvSpPr txBox="1"/>
          <p:nvPr>
            <p:ph idx="2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Trial evidence came from 4 small, open-label, non-randomised SATs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Combined to produce an integrated study population (n=18)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Comparative evidence obtained from an </a:t>
            </a:r>
            <a:r>
              <a:rPr b="1" lang="en-GB">
                <a:latin typeface="Roche Sans"/>
                <a:ea typeface="Roche Sans"/>
                <a:cs typeface="Roche Sans"/>
                <a:sym typeface="Roche Sans"/>
              </a:rPr>
              <a:t>historical external control arm study</a:t>
            </a:r>
            <a:r>
              <a:rPr lang="en-GB"/>
              <a:t>, evaluating stem cell transplant (HSCT) as an intervention in ADA-SCID patients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Used to compare primary endpoint of OS with Strimvelis vs HSCT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6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Strimvelis for ADA-SCID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76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HTA Acceptance</a:t>
            </a:r>
            <a:endParaRPr/>
          </a:p>
        </p:txBody>
      </p:sp>
      <p:sp>
        <p:nvSpPr>
          <p:cNvPr id="506" name="Google Shape;506;p76"/>
          <p:cNvSpPr txBox="1"/>
          <p:nvPr>
            <p:ph idx="2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NICE approved Strimvelis through the Highly Specialised Technologies (HST) process in 2017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Higher ICER threshold for rare diseases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Noted that a formal indirect comparison was not possible due to: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Lack of comparator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Small patient numbers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Lack of external data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Risk of bias and high degree of uncertainty was noted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External comparator was deemed the most appropriate </a:t>
            </a:r>
            <a:r>
              <a:rPr lang="en-GB"/>
              <a:t>comparator</a:t>
            </a:r>
            <a:r>
              <a:rPr lang="en-GB"/>
              <a:t>, given the circumstances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Approval also aided by non-clinical evidence facets such as: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GB"/>
              <a:t>Impact on </a:t>
            </a:r>
            <a:r>
              <a:rPr lang="en-GB"/>
              <a:t>quality</a:t>
            </a:r>
            <a:r>
              <a:rPr lang="en-GB"/>
              <a:t> of life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GB"/>
              <a:t>Strimvelis being the first of its kind therapy in the treatment of ADA-SCID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 u="sng"/>
              <a:t>Side Note</a:t>
            </a:r>
            <a:endParaRPr u="sng"/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Strimvelis has since </a:t>
            </a:r>
            <a:r>
              <a:rPr lang="en-GB"/>
              <a:t>ceased</a:t>
            </a:r>
            <a:r>
              <a:rPr lang="en-GB"/>
              <a:t> being </a:t>
            </a:r>
            <a:r>
              <a:rPr lang="en-GB"/>
              <a:t>commercialised</a:t>
            </a:r>
            <a:r>
              <a:rPr lang="en-GB"/>
              <a:t> due to low sales volume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An Italian non-profit organisation took over the rights in 2023 to ensure continued patient access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7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Libtayo for aCSCC</a:t>
            </a:r>
            <a:endParaRPr/>
          </a:p>
        </p:txBody>
      </p:sp>
      <p:sp>
        <p:nvSpPr>
          <p:cNvPr id="512" name="Google Shape;512;p77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</a:t>
            </a:r>
            <a:endParaRPr/>
          </a:p>
        </p:txBody>
      </p:sp>
      <p:sp>
        <p:nvSpPr>
          <p:cNvPr id="513" name="Google Shape;513;p77"/>
          <p:cNvSpPr txBox="1"/>
          <p:nvPr>
            <p:ph idx="2" type="body"/>
          </p:nvPr>
        </p:nvSpPr>
        <p:spPr>
          <a:xfrm>
            <a:off x="571450" y="1442675"/>
            <a:ext cx="8229600" cy="108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➢"/>
            </a:pPr>
            <a:r>
              <a:rPr lang="en-GB"/>
              <a:t>Monoclonal antibody treatment for metastatic or locally advanced cutaneous squamous cell carcinoma (aCSCC)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Immunotherapy used as a treatment option for advanced disease when surgery and radiation are </a:t>
            </a:r>
            <a:r>
              <a:rPr lang="en-GB"/>
              <a:t>unsuccessful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GB"/>
              <a:t>Pivotal evidence for Libtayo came from a Phase II SAT in 193 patients evaluating ORR as primary endpoint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Aspects of aCSCC that made the clinical assessment challenging: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300"/>
              </a:spcAft>
              <a:buNone/>
            </a:pPr>
            <a:r>
              <a:t/>
            </a:r>
            <a:endParaRPr/>
          </a:p>
        </p:txBody>
      </p:sp>
      <p:pic>
        <p:nvPicPr>
          <p:cNvPr id="514" name="Google Shape;51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475" y="3077113"/>
            <a:ext cx="594698" cy="59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171" y="3077100"/>
            <a:ext cx="594698" cy="59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1372" y="3044100"/>
            <a:ext cx="861998" cy="86199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77"/>
          <p:cNvSpPr txBox="1"/>
          <p:nvPr/>
        </p:nvSpPr>
        <p:spPr>
          <a:xfrm>
            <a:off x="826800" y="3792425"/>
            <a:ext cx="2418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Medium"/>
                <a:ea typeface="Roche Sans Medium"/>
                <a:cs typeface="Roche Sans Medium"/>
                <a:sym typeface="Roche Sans Medium"/>
              </a:rPr>
              <a:t>Rare Patient Population</a:t>
            </a:r>
            <a:endParaRPr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518" name="Google Shape;518;p77"/>
          <p:cNvSpPr txBox="1"/>
          <p:nvPr/>
        </p:nvSpPr>
        <p:spPr>
          <a:xfrm>
            <a:off x="3641025" y="3621925"/>
            <a:ext cx="2418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Medium"/>
                <a:ea typeface="Roche Sans Medium"/>
                <a:cs typeface="Roche Sans Medium"/>
                <a:sym typeface="Roche Sans Medium"/>
              </a:rPr>
              <a:t>Absence of meaningful comparator</a:t>
            </a:r>
            <a:endParaRPr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519" name="Google Shape;519;p77"/>
          <p:cNvSpPr txBox="1"/>
          <p:nvPr/>
        </p:nvSpPr>
        <p:spPr>
          <a:xfrm>
            <a:off x="6579075" y="3584038"/>
            <a:ext cx="2418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Medium"/>
                <a:ea typeface="Roche Sans Medium"/>
                <a:cs typeface="Roche Sans Medium"/>
                <a:sym typeface="Roche Sans Medium"/>
              </a:rPr>
              <a:t>Unresolved uncertainty from RCT</a:t>
            </a:r>
            <a:endParaRPr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520" name="Google Shape;520;p77"/>
          <p:cNvSpPr/>
          <p:nvPr/>
        </p:nvSpPr>
        <p:spPr>
          <a:xfrm>
            <a:off x="1076250" y="4281700"/>
            <a:ext cx="1919700" cy="62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aCSCC represents 5% of CSCC cases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521" name="Google Shape;521;p77"/>
          <p:cNvSpPr/>
          <p:nvPr/>
        </p:nvSpPr>
        <p:spPr>
          <a:xfrm>
            <a:off x="3890475" y="4298500"/>
            <a:ext cx="1919700" cy="59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No established treatment for aCSCC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522" name="Google Shape;522;p77"/>
          <p:cNvSpPr/>
          <p:nvPr/>
        </p:nvSpPr>
        <p:spPr>
          <a:xfrm>
            <a:off x="6789975" y="4281700"/>
            <a:ext cx="1919700" cy="62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che Sans Light"/>
                <a:ea typeface="Roche Sans Light"/>
                <a:cs typeface="Roche Sans Light"/>
                <a:sym typeface="Roche Sans Light"/>
              </a:rPr>
              <a:t>With no standard of care and 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8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Libtayo for aCSCC</a:t>
            </a:r>
            <a:endParaRPr/>
          </a:p>
        </p:txBody>
      </p:sp>
      <p:sp>
        <p:nvSpPr>
          <p:cNvPr id="528" name="Google Shape;528;p78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comparative evidence was used</a:t>
            </a:r>
            <a:endParaRPr/>
          </a:p>
        </p:txBody>
      </p:sp>
      <p:sp>
        <p:nvSpPr>
          <p:cNvPr id="529" name="Google Shape;529;p78"/>
          <p:cNvSpPr txBox="1"/>
          <p:nvPr>
            <p:ph idx="2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Lack of analysable patients owing to low disease prevalence and lack of a single meaningful standard of care means limited options for any direct comparisons or anchored indirect treatment comparisons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b="1" lang="en-GB">
                <a:latin typeface="Roche Sans"/>
                <a:ea typeface="Roche Sans"/>
                <a:cs typeface="Roche Sans"/>
                <a:sym typeface="Roche Sans"/>
              </a:rPr>
              <a:t>Historical external control</a:t>
            </a:r>
            <a:r>
              <a:rPr lang="en-GB"/>
              <a:t> used, again coming from a previously completed external control arm study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Compared Libtayo Phase II study (N=193) with 190 patients from RWD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ORR of 44% in SAT vs 25.6% in RWD external control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Few patients actually </a:t>
            </a:r>
            <a:r>
              <a:rPr lang="en-GB"/>
              <a:t>received</a:t>
            </a:r>
            <a:r>
              <a:rPr lang="en-GB"/>
              <a:t> Libtayo at the recommended fixed dose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Protocol variation resulted in request for confirmatory prospective single-arm study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Non-randomised data from 2 chart reviews was also presented to HTAs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9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Libtayo for aCSCC</a:t>
            </a:r>
            <a:endParaRPr/>
          </a:p>
        </p:txBody>
      </p:sp>
      <p:sp>
        <p:nvSpPr>
          <p:cNvPr id="535" name="Google Shape;535;p79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HTA acceptance</a:t>
            </a:r>
            <a:endParaRPr/>
          </a:p>
        </p:txBody>
      </p:sp>
      <p:sp>
        <p:nvSpPr>
          <p:cNvPr id="536" name="Google Shape;536;p79"/>
          <p:cNvSpPr txBox="1"/>
          <p:nvPr>
            <p:ph idx="2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CHMP noted their preference for RCT’s, but SAT accepted on grounds of scientific advance and under the promise of more prospective data coming later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ORR benefit deemed clinically </a:t>
            </a:r>
            <a:r>
              <a:rPr lang="en-GB"/>
              <a:t>meaningful</a:t>
            </a:r>
            <a:r>
              <a:rPr lang="en-GB"/>
              <a:t> by EMA in the end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NICE appraised Libtayo in 2019 via the Single Technology Appraisal route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Recommended as </a:t>
            </a:r>
            <a:r>
              <a:rPr lang="en-GB"/>
              <a:t>option</a:t>
            </a:r>
            <a:r>
              <a:rPr lang="en-GB"/>
              <a:t> when curative surgery or radiotherapy not available via Cancer Drugs Fund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oche Sans"/>
              <a:buChar char="■"/>
            </a:pPr>
            <a:r>
              <a:rPr b="1" lang="en-GB">
                <a:latin typeface="Roche Sans"/>
                <a:ea typeface="Roche Sans"/>
                <a:cs typeface="Roche Sans"/>
                <a:sym typeface="Roche Sans"/>
              </a:rPr>
              <a:t>However, </a:t>
            </a:r>
            <a:r>
              <a:rPr lang="en-GB"/>
              <a:t>was </a:t>
            </a:r>
            <a:r>
              <a:rPr b="1" lang="en-GB">
                <a:latin typeface="Roche Sans"/>
                <a:ea typeface="Roche Sans"/>
                <a:cs typeface="Roche Sans"/>
                <a:sym typeface="Roche Sans"/>
              </a:rPr>
              <a:t>not recommended</a:t>
            </a:r>
            <a:r>
              <a:rPr lang="en-GB"/>
              <a:t> for routine use due to uncertainties with </a:t>
            </a:r>
            <a:r>
              <a:rPr lang="en-GB"/>
              <a:t>evidence</a:t>
            </a:r>
            <a:r>
              <a:rPr lang="en-GB"/>
              <a:t> provided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Protocol deviations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Lack of reliable comparator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Differences in external population characteristics vs target population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➢"/>
            </a:pPr>
            <a:r>
              <a:rPr lang="en-GB"/>
              <a:t>Too much uncertainty to be approved!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3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0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Libtayo for aCSCC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80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HTA acceptance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80"/>
          <p:cNvSpPr txBox="1"/>
          <p:nvPr>
            <p:ph idx="2" type="body"/>
          </p:nvPr>
        </p:nvSpPr>
        <p:spPr>
          <a:xfrm>
            <a:off x="444225" y="1989200"/>
            <a:ext cx="2233200" cy="285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Subsequent assessment as an “end-of-life modifier”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Newly collected RWD demonstrated median life expectancy extension by 3 months, meeting end-of-life criteria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300"/>
              </a:spcAft>
              <a:buNone/>
            </a:pPr>
            <a:r>
              <a:rPr lang="en-GB"/>
              <a:t>Non-randomised data ultimately used to contextualise survival benefit</a:t>
            </a:r>
            <a:endParaRPr/>
          </a:p>
        </p:txBody>
      </p:sp>
      <p:sp>
        <p:nvSpPr>
          <p:cNvPr id="544" name="Google Shape;544;p80"/>
          <p:cNvSpPr txBox="1"/>
          <p:nvPr>
            <p:ph idx="2" type="body"/>
          </p:nvPr>
        </p:nvSpPr>
        <p:spPr>
          <a:xfrm>
            <a:off x="3205625" y="1989200"/>
            <a:ext cx="2168400" cy="295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HAS recommended in 2020, but low clinical benefit cited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Only safety data from Ph I study and RWD chart review looked at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300"/>
              </a:spcAft>
              <a:buNone/>
            </a:pPr>
            <a:r>
              <a:rPr lang="en-GB"/>
              <a:t>Approved on basis that price provided is less than standard of care, or induces cost-saving to healthcare system</a:t>
            </a:r>
            <a:endParaRPr/>
          </a:p>
        </p:txBody>
      </p:sp>
      <p:sp>
        <p:nvSpPr>
          <p:cNvPr id="545" name="Google Shape;545;p80"/>
          <p:cNvSpPr txBox="1"/>
          <p:nvPr>
            <p:ph idx="2" type="body"/>
          </p:nvPr>
        </p:nvSpPr>
        <p:spPr>
          <a:xfrm>
            <a:off x="6068625" y="1960400"/>
            <a:ext cx="2999700" cy="276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Unadjusted comparison of ORR and RWD was provided. </a:t>
            </a:r>
            <a:r>
              <a:rPr lang="en-GB"/>
              <a:t>IQWiG judged no additional benefit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Magnitude of survival benefit not enough to move the needle for IQWiG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Lack of patient relevant outcomes also noted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300"/>
              </a:spcAft>
              <a:buNone/>
            </a:pPr>
            <a:r>
              <a:rPr lang="en-GB"/>
              <a:t>Could be approved if price does not exceed standard of care</a:t>
            </a:r>
            <a:endParaRPr/>
          </a:p>
        </p:txBody>
      </p:sp>
      <p:pic>
        <p:nvPicPr>
          <p:cNvPr id="546" name="Google Shape;54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00" y="1275825"/>
            <a:ext cx="1915635" cy="54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0376" y="1260225"/>
            <a:ext cx="1533351" cy="5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7425" y="1218100"/>
            <a:ext cx="1448013" cy="6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0"/>
          <p:cNvSpPr txBox="1"/>
          <p:nvPr/>
        </p:nvSpPr>
        <p:spPr>
          <a:xfrm>
            <a:off x="2153375" y="1061075"/>
            <a:ext cx="11052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Light"/>
                <a:ea typeface="Roche Sans Light"/>
                <a:cs typeface="Roche Sans Light"/>
                <a:sym typeface="Roche Sans Light"/>
              </a:rPr>
              <a:t>✅ </a:t>
            </a:r>
            <a:r>
              <a:rPr lang="en-GB" sz="1200">
                <a:latin typeface="Roche Sans Light"/>
                <a:ea typeface="Roche Sans Light"/>
                <a:cs typeface="Roche Sans Light"/>
                <a:sym typeface="Roche Sans Light"/>
              </a:rPr>
              <a:t>(sort of)</a:t>
            </a:r>
            <a:endParaRPr sz="12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550" name="Google Shape;550;p80"/>
          <p:cNvSpPr txBox="1"/>
          <p:nvPr/>
        </p:nvSpPr>
        <p:spPr>
          <a:xfrm>
            <a:off x="5134025" y="1037225"/>
            <a:ext cx="4737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Light"/>
                <a:ea typeface="Roche Sans Light"/>
                <a:cs typeface="Roche Sans Light"/>
                <a:sym typeface="Roche Sans Light"/>
              </a:rPr>
              <a:t>❌</a:t>
            </a:r>
            <a:endParaRPr sz="16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551" name="Google Shape;551;p80"/>
          <p:cNvSpPr txBox="1"/>
          <p:nvPr/>
        </p:nvSpPr>
        <p:spPr>
          <a:xfrm>
            <a:off x="8527588" y="1037225"/>
            <a:ext cx="4737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Light"/>
                <a:ea typeface="Roche Sans Light"/>
                <a:cs typeface="Roche Sans Light"/>
                <a:sym typeface="Roche Sans Light"/>
              </a:rPr>
              <a:t>❌</a:t>
            </a:r>
            <a:endParaRPr sz="16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hapter Title" id="556" name="Google Shape;556;p81"/>
          <p:cNvSpPr txBox="1"/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Tips for Success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2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Tips for Success</a:t>
            </a:r>
            <a:endParaRPr/>
          </a:p>
        </p:txBody>
      </p:sp>
      <p:sp>
        <p:nvSpPr>
          <p:cNvPr id="562" name="Google Shape;562;p82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Points which are often raised when presenting SAT evidence as pivotal</a:t>
            </a:r>
            <a:endParaRPr/>
          </a:p>
        </p:txBody>
      </p:sp>
      <p:sp>
        <p:nvSpPr>
          <p:cNvPr id="563" name="Google Shape;563;p82"/>
          <p:cNvSpPr txBox="1"/>
          <p:nvPr>
            <p:ph idx="2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➢"/>
            </a:pPr>
            <a:r>
              <a:rPr lang="en-GB"/>
              <a:t>Transparency is vital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Pre-registration of protocols to </a:t>
            </a:r>
            <a:r>
              <a:rPr lang="en-GB"/>
              <a:t>perform</a:t>
            </a:r>
            <a:r>
              <a:rPr lang="en-GB"/>
              <a:t> the comparison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Discuss evidence generation plans with stakeholders (i.e., your HTA agency)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GB"/>
              <a:t>Database landscaping and feasibility assessments for EC studies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Ensure data source meets the stringent needs which are required for making external comparisons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GB"/>
              <a:t>Follow the guidance!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The FDA/ EMA and some HTA bodies (e.g., NICE, HAS, CATH) have guidance relating to the submission of SAT evidence- make sure it is used!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GB"/>
              <a:t>Know your audience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Different HTA bodies have different requirements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Comparisons to local populations/ studies are the ideal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Demonstrate reasonable comparability if not a possibility</a:t>
            </a:r>
            <a:endParaRPr/>
          </a:p>
          <a:p>
            <a:pPr indent="0" lvl="0" marL="914400" rtl="0" algn="l">
              <a:spcBef>
                <a:spcPts val="400"/>
              </a:spcBef>
              <a:spcAft>
                <a:spcPts val="3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hapter Title" id="307" name="Google Shape;307;p56"/>
          <p:cNvSpPr txBox="1"/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is this topic important?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hapter Title" id="568" name="Google Shape;568;p83"/>
          <p:cNvSpPr txBox="1"/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4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Secure Market Access with Single Arm Trials?</a:t>
            </a:r>
            <a:endParaRPr/>
          </a:p>
        </p:txBody>
      </p:sp>
      <p:sp>
        <p:nvSpPr>
          <p:cNvPr id="574" name="Google Shape;574;p84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Sometimes….</a:t>
            </a:r>
            <a:endParaRPr/>
          </a:p>
        </p:txBody>
      </p:sp>
      <p:sp>
        <p:nvSpPr>
          <p:cNvPr id="575" name="Google Shape;575;p84"/>
          <p:cNvSpPr txBox="1"/>
          <p:nvPr>
            <p:ph idx="2" type="body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RCT’s are always going to be the preference- even underpowered ones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But in certain cases, the circumstances mean that a SAT has to be considered for the pivotal trial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Small patient populations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No current treatments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Practical and ethical issues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Limited duration with placebo’s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So in certain cases- YES!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But never a SAT alone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There needs to be a comparison and the comparison needs to be carefully chosen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There are a number of steps that investigators can take to appropriately meet the demands of HTA bodies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/>
              <a:t>And they should use them!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hapter Title" id="580" name="Google Shape;580;p85"/>
          <p:cNvSpPr txBox="1"/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Questions….?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7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</a:t>
            </a:r>
            <a:r>
              <a:rPr lang="en-GB"/>
              <a:t>achieving</a:t>
            </a:r>
            <a:r>
              <a:rPr lang="en-GB"/>
              <a:t> Market Access with SATs is important?</a:t>
            </a:r>
            <a:endParaRPr/>
          </a:p>
        </p:txBody>
      </p:sp>
      <p:sp>
        <p:nvSpPr>
          <p:cNvPr id="313" name="Google Shape;313;p57"/>
          <p:cNvSpPr txBox="1"/>
          <p:nvPr>
            <p:ph idx="1" type="subTitle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anchorCtr="0" anchor="t" bIns="1800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should you listen to me?</a:t>
            </a:r>
            <a:endParaRPr/>
          </a:p>
        </p:txBody>
      </p:sp>
      <p:pic>
        <p:nvPicPr>
          <p:cNvPr id="314" name="Google Shape;31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9425" y="1568600"/>
            <a:ext cx="676024" cy="67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1813" y="3860501"/>
            <a:ext cx="831252" cy="8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222" y="2691300"/>
            <a:ext cx="831252" cy="83125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7"/>
          <p:cNvSpPr/>
          <p:nvPr/>
        </p:nvSpPr>
        <p:spPr>
          <a:xfrm>
            <a:off x="476825" y="1455175"/>
            <a:ext cx="7111500" cy="831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SATs are becoming more widely used in pharmaceutical drug development pipelines</a:t>
            </a:r>
            <a:endParaRPr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he Sans Light"/>
              <a:buChar char="➢"/>
            </a:pPr>
            <a:r>
              <a:rPr lang="en-GB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Targeting disease areas with greater unmet needs- rare diseases and highly targeted patient populations</a:t>
            </a:r>
            <a:endParaRPr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04725" y="2676885"/>
            <a:ext cx="6129300" cy="8601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SATS are becoming more widely recognised by healthcare regulators</a:t>
            </a:r>
            <a:endParaRPr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he Sans Light"/>
              <a:buChar char="➢"/>
            </a:pPr>
            <a:r>
              <a:rPr lang="en-GB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In certain situations, there is precedent for regulatory agencies to accept SATs as pivotal evidence</a:t>
            </a:r>
            <a:endParaRPr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451450" y="3927375"/>
            <a:ext cx="7137000" cy="69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SATs are problematic for HTA agencies to derive “value-for-money” conclusions from</a:t>
            </a:r>
            <a:endParaRPr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he Sans Light"/>
              <a:buChar char="➢"/>
            </a:pPr>
            <a:r>
              <a:rPr lang="en-GB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Currently prohibits patient access to medications that have been approved via SATs</a:t>
            </a:r>
            <a:endParaRPr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hapter Title" id="324" name="Google Shape;324;p58"/>
          <p:cNvSpPr txBox="1"/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use a Single Arm Trial?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an RCT is not feasible or practical</a:t>
            </a:r>
            <a:endParaRPr/>
          </a:p>
        </p:txBody>
      </p:sp>
      <p:pic>
        <p:nvPicPr>
          <p:cNvPr id="330" name="Google Shape;33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825" y="1581900"/>
            <a:ext cx="899876" cy="89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9414" y="3106952"/>
            <a:ext cx="1132677" cy="113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9750" y="1616213"/>
            <a:ext cx="831252" cy="8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9752" y="3106949"/>
            <a:ext cx="1045627" cy="104562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9"/>
          <p:cNvSpPr txBox="1"/>
          <p:nvPr/>
        </p:nvSpPr>
        <p:spPr>
          <a:xfrm>
            <a:off x="176825" y="1566100"/>
            <a:ext cx="2608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Medium"/>
                <a:ea typeface="Roche Sans Medium"/>
                <a:cs typeface="Roche Sans Medium"/>
                <a:sym typeface="Roche Sans Medium"/>
              </a:rPr>
              <a:t>Resolving Long Term Uncertainty</a:t>
            </a:r>
            <a:endParaRPr sz="1600"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335" name="Google Shape;335;p59"/>
          <p:cNvSpPr txBox="1"/>
          <p:nvPr/>
        </p:nvSpPr>
        <p:spPr>
          <a:xfrm>
            <a:off x="6265250" y="1700350"/>
            <a:ext cx="2608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Medium"/>
                <a:ea typeface="Roche Sans Medium"/>
                <a:cs typeface="Roche Sans Medium"/>
                <a:sym typeface="Roche Sans Medium"/>
              </a:rPr>
              <a:t>Absence of meaningful comparator</a:t>
            </a:r>
            <a:endParaRPr sz="1600"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336" name="Google Shape;336;p59"/>
          <p:cNvSpPr txBox="1"/>
          <p:nvPr/>
        </p:nvSpPr>
        <p:spPr>
          <a:xfrm>
            <a:off x="176825" y="3298263"/>
            <a:ext cx="2608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Medium"/>
                <a:ea typeface="Roche Sans Medium"/>
                <a:cs typeface="Roche Sans Medium"/>
                <a:sym typeface="Roche Sans Medium"/>
              </a:rPr>
              <a:t>Small sample sizes</a:t>
            </a:r>
            <a:endParaRPr sz="1600"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337" name="Google Shape;337;p59"/>
          <p:cNvSpPr txBox="1"/>
          <p:nvPr/>
        </p:nvSpPr>
        <p:spPr>
          <a:xfrm>
            <a:off x="6265250" y="3341775"/>
            <a:ext cx="2608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Medium"/>
                <a:ea typeface="Roche Sans Medium"/>
                <a:cs typeface="Roche Sans Medium"/>
                <a:sym typeface="Roche Sans Medium"/>
              </a:rPr>
              <a:t>Practical and ethical issues with randomisation</a:t>
            </a:r>
            <a:endParaRPr sz="1600"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cxnSp>
        <p:nvCxnSpPr>
          <p:cNvPr id="338" name="Google Shape;338;p59"/>
          <p:cNvCxnSpPr/>
          <p:nvPr/>
        </p:nvCxnSpPr>
        <p:spPr>
          <a:xfrm>
            <a:off x="4445700" y="1281925"/>
            <a:ext cx="37800" cy="3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59"/>
          <p:cNvCxnSpPr/>
          <p:nvPr/>
        </p:nvCxnSpPr>
        <p:spPr>
          <a:xfrm flipH="1" rot="10800000">
            <a:off x="587275" y="2797550"/>
            <a:ext cx="8259900" cy="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0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an RCT is not feasible or practical</a:t>
            </a:r>
            <a:endParaRPr/>
          </a:p>
        </p:txBody>
      </p:sp>
      <p:pic>
        <p:nvPicPr>
          <p:cNvPr id="345" name="Google Shape;34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825" y="1581900"/>
            <a:ext cx="899876" cy="89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9414" y="3106952"/>
            <a:ext cx="1132677" cy="113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9750" y="1616213"/>
            <a:ext cx="831252" cy="8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9752" y="3106949"/>
            <a:ext cx="1045627" cy="104562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0"/>
          <p:cNvSpPr txBox="1"/>
          <p:nvPr/>
        </p:nvSpPr>
        <p:spPr>
          <a:xfrm>
            <a:off x="176825" y="1566100"/>
            <a:ext cx="2608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Medium"/>
                <a:ea typeface="Roche Sans Medium"/>
                <a:cs typeface="Roche Sans Medium"/>
                <a:sym typeface="Roche Sans Medium"/>
              </a:rPr>
              <a:t>Resolving Long Term Uncertainty</a:t>
            </a:r>
            <a:endParaRPr sz="1600"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350" name="Google Shape;350;p60"/>
          <p:cNvSpPr txBox="1"/>
          <p:nvPr/>
        </p:nvSpPr>
        <p:spPr>
          <a:xfrm>
            <a:off x="1630100" y="4661225"/>
            <a:ext cx="60993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Light"/>
                <a:ea typeface="Roche Sans Light"/>
                <a:cs typeface="Roche Sans Light"/>
                <a:sym typeface="Roche Sans Light"/>
              </a:rPr>
              <a:t>Not all of these are justifications to conduct a SAT however….</a:t>
            </a:r>
            <a:endParaRPr sz="16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51" name="Google Shape;351;p60"/>
          <p:cNvSpPr txBox="1"/>
          <p:nvPr/>
        </p:nvSpPr>
        <p:spPr>
          <a:xfrm>
            <a:off x="6265250" y="1700350"/>
            <a:ext cx="2608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Medium"/>
                <a:ea typeface="Roche Sans Medium"/>
                <a:cs typeface="Roche Sans Medium"/>
                <a:sym typeface="Roche Sans Medium"/>
              </a:rPr>
              <a:t>Absence of meaningful comparator</a:t>
            </a:r>
            <a:endParaRPr sz="1600"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352" name="Google Shape;352;p60"/>
          <p:cNvSpPr txBox="1"/>
          <p:nvPr/>
        </p:nvSpPr>
        <p:spPr>
          <a:xfrm>
            <a:off x="176825" y="3298263"/>
            <a:ext cx="2608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Medium"/>
                <a:ea typeface="Roche Sans Medium"/>
                <a:cs typeface="Roche Sans Medium"/>
                <a:sym typeface="Roche Sans Medium"/>
              </a:rPr>
              <a:t>Small sample sizes</a:t>
            </a:r>
            <a:endParaRPr sz="1600"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353" name="Google Shape;353;p60"/>
          <p:cNvSpPr txBox="1"/>
          <p:nvPr/>
        </p:nvSpPr>
        <p:spPr>
          <a:xfrm>
            <a:off x="6265250" y="3341775"/>
            <a:ext cx="2608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Medium"/>
                <a:ea typeface="Roche Sans Medium"/>
                <a:cs typeface="Roche Sans Medium"/>
                <a:sym typeface="Roche Sans Medium"/>
              </a:rPr>
              <a:t>Practical and ethical issues with randomisation</a:t>
            </a:r>
            <a:endParaRPr sz="1600"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cxnSp>
        <p:nvCxnSpPr>
          <p:cNvPr id="354" name="Google Shape;354;p60"/>
          <p:cNvCxnSpPr/>
          <p:nvPr/>
        </p:nvCxnSpPr>
        <p:spPr>
          <a:xfrm>
            <a:off x="4445700" y="1281925"/>
            <a:ext cx="37800" cy="3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60"/>
          <p:cNvCxnSpPr/>
          <p:nvPr/>
        </p:nvCxnSpPr>
        <p:spPr>
          <a:xfrm flipH="1" rot="10800000">
            <a:off x="587275" y="2797550"/>
            <a:ext cx="8259900" cy="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1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SAT usage has been increasing</a:t>
            </a:r>
            <a:endParaRPr/>
          </a:p>
        </p:txBody>
      </p:sp>
      <p:sp>
        <p:nvSpPr>
          <p:cNvPr id="361" name="Google Shape;361;p61"/>
          <p:cNvSpPr txBox="1"/>
          <p:nvPr>
            <p:ph idx="2" type="body"/>
          </p:nvPr>
        </p:nvSpPr>
        <p:spPr>
          <a:xfrm>
            <a:off x="571450" y="4746425"/>
            <a:ext cx="8229600" cy="13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F1F1F"/>
                </a:solidFill>
                <a:latin typeface="Roche Sans"/>
                <a:ea typeface="Roche Sans"/>
                <a:cs typeface="Roche Sans"/>
                <a:sym typeface="Roche Sans"/>
              </a:rPr>
              <a:t>Single arm trial submissions to HTA bodies; Globally, 2011-2019</a:t>
            </a:r>
            <a:endParaRPr b="1" sz="1200">
              <a:solidFill>
                <a:srgbClr val="1F1F1F"/>
              </a:solidFill>
              <a:latin typeface="Roche Sans"/>
              <a:ea typeface="Roche Sans"/>
              <a:cs typeface="Roche Sans"/>
              <a:sym typeface="Roche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300"/>
              </a:spcAft>
              <a:buNone/>
            </a:pPr>
            <a:r>
              <a:rPr lang="en-GB" sz="600">
                <a:solidFill>
                  <a:srgbClr val="222222"/>
                </a:solidFill>
                <a:highlight>
                  <a:srgbClr val="FFFFFF"/>
                </a:highlight>
                <a:latin typeface="Roche Sans"/>
                <a:ea typeface="Roche Sans"/>
                <a:cs typeface="Roche Sans"/>
                <a:sym typeface="Roche Sans"/>
              </a:rPr>
              <a:t>Patel, Dony, et al. "Use of external comparators for health technology assessment submissions based on single-arm trials." Value in Health 24.8 (2021): 1118-1125.</a:t>
            </a:r>
            <a:r>
              <a:rPr lang="en-GB" sz="600">
                <a:solidFill>
                  <a:srgbClr val="1F1F1F"/>
                </a:solidFill>
                <a:latin typeface="Roche Sans"/>
                <a:ea typeface="Roche Sans"/>
                <a:cs typeface="Roche Sans"/>
                <a:sym typeface="Roche Sans"/>
              </a:rPr>
              <a:t>.</a:t>
            </a:r>
            <a:br>
              <a:rPr lang="en-GB" sz="1200">
                <a:solidFill>
                  <a:srgbClr val="1F1F1F"/>
                </a:solidFill>
                <a:latin typeface="Roche Sans"/>
                <a:ea typeface="Roche Sans"/>
                <a:cs typeface="Roche Sans"/>
                <a:sym typeface="Roche Sans"/>
              </a:rPr>
            </a:br>
            <a:endParaRPr>
              <a:latin typeface="Roche Sans"/>
              <a:ea typeface="Roche Sans"/>
              <a:cs typeface="Roche Sans"/>
              <a:sym typeface="Roche Sans"/>
            </a:endParaRPr>
          </a:p>
        </p:txBody>
      </p:sp>
      <p:pic>
        <p:nvPicPr>
          <p:cNvPr id="362" name="Google Shape;36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13" y="1137600"/>
            <a:ext cx="6508974" cy="34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1"/>
          <p:cNvSpPr txBox="1"/>
          <p:nvPr/>
        </p:nvSpPr>
        <p:spPr>
          <a:xfrm>
            <a:off x="7015875" y="1433475"/>
            <a:ext cx="2071500" cy="25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che Sans Light"/>
                <a:ea typeface="Roche Sans Light"/>
                <a:cs typeface="Roche Sans Light"/>
                <a:sym typeface="Roche Sans Light"/>
              </a:rPr>
              <a:t>Driven by onco drugs</a:t>
            </a:r>
            <a:endParaRPr sz="1600"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che Sans Light"/>
              <a:buChar char="➢"/>
            </a:pPr>
            <a:r>
              <a:rPr lang="en-GB" sz="1600">
                <a:latin typeface="Roche Sans Light"/>
                <a:ea typeface="Roche Sans Light"/>
                <a:cs typeface="Roche Sans Light"/>
                <a:sym typeface="Roche Sans Light"/>
              </a:rPr>
              <a:t>Targeted therapies with large effect sizes</a:t>
            </a:r>
            <a:endParaRPr sz="16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pic>
        <p:nvPicPr>
          <p:cNvPr id="364" name="Google Shape;364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0051" y="3213400"/>
            <a:ext cx="673976" cy="67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7975" y="3189138"/>
            <a:ext cx="722499" cy="72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2"/>
          <p:cNvSpPr txBox="1"/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Regulatory approval based on SAT evidence has been increasing too</a:t>
            </a:r>
            <a:endParaRPr/>
          </a:p>
        </p:txBody>
      </p:sp>
      <p:sp>
        <p:nvSpPr>
          <p:cNvPr id="371" name="Google Shape;371;p62"/>
          <p:cNvSpPr txBox="1"/>
          <p:nvPr/>
        </p:nvSpPr>
        <p:spPr>
          <a:xfrm>
            <a:off x="231425" y="1597620"/>
            <a:ext cx="4673700" cy="1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Goring (2019)</a:t>
            </a:r>
            <a:endParaRPr sz="160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B41CD"/>
              </a:buClr>
              <a:buSzPts val="1600"/>
              <a:buFont typeface="Noto Sans Symbols"/>
              <a:buChar char="▪"/>
            </a:pP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2005 -&gt; 2017: non-randomised study designs used in submission in </a:t>
            </a:r>
            <a:r>
              <a:rPr b="1" lang="en-GB">
                <a:solidFill>
                  <a:srgbClr val="0B41CD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43  indications </a:t>
            </a:r>
            <a:r>
              <a:rPr lang="en-GB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across </a:t>
            </a:r>
            <a:r>
              <a:rPr lang="en-GB">
                <a:solidFill>
                  <a:srgbClr val="1482FA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oncology, stem cell transplants and rare metabolic diseases</a:t>
            </a:r>
            <a:endParaRPr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indent="-2286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P21 Master">
  <a:themeElements>
    <a:clrScheme name="RocheCIBlue">
      <a:dk1>
        <a:srgbClr val="000000"/>
      </a:dk1>
      <a:lt1>
        <a:srgbClr val="FFFFFF"/>
      </a:lt1>
      <a:dk2>
        <a:srgbClr val="544F4F"/>
      </a:dk2>
      <a:lt2>
        <a:srgbClr val="FAC9B5"/>
      </a:lt2>
      <a:accent1>
        <a:srgbClr val="022366"/>
      </a:accent1>
      <a:accent2>
        <a:srgbClr val="0B41CD"/>
      </a:accent2>
      <a:accent3>
        <a:srgbClr val="1482FA"/>
      </a:accent3>
      <a:accent4>
        <a:srgbClr val="BDE3FF"/>
      </a:accent4>
      <a:accent5>
        <a:srgbClr val="FAC9B5"/>
      </a:accent5>
      <a:accent6>
        <a:srgbClr val="FFE8DE"/>
      </a:accent6>
      <a:hlink>
        <a:srgbClr val="1482FA"/>
      </a:hlink>
      <a:folHlink>
        <a:srgbClr val="1482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oche Evolved Brand">
  <a:themeElements>
    <a:clrScheme name="Custom">
      <a:dk1>
        <a:srgbClr val="0B41CD"/>
      </a:dk1>
      <a:lt1>
        <a:srgbClr val="1482FA"/>
      </a:lt1>
      <a:dk2>
        <a:srgbClr val="BDE3FF"/>
      </a:dk2>
      <a:lt2>
        <a:srgbClr val="FAC9B5"/>
      </a:lt2>
      <a:accent1>
        <a:srgbClr val="ED4A0D"/>
      </a:accent1>
      <a:accent2>
        <a:srgbClr val="BC36F0"/>
      </a:accent2>
      <a:accent3>
        <a:srgbClr val="C40000"/>
      </a:accent3>
      <a:accent4>
        <a:srgbClr val="022366"/>
      </a:accent4>
      <a:accent5>
        <a:srgbClr val="FAD6C7"/>
      </a:accent5>
      <a:accent6>
        <a:srgbClr val="FFE8DE"/>
      </a:accent6>
      <a:hlink>
        <a:srgbClr val="0B41CD"/>
      </a:hlink>
      <a:folHlink>
        <a:srgbClr val="0B4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ef714b6cfbced670911a113e47681403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342a57ee65fddedfd6494c092c0240b9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2faf04-aa28-4cb8-8f85-9aac7f3384e3}" ma:internalName="TaxCatchAll" ma:showField="CatchAllData" ma:web="33cc2fe6-d691-4e39-a8a4-3bb83de6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DE8EC2-8280-43BB-B983-C5FD9512C05F}"/>
</file>

<file path=customXml/itemProps2.xml><?xml version="1.0" encoding="utf-8"?>
<ds:datastoreItem xmlns:ds="http://schemas.openxmlformats.org/officeDocument/2006/customXml" ds:itemID="{8CFEACA3-4B07-4AF7-AEE8-AECED6E2C9BD}"/>
</file>