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5"/>
  </p:sldMasterIdLst>
  <p:notesMasterIdLst>
    <p:notesMasterId r:id="rId16"/>
  </p:notesMasterIdLst>
  <p:handoutMasterIdLst>
    <p:handoutMasterId r:id="rId17"/>
  </p:handoutMasterIdLst>
  <p:sldIdLst>
    <p:sldId id="273" r:id="rId6"/>
    <p:sldId id="278" r:id="rId7"/>
    <p:sldId id="275" r:id="rId8"/>
    <p:sldId id="258" r:id="rId9"/>
    <p:sldId id="276" r:id="rId10"/>
    <p:sldId id="277" r:id="rId11"/>
    <p:sldId id="272" r:id="rId12"/>
    <p:sldId id="274" r:id="rId13"/>
    <p:sldId id="268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9" autoAdjust="0"/>
    <p:restoredTop sz="94697"/>
  </p:normalViewPr>
  <p:slideViewPr>
    <p:cSldViewPr snapToGrid="0" snapToObjects="1">
      <p:cViewPr>
        <p:scale>
          <a:sx n="80" d="100"/>
          <a:sy n="80" d="100"/>
        </p:scale>
        <p:origin x="735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558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22" Type="http://schemas.microsoft.com/office/2016/11/relationships/changesInfo" Target="changesInfos/changesInfo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kins, Martin" userId="4e2971de-9a01-43a4-a0f9-91a24e74d066" providerId="ADAL" clId="{051859CA-710E-41CB-9622-EACC5A81E568}"/>
    <pc:docChg chg="custSel addSld delSld modSld sldOrd">
      <pc:chgData name="Jenkins, Martin" userId="4e2971de-9a01-43a4-a0f9-91a24e74d066" providerId="ADAL" clId="{051859CA-710E-41CB-9622-EACC5A81E568}" dt="2019-10-13T21:37:06.005" v="612" actId="113"/>
      <pc:docMkLst>
        <pc:docMk/>
      </pc:docMkLst>
      <pc:sldChg chg="ord">
        <pc:chgData name="Jenkins, Martin" userId="4e2971de-9a01-43a4-a0f9-91a24e74d066" providerId="ADAL" clId="{051859CA-710E-41CB-9622-EACC5A81E568}" dt="2019-10-13T21:31:28.729" v="498"/>
        <pc:sldMkLst>
          <pc:docMk/>
          <pc:sldMk cId="4104233766" sldId="268"/>
        </pc:sldMkLst>
      </pc:sldChg>
      <pc:sldChg chg="modSp del">
        <pc:chgData name="Jenkins, Martin" userId="4e2971de-9a01-43a4-a0f9-91a24e74d066" providerId="ADAL" clId="{051859CA-710E-41CB-9622-EACC5A81E568}" dt="2019-10-13T21:29:28.749" v="490" actId="2696"/>
        <pc:sldMkLst>
          <pc:docMk/>
          <pc:sldMk cId="1706387040" sldId="269"/>
        </pc:sldMkLst>
        <pc:spChg chg="mod">
          <ac:chgData name="Jenkins, Martin" userId="4e2971de-9a01-43a4-a0f9-91a24e74d066" providerId="ADAL" clId="{051859CA-710E-41CB-9622-EACC5A81E568}" dt="2019-10-13T21:18:46.028" v="58" actId="1076"/>
          <ac:spMkLst>
            <pc:docMk/>
            <pc:sldMk cId="1706387040" sldId="269"/>
            <ac:spMk id="21" creationId="{FA678C49-8FB1-484B-AD33-9F5CAD81FC9F}"/>
          </ac:spMkLst>
        </pc:spChg>
        <pc:spChg chg="mod">
          <ac:chgData name="Jenkins, Martin" userId="4e2971de-9a01-43a4-a0f9-91a24e74d066" providerId="ADAL" clId="{051859CA-710E-41CB-9622-EACC5A81E568}" dt="2019-10-13T21:22:28.607" v="245" actId="20577"/>
          <ac:spMkLst>
            <pc:docMk/>
            <pc:sldMk cId="1706387040" sldId="269"/>
            <ac:spMk id="22" creationId="{0E91097F-AE5F-4388-A091-A887C9542C79}"/>
          </ac:spMkLst>
        </pc:spChg>
      </pc:sldChg>
      <pc:sldChg chg="del">
        <pc:chgData name="Jenkins, Martin" userId="4e2971de-9a01-43a4-a0f9-91a24e74d066" providerId="ADAL" clId="{051859CA-710E-41CB-9622-EACC5A81E568}" dt="2019-10-13T21:23:55.820" v="246" actId="2696"/>
        <pc:sldMkLst>
          <pc:docMk/>
          <pc:sldMk cId="3923600336" sldId="270"/>
        </pc:sldMkLst>
      </pc:sldChg>
      <pc:sldChg chg="del">
        <pc:chgData name="Jenkins, Martin" userId="4e2971de-9a01-43a4-a0f9-91a24e74d066" providerId="ADAL" clId="{051859CA-710E-41CB-9622-EACC5A81E568}" dt="2019-10-13T21:16:41.438" v="46" actId="2696"/>
        <pc:sldMkLst>
          <pc:docMk/>
          <pc:sldMk cId="2990126854" sldId="271"/>
        </pc:sldMkLst>
      </pc:sldChg>
      <pc:sldChg chg="addSp delSp modSp">
        <pc:chgData name="Jenkins, Martin" userId="4e2971de-9a01-43a4-a0f9-91a24e74d066" providerId="ADAL" clId="{051859CA-710E-41CB-9622-EACC5A81E568}" dt="2019-10-13T21:30:34.440" v="495" actId="1076"/>
        <pc:sldMkLst>
          <pc:docMk/>
          <pc:sldMk cId="526365006" sldId="272"/>
        </pc:sldMkLst>
        <pc:spChg chg="add del mod">
          <ac:chgData name="Jenkins, Martin" userId="4e2971de-9a01-43a4-a0f9-91a24e74d066" providerId="ADAL" clId="{051859CA-710E-41CB-9622-EACC5A81E568}" dt="2019-10-13T21:30:25.797" v="492" actId="478"/>
          <ac:spMkLst>
            <pc:docMk/>
            <pc:sldMk cId="526365006" sldId="272"/>
            <ac:spMk id="6" creationId="{343115FB-1035-471B-8855-266FB2945CC1}"/>
          </ac:spMkLst>
        </pc:spChg>
        <pc:picChg chg="del">
          <ac:chgData name="Jenkins, Martin" userId="4e2971de-9a01-43a4-a0f9-91a24e74d066" providerId="ADAL" clId="{051859CA-710E-41CB-9622-EACC5A81E568}" dt="2019-10-13T21:30:19.215" v="491" actId="478"/>
          <ac:picMkLst>
            <pc:docMk/>
            <pc:sldMk cId="526365006" sldId="272"/>
            <ac:picMk id="5" creationId="{D9D28E39-0B8A-4241-9780-039A0F8D0AB6}"/>
          </ac:picMkLst>
        </pc:picChg>
        <pc:picChg chg="add mod">
          <ac:chgData name="Jenkins, Martin" userId="4e2971de-9a01-43a4-a0f9-91a24e74d066" providerId="ADAL" clId="{051859CA-710E-41CB-9622-EACC5A81E568}" dt="2019-10-13T21:30:34.440" v="495" actId="1076"/>
          <ac:picMkLst>
            <pc:docMk/>
            <pc:sldMk cId="526365006" sldId="272"/>
            <ac:picMk id="7" creationId="{7D0518AE-2962-4829-AD1B-52DE3BA4556E}"/>
          </ac:picMkLst>
        </pc:picChg>
      </pc:sldChg>
      <pc:sldChg chg="modSp">
        <pc:chgData name="Jenkins, Martin" userId="4e2971de-9a01-43a4-a0f9-91a24e74d066" providerId="ADAL" clId="{051859CA-710E-41CB-9622-EACC5A81E568}" dt="2019-10-13T21:37:06.005" v="612" actId="113"/>
        <pc:sldMkLst>
          <pc:docMk/>
          <pc:sldMk cId="3161956933" sldId="273"/>
        </pc:sldMkLst>
        <pc:spChg chg="mod">
          <ac:chgData name="Jenkins, Martin" userId="4e2971de-9a01-43a4-a0f9-91a24e74d066" providerId="ADAL" clId="{051859CA-710E-41CB-9622-EACC5A81E568}" dt="2019-10-13T21:37:06.005" v="612" actId="113"/>
          <ac:spMkLst>
            <pc:docMk/>
            <pc:sldMk cId="3161956933" sldId="273"/>
            <ac:spMk id="5" creationId="{00000000-0000-0000-0000-000000000000}"/>
          </ac:spMkLst>
        </pc:spChg>
      </pc:sldChg>
      <pc:sldChg chg="ord">
        <pc:chgData name="Jenkins, Martin" userId="4e2971de-9a01-43a4-a0f9-91a24e74d066" providerId="ADAL" clId="{051859CA-710E-41CB-9622-EACC5A81E568}" dt="2019-10-13T21:30:51.454" v="497"/>
        <pc:sldMkLst>
          <pc:docMk/>
          <pc:sldMk cId="2806696040" sldId="274"/>
        </pc:sldMkLst>
      </pc:sldChg>
      <pc:sldChg chg="modSp">
        <pc:chgData name="Jenkins, Martin" userId="4e2971de-9a01-43a4-a0f9-91a24e74d066" providerId="ADAL" clId="{051859CA-710E-41CB-9622-EACC5A81E568}" dt="2019-10-13T21:16:11.556" v="45" actId="404"/>
        <pc:sldMkLst>
          <pc:docMk/>
          <pc:sldMk cId="2892197188" sldId="275"/>
        </pc:sldMkLst>
        <pc:spChg chg="mod">
          <ac:chgData name="Jenkins, Martin" userId="4e2971de-9a01-43a4-a0f9-91a24e74d066" providerId="ADAL" clId="{051859CA-710E-41CB-9622-EACC5A81E568}" dt="2019-10-13T21:16:11.556" v="45" actId="404"/>
          <ac:spMkLst>
            <pc:docMk/>
            <pc:sldMk cId="2892197188" sldId="275"/>
            <ac:spMk id="21" creationId="{00000000-0000-0000-0000-000000000000}"/>
          </ac:spMkLst>
        </pc:spChg>
        <pc:spChg chg="mod">
          <ac:chgData name="Jenkins, Martin" userId="4e2971de-9a01-43a4-a0f9-91a24e74d066" providerId="ADAL" clId="{051859CA-710E-41CB-9622-EACC5A81E568}" dt="2019-10-13T21:16:03.509" v="44" actId="20577"/>
          <ac:spMkLst>
            <pc:docMk/>
            <pc:sldMk cId="2892197188" sldId="275"/>
            <ac:spMk id="23" creationId="{00000000-0000-0000-0000-000000000000}"/>
          </ac:spMkLst>
        </pc:spChg>
      </pc:sldChg>
      <pc:sldChg chg="addSp delSp modSp add">
        <pc:chgData name="Jenkins, Martin" userId="4e2971de-9a01-43a4-a0f9-91a24e74d066" providerId="ADAL" clId="{051859CA-710E-41CB-9622-EACC5A81E568}" dt="2019-10-13T21:29:10.830" v="489" actId="20577"/>
        <pc:sldMkLst>
          <pc:docMk/>
          <pc:sldMk cId="1900969940" sldId="276"/>
        </pc:sldMkLst>
        <pc:spChg chg="add del mod">
          <ac:chgData name="Jenkins, Martin" userId="4e2971de-9a01-43a4-a0f9-91a24e74d066" providerId="ADAL" clId="{051859CA-710E-41CB-9622-EACC5A81E568}" dt="2019-10-13T21:28:59.364" v="486" actId="478"/>
          <ac:spMkLst>
            <pc:docMk/>
            <pc:sldMk cId="1900969940" sldId="276"/>
            <ac:spMk id="3" creationId="{92B208E7-6D07-4B83-9419-C3CCB1192F85}"/>
          </ac:spMkLst>
        </pc:spChg>
        <pc:spChg chg="mod">
          <ac:chgData name="Jenkins, Martin" userId="4e2971de-9a01-43a4-a0f9-91a24e74d066" providerId="ADAL" clId="{051859CA-710E-41CB-9622-EACC5A81E568}" dt="2019-10-13T21:29:10.830" v="489" actId="20577"/>
          <ac:spMkLst>
            <pc:docMk/>
            <pc:sldMk cId="1900969940" sldId="276"/>
            <ac:spMk id="21" creationId="{FA678C49-8FB1-484B-AD33-9F5CAD81FC9F}"/>
          </ac:spMkLst>
        </pc:spChg>
        <pc:spChg chg="del mod">
          <ac:chgData name="Jenkins, Martin" userId="4e2971de-9a01-43a4-a0f9-91a24e74d066" providerId="ADAL" clId="{051859CA-710E-41CB-9622-EACC5A81E568}" dt="2019-10-13T21:28:57.810" v="485" actId="478"/>
          <ac:spMkLst>
            <pc:docMk/>
            <pc:sldMk cId="1900969940" sldId="276"/>
            <ac:spMk id="22" creationId="{0E91097F-AE5F-4388-A091-A887C9542C79}"/>
          </ac:spMkLst>
        </pc:spChg>
        <pc:picChg chg="add mod">
          <ac:chgData name="Jenkins, Martin" userId="4e2971de-9a01-43a4-a0f9-91a24e74d066" providerId="ADAL" clId="{051859CA-710E-41CB-9622-EACC5A81E568}" dt="2019-10-13T21:29:03.318" v="488" actId="1076"/>
          <ac:picMkLst>
            <pc:docMk/>
            <pc:sldMk cId="1900969940" sldId="276"/>
            <ac:picMk id="4" creationId="{4D6AC66C-1F41-4696-82E7-F890E9144E89}"/>
          </ac:picMkLst>
        </pc:picChg>
      </pc:sldChg>
      <pc:sldChg chg="add del">
        <pc:chgData name="Jenkins, Martin" userId="4e2971de-9a01-43a4-a0f9-91a24e74d066" providerId="ADAL" clId="{051859CA-710E-41CB-9622-EACC5A81E568}" dt="2019-10-13T21:17:53.376" v="48"/>
        <pc:sldMkLst>
          <pc:docMk/>
          <pc:sldMk cId="2643842784" sldId="276"/>
        </pc:sldMkLst>
      </pc:sldChg>
      <pc:sldChg chg="addSp delSp modSp add ord">
        <pc:chgData name="Jenkins, Martin" userId="4e2971de-9a01-43a4-a0f9-91a24e74d066" providerId="ADAL" clId="{051859CA-710E-41CB-9622-EACC5A81E568}" dt="2019-10-13T21:35:20.331" v="610" actId="207"/>
        <pc:sldMkLst>
          <pc:docMk/>
          <pc:sldMk cId="3204524935" sldId="277"/>
        </pc:sldMkLst>
        <pc:spChg chg="mod">
          <ac:chgData name="Jenkins, Martin" userId="4e2971de-9a01-43a4-a0f9-91a24e74d066" providerId="ADAL" clId="{051859CA-710E-41CB-9622-EACC5A81E568}" dt="2019-10-13T21:28:24.673" v="484" actId="113"/>
          <ac:spMkLst>
            <pc:docMk/>
            <pc:sldMk cId="3204524935" sldId="277"/>
            <ac:spMk id="2" creationId="{E87E8309-88FE-4C21-A064-820311AF192E}"/>
          </ac:spMkLst>
        </pc:spChg>
        <pc:spChg chg="add del mod">
          <ac:chgData name="Jenkins, Martin" userId="4e2971de-9a01-43a4-a0f9-91a24e74d066" providerId="ADAL" clId="{051859CA-710E-41CB-9622-EACC5A81E568}" dt="2019-10-13T21:28:01.868" v="427" actId="478"/>
          <ac:spMkLst>
            <pc:docMk/>
            <pc:sldMk cId="3204524935" sldId="277"/>
            <ac:spMk id="6" creationId="{F27B6A0B-D073-4CAE-9DF4-D41B87C2A920}"/>
          </ac:spMkLst>
        </pc:spChg>
        <pc:spChg chg="add mod">
          <ac:chgData name="Jenkins, Martin" userId="4e2971de-9a01-43a4-a0f9-91a24e74d066" providerId="ADAL" clId="{051859CA-710E-41CB-9622-EACC5A81E568}" dt="2019-10-13T21:35:20.331" v="610" actId="207"/>
          <ac:spMkLst>
            <pc:docMk/>
            <pc:sldMk cId="3204524935" sldId="277"/>
            <ac:spMk id="8" creationId="{B359C8F6-BE5D-4F8E-934C-0D1A4A8EF503}"/>
          </ac:spMkLst>
        </pc:spChg>
        <pc:picChg chg="del">
          <ac:chgData name="Jenkins, Martin" userId="4e2971de-9a01-43a4-a0f9-91a24e74d066" providerId="ADAL" clId="{051859CA-710E-41CB-9622-EACC5A81E568}" dt="2019-10-13T21:27:59.272" v="425" actId="478"/>
          <ac:picMkLst>
            <pc:docMk/>
            <pc:sldMk cId="3204524935" sldId="277"/>
            <ac:picMk id="5" creationId="{D9D28E39-0B8A-4241-9780-039A0F8D0AB6}"/>
          </ac:picMkLst>
        </pc:picChg>
        <pc:picChg chg="add mod">
          <ac:chgData name="Jenkins, Martin" userId="4e2971de-9a01-43a4-a0f9-91a24e74d066" providerId="ADAL" clId="{051859CA-710E-41CB-9622-EACC5A81E568}" dt="2019-10-13T21:35:09.717" v="608" actId="1076"/>
          <ac:picMkLst>
            <pc:docMk/>
            <pc:sldMk cId="3204524935" sldId="277"/>
            <ac:picMk id="7" creationId="{14DB60D0-03DD-4F3F-9B16-7350534750A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71BE5-0401-A24E-98C7-D87F70A3F293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E1FFE-BDA8-9743-8F6D-00D8CAA78A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80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EE644-B5D0-9540-8D69-A397C81B3FC8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53E74-E7D9-624E-9F13-2522EC1458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53E74-E7D9-624E-9F13-2522EC14587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66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53E74-E7D9-624E-9F13-2522EC1458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lawrence@novartis.com" TargetMode="External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tobias.muetze@novartis.com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3316"/>
            <a:ext cx="6400800" cy="7431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005A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PSI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34" y="400669"/>
            <a:ext cx="992840" cy="93477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696463"/>
            <a:ext cx="8229600" cy="85725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50332" y="4425394"/>
            <a:ext cx="3871912" cy="365125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200">
                <a:solidFill>
                  <a:srgbClr val="005A84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3334835" y="2873102"/>
            <a:ext cx="2482019" cy="1930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Upcoming even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7086909" cy="85725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PSI Logo with strapline to s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57" y="448666"/>
            <a:ext cx="914543" cy="39038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57200" y="1063229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457198" y="3349329"/>
            <a:ext cx="2672923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013876" y="3349329"/>
            <a:ext cx="2672923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235295" y="3349329"/>
            <a:ext cx="2672923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 userDrawn="1"/>
        </p:nvSpPr>
        <p:spPr>
          <a:xfrm>
            <a:off x="457198" y="2891415"/>
            <a:ext cx="2672924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 userDrawn="1"/>
        </p:nvSpPr>
        <p:spPr>
          <a:xfrm>
            <a:off x="3235295" y="2891415"/>
            <a:ext cx="2672924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/>
          <p:nvPr userDrawn="1"/>
        </p:nvSpPr>
        <p:spPr>
          <a:xfrm>
            <a:off x="6013876" y="2891415"/>
            <a:ext cx="2672924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3330600" y="3101576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330600" y="2890441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4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111496" y="3101576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111496" y="2890441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9" name="Text Placeholder 10"/>
          <p:cNvSpPr>
            <a:spLocks noGrp="1"/>
          </p:cNvSpPr>
          <p:nvPr>
            <p:ph type="body" sz="quarter" idx="28"/>
          </p:nvPr>
        </p:nvSpPr>
        <p:spPr>
          <a:xfrm>
            <a:off x="545022" y="3422582"/>
            <a:ext cx="2484416" cy="97034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0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3330600" y="3422582"/>
            <a:ext cx="2484416" cy="97034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30"/>
          </p:nvPr>
        </p:nvSpPr>
        <p:spPr>
          <a:xfrm>
            <a:off x="6111496" y="3422582"/>
            <a:ext cx="2484416" cy="97034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6" name="TextBox 55"/>
          <p:cNvSpPr txBox="1"/>
          <p:nvPr userDrawn="1"/>
        </p:nvSpPr>
        <p:spPr>
          <a:xfrm>
            <a:off x="457199" y="4623984"/>
            <a:ext cx="6377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1"/>
                </a:solidFill>
              </a:rPr>
              <a:t>Please visit www.psiweb.org/events for more information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457198" y="1658685"/>
            <a:ext cx="2672923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 userDrawn="1"/>
        </p:nvSpPr>
        <p:spPr>
          <a:xfrm>
            <a:off x="6013876" y="1658685"/>
            <a:ext cx="2672923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3235295" y="1658685"/>
            <a:ext cx="2672923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 59"/>
          <p:cNvSpPr/>
          <p:nvPr userDrawn="1"/>
        </p:nvSpPr>
        <p:spPr>
          <a:xfrm>
            <a:off x="457198" y="1200771"/>
            <a:ext cx="2672924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reeform 60"/>
          <p:cNvSpPr/>
          <p:nvPr userDrawn="1"/>
        </p:nvSpPr>
        <p:spPr>
          <a:xfrm>
            <a:off x="3235295" y="1200771"/>
            <a:ext cx="2672924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 61"/>
          <p:cNvSpPr/>
          <p:nvPr userDrawn="1"/>
        </p:nvSpPr>
        <p:spPr>
          <a:xfrm>
            <a:off x="6013876" y="1200771"/>
            <a:ext cx="2672924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 Placeholder 10"/>
          <p:cNvSpPr>
            <a:spLocks noGrp="1"/>
          </p:cNvSpPr>
          <p:nvPr>
            <p:ph type="body" sz="quarter" idx="31"/>
          </p:nvPr>
        </p:nvSpPr>
        <p:spPr>
          <a:xfrm>
            <a:off x="545022" y="1410932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4" name="Text Placeholder 10"/>
          <p:cNvSpPr>
            <a:spLocks noGrp="1"/>
          </p:cNvSpPr>
          <p:nvPr>
            <p:ph type="body" sz="quarter" idx="32"/>
          </p:nvPr>
        </p:nvSpPr>
        <p:spPr>
          <a:xfrm>
            <a:off x="545022" y="1199797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5" name="Text Placeholder 10"/>
          <p:cNvSpPr>
            <a:spLocks noGrp="1"/>
          </p:cNvSpPr>
          <p:nvPr>
            <p:ph type="body" sz="quarter" idx="33"/>
          </p:nvPr>
        </p:nvSpPr>
        <p:spPr>
          <a:xfrm>
            <a:off x="3330600" y="1410932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6" name="Text Placeholder 10"/>
          <p:cNvSpPr>
            <a:spLocks noGrp="1"/>
          </p:cNvSpPr>
          <p:nvPr>
            <p:ph type="body" sz="quarter" idx="34"/>
          </p:nvPr>
        </p:nvSpPr>
        <p:spPr>
          <a:xfrm>
            <a:off x="3330600" y="1199797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7" name="Text Placeholder 10"/>
          <p:cNvSpPr>
            <a:spLocks noGrp="1"/>
          </p:cNvSpPr>
          <p:nvPr>
            <p:ph type="body" sz="quarter" idx="35"/>
          </p:nvPr>
        </p:nvSpPr>
        <p:spPr>
          <a:xfrm>
            <a:off x="6111496" y="1410932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8" name="Text Placeholder 10"/>
          <p:cNvSpPr>
            <a:spLocks noGrp="1"/>
          </p:cNvSpPr>
          <p:nvPr>
            <p:ph type="body" sz="quarter" idx="36"/>
          </p:nvPr>
        </p:nvSpPr>
        <p:spPr>
          <a:xfrm>
            <a:off x="6111496" y="1199797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9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545022" y="1731938"/>
            <a:ext cx="2484416" cy="97034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0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3330600" y="1731938"/>
            <a:ext cx="2484416" cy="97034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1" name="Text Placeholder 10"/>
          <p:cNvSpPr>
            <a:spLocks noGrp="1"/>
          </p:cNvSpPr>
          <p:nvPr>
            <p:ph type="body" sz="quarter" idx="39"/>
          </p:nvPr>
        </p:nvSpPr>
        <p:spPr>
          <a:xfrm>
            <a:off x="6111496" y="1731938"/>
            <a:ext cx="2484416" cy="97034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3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545022" y="3100053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4" name="Text Placeholder 10"/>
          <p:cNvSpPr>
            <a:spLocks noGrp="1"/>
          </p:cNvSpPr>
          <p:nvPr>
            <p:ph type="body" sz="quarter" idx="41"/>
          </p:nvPr>
        </p:nvSpPr>
        <p:spPr>
          <a:xfrm>
            <a:off x="545022" y="2890441"/>
            <a:ext cx="2484416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Upcoming even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7086909" cy="85725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PSI Logo with strapline to s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57" y="448666"/>
            <a:ext cx="914543" cy="39038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57200" y="1063229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 userDrawn="1"/>
        </p:nvSpPr>
        <p:spPr>
          <a:xfrm>
            <a:off x="457200" y="3343938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Freeform 125"/>
          <p:cNvSpPr/>
          <p:nvPr userDrawn="1"/>
        </p:nvSpPr>
        <p:spPr>
          <a:xfrm>
            <a:off x="457200" y="2888048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Text Placeholder 10"/>
          <p:cNvSpPr>
            <a:spLocks noGrp="1"/>
          </p:cNvSpPr>
          <p:nvPr>
            <p:ph type="body" sz="quarter" idx="37"/>
          </p:nvPr>
        </p:nvSpPr>
        <p:spPr>
          <a:xfrm>
            <a:off x="483030" y="3390501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0" name="Rectangle 129"/>
          <p:cNvSpPr/>
          <p:nvPr userDrawn="1"/>
        </p:nvSpPr>
        <p:spPr>
          <a:xfrm>
            <a:off x="2533972" y="3343938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Freeform 130"/>
          <p:cNvSpPr/>
          <p:nvPr userDrawn="1"/>
        </p:nvSpPr>
        <p:spPr>
          <a:xfrm>
            <a:off x="2533972" y="2888048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Text Placeholder 10"/>
          <p:cNvSpPr>
            <a:spLocks noGrp="1"/>
          </p:cNvSpPr>
          <p:nvPr>
            <p:ph type="body" sz="quarter" idx="38"/>
          </p:nvPr>
        </p:nvSpPr>
        <p:spPr>
          <a:xfrm>
            <a:off x="2559802" y="3095128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3" name="Text Placeholder 10"/>
          <p:cNvSpPr>
            <a:spLocks noGrp="1"/>
          </p:cNvSpPr>
          <p:nvPr>
            <p:ph type="body" sz="quarter" idx="39"/>
          </p:nvPr>
        </p:nvSpPr>
        <p:spPr>
          <a:xfrm>
            <a:off x="2559802" y="2883993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4" name="Text Placeholder 10"/>
          <p:cNvSpPr>
            <a:spLocks noGrp="1"/>
          </p:cNvSpPr>
          <p:nvPr>
            <p:ph type="body" sz="quarter" idx="40"/>
          </p:nvPr>
        </p:nvSpPr>
        <p:spPr>
          <a:xfrm>
            <a:off x="2559802" y="3390501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5" name="Rectangle 134"/>
          <p:cNvSpPr/>
          <p:nvPr userDrawn="1"/>
        </p:nvSpPr>
        <p:spPr>
          <a:xfrm>
            <a:off x="4615910" y="3343938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Freeform 135"/>
          <p:cNvSpPr/>
          <p:nvPr userDrawn="1"/>
        </p:nvSpPr>
        <p:spPr>
          <a:xfrm>
            <a:off x="4615910" y="2888048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Text Placeholder 10"/>
          <p:cNvSpPr>
            <a:spLocks noGrp="1"/>
          </p:cNvSpPr>
          <p:nvPr>
            <p:ph type="body" sz="quarter" idx="41"/>
          </p:nvPr>
        </p:nvSpPr>
        <p:spPr>
          <a:xfrm>
            <a:off x="4641740" y="3095128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8" name="Text Placeholder 10"/>
          <p:cNvSpPr>
            <a:spLocks noGrp="1"/>
          </p:cNvSpPr>
          <p:nvPr>
            <p:ph type="body" sz="quarter" idx="42"/>
          </p:nvPr>
        </p:nvSpPr>
        <p:spPr>
          <a:xfrm>
            <a:off x="4641740" y="2883993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9" name="Text Placeholder 10"/>
          <p:cNvSpPr>
            <a:spLocks noGrp="1"/>
          </p:cNvSpPr>
          <p:nvPr>
            <p:ph type="body" sz="quarter" idx="43"/>
          </p:nvPr>
        </p:nvSpPr>
        <p:spPr>
          <a:xfrm>
            <a:off x="4641740" y="3390501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0" name="Rectangle 139"/>
          <p:cNvSpPr/>
          <p:nvPr userDrawn="1"/>
        </p:nvSpPr>
        <p:spPr>
          <a:xfrm>
            <a:off x="6705599" y="3343938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Freeform 140"/>
          <p:cNvSpPr/>
          <p:nvPr userDrawn="1"/>
        </p:nvSpPr>
        <p:spPr>
          <a:xfrm>
            <a:off x="6705599" y="2888048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Text Placeholder 10"/>
          <p:cNvSpPr>
            <a:spLocks noGrp="1"/>
          </p:cNvSpPr>
          <p:nvPr>
            <p:ph type="body" sz="quarter" idx="44"/>
          </p:nvPr>
        </p:nvSpPr>
        <p:spPr>
          <a:xfrm>
            <a:off x="6731429" y="3095128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3" name="Text Placeholder 10"/>
          <p:cNvSpPr>
            <a:spLocks noGrp="1"/>
          </p:cNvSpPr>
          <p:nvPr>
            <p:ph type="body" sz="quarter" idx="45"/>
          </p:nvPr>
        </p:nvSpPr>
        <p:spPr>
          <a:xfrm>
            <a:off x="6731429" y="2883993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4" name="Text Placeholder 10"/>
          <p:cNvSpPr>
            <a:spLocks noGrp="1"/>
          </p:cNvSpPr>
          <p:nvPr>
            <p:ph type="body" sz="quarter" idx="46"/>
          </p:nvPr>
        </p:nvSpPr>
        <p:spPr>
          <a:xfrm>
            <a:off x="6731429" y="3390501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57199" y="4616569"/>
            <a:ext cx="6377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1"/>
                </a:solidFill>
              </a:rPr>
              <a:t>Please visit www.psiweb.org/events for more information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8" name="Rectangle 147"/>
          <p:cNvSpPr/>
          <p:nvPr userDrawn="1"/>
        </p:nvSpPr>
        <p:spPr>
          <a:xfrm>
            <a:off x="457200" y="1690787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Freeform 148"/>
          <p:cNvSpPr/>
          <p:nvPr userDrawn="1"/>
        </p:nvSpPr>
        <p:spPr>
          <a:xfrm>
            <a:off x="457200" y="1229731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Text Placeholder 10"/>
          <p:cNvSpPr>
            <a:spLocks noGrp="1"/>
          </p:cNvSpPr>
          <p:nvPr>
            <p:ph type="body" sz="quarter" idx="47"/>
          </p:nvPr>
        </p:nvSpPr>
        <p:spPr>
          <a:xfrm>
            <a:off x="483030" y="1436811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1" name="Text Placeholder 10"/>
          <p:cNvSpPr>
            <a:spLocks noGrp="1"/>
          </p:cNvSpPr>
          <p:nvPr>
            <p:ph type="body" sz="quarter" idx="48"/>
          </p:nvPr>
        </p:nvSpPr>
        <p:spPr>
          <a:xfrm>
            <a:off x="483030" y="1225676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2" name="Text Placeholder 10"/>
          <p:cNvSpPr>
            <a:spLocks noGrp="1"/>
          </p:cNvSpPr>
          <p:nvPr>
            <p:ph type="body" sz="quarter" idx="49"/>
          </p:nvPr>
        </p:nvSpPr>
        <p:spPr>
          <a:xfrm>
            <a:off x="483030" y="1737350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3" name="Rectangle 152"/>
          <p:cNvSpPr/>
          <p:nvPr userDrawn="1"/>
        </p:nvSpPr>
        <p:spPr>
          <a:xfrm>
            <a:off x="2533972" y="1690787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Freeform 153"/>
          <p:cNvSpPr/>
          <p:nvPr userDrawn="1"/>
        </p:nvSpPr>
        <p:spPr>
          <a:xfrm>
            <a:off x="2533972" y="1229731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Text Placeholder 10"/>
          <p:cNvSpPr>
            <a:spLocks noGrp="1"/>
          </p:cNvSpPr>
          <p:nvPr>
            <p:ph type="body" sz="quarter" idx="50"/>
          </p:nvPr>
        </p:nvSpPr>
        <p:spPr>
          <a:xfrm>
            <a:off x="2559802" y="1436811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6" name="Text Placeholder 10"/>
          <p:cNvSpPr>
            <a:spLocks noGrp="1"/>
          </p:cNvSpPr>
          <p:nvPr>
            <p:ph type="body" sz="quarter" idx="51"/>
          </p:nvPr>
        </p:nvSpPr>
        <p:spPr>
          <a:xfrm>
            <a:off x="2559802" y="1225676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7" name="Text Placeholder 10"/>
          <p:cNvSpPr>
            <a:spLocks noGrp="1"/>
          </p:cNvSpPr>
          <p:nvPr>
            <p:ph type="body" sz="quarter" idx="52"/>
          </p:nvPr>
        </p:nvSpPr>
        <p:spPr>
          <a:xfrm>
            <a:off x="2559802" y="1737350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8" name="Rectangle 157"/>
          <p:cNvSpPr/>
          <p:nvPr userDrawn="1"/>
        </p:nvSpPr>
        <p:spPr>
          <a:xfrm>
            <a:off x="4615910" y="1690787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Freeform 158"/>
          <p:cNvSpPr/>
          <p:nvPr userDrawn="1"/>
        </p:nvSpPr>
        <p:spPr>
          <a:xfrm>
            <a:off x="4615910" y="1229731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Text Placeholder 10"/>
          <p:cNvSpPr>
            <a:spLocks noGrp="1"/>
          </p:cNvSpPr>
          <p:nvPr>
            <p:ph type="body" sz="quarter" idx="53"/>
          </p:nvPr>
        </p:nvSpPr>
        <p:spPr>
          <a:xfrm>
            <a:off x="4641740" y="1436811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1" name="Text Placeholder 10"/>
          <p:cNvSpPr>
            <a:spLocks noGrp="1"/>
          </p:cNvSpPr>
          <p:nvPr>
            <p:ph type="body" sz="quarter" idx="54"/>
          </p:nvPr>
        </p:nvSpPr>
        <p:spPr>
          <a:xfrm>
            <a:off x="4641740" y="1225676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2" name="Text Placeholder 10"/>
          <p:cNvSpPr>
            <a:spLocks noGrp="1"/>
          </p:cNvSpPr>
          <p:nvPr>
            <p:ph type="body" sz="quarter" idx="55"/>
          </p:nvPr>
        </p:nvSpPr>
        <p:spPr>
          <a:xfrm>
            <a:off x="4641740" y="1737350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3" name="Rectangle 162"/>
          <p:cNvSpPr/>
          <p:nvPr userDrawn="1"/>
        </p:nvSpPr>
        <p:spPr>
          <a:xfrm>
            <a:off x="6705599" y="1690787"/>
            <a:ext cx="2001865" cy="112451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Freeform 163"/>
          <p:cNvSpPr/>
          <p:nvPr userDrawn="1"/>
        </p:nvSpPr>
        <p:spPr>
          <a:xfrm>
            <a:off x="6705599" y="1229731"/>
            <a:ext cx="2001866" cy="460044"/>
          </a:xfrm>
          <a:custGeom>
            <a:avLst/>
            <a:gdLst>
              <a:gd name="connsiteX0" fmla="*/ 0 w 2592849"/>
              <a:gd name="connsiteY0" fmla="*/ 0 h 319121"/>
              <a:gd name="connsiteX1" fmla="*/ 2322823 w 2592849"/>
              <a:gd name="connsiteY1" fmla="*/ 0 h 319121"/>
              <a:gd name="connsiteX2" fmla="*/ 2322823 w 2592849"/>
              <a:gd name="connsiteY2" fmla="*/ 1 h 319121"/>
              <a:gd name="connsiteX3" fmla="*/ 2539661 w 2592849"/>
              <a:gd name="connsiteY3" fmla="*/ 1 h 319121"/>
              <a:gd name="connsiteX4" fmla="*/ 2592849 w 2592849"/>
              <a:gd name="connsiteY4" fmla="*/ 53189 h 319121"/>
              <a:gd name="connsiteX5" fmla="*/ 2592849 w 2592849"/>
              <a:gd name="connsiteY5" fmla="*/ 265933 h 319121"/>
              <a:gd name="connsiteX6" fmla="*/ 2592848 w 2592849"/>
              <a:gd name="connsiteY6" fmla="*/ 265935 h 319121"/>
              <a:gd name="connsiteX7" fmla="*/ 2592848 w 2592849"/>
              <a:gd name="connsiteY7" fmla="*/ 319120 h 319121"/>
              <a:gd name="connsiteX8" fmla="*/ 2539666 w 2592849"/>
              <a:gd name="connsiteY8" fmla="*/ 319120 h 319121"/>
              <a:gd name="connsiteX9" fmla="*/ 2539661 w 2592849"/>
              <a:gd name="connsiteY9" fmla="*/ 319121 h 319121"/>
              <a:gd name="connsiteX10" fmla="*/ 2322823 w 2592849"/>
              <a:gd name="connsiteY10" fmla="*/ 319121 h 319121"/>
              <a:gd name="connsiteX11" fmla="*/ 53189 w 2592849"/>
              <a:gd name="connsiteY11" fmla="*/ 319121 h 319121"/>
              <a:gd name="connsiteX12" fmla="*/ 0 w 2592849"/>
              <a:gd name="connsiteY12" fmla="*/ 319121 h 31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92849" h="319121">
                <a:moveTo>
                  <a:pt x="0" y="0"/>
                </a:moveTo>
                <a:lnTo>
                  <a:pt x="2322823" y="0"/>
                </a:lnTo>
                <a:lnTo>
                  <a:pt x="2322823" y="1"/>
                </a:lnTo>
                <a:lnTo>
                  <a:pt x="2539661" y="1"/>
                </a:lnTo>
                <a:cubicBezTo>
                  <a:pt x="2569036" y="1"/>
                  <a:pt x="2592849" y="23814"/>
                  <a:pt x="2592849" y="53189"/>
                </a:cubicBezTo>
                <a:lnTo>
                  <a:pt x="2592849" y="265933"/>
                </a:lnTo>
                <a:lnTo>
                  <a:pt x="2592848" y="265935"/>
                </a:lnTo>
                <a:lnTo>
                  <a:pt x="2592848" y="319120"/>
                </a:lnTo>
                <a:lnTo>
                  <a:pt x="2539666" y="319120"/>
                </a:lnTo>
                <a:lnTo>
                  <a:pt x="2539661" y="319121"/>
                </a:lnTo>
                <a:lnTo>
                  <a:pt x="2322823" y="319121"/>
                </a:lnTo>
                <a:lnTo>
                  <a:pt x="53189" y="319121"/>
                </a:lnTo>
                <a:lnTo>
                  <a:pt x="0" y="31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Text Placeholder 10"/>
          <p:cNvSpPr>
            <a:spLocks noGrp="1"/>
          </p:cNvSpPr>
          <p:nvPr>
            <p:ph type="body" sz="quarter" idx="56"/>
          </p:nvPr>
        </p:nvSpPr>
        <p:spPr>
          <a:xfrm>
            <a:off x="6731429" y="1436811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6" name="Text Placeholder 10"/>
          <p:cNvSpPr>
            <a:spLocks noGrp="1"/>
          </p:cNvSpPr>
          <p:nvPr>
            <p:ph type="body" sz="quarter" idx="57"/>
          </p:nvPr>
        </p:nvSpPr>
        <p:spPr>
          <a:xfrm>
            <a:off x="6731429" y="1225676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7" name="Text Placeholder 10"/>
          <p:cNvSpPr>
            <a:spLocks noGrp="1"/>
          </p:cNvSpPr>
          <p:nvPr>
            <p:ph type="body" sz="quarter" idx="58"/>
          </p:nvPr>
        </p:nvSpPr>
        <p:spPr>
          <a:xfrm>
            <a:off x="6731429" y="1737350"/>
            <a:ext cx="1955371" cy="103322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9" name="Text Placeholder 10"/>
          <p:cNvSpPr>
            <a:spLocks noGrp="1"/>
          </p:cNvSpPr>
          <p:nvPr>
            <p:ph type="body" sz="quarter" idx="59"/>
          </p:nvPr>
        </p:nvSpPr>
        <p:spPr>
          <a:xfrm>
            <a:off x="483030" y="3095128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70" name="Text Placeholder 10"/>
          <p:cNvSpPr>
            <a:spLocks noGrp="1"/>
          </p:cNvSpPr>
          <p:nvPr>
            <p:ph type="body" sz="quarter" idx="60"/>
          </p:nvPr>
        </p:nvSpPr>
        <p:spPr>
          <a:xfrm>
            <a:off x="480446" y="2883993"/>
            <a:ext cx="1955371" cy="214778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04" y="376244"/>
            <a:ext cx="1181410" cy="764160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0"/>
          </p:nvPr>
        </p:nvSpPr>
        <p:spPr>
          <a:xfrm>
            <a:off x="629397" y="1670437"/>
            <a:ext cx="7885203" cy="106030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209" b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6905411" y="1222028"/>
            <a:ext cx="1609190" cy="373719"/>
          </a:xfrm>
          <a:prstGeom prst="rect">
            <a:avLst/>
          </a:prstGeom>
        </p:spPr>
        <p:txBody>
          <a:bodyPr/>
          <a:lstStyle>
            <a:lvl1pPr>
              <a:defRPr sz="1451" baseline="0"/>
            </a:lvl1pPr>
          </a:lstStyle>
          <a:p>
            <a:pPr lvl="0"/>
            <a:r>
              <a:rPr lang="en-US" dirty="0"/>
              <a:t>Dates and location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29402" y="274352"/>
            <a:ext cx="6095998" cy="904759"/>
          </a:xfrm>
          <a:prstGeom prst="rect">
            <a:avLst/>
          </a:prstGeom>
        </p:spPr>
        <p:txBody>
          <a:bodyPr anchor="ctr"/>
          <a:lstStyle>
            <a:lvl1pPr>
              <a:defRPr sz="411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7"/>
          </p:nvPr>
        </p:nvSpPr>
        <p:spPr>
          <a:xfrm>
            <a:off x="629398" y="1224480"/>
            <a:ext cx="6096002" cy="371266"/>
          </a:xfrm>
          <a:prstGeom prst="rect">
            <a:avLst/>
          </a:prstGeom>
        </p:spPr>
        <p:txBody>
          <a:bodyPr/>
          <a:lstStyle>
            <a:lvl1pPr>
              <a:defRPr sz="2419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Round Single Corner Rectangle 46"/>
          <p:cNvSpPr/>
          <p:nvPr userDrawn="1"/>
        </p:nvSpPr>
        <p:spPr>
          <a:xfrm>
            <a:off x="629402" y="2232276"/>
            <a:ext cx="7877024" cy="2532609"/>
          </a:xfrm>
          <a:prstGeom prst="round1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425" tIns="78213" rIns="156425" bIns="7821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361"/>
          </a:p>
        </p:txBody>
      </p:sp>
      <p:sp>
        <p:nvSpPr>
          <p:cNvPr id="48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814681" y="2887053"/>
            <a:ext cx="7437236" cy="175062"/>
          </a:xfrm>
          <a:prstGeom prst="rect">
            <a:avLst/>
          </a:prstGeom>
        </p:spPr>
        <p:txBody>
          <a:bodyPr/>
          <a:lstStyle>
            <a:lvl1pPr>
              <a:defRPr sz="1693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Key Topics</a:t>
            </a:r>
          </a:p>
        </p:txBody>
      </p:sp>
      <p:sp>
        <p:nvSpPr>
          <p:cNvPr id="49" name="Text Placeholder 35"/>
          <p:cNvSpPr>
            <a:spLocks noGrp="1"/>
          </p:cNvSpPr>
          <p:nvPr>
            <p:ph type="body" sz="quarter" idx="14" hasCustomPrompt="1"/>
          </p:nvPr>
        </p:nvSpPr>
        <p:spPr>
          <a:xfrm>
            <a:off x="814681" y="3143739"/>
            <a:ext cx="7437236" cy="1534054"/>
          </a:xfrm>
          <a:prstGeom prst="rect">
            <a:avLst/>
          </a:prstGeom>
        </p:spPr>
        <p:txBody>
          <a:bodyPr/>
          <a:lstStyle>
            <a:lvl1pPr>
              <a:defRPr sz="1209" b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Key Topics</a:t>
            </a:r>
          </a:p>
        </p:txBody>
      </p:sp>
      <p:sp>
        <p:nvSpPr>
          <p:cNvPr id="11" name="Text Placeholder 2"/>
          <p:cNvSpPr txBox="1">
            <a:spLocks/>
          </p:cNvSpPr>
          <p:nvPr userDrawn="1"/>
        </p:nvSpPr>
        <p:spPr>
          <a:xfrm>
            <a:off x="457202" y="4722553"/>
            <a:ext cx="8229600" cy="250029"/>
          </a:xfrm>
          <a:prstGeom prst="rect">
            <a:avLst/>
          </a:prstGeom>
        </p:spPr>
        <p:txBody>
          <a:bodyPr vert="horz" lIns="156425" tIns="78213" rIns="156425" bIns="78213" rtlCol="0">
            <a:noAutofit/>
          </a:bodyPr>
          <a:lstStyle>
            <a:lvl1pPr marL="0" indent="0" algn="l" defTabSz="503972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18954" indent="-314982" algn="l" defTabSz="503972" rtl="0" eaLnBrk="1" latinLnBrk="0" hangingPunct="1">
              <a:spcBef>
                <a:spcPct val="20000"/>
              </a:spcBef>
              <a:buFont typeface="Arial"/>
              <a:buChar char="–"/>
              <a:defRPr sz="3086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646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503972" rtl="0" eaLnBrk="1" latinLnBrk="0" hangingPunct="1">
              <a:spcBef>
                <a:spcPct val="20000"/>
              </a:spcBef>
              <a:buFont typeface="Arial"/>
              <a:buChar char="–"/>
              <a:defRPr sz="220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503972" rtl="0" eaLnBrk="1" latinLnBrk="0" hangingPunct="1">
              <a:spcBef>
                <a:spcPct val="20000"/>
              </a:spcBef>
              <a:buFont typeface="Arial"/>
              <a:buChar char="»"/>
              <a:defRPr sz="220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503972" rtl="0" eaLnBrk="1" latinLnBrk="0" hangingPunct="1">
              <a:spcBef>
                <a:spcPct val="20000"/>
              </a:spcBef>
              <a:buFont typeface="Arial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66" b="0" kern="1200" dirty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Register at: http://</a:t>
            </a:r>
            <a:r>
              <a:rPr lang="en-US" sz="866" b="0" kern="1200" dirty="0" err="1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psiweb.org</a:t>
            </a:r>
            <a:r>
              <a:rPr lang="en-US" sz="866" b="0" kern="1200" dirty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/events/psi-events </a:t>
            </a:r>
          </a:p>
          <a:p>
            <a:r>
              <a:rPr lang="en-US" sz="866" b="0" kern="1200" dirty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Please contact </a:t>
            </a:r>
            <a:r>
              <a:rPr lang="en-US" sz="866" b="0" kern="1200" dirty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  <a:hlinkClick r:id="rId3"/>
              </a:rPr>
              <a:t>david.lawrence@novartis.com</a:t>
            </a:r>
            <a:r>
              <a:rPr lang="en-US" sz="866" b="0" kern="1200" baseline="0" dirty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866" b="0" kern="1200" baseline="0" dirty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  <a:hlinkClick r:id="rId4"/>
              </a:rPr>
              <a:t>tobias.muetze@novartis.com</a:t>
            </a:r>
            <a:r>
              <a:rPr lang="en-US" sz="866" b="0" kern="1200" baseline="0" dirty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866" b="0" kern="1200" dirty="0">
                <a:solidFill>
                  <a:schemeClr val="accent1"/>
                </a:solidFill>
                <a:effectLst/>
                <a:latin typeface="Arial" charset="0"/>
                <a:ea typeface="Arial" charset="0"/>
                <a:cs typeface="Arial" charset="0"/>
              </a:rPr>
              <a:t>if you have any queries</a:t>
            </a:r>
            <a:r>
              <a:rPr lang="en-US" sz="866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90873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228909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5784" y="1597819"/>
            <a:ext cx="3872415" cy="1102519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5783" y="3196590"/>
            <a:ext cx="3872415" cy="614748"/>
          </a:xfrm>
        </p:spPr>
        <p:txBody>
          <a:bodyPr anchor="t">
            <a:noAutofit/>
          </a:bodyPr>
          <a:lstStyle>
            <a:lvl1pPr marL="0" indent="0" algn="l">
              <a:buNone/>
              <a:defRPr sz="2000" b="1">
                <a:solidFill>
                  <a:srgbClr val="005A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PSI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83" y="400669"/>
            <a:ext cx="992840" cy="93477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86288" y="4561480"/>
            <a:ext cx="3871912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rgbClr val="005A84"/>
                </a:solidFill>
              </a:defRPr>
            </a:lvl1pPr>
            <a:lvl2pPr>
              <a:defRPr sz="1200">
                <a:solidFill>
                  <a:srgbClr val="005A84"/>
                </a:solidFill>
              </a:defRPr>
            </a:lvl2pPr>
            <a:lvl3pPr>
              <a:defRPr sz="1200">
                <a:solidFill>
                  <a:srgbClr val="005A84"/>
                </a:solidFill>
              </a:defRPr>
            </a:lvl3pPr>
            <a:lvl4pPr>
              <a:defRPr sz="1200">
                <a:solidFill>
                  <a:srgbClr val="005A84"/>
                </a:solidFill>
              </a:defRPr>
            </a:lvl4pPr>
            <a:lvl5pPr>
              <a:defRPr sz="1200">
                <a:solidFill>
                  <a:srgbClr val="005A84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8702" y="400050"/>
            <a:ext cx="3660775" cy="4367213"/>
          </a:xfrm>
          <a:custGeom>
            <a:avLst/>
            <a:gdLst>
              <a:gd name="connsiteX0" fmla="*/ 0 w 3660775"/>
              <a:gd name="connsiteY0" fmla="*/ 0 h 4367213"/>
              <a:gd name="connsiteX1" fmla="*/ 3660775 w 3660775"/>
              <a:gd name="connsiteY1" fmla="*/ 0 h 4367213"/>
              <a:gd name="connsiteX2" fmla="*/ 3660775 w 3660775"/>
              <a:gd name="connsiteY2" fmla="*/ 935403 h 4367213"/>
              <a:gd name="connsiteX3" fmla="*/ 3564317 w 3660775"/>
              <a:gd name="connsiteY3" fmla="*/ 935403 h 4367213"/>
              <a:gd name="connsiteX4" fmla="*/ 3564317 w 3660775"/>
              <a:gd name="connsiteY4" fmla="*/ 3417422 h 4367213"/>
              <a:gd name="connsiteX5" fmla="*/ 3660775 w 3660775"/>
              <a:gd name="connsiteY5" fmla="*/ 3417422 h 4367213"/>
              <a:gd name="connsiteX6" fmla="*/ 3660775 w 3660775"/>
              <a:gd name="connsiteY6" fmla="*/ 4367213 h 4367213"/>
              <a:gd name="connsiteX7" fmla="*/ 0 w 3660775"/>
              <a:gd name="connsiteY7" fmla="*/ 4367213 h 436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0775" h="4367213">
                <a:moveTo>
                  <a:pt x="0" y="0"/>
                </a:moveTo>
                <a:lnTo>
                  <a:pt x="3660775" y="0"/>
                </a:lnTo>
                <a:lnTo>
                  <a:pt x="3660775" y="935403"/>
                </a:lnTo>
                <a:lnTo>
                  <a:pt x="3564317" y="935403"/>
                </a:lnTo>
                <a:lnTo>
                  <a:pt x="3564317" y="3417422"/>
                </a:lnTo>
                <a:lnTo>
                  <a:pt x="3660775" y="3417422"/>
                </a:lnTo>
                <a:lnTo>
                  <a:pt x="3660775" y="4367213"/>
                </a:lnTo>
                <a:lnTo>
                  <a:pt x="0" y="4367213"/>
                </a:lnTo>
                <a:close/>
              </a:path>
            </a:pathLst>
          </a:custGeom>
          <a:solidFill>
            <a:srgbClr val="005A84"/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picture</a:t>
            </a: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2878538" y="2479933"/>
            <a:ext cx="2482019" cy="1930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SI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8163"/>
            <a:ext cx="693074" cy="65254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00446" y="2122316"/>
            <a:ext cx="7386354" cy="857250"/>
          </a:xfrm>
        </p:spPr>
        <p:txBody>
          <a:bodyPr>
            <a:normAutofit/>
          </a:bodyPr>
          <a:lstStyle>
            <a:lvl1pPr algn="r">
              <a:lnSpc>
                <a:spcPct val="90000"/>
              </a:lnSpc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457200" y="1961964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457200" y="3155872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84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00446" y="2122316"/>
            <a:ext cx="7386354" cy="857250"/>
          </a:xfrm>
        </p:spPr>
        <p:txBody>
          <a:bodyPr>
            <a:normAutofit/>
          </a:bodyPr>
          <a:lstStyle>
            <a:lvl1pPr algn="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457200" y="1961964"/>
            <a:ext cx="82296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457200" y="3155872"/>
            <a:ext cx="82296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SI Logo Negativ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28162"/>
            <a:ext cx="694087" cy="65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2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. Templat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296759" y="4767263"/>
            <a:ext cx="390041" cy="3762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5979"/>
            <a:ext cx="7086909" cy="85725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197"/>
            <a:ext cx="8229600" cy="3394472"/>
          </a:xfr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6758" y="4767263"/>
            <a:ext cx="390041" cy="273844"/>
          </a:xfrm>
        </p:spPr>
        <p:txBody>
          <a:bodyPr/>
          <a:lstStyle>
            <a:lvl1pPr algn="ctr">
              <a:defRPr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SI Logo with strapline to s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57" y="448666"/>
            <a:ext cx="914543" cy="39038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57200" y="1063229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. Templat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296759" y="4767263"/>
            <a:ext cx="390041" cy="3762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56489" cy="85725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3383"/>
            <a:ext cx="4038600" cy="3394472"/>
          </a:xfrm>
        </p:spPr>
        <p:txBody>
          <a:bodyPr/>
          <a:lstStyle>
            <a:lvl1pPr>
              <a:defRPr sz="2200">
                <a:solidFill>
                  <a:srgbClr val="005A84"/>
                </a:solidFill>
              </a:defRPr>
            </a:lvl1pPr>
            <a:lvl2pPr>
              <a:defRPr sz="2000">
                <a:solidFill>
                  <a:srgbClr val="005A84"/>
                </a:solidFill>
              </a:defRPr>
            </a:lvl2pPr>
            <a:lvl3pPr>
              <a:defRPr sz="1800">
                <a:solidFill>
                  <a:srgbClr val="005A84"/>
                </a:solidFill>
              </a:defRPr>
            </a:lvl3pPr>
            <a:lvl4pPr>
              <a:defRPr sz="1600">
                <a:solidFill>
                  <a:srgbClr val="005A84"/>
                </a:solidFill>
              </a:defRPr>
            </a:lvl4pPr>
            <a:lvl5pPr>
              <a:defRPr sz="1400">
                <a:solidFill>
                  <a:srgbClr val="005A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3383"/>
            <a:ext cx="4038600" cy="3394472"/>
          </a:xfrm>
        </p:spPr>
        <p:txBody>
          <a:bodyPr/>
          <a:lstStyle>
            <a:lvl1pPr>
              <a:defRPr sz="2200">
                <a:solidFill>
                  <a:srgbClr val="005A84"/>
                </a:solidFill>
              </a:defRPr>
            </a:lvl1pPr>
            <a:lvl2pPr>
              <a:defRPr sz="2000">
                <a:solidFill>
                  <a:srgbClr val="005A84"/>
                </a:solidFill>
              </a:defRPr>
            </a:lvl2pPr>
            <a:lvl3pPr>
              <a:defRPr sz="1800">
                <a:solidFill>
                  <a:srgbClr val="005A84"/>
                </a:solidFill>
              </a:defRPr>
            </a:lvl3pPr>
            <a:lvl4pPr>
              <a:defRPr sz="1600">
                <a:solidFill>
                  <a:srgbClr val="005A84"/>
                </a:solidFill>
              </a:defRPr>
            </a:lvl4pPr>
            <a:lvl5pPr>
              <a:defRPr sz="1400">
                <a:solidFill>
                  <a:srgbClr val="005A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96758" y="4767263"/>
            <a:ext cx="390041" cy="273844"/>
          </a:xfrm>
        </p:spPr>
        <p:txBody>
          <a:bodyPr/>
          <a:lstStyle>
            <a:lvl1pPr algn="ctr">
              <a:defRPr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SI Logo with strapline to s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57" y="448666"/>
            <a:ext cx="914543" cy="39038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57200" y="1063229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Templat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296759" y="4767263"/>
            <a:ext cx="390041" cy="3762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235932"/>
            <a:ext cx="3565818" cy="1507054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3383"/>
            <a:ext cx="4038600" cy="339447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05A84"/>
                </a:solidFill>
              </a:defRPr>
            </a:lvl1pPr>
            <a:lvl2pPr marL="457200" indent="0">
              <a:buFontTx/>
              <a:buNone/>
              <a:defRPr sz="2000">
                <a:solidFill>
                  <a:srgbClr val="005A84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005A84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005A84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5A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96758" y="4767263"/>
            <a:ext cx="390041" cy="273844"/>
          </a:xfrm>
        </p:spPr>
        <p:txBody>
          <a:bodyPr/>
          <a:lstStyle>
            <a:lvl1pPr algn="ctr">
              <a:defRPr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SI Logo with strapline to s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57" y="448666"/>
            <a:ext cx="914543" cy="390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5400000">
            <a:off x="-1144481" y="2479934"/>
            <a:ext cx="2482019" cy="1930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1" y="2916821"/>
            <a:ext cx="3565818" cy="913525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5A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39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Template single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296759" y="4767263"/>
            <a:ext cx="390041" cy="3762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59672"/>
            <a:ext cx="4038600" cy="2007591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05A84"/>
                </a:solidFill>
              </a:defRPr>
            </a:lvl1pPr>
            <a:lvl2pPr marL="457200" indent="0">
              <a:buFontTx/>
              <a:buNone/>
              <a:defRPr sz="2000">
                <a:solidFill>
                  <a:srgbClr val="005A84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005A84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005A84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5A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96758" y="4767263"/>
            <a:ext cx="390041" cy="273844"/>
          </a:xfrm>
        </p:spPr>
        <p:txBody>
          <a:bodyPr/>
          <a:lstStyle>
            <a:lvl1pPr algn="ctr">
              <a:defRPr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SI Logo with strapline to s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57" y="448666"/>
            <a:ext cx="914543" cy="39038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228909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5400000">
            <a:off x="2878538" y="2479933"/>
            <a:ext cx="2482019" cy="19305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48200" y="1237292"/>
            <a:ext cx="4038600" cy="1087444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8702" y="400050"/>
            <a:ext cx="3660775" cy="4367213"/>
          </a:xfrm>
          <a:custGeom>
            <a:avLst/>
            <a:gdLst>
              <a:gd name="connsiteX0" fmla="*/ 0 w 3660775"/>
              <a:gd name="connsiteY0" fmla="*/ 0 h 4367213"/>
              <a:gd name="connsiteX1" fmla="*/ 3660775 w 3660775"/>
              <a:gd name="connsiteY1" fmla="*/ 0 h 4367213"/>
              <a:gd name="connsiteX2" fmla="*/ 3660775 w 3660775"/>
              <a:gd name="connsiteY2" fmla="*/ 935403 h 4367213"/>
              <a:gd name="connsiteX3" fmla="*/ 3564317 w 3660775"/>
              <a:gd name="connsiteY3" fmla="*/ 935403 h 4367213"/>
              <a:gd name="connsiteX4" fmla="*/ 3564317 w 3660775"/>
              <a:gd name="connsiteY4" fmla="*/ 3417422 h 4367213"/>
              <a:gd name="connsiteX5" fmla="*/ 3660775 w 3660775"/>
              <a:gd name="connsiteY5" fmla="*/ 3417422 h 4367213"/>
              <a:gd name="connsiteX6" fmla="*/ 3660775 w 3660775"/>
              <a:gd name="connsiteY6" fmla="*/ 4367213 h 4367213"/>
              <a:gd name="connsiteX7" fmla="*/ 0 w 3660775"/>
              <a:gd name="connsiteY7" fmla="*/ 4367213 h 436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0775" h="4367213">
                <a:moveTo>
                  <a:pt x="0" y="0"/>
                </a:moveTo>
                <a:lnTo>
                  <a:pt x="3660775" y="0"/>
                </a:lnTo>
                <a:lnTo>
                  <a:pt x="3660775" y="935403"/>
                </a:lnTo>
                <a:lnTo>
                  <a:pt x="3564317" y="935403"/>
                </a:lnTo>
                <a:lnTo>
                  <a:pt x="3564317" y="3417422"/>
                </a:lnTo>
                <a:lnTo>
                  <a:pt x="3660775" y="3417422"/>
                </a:lnTo>
                <a:lnTo>
                  <a:pt x="3660775" y="4367213"/>
                </a:lnTo>
                <a:lnTo>
                  <a:pt x="0" y="4367213"/>
                </a:lnTo>
                <a:close/>
              </a:path>
            </a:pathLst>
          </a:custGeom>
          <a:solidFill>
            <a:srgbClr val="005A84"/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picture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296759" y="4767263"/>
            <a:ext cx="390041" cy="3762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56489" cy="857250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3383"/>
            <a:ext cx="4038600" cy="339447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rgbClr val="005A84"/>
                </a:solidFill>
              </a:defRPr>
            </a:lvl1pPr>
            <a:lvl2pPr marL="457200" indent="0">
              <a:buFontTx/>
              <a:buNone/>
              <a:defRPr sz="2000">
                <a:solidFill>
                  <a:srgbClr val="005A84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005A84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005A84"/>
                </a:solidFill>
              </a:defRPr>
            </a:lvl4pPr>
            <a:lvl5pPr marL="1828800" indent="0">
              <a:buFontTx/>
              <a:buNone/>
              <a:defRPr sz="1400">
                <a:solidFill>
                  <a:srgbClr val="005A8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96758" y="4767263"/>
            <a:ext cx="390041" cy="273844"/>
          </a:xfrm>
        </p:spPr>
        <p:txBody>
          <a:bodyPr/>
          <a:lstStyle>
            <a:lvl1pPr algn="ctr">
              <a:defRPr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SI Logo with strapline to si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257" y="448666"/>
            <a:ext cx="914543" cy="39038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57200" y="1063229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905192" y="1253287"/>
            <a:ext cx="3781609" cy="33945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3" r:id="rId2"/>
    <p:sldLayoutId id="2147493468" r:id="rId3"/>
    <p:sldLayoutId id="2147493469" r:id="rId4"/>
    <p:sldLayoutId id="2147493457" r:id="rId5"/>
    <p:sldLayoutId id="2147493459" r:id="rId6"/>
    <p:sldLayoutId id="2147493470" r:id="rId7"/>
    <p:sldLayoutId id="2147493474" r:id="rId8"/>
    <p:sldLayoutId id="2147493472" r:id="rId9"/>
    <p:sldLayoutId id="2147493475" r:id="rId10"/>
    <p:sldLayoutId id="2147493476" r:id="rId11"/>
    <p:sldLayoutId id="214749347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</a:t>
            </a:r>
            <a:r>
              <a:rPr lang="en-US" baseline="30000" dirty="0"/>
              <a:t>th</a:t>
            </a:r>
            <a:r>
              <a:rPr lang="en-US" dirty="0"/>
              <a:t> October 2019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315" y="1864732"/>
            <a:ext cx="8229371" cy="85722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23" b="1" dirty="0"/>
              <a:t>Statistical Challenges in Analytical Comparability and </a:t>
            </a:r>
            <a:r>
              <a:rPr lang="en-GB" sz="3223" b="1" dirty="0" err="1"/>
              <a:t>Biosimilarity</a:t>
            </a:r>
            <a:r>
              <a:rPr lang="en-GB" sz="3223" b="1" dirty="0"/>
              <a:t> Assessment</a:t>
            </a:r>
            <a:br>
              <a:rPr lang="en-GB" dirty="0"/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10132" y="4386611"/>
            <a:ext cx="4923737" cy="365125"/>
          </a:xfrm>
        </p:spPr>
        <p:txBody>
          <a:bodyPr/>
          <a:lstStyle/>
          <a:p>
            <a:r>
              <a:rPr lang="en-GB" dirty="0"/>
              <a:t>Organised by PSI Scientific Committee members:</a:t>
            </a:r>
          </a:p>
          <a:p>
            <a:r>
              <a:rPr lang="en-GB" dirty="0"/>
              <a:t>Martin Jenkins, Rosie Leach, Ioulietta Mulligan, Sarah Williams</a:t>
            </a:r>
          </a:p>
        </p:txBody>
      </p:sp>
    </p:spTree>
    <p:extLst>
      <p:ext uri="{BB962C8B-B14F-4D97-AF65-F5344CB8AC3E}">
        <p14:creationId xmlns:p14="http://schemas.microsoft.com/office/powerpoint/2010/main" val="316195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1757-65B8-4595-AAB7-AAE344B3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0662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314" y="363149"/>
            <a:ext cx="8229371" cy="576505"/>
          </a:xfrm>
        </p:spPr>
        <p:txBody>
          <a:bodyPr>
            <a:normAutofit/>
          </a:bodyPr>
          <a:lstStyle/>
          <a:p>
            <a:r>
              <a:rPr lang="en-US" sz="3500" b="1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315" y="1276233"/>
            <a:ext cx="8229370" cy="3394377"/>
          </a:xfrm>
        </p:spPr>
        <p:txBody>
          <a:bodyPr>
            <a:normAutofit fontScale="92500"/>
          </a:bodyPr>
          <a:lstStyle/>
          <a:p>
            <a:r>
              <a:rPr lang="de-DE" b="1" dirty="0"/>
              <a:t>Thomas Lang (EMA BSWP / AGES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Setting the Scene: The regulatory landscape – a journey through time</a:t>
            </a:r>
          </a:p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r>
              <a:rPr lang="en-GB" b="1" dirty="0"/>
              <a:t>Bruno Boulanger (</a:t>
            </a:r>
            <a:r>
              <a:rPr lang="en-GB" b="1" dirty="0" err="1"/>
              <a:t>Pharmalex</a:t>
            </a:r>
            <a:r>
              <a:rPr lang="en-GB" b="1" dirty="0"/>
              <a:t>)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Analytical similarity and comparability: what is the question?</a:t>
            </a:r>
          </a:p>
          <a:p>
            <a:pPr marL="0" indent="0">
              <a:buNone/>
            </a:pPr>
            <a:endParaRPr lang="en-US" sz="2000" i="1" dirty="0">
              <a:solidFill>
                <a:schemeClr val="tx2"/>
              </a:solidFill>
            </a:endParaRPr>
          </a:p>
          <a:p>
            <a:r>
              <a:rPr lang="en-GB" b="1" dirty="0"/>
              <a:t>Johanna Mielke (Bayer)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The assessment of quality attributes for biosimilars: a statistical perspective on current practice and a proposal</a:t>
            </a:r>
            <a:endParaRPr lang="en-US" sz="2100" i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PSI Events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3/10 Dec 2019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139110" y="2901023"/>
            <a:ext cx="2484347" cy="214772"/>
          </a:xfrm>
        </p:spPr>
        <p:txBody>
          <a:bodyPr/>
          <a:lstStyle/>
          <a:p>
            <a:r>
              <a:rPr lang="en-US" dirty="0"/>
              <a:t>PSI Training Courses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77473" y="3101562"/>
            <a:ext cx="2484347" cy="214772"/>
          </a:xfrm>
        </p:spPr>
        <p:txBody>
          <a:bodyPr/>
          <a:lstStyle/>
          <a:p>
            <a:r>
              <a:rPr lang="en-US" dirty="0"/>
              <a:t>19/20 Nov 2019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>
          <a:xfrm>
            <a:off x="6111453" y="1720942"/>
            <a:ext cx="2484347" cy="970313"/>
          </a:xfrm>
        </p:spPr>
        <p:txBody>
          <a:bodyPr/>
          <a:lstStyle/>
          <a:p>
            <a:r>
              <a:rPr lang="en-US" sz="1600" dirty="0"/>
              <a:t>Longitudinal Modelling: Time to Take the Next Step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9"/>
          </p:nvPr>
        </p:nvSpPr>
        <p:spPr>
          <a:xfrm>
            <a:off x="6125706" y="3422558"/>
            <a:ext cx="2552129" cy="871275"/>
          </a:xfrm>
        </p:spPr>
        <p:txBody>
          <a:bodyPr/>
          <a:lstStyle/>
          <a:p>
            <a:r>
              <a:rPr lang="en-US" i="1" dirty="0"/>
              <a:t>PK Methods &amp; Reg considerations</a:t>
            </a:r>
          </a:p>
          <a:p>
            <a:r>
              <a:rPr lang="en-US" i="1" dirty="0"/>
              <a:t>Bayesian Analysis Software</a:t>
            </a:r>
          </a:p>
          <a:p>
            <a:r>
              <a:rPr lang="en-US" i="1" dirty="0"/>
              <a:t>Adaptive Design Software</a:t>
            </a:r>
          </a:p>
          <a:p>
            <a:r>
              <a:rPr lang="en-US" i="1" dirty="0"/>
              <a:t>R for SAS Users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554876" y="3422558"/>
            <a:ext cx="2484347" cy="970313"/>
          </a:xfrm>
        </p:spPr>
        <p:txBody>
          <a:bodyPr/>
          <a:lstStyle/>
          <a:p>
            <a:r>
              <a:rPr lang="en-GB" sz="1600" dirty="0"/>
              <a:t>ICH for Statisticians</a:t>
            </a:r>
            <a:endParaRPr lang="en-US" sz="16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1"/>
          </p:nvPr>
        </p:nvSpPr>
        <p:spPr>
          <a:xfrm>
            <a:off x="545134" y="1414607"/>
            <a:ext cx="2484347" cy="214772"/>
          </a:xfrm>
        </p:spPr>
        <p:txBody>
          <a:bodyPr/>
          <a:lstStyle/>
          <a:p>
            <a:r>
              <a:rPr lang="en-US" dirty="0"/>
              <a:t>24 Oct 2019, 16:00-17:00 (BST)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545134" y="1192591"/>
            <a:ext cx="2484347" cy="214772"/>
          </a:xfrm>
        </p:spPr>
        <p:txBody>
          <a:bodyPr/>
          <a:lstStyle/>
          <a:p>
            <a:r>
              <a:rPr lang="en-US" dirty="0"/>
              <a:t>PSI &amp; DIA Journal Club: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3"/>
          </p:nvPr>
        </p:nvSpPr>
        <p:spPr>
          <a:xfrm>
            <a:off x="3318552" y="1410965"/>
            <a:ext cx="2484347" cy="214772"/>
          </a:xfrm>
        </p:spPr>
        <p:txBody>
          <a:bodyPr/>
          <a:lstStyle/>
          <a:p>
            <a:r>
              <a:rPr lang="en-US" dirty="0"/>
              <a:t>29 Oct 2019, </a:t>
            </a:r>
            <a:r>
              <a:rPr lang="en-GB" dirty="0"/>
              <a:t>14:00-15:00 (</a:t>
            </a:r>
            <a:r>
              <a:rPr lang="en-US" dirty="0"/>
              <a:t>GMT)</a:t>
            </a: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4"/>
          </p:nvPr>
        </p:nvSpPr>
        <p:spPr>
          <a:xfrm>
            <a:off x="3330635" y="1227012"/>
            <a:ext cx="2484347" cy="214772"/>
          </a:xfrm>
        </p:spPr>
        <p:txBody>
          <a:bodyPr/>
          <a:lstStyle/>
          <a:p>
            <a:r>
              <a:rPr lang="en-US" dirty="0"/>
              <a:t>PSI One Day Meeting (Basel):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5"/>
          </p:nvPr>
        </p:nvSpPr>
        <p:spPr>
          <a:xfrm>
            <a:off x="6148303" y="3108748"/>
            <a:ext cx="2484347" cy="214772"/>
          </a:xfrm>
        </p:spPr>
        <p:txBody>
          <a:bodyPr/>
          <a:lstStyle/>
          <a:p>
            <a:r>
              <a:rPr lang="en-US" dirty="0"/>
              <a:t>Register Interest Now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PSI Webinar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7"/>
          </p:nvPr>
        </p:nvSpPr>
        <p:spPr>
          <a:xfrm>
            <a:off x="554876" y="1763334"/>
            <a:ext cx="2484347" cy="529617"/>
          </a:xfrm>
        </p:spPr>
        <p:txBody>
          <a:bodyPr/>
          <a:lstStyle/>
          <a:p>
            <a:r>
              <a:rPr lang="en-US" sz="1600" dirty="0"/>
              <a:t>Subgroup Analyses</a:t>
            </a:r>
          </a:p>
          <a:p>
            <a:endParaRPr lang="en-US" i="1" dirty="0"/>
          </a:p>
          <a:p>
            <a:endParaRPr lang="en-US" i="1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8"/>
          </p:nvPr>
        </p:nvSpPr>
        <p:spPr>
          <a:xfrm>
            <a:off x="3318552" y="1782247"/>
            <a:ext cx="2484347" cy="660336"/>
          </a:xfrm>
        </p:spPr>
        <p:txBody>
          <a:bodyPr/>
          <a:lstStyle/>
          <a:p>
            <a:r>
              <a:rPr lang="en-GB" sz="1400" dirty="0"/>
              <a:t>Time-to-event and Recurrent Event Endpoints in Clinical Trials</a:t>
            </a:r>
          </a:p>
          <a:p>
            <a:pPr indent="-285754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9"/>
          </p:nvPr>
        </p:nvSpPr>
        <p:spPr>
          <a:xfrm>
            <a:off x="3358292" y="3420726"/>
            <a:ext cx="2484347" cy="459594"/>
          </a:xfrm>
        </p:spPr>
        <p:txBody>
          <a:bodyPr/>
          <a:lstStyle/>
          <a:p>
            <a:r>
              <a:rPr lang="en-US" sz="1400" dirty="0"/>
              <a:t>Quantitative Decision Making Special Interest Group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40"/>
          </p:nvPr>
        </p:nvSpPr>
        <p:spPr>
          <a:xfrm>
            <a:off x="6091970" y="1401301"/>
            <a:ext cx="2484347" cy="214772"/>
          </a:xfrm>
        </p:spPr>
        <p:txBody>
          <a:bodyPr/>
          <a:lstStyle/>
          <a:p>
            <a:r>
              <a:rPr lang="en-US" dirty="0"/>
              <a:t>18 Nov 2019 14:00-16:00 (GMT)</a:t>
            </a:r>
          </a:p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41"/>
          </p:nvPr>
        </p:nvSpPr>
        <p:spPr>
          <a:xfrm>
            <a:off x="3339827" y="2901023"/>
            <a:ext cx="2484347" cy="214772"/>
          </a:xfrm>
        </p:spPr>
        <p:txBody>
          <a:bodyPr/>
          <a:lstStyle/>
          <a:p>
            <a:r>
              <a:rPr lang="en-US" dirty="0"/>
              <a:t>PSI SIG Webinar Series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B0255-DCEC-4056-91F4-40CCB47DF6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473" y="2914203"/>
            <a:ext cx="2484347" cy="214772"/>
          </a:xfrm>
        </p:spPr>
        <p:txBody>
          <a:bodyPr/>
          <a:lstStyle/>
          <a:p>
            <a:r>
              <a:rPr lang="en-GB" dirty="0"/>
              <a:t>PSI Training Course (London):</a:t>
            </a:r>
          </a:p>
        </p:txBody>
      </p:sp>
    </p:spTree>
    <p:extLst>
      <p:ext uri="{BB962C8B-B14F-4D97-AF65-F5344CB8AC3E}">
        <p14:creationId xmlns:p14="http://schemas.microsoft.com/office/powerpoint/2010/main" val="289219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29515" y="-3256374"/>
            <a:ext cx="6255889" cy="1960870"/>
          </a:xfrm>
        </p:spPr>
        <p:txBody>
          <a:bodyPr/>
          <a:lstStyle/>
          <a:p>
            <a:r>
              <a:rPr lang="en-GB" sz="2903" dirty="0"/>
              <a:t>One day meeting:</a:t>
            </a:r>
            <a:br>
              <a:rPr lang="en-GB" sz="2903" dirty="0"/>
            </a:br>
            <a:r>
              <a:rPr lang="en-US" sz="2903" dirty="0"/>
              <a:t>Time-to-event and Recurrent Event Endpoints in Clinical Trials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7"/>
          </p:nvPr>
        </p:nvSpPr>
        <p:spPr>
          <a:xfrm>
            <a:off x="629515" y="-1574739"/>
            <a:ext cx="7542273" cy="933466"/>
          </a:xfrm>
        </p:spPr>
        <p:txBody>
          <a:bodyPr/>
          <a:lstStyle/>
          <a:p>
            <a:r>
              <a:rPr lang="en-US" sz="2177" dirty="0"/>
              <a:t>Novartis Campus, Basel</a:t>
            </a:r>
            <a:br>
              <a:rPr lang="en-US" sz="2177" dirty="0"/>
            </a:br>
            <a:r>
              <a:rPr lang="en-US" sz="2177" dirty="0"/>
              <a:t>8.30am – 4.30pm, 29</a:t>
            </a:r>
            <a:r>
              <a:rPr lang="en-US" sz="2177" baseline="30000" dirty="0"/>
              <a:t>th</a:t>
            </a:r>
            <a:r>
              <a:rPr lang="en-US" sz="2177" dirty="0"/>
              <a:t> October 2019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4"/>
          </p:nvPr>
        </p:nvSpPr>
        <p:spPr>
          <a:xfrm>
            <a:off x="814786" y="2581390"/>
            <a:ext cx="7635160" cy="215234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1400" dirty="0"/>
              <a:t>This PSI one-day event provides the opportunity to hear from knowledgeable speakers from health authorities, academia, and pharma. The speakers will share their thoughts, ideas and experiences, including case studies, on a range of particular issues relating to planning, conduct, and analysis of event-driven trials. The meeting will focus on analysis of time-to-event data and safety events and recurrent events with associated terminal events.  A variety of non-standard time-to-event and recurrent event models for clinical trials will be presented and their implications for the </a:t>
            </a:r>
            <a:r>
              <a:rPr lang="en-US" sz="1400" dirty="0" err="1"/>
              <a:t>estimand</a:t>
            </a:r>
            <a:r>
              <a:rPr lang="en-US" sz="1400" dirty="0"/>
              <a:t> framework will be discussed. </a:t>
            </a:r>
          </a:p>
          <a:p>
            <a:pPr marL="0" indent="0" algn="just">
              <a:buNone/>
            </a:pPr>
            <a:r>
              <a:rPr lang="en-US" sz="1400" dirty="0"/>
              <a:t>Speakers are Andrew Thomson (EMA), Rob </a:t>
            </a:r>
            <a:r>
              <a:rPr lang="en-US" sz="1400" dirty="0" err="1"/>
              <a:t>Hemmings</a:t>
            </a:r>
            <a:r>
              <a:rPr lang="en-US" sz="1400" dirty="0"/>
              <a:t> (</a:t>
            </a:r>
            <a:r>
              <a:rPr lang="en-US" sz="1400" dirty="0" err="1"/>
              <a:t>Consilium</a:t>
            </a:r>
            <a:r>
              <a:rPr lang="en-US" sz="1400" dirty="0"/>
              <a:t>), Valentine Jehl (Novartis), Qing Wang (Roche), Filip De Ridder (Janssen), Patrick </a:t>
            </a:r>
            <a:r>
              <a:rPr lang="en-US" sz="1400" dirty="0" err="1"/>
              <a:t>Schlömer</a:t>
            </a:r>
            <a:r>
              <a:rPr lang="en-US" sz="1400" dirty="0"/>
              <a:t> &amp; Arno Fritsch (Bayer), John Gregson (London School of Hygiene &amp; Tropical Medicine), and Tobias </a:t>
            </a:r>
            <a:r>
              <a:rPr lang="en-US" sz="1400" dirty="0" err="1"/>
              <a:t>Bluhmki</a:t>
            </a:r>
            <a:r>
              <a:rPr lang="en-US" sz="1400" dirty="0"/>
              <a:t> (University of Ulm).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814786" y="2269894"/>
            <a:ext cx="7437029" cy="3563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9506" y="140670"/>
            <a:ext cx="6349764" cy="196086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2000" b="1" dirty="0"/>
              <a:t>One day meeting:</a:t>
            </a:r>
            <a:br>
              <a:rPr lang="en-GB" sz="12000" b="1" dirty="0"/>
            </a:br>
            <a:r>
              <a:rPr lang="en-US" sz="12000" b="1" dirty="0"/>
              <a:t>Time-to-event and Recurrent Event Endpoints in Clinical Trials</a:t>
            </a:r>
          </a:p>
          <a:p>
            <a:pPr marL="0" indent="0">
              <a:lnSpc>
                <a:spcPct val="100000"/>
              </a:lnSpc>
              <a:spcBef>
                <a:spcPts val="289"/>
              </a:spcBef>
              <a:buNone/>
            </a:pPr>
            <a:r>
              <a:rPr lang="en-US" sz="9600" b="1" dirty="0">
                <a:solidFill>
                  <a:schemeClr val="accent1"/>
                </a:solidFill>
              </a:rPr>
              <a:t>Novartis Campus, Basel</a:t>
            </a:r>
            <a:br>
              <a:rPr lang="en-US" sz="9600" b="1" dirty="0">
                <a:solidFill>
                  <a:schemeClr val="accent1"/>
                </a:solidFill>
              </a:rPr>
            </a:br>
            <a:r>
              <a:rPr lang="en-US" sz="9600" b="1" dirty="0">
                <a:solidFill>
                  <a:schemeClr val="accent1"/>
                </a:solidFill>
              </a:rPr>
              <a:t>8.30am – 4.30pm, 29th October 2019</a:t>
            </a:r>
          </a:p>
        </p:txBody>
      </p:sp>
    </p:spTree>
    <p:extLst>
      <p:ext uri="{BB962C8B-B14F-4D97-AF65-F5344CB8AC3E}">
        <p14:creationId xmlns:p14="http://schemas.microsoft.com/office/powerpoint/2010/main" val="177858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FA678C49-8FB1-484B-AD33-9F5CAD81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632" y="343438"/>
            <a:ext cx="7437749" cy="857250"/>
          </a:xfrm>
        </p:spPr>
        <p:txBody>
          <a:bodyPr>
            <a:noAutofit/>
          </a:bodyPr>
          <a:lstStyle/>
          <a:p>
            <a:r>
              <a:rPr lang="en-US" sz="2400" b="1" dirty="0"/>
              <a:t>PSI Training Course:</a:t>
            </a:r>
            <a:br>
              <a:rPr lang="en-US" sz="2400" dirty="0"/>
            </a:b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AC66C-1F41-4696-82E7-F890E9144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688"/>
            <a:ext cx="9144000" cy="34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8309-88FE-4C21-A064-820311AF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PSI Conference 2020 - Barcelona</a:t>
            </a:r>
            <a:endParaRPr lang="en-GB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25FE5-7874-4EC6-93C8-86749F43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B60D0-03DD-4F3F-9B16-735053475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451"/>
            <a:ext cx="9144000" cy="33852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59C8F6-BE5D-4F8E-934C-0D1A4A8EF503}"/>
              </a:ext>
            </a:extLst>
          </p:cNvPr>
          <p:cNvSpPr/>
          <p:nvPr/>
        </p:nvSpPr>
        <p:spPr>
          <a:xfrm>
            <a:off x="1618130" y="3941719"/>
            <a:ext cx="6563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</a:rPr>
              <a:t>Abstract Deadlines: Oral 29</a:t>
            </a:r>
            <a:r>
              <a:rPr lang="en-GB" b="1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th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</a:rPr>
              <a:t> Nov / Poster 28</a:t>
            </a:r>
            <a:r>
              <a:rPr lang="en-GB" b="1" baseline="30000" dirty="0">
                <a:solidFill>
                  <a:schemeClr val="accent1"/>
                </a:solidFill>
                <a:latin typeface="Arial" panose="020B0604020202020204" pitchFamily="34" charset="0"/>
              </a:rPr>
              <a:t>th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</a:rPr>
              <a:t> Feb</a:t>
            </a:r>
          </a:p>
          <a:p>
            <a:endParaRPr lang="en-GB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</a:rPr>
              <a:t>Keynote Speakers - Deborah Ashby / Simon Singh</a:t>
            </a:r>
            <a:endParaRPr lang="en-GB" b="0" i="0" u="none" strike="noStrike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2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E8309-88FE-4C21-A064-820311AF1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Video on Demand – for PSI members only</a:t>
            </a:r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25FE5-7874-4EC6-93C8-86749F430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518AE-2962-4829-AD1B-52DE3BA45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75" y="1242789"/>
            <a:ext cx="6143065" cy="34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6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314" y="363149"/>
            <a:ext cx="8229371" cy="576505"/>
          </a:xfrm>
        </p:spPr>
        <p:txBody>
          <a:bodyPr>
            <a:normAutofit/>
          </a:bodyPr>
          <a:lstStyle/>
          <a:p>
            <a:r>
              <a:rPr lang="en-US" sz="3500" b="1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315" y="1276233"/>
            <a:ext cx="8229370" cy="3394377"/>
          </a:xfrm>
        </p:spPr>
        <p:txBody>
          <a:bodyPr>
            <a:normAutofit fontScale="92500"/>
          </a:bodyPr>
          <a:lstStyle/>
          <a:p>
            <a:r>
              <a:rPr lang="de-DE" b="1" dirty="0"/>
              <a:t>Thomas Lang (EMA BSWP / AGES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Setting the Scene: The regulatory landscape – a journey through time</a:t>
            </a:r>
          </a:p>
          <a:p>
            <a:pPr marL="0" indent="0">
              <a:buNone/>
            </a:pPr>
            <a:endParaRPr lang="en-GB" b="1" dirty="0">
              <a:solidFill>
                <a:schemeClr val="tx2"/>
              </a:solidFill>
            </a:endParaRPr>
          </a:p>
          <a:p>
            <a:r>
              <a:rPr lang="en-GB" b="1" dirty="0"/>
              <a:t>Bruno Boulanger (</a:t>
            </a:r>
            <a:r>
              <a:rPr lang="en-GB" b="1" dirty="0" err="1"/>
              <a:t>Pharmalex</a:t>
            </a:r>
            <a:r>
              <a:rPr lang="en-GB" b="1" dirty="0"/>
              <a:t>)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Analytical similarity and comparability: what is the question?</a:t>
            </a:r>
          </a:p>
          <a:p>
            <a:pPr marL="0" indent="0">
              <a:buNone/>
            </a:pPr>
            <a:endParaRPr lang="en-US" sz="2000" i="1" dirty="0">
              <a:solidFill>
                <a:schemeClr val="tx2"/>
              </a:solidFill>
            </a:endParaRPr>
          </a:p>
          <a:p>
            <a:r>
              <a:rPr lang="en-GB" b="1" dirty="0"/>
              <a:t>Johanna Mielke (Bayer)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The assessment of quality attributes for biosimilars: a statistical perspective on current practice and a proposal</a:t>
            </a:r>
            <a:endParaRPr lang="en-US" sz="2100" i="1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69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3959-240C-4710-AD07-D717B922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7484-166D-4D2D-8FC5-0E742E0E7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 will have a short period for questions after each </a:t>
            </a:r>
            <a:r>
              <a:rPr lang="de-DE" dirty="0" err="1"/>
              <a:t>speaker</a:t>
            </a:r>
            <a:r>
              <a:rPr lang="de-DE" dirty="0"/>
              <a:t> </a:t>
            </a:r>
          </a:p>
          <a:p>
            <a:r>
              <a:rPr lang="de-DE" dirty="0" err="1"/>
              <a:t>Please</a:t>
            </a:r>
            <a:r>
              <a:rPr lang="de-DE" dirty="0"/>
              <a:t> type them into the chatbox during the presentations!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EB722-09AA-4034-AE7C-A66534C6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3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SI PPT2">
      <a:dk1>
        <a:srgbClr val="00C4D9"/>
      </a:dk1>
      <a:lt1>
        <a:srgbClr val="FFFFFF"/>
      </a:lt1>
      <a:dk2>
        <a:srgbClr val="000000"/>
      </a:dk2>
      <a:lt2>
        <a:srgbClr val="FFFFFF"/>
      </a:lt2>
      <a:accent1>
        <a:srgbClr val="005983"/>
      </a:accent1>
      <a:accent2>
        <a:srgbClr val="00C3D9"/>
      </a:accent2>
      <a:accent3>
        <a:srgbClr val="C8C8C8"/>
      </a:accent3>
      <a:accent4>
        <a:srgbClr val="99CC33"/>
      </a:accent4>
      <a:accent5>
        <a:srgbClr val="400061"/>
      </a:accent5>
      <a:accent6>
        <a:srgbClr val="FA9A00"/>
      </a:accent6>
      <a:hlink>
        <a:srgbClr val="00C3D9"/>
      </a:hlink>
      <a:folHlink>
        <a:srgbClr val="00C3D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75E9266EDB6945AAE4FDCF515F0563" ma:contentTypeVersion="" ma:contentTypeDescription="Create a new document." ma:contentTypeScope="" ma:versionID="7c986eff9edf9e6b398fcaa9dc54dff0">
  <xsd:schema xmlns:xsd="http://www.w3.org/2001/XMLSchema" xmlns:xs="http://www.w3.org/2001/XMLSchema" xmlns:p="http://schemas.microsoft.com/office/2006/metadata/properties" xmlns:ns2="789a5397-e311-4074-bb86-a3d262859971" xmlns:ns3="33cc2fe6-d691-4e39-a8a4-3bb83de63507" targetNamespace="http://schemas.microsoft.com/office/2006/metadata/properties" ma:root="true" ma:fieldsID="b581edb5e3c0c5e62b5d7ba68eb4e0ce" ns2:_="" ns3:_="">
    <xsd:import namespace="789a5397-e311-4074-bb86-a3d262859971"/>
    <xsd:import namespace="33cc2fe6-d691-4e39-a8a4-3bb83de635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a5397-e311-4074-bb86-a3d262859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c2fe6-d691-4e39-a8a4-3bb83de635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c386d84c-c5c9-4074-9305-3012d8ef60d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4a56295-c29e-4898-8136-a54736c65b8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DF0DFC-8A36-48EB-A463-46BB523B068A}"/>
</file>

<file path=customXml/itemProps4.xml><?xml version="1.0" encoding="utf-8"?>
<ds:datastoreItem xmlns:ds="http://schemas.openxmlformats.org/officeDocument/2006/customXml" ds:itemID="{BC2F9517-35AE-454A-BDF8-5905A53D534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460</Words>
  <Application>Microsoft Office PowerPoint</Application>
  <PresentationFormat>On-screen Show (16:9)</PresentationFormat>
  <Paragraphs>68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Statistical Challenges in Analytical Comparability and Biosimilarity Assessment </vt:lpstr>
      <vt:lpstr>Agenda</vt:lpstr>
      <vt:lpstr>Upcoming PSI Events</vt:lpstr>
      <vt:lpstr>One day meeting: Time-to-event and Recurrent Event Endpoints in Clinical Trials</vt:lpstr>
      <vt:lpstr>PSI Training Course: </vt:lpstr>
      <vt:lpstr>PSI Conference 2020 - Barcelona</vt:lpstr>
      <vt:lpstr>Video on Demand – for PSI members only</vt:lpstr>
      <vt:lpstr>Agenda</vt:lpstr>
      <vt:lpstr>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Jenkins, Martin</cp:lastModifiedBy>
  <cp:revision>99</cp:revision>
  <dcterms:created xsi:type="dcterms:W3CDTF">2010-04-12T23:12:02Z</dcterms:created>
  <dcterms:modified xsi:type="dcterms:W3CDTF">2019-10-13T21:38:02Z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0x010100FE75E9266EDB6945AAE4FDCF515F0563</vt:lpwstr>
  </property>
</Properties>
</file>