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4" r:id="rId6"/>
  </p:sldMasterIdLst>
  <p:notesMasterIdLst>
    <p:notesMasterId r:id="rId33"/>
  </p:notesMasterIdLst>
  <p:handoutMasterIdLst>
    <p:handoutMasterId r:id="rId34"/>
  </p:handoutMasterIdLst>
  <p:sldIdLst>
    <p:sldId id="259" r:id="rId7"/>
    <p:sldId id="263" r:id="rId8"/>
    <p:sldId id="281" r:id="rId9"/>
    <p:sldId id="300" r:id="rId10"/>
    <p:sldId id="282" r:id="rId11"/>
    <p:sldId id="283" r:id="rId12"/>
    <p:sldId id="285" r:id="rId13"/>
    <p:sldId id="286" r:id="rId14"/>
    <p:sldId id="284" r:id="rId15"/>
    <p:sldId id="299" r:id="rId16"/>
    <p:sldId id="287" r:id="rId17"/>
    <p:sldId id="306" r:id="rId18"/>
    <p:sldId id="303" r:id="rId19"/>
    <p:sldId id="304" r:id="rId20"/>
    <p:sldId id="288" r:id="rId21"/>
    <p:sldId id="289" r:id="rId22"/>
    <p:sldId id="293" r:id="rId23"/>
    <p:sldId id="294" r:id="rId24"/>
    <p:sldId id="292" r:id="rId25"/>
    <p:sldId id="296" r:id="rId26"/>
    <p:sldId id="297" r:id="rId27"/>
    <p:sldId id="277" r:id="rId28"/>
    <p:sldId id="276" r:id="rId29"/>
    <p:sldId id="279" r:id="rId30"/>
    <p:sldId id="298" r:id="rId31"/>
    <p:sldId id="305" r:id="rId3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645270-1484-46A4-7D06-251C500CA2FB}" name="Maja Miloslavsky" initials="MM" userId="S::mmiloslavsky@loxooncology.com::7b978185-ea6a-4350-98a8-a1ba1fc92ab5" providerId="AD"/>
  <p188:author id="{D96AEB98-6911-AF8C-37B7-C35B744C7950}" name="Richard Sizelove" initials="RS" userId="S::richard.sizelove@lilly.com::f37ddf71-f639-487e-bd1f-2cd93c85b8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F0093A-6453-4FB2-A11A-14028214CDF9}" v="221" dt="2024-03-18T14:41:23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2" y="7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Sizelove" userId="f37ddf71-f639-487e-bd1f-2cd93c85b8a1" providerId="ADAL" clId="{AEF0093A-6453-4FB2-A11A-14028214CDF9}"/>
    <pc:docChg chg="undo custSel modSld sldOrd">
      <pc:chgData name="Richard Sizelove" userId="f37ddf71-f639-487e-bd1f-2cd93c85b8a1" providerId="ADAL" clId="{AEF0093A-6453-4FB2-A11A-14028214CDF9}" dt="2024-03-18T15:44:28.927" v="1409" actId="20577"/>
      <pc:docMkLst>
        <pc:docMk/>
      </pc:docMkLst>
      <pc:sldChg chg="modSp mod">
        <pc:chgData name="Richard Sizelove" userId="f37ddf71-f639-487e-bd1f-2cd93c85b8a1" providerId="ADAL" clId="{AEF0093A-6453-4FB2-A11A-14028214CDF9}" dt="2024-03-18T12:41:21.462" v="782" actId="20577"/>
        <pc:sldMkLst>
          <pc:docMk/>
          <pc:sldMk cId="1730319347" sldId="259"/>
        </pc:sldMkLst>
        <pc:spChg chg="mod">
          <ac:chgData name="Richard Sizelove" userId="f37ddf71-f639-487e-bd1f-2cd93c85b8a1" providerId="ADAL" clId="{AEF0093A-6453-4FB2-A11A-14028214CDF9}" dt="2024-03-18T12:41:21.462" v="782" actId="20577"/>
          <ac:spMkLst>
            <pc:docMk/>
            <pc:sldMk cId="1730319347" sldId="259"/>
            <ac:spMk id="5" creationId="{00000000-0000-0000-0000-000000000000}"/>
          </ac:spMkLst>
        </pc:spChg>
      </pc:sldChg>
      <pc:sldChg chg="delSp modSp mod">
        <pc:chgData name="Richard Sizelove" userId="f37ddf71-f639-487e-bd1f-2cd93c85b8a1" providerId="ADAL" clId="{AEF0093A-6453-4FB2-A11A-14028214CDF9}" dt="2024-03-18T14:41:30.319" v="1407" actId="20577"/>
        <pc:sldMkLst>
          <pc:docMk/>
          <pc:sldMk cId="1164984872" sldId="263"/>
        </pc:sldMkLst>
        <pc:spChg chg="mod">
          <ac:chgData name="Richard Sizelove" userId="f37ddf71-f639-487e-bd1f-2cd93c85b8a1" providerId="ADAL" clId="{AEF0093A-6453-4FB2-A11A-14028214CDF9}" dt="2024-03-18T14:41:30.319" v="1407" actId="20577"/>
          <ac:spMkLst>
            <pc:docMk/>
            <pc:sldMk cId="1164984872" sldId="263"/>
            <ac:spMk id="2" creationId="{00000000-0000-0000-0000-000000000000}"/>
          </ac:spMkLst>
        </pc:spChg>
        <pc:spChg chg="del">
          <ac:chgData name="Richard Sizelove" userId="f37ddf71-f639-487e-bd1f-2cd93c85b8a1" providerId="ADAL" clId="{AEF0093A-6453-4FB2-A11A-14028214CDF9}" dt="2024-03-18T14:41:18.805" v="1382" actId="478"/>
          <ac:spMkLst>
            <pc:docMk/>
            <pc:sldMk cId="1164984872" sldId="263"/>
            <ac:spMk id="5" creationId="{00000000-0000-0000-0000-000000000000}"/>
          </ac:spMkLst>
        </pc:spChg>
      </pc:sldChg>
      <pc:sldChg chg="modSp mod">
        <pc:chgData name="Richard Sizelove" userId="f37ddf71-f639-487e-bd1f-2cd93c85b8a1" providerId="ADAL" clId="{AEF0093A-6453-4FB2-A11A-14028214CDF9}" dt="2024-03-18T12:02:58.754" v="118" actId="20577"/>
        <pc:sldMkLst>
          <pc:docMk/>
          <pc:sldMk cId="741560475" sldId="276"/>
        </pc:sldMkLst>
        <pc:spChg chg="mod">
          <ac:chgData name="Richard Sizelove" userId="f37ddf71-f639-487e-bd1f-2cd93c85b8a1" providerId="ADAL" clId="{AEF0093A-6453-4FB2-A11A-14028214CDF9}" dt="2024-03-18T12:02:58.754" v="118" actId="20577"/>
          <ac:spMkLst>
            <pc:docMk/>
            <pc:sldMk cId="741560475" sldId="276"/>
            <ac:spMk id="10" creationId="{5CBEA6DD-9AB3-99E8-FF79-7ECBBF061A22}"/>
          </ac:spMkLst>
        </pc:spChg>
      </pc:sldChg>
      <pc:sldChg chg="modSp mod">
        <pc:chgData name="Richard Sizelove" userId="f37ddf71-f639-487e-bd1f-2cd93c85b8a1" providerId="ADAL" clId="{AEF0093A-6453-4FB2-A11A-14028214CDF9}" dt="2024-03-18T12:03:25.301" v="196" actId="20577"/>
        <pc:sldMkLst>
          <pc:docMk/>
          <pc:sldMk cId="984746758" sldId="279"/>
        </pc:sldMkLst>
        <pc:spChg chg="mod">
          <ac:chgData name="Richard Sizelove" userId="f37ddf71-f639-487e-bd1f-2cd93c85b8a1" providerId="ADAL" clId="{AEF0093A-6453-4FB2-A11A-14028214CDF9}" dt="2024-03-18T12:03:25.301" v="196" actId="20577"/>
          <ac:spMkLst>
            <pc:docMk/>
            <pc:sldMk cId="984746758" sldId="279"/>
            <ac:spMk id="2" creationId="{00000000-0000-0000-0000-000000000000}"/>
          </ac:spMkLst>
        </pc:spChg>
      </pc:sldChg>
      <pc:sldChg chg="modSp mod">
        <pc:chgData name="Richard Sizelove" userId="f37ddf71-f639-487e-bd1f-2cd93c85b8a1" providerId="ADAL" clId="{AEF0093A-6453-4FB2-A11A-14028214CDF9}" dt="2024-03-18T14:40:56.949" v="1379" actId="20577"/>
        <pc:sldMkLst>
          <pc:docMk/>
          <pc:sldMk cId="1697515527" sldId="281"/>
        </pc:sldMkLst>
        <pc:spChg chg="mod">
          <ac:chgData name="Richard Sizelove" userId="f37ddf71-f639-487e-bd1f-2cd93c85b8a1" providerId="ADAL" clId="{AEF0093A-6453-4FB2-A11A-14028214CDF9}" dt="2024-03-18T14:40:56.949" v="1379" actId="20577"/>
          <ac:spMkLst>
            <pc:docMk/>
            <pc:sldMk cId="1697515527" sldId="281"/>
            <ac:spMk id="2" creationId="{00000000-0000-0000-0000-000000000000}"/>
          </ac:spMkLst>
        </pc:spChg>
      </pc:sldChg>
      <pc:sldChg chg="modSp mod">
        <pc:chgData name="Richard Sizelove" userId="f37ddf71-f639-487e-bd1f-2cd93c85b8a1" providerId="ADAL" clId="{AEF0093A-6453-4FB2-A11A-14028214CDF9}" dt="2024-03-18T12:25:04.700" v="490" actId="20577"/>
        <pc:sldMkLst>
          <pc:docMk/>
          <pc:sldMk cId="3773981412" sldId="282"/>
        </pc:sldMkLst>
        <pc:spChg chg="mod">
          <ac:chgData name="Richard Sizelove" userId="f37ddf71-f639-487e-bd1f-2cd93c85b8a1" providerId="ADAL" clId="{AEF0093A-6453-4FB2-A11A-14028214CDF9}" dt="2024-03-18T12:25:04.700" v="490" actId="20577"/>
          <ac:spMkLst>
            <pc:docMk/>
            <pc:sldMk cId="3773981412" sldId="282"/>
            <ac:spMk id="2" creationId="{00000000-0000-0000-0000-000000000000}"/>
          </ac:spMkLst>
        </pc:spChg>
      </pc:sldChg>
      <pc:sldChg chg="modSp mod">
        <pc:chgData name="Richard Sizelove" userId="f37ddf71-f639-487e-bd1f-2cd93c85b8a1" providerId="ADAL" clId="{AEF0093A-6453-4FB2-A11A-14028214CDF9}" dt="2024-03-18T15:44:28.927" v="1409" actId="20577"/>
        <pc:sldMkLst>
          <pc:docMk/>
          <pc:sldMk cId="2486180933" sldId="283"/>
        </pc:sldMkLst>
        <pc:spChg chg="mod">
          <ac:chgData name="Richard Sizelove" userId="f37ddf71-f639-487e-bd1f-2cd93c85b8a1" providerId="ADAL" clId="{AEF0093A-6453-4FB2-A11A-14028214CDF9}" dt="2024-03-18T12:25:21.538" v="501" actId="20577"/>
          <ac:spMkLst>
            <pc:docMk/>
            <pc:sldMk cId="2486180933" sldId="283"/>
            <ac:spMk id="2" creationId="{00000000-0000-0000-0000-000000000000}"/>
          </ac:spMkLst>
        </pc:spChg>
        <pc:spChg chg="mod">
          <ac:chgData name="Richard Sizelove" userId="f37ddf71-f639-487e-bd1f-2cd93c85b8a1" providerId="ADAL" clId="{AEF0093A-6453-4FB2-A11A-14028214CDF9}" dt="2024-03-18T15:44:28.927" v="1409" actId="20577"/>
          <ac:spMkLst>
            <pc:docMk/>
            <pc:sldMk cId="2486180933" sldId="283"/>
            <ac:spMk id="6" creationId="{00000000-0000-0000-0000-000000000000}"/>
          </ac:spMkLst>
        </pc:spChg>
      </pc:sldChg>
      <pc:sldChg chg="modSp">
        <pc:chgData name="Richard Sizelove" userId="f37ddf71-f639-487e-bd1f-2cd93c85b8a1" providerId="ADAL" clId="{AEF0093A-6453-4FB2-A11A-14028214CDF9}" dt="2024-03-18T13:20:13.341" v="859" actId="20577"/>
        <pc:sldMkLst>
          <pc:docMk/>
          <pc:sldMk cId="2222176246" sldId="287"/>
        </pc:sldMkLst>
        <pc:spChg chg="mod">
          <ac:chgData name="Richard Sizelove" userId="f37ddf71-f639-487e-bd1f-2cd93c85b8a1" providerId="ADAL" clId="{AEF0093A-6453-4FB2-A11A-14028214CDF9}" dt="2024-03-18T13:20:13.341" v="859" actId="20577"/>
          <ac:spMkLst>
            <pc:docMk/>
            <pc:sldMk cId="2222176246" sldId="287"/>
            <ac:spMk id="2" creationId="{00000000-0000-0000-0000-000000000000}"/>
          </ac:spMkLst>
        </pc:spChg>
      </pc:sldChg>
      <pc:sldChg chg="modSp mod">
        <pc:chgData name="Richard Sizelove" userId="f37ddf71-f639-487e-bd1f-2cd93c85b8a1" providerId="ADAL" clId="{AEF0093A-6453-4FB2-A11A-14028214CDF9}" dt="2024-03-18T12:28:46.146" v="721" actId="20577"/>
        <pc:sldMkLst>
          <pc:docMk/>
          <pc:sldMk cId="2546210894" sldId="292"/>
        </pc:sldMkLst>
        <pc:spChg chg="mod">
          <ac:chgData name="Richard Sizelove" userId="f37ddf71-f639-487e-bd1f-2cd93c85b8a1" providerId="ADAL" clId="{AEF0093A-6453-4FB2-A11A-14028214CDF9}" dt="2024-03-18T12:28:46.146" v="721" actId="20577"/>
          <ac:spMkLst>
            <pc:docMk/>
            <pc:sldMk cId="2546210894" sldId="292"/>
            <ac:spMk id="2" creationId="{00000000-0000-0000-0000-000000000000}"/>
          </ac:spMkLst>
        </pc:spChg>
      </pc:sldChg>
      <pc:sldChg chg="modSp mod">
        <pc:chgData name="Richard Sizelove" userId="f37ddf71-f639-487e-bd1f-2cd93c85b8a1" providerId="ADAL" clId="{AEF0093A-6453-4FB2-A11A-14028214CDF9}" dt="2024-03-18T12:28:53.568" v="722" actId="20577"/>
        <pc:sldMkLst>
          <pc:docMk/>
          <pc:sldMk cId="868433897" sldId="296"/>
        </pc:sldMkLst>
        <pc:spChg chg="mod">
          <ac:chgData name="Richard Sizelove" userId="f37ddf71-f639-487e-bd1f-2cd93c85b8a1" providerId="ADAL" clId="{AEF0093A-6453-4FB2-A11A-14028214CDF9}" dt="2024-03-18T12:28:53.568" v="722" actId="20577"/>
          <ac:spMkLst>
            <pc:docMk/>
            <pc:sldMk cId="868433897" sldId="296"/>
            <ac:spMk id="2" creationId="{00000000-0000-0000-0000-000000000000}"/>
          </ac:spMkLst>
        </pc:spChg>
      </pc:sldChg>
      <pc:sldChg chg="modSp mod delCm">
        <pc:chgData name="Richard Sizelove" userId="f37ddf71-f639-487e-bd1f-2cd93c85b8a1" providerId="ADAL" clId="{AEF0093A-6453-4FB2-A11A-14028214CDF9}" dt="2024-03-18T12:08:27.174" v="467" actId="255"/>
        <pc:sldMkLst>
          <pc:docMk/>
          <pc:sldMk cId="1320957769" sldId="298"/>
        </pc:sldMkLst>
        <pc:spChg chg="mod">
          <ac:chgData name="Richard Sizelove" userId="f37ddf71-f639-487e-bd1f-2cd93c85b8a1" providerId="ADAL" clId="{AEF0093A-6453-4FB2-A11A-14028214CDF9}" dt="2024-03-18T12:08:27.174" v="467" actId="255"/>
          <ac:spMkLst>
            <pc:docMk/>
            <pc:sldMk cId="1320957769" sldId="298"/>
            <ac:spMk id="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ichard Sizelove" userId="f37ddf71-f639-487e-bd1f-2cd93c85b8a1" providerId="ADAL" clId="{AEF0093A-6453-4FB2-A11A-14028214CDF9}" dt="2024-03-18T12:06:37.337" v="197"/>
              <pc2:cmMkLst xmlns:pc2="http://schemas.microsoft.com/office/powerpoint/2019/9/main/command">
                <pc:docMk/>
                <pc:sldMk cId="1320957769" sldId="298"/>
                <pc2:cmMk id="{46B8DB1D-5A1E-416D-A580-A8AD1720E06A}"/>
              </pc2:cmMkLst>
            </pc226:cmChg>
          </p:ext>
        </pc:extLst>
      </pc:sldChg>
      <pc:sldChg chg="modSp ord modAnim">
        <pc:chgData name="Richard Sizelove" userId="f37ddf71-f639-487e-bd1f-2cd93c85b8a1" providerId="ADAL" clId="{AEF0093A-6453-4FB2-A11A-14028214CDF9}" dt="2024-03-18T13:53:27.888" v="1354"/>
        <pc:sldMkLst>
          <pc:docMk/>
          <pc:sldMk cId="2588722037" sldId="299"/>
        </pc:sldMkLst>
        <pc:spChg chg="mod">
          <ac:chgData name="Richard Sizelove" userId="f37ddf71-f639-487e-bd1f-2cd93c85b8a1" providerId="ADAL" clId="{AEF0093A-6453-4FB2-A11A-14028214CDF9}" dt="2024-03-18T13:19:26.169" v="833" actId="20577"/>
          <ac:spMkLst>
            <pc:docMk/>
            <pc:sldMk cId="2588722037" sldId="299"/>
            <ac:spMk id="2" creationId="{00000000-0000-0000-0000-000000000000}"/>
          </ac:spMkLst>
        </pc:spChg>
      </pc:sldChg>
      <pc:sldChg chg="modSp mod">
        <pc:chgData name="Richard Sizelove" userId="f37ddf71-f639-487e-bd1f-2cd93c85b8a1" providerId="ADAL" clId="{AEF0093A-6453-4FB2-A11A-14028214CDF9}" dt="2024-03-18T13:38:38.554" v="1352" actId="20577"/>
        <pc:sldMkLst>
          <pc:docMk/>
          <pc:sldMk cId="1918335969" sldId="300"/>
        </pc:sldMkLst>
        <pc:spChg chg="mod">
          <ac:chgData name="Richard Sizelove" userId="f37ddf71-f639-487e-bd1f-2cd93c85b8a1" providerId="ADAL" clId="{AEF0093A-6453-4FB2-A11A-14028214CDF9}" dt="2024-03-18T13:38:38.554" v="1352" actId="20577"/>
          <ac:spMkLst>
            <pc:docMk/>
            <pc:sldMk cId="1918335969" sldId="300"/>
            <ac:spMk id="2" creationId="{00000000-0000-0000-0000-000000000000}"/>
          </ac:spMkLst>
        </pc:spChg>
      </pc:sldChg>
      <pc:sldChg chg="modSp mod">
        <pc:chgData name="Richard Sizelove" userId="f37ddf71-f639-487e-bd1f-2cd93c85b8a1" providerId="ADAL" clId="{AEF0093A-6453-4FB2-A11A-14028214CDF9}" dt="2024-03-18T12:02:27.936" v="80" actId="255"/>
        <pc:sldMkLst>
          <pc:docMk/>
          <pc:sldMk cId="1487131237" sldId="305"/>
        </pc:sldMkLst>
        <pc:spChg chg="mod">
          <ac:chgData name="Richard Sizelove" userId="f37ddf71-f639-487e-bd1f-2cd93c85b8a1" providerId="ADAL" clId="{AEF0093A-6453-4FB2-A11A-14028214CDF9}" dt="2024-03-18T12:02:27.936" v="80" actId="255"/>
          <ac:spMkLst>
            <pc:docMk/>
            <pc:sldMk cId="1487131237" sldId="305"/>
            <ac:spMk id="2" creationId="{00000000-0000-0000-0000-000000000000}"/>
          </ac:spMkLst>
        </pc:spChg>
      </pc:sldChg>
      <pc:sldChg chg="modSp">
        <pc:chgData name="Richard Sizelove" userId="f37ddf71-f639-487e-bd1f-2cd93c85b8a1" providerId="ADAL" clId="{AEF0093A-6453-4FB2-A11A-14028214CDF9}" dt="2024-03-18T12:25:56.293" v="502" actId="20577"/>
        <pc:sldMkLst>
          <pc:docMk/>
          <pc:sldMk cId="38837306" sldId="306"/>
        </pc:sldMkLst>
        <pc:spChg chg="mod">
          <ac:chgData name="Richard Sizelove" userId="f37ddf71-f639-487e-bd1f-2cd93c85b8a1" providerId="ADAL" clId="{AEF0093A-6453-4FB2-A11A-14028214CDF9}" dt="2024-03-18T12:25:56.293" v="502" actId="20577"/>
          <ac:spMkLst>
            <pc:docMk/>
            <pc:sldMk cId="38837306" sldId="306"/>
            <ac:spMk id="2" creationId="{3CC1F1A5-7A22-057A-AEB9-827B71E603C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687364-E240-4147-8A50-0C0AF022C133}" type="datetime1">
              <a:rPr lang="en-US"/>
              <a:pPr/>
              <a:t>3/17/2024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300906-530D-C748-AC79-F41D6AA72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82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453B76-649C-1047-AB39-06CD9CC3743F}" type="datetime1">
              <a:rPr lang="en-US"/>
              <a:pPr/>
              <a:t>3/17/2024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45A613-7C39-204D-9E84-E8628D5964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9903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A453B76-649C-1047-AB39-06CD9CC3743F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45A613-7C39-204D-9E84-E8628D5964A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NA-Discovery-Main-16.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89" y="-2"/>
            <a:ext cx="9185339" cy="5174408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69132"/>
            <a:ext cx="7772400" cy="1102519"/>
          </a:xfrm>
          <a:effectLst/>
        </p:spPr>
        <p:txBody>
          <a:bodyPr/>
          <a:lstStyle>
            <a:lvl1pPr>
              <a:defRPr b="1" i="0">
                <a:latin typeface="+mj-lt"/>
                <a:cs typeface="DIN-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71650"/>
            <a:ext cx="6400800" cy="1314450"/>
          </a:xfrm>
          <a:effectLst/>
        </p:spPr>
        <p:txBody>
          <a:bodyPr/>
          <a:lstStyle>
            <a:lvl1pPr marL="0" indent="0">
              <a:buFontTx/>
              <a:buNone/>
              <a:defRPr sz="2000" b="0" i="1">
                <a:solidFill>
                  <a:schemeClr val="bg1"/>
                </a:solidFill>
                <a:latin typeface="+mn-lt"/>
                <a:cs typeface="DIN-Bold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 descr="Lilly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11" y="3694248"/>
            <a:ext cx="2263789" cy="15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0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NA-Discovery-Main-16.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89" y="-2"/>
            <a:ext cx="9185339" cy="5174408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69132"/>
            <a:ext cx="7772400" cy="1102519"/>
          </a:xfrm>
          <a:effectLst/>
        </p:spPr>
        <p:txBody>
          <a:bodyPr/>
          <a:lstStyle>
            <a:lvl1pPr>
              <a:defRPr b="1" i="0">
                <a:latin typeface="+mj-lt"/>
                <a:cs typeface="DIN-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71650"/>
            <a:ext cx="6400800" cy="1314450"/>
          </a:xfrm>
          <a:effectLst/>
        </p:spPr>
        <p:txBody>
          <a:bodyPr/>
          <a:lstStyle>
            <a:lvl1pPr marL="0" indent="0">
              <a:buFontTx/>
              <a:buNone/>
              <a:defRPr sz="2000" b="0" i="1">
                <a:solidFill>
                  <a:schemeClr val="bg1"/>
                </a:solidFill>
                <a:latin typeface="+mn-lt"/>
                <a:cs typeface="DIN-Bold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714357" y="4577837"/>
            <a:ext cx="2961880" cy="2541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dirty="0">
                <a:solidFill>
                  <a:schemeClr val="bg1"/>
                </a:solidFill>
                <a:latin typeface="+mn-lt"/>
                <a:cs typeface="DIN-Regular"/>
              </a:rPr>
              <a:t>Company Confidential </a:t>
            </a:r>
            <a:r>
              <a:rPr lang="en-US" sz="800" baseline="0" dirty="0">
                <a:solidFill>
                  <a:schemeClr val="bg1"/>
                </a:solidFill>
                <a:latin typeface="+mn-lt"/>
                <a:cs typeface="DIN-Regular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DIN-Regular"/>
              </a:rPr>
              <a:t>© 2017 Eli Lilly and Company</a:t>
            </a:r>
          </a:p>
        </p:txBody>
      </p:sp>
    </p:spTree>
    <p:extLst>
      <p:ext uri="{BB962C8B-B14F-4D97-AF65-F5344CB8AC3E}">
        <p14:creationId xmlns:p14="http://schemas.microsoft.com/office/powerpoint/2010/main" val="391773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05620"/>
            <a:ext cx="2133600" cy="16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CFA6B22C-37EC-4BDD-A26F-1C647B87E97C}" type="datetime1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06026"/>
            <a:ext cx="2895600" cy="16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06836"/>
            <a:ext cx="2133600" cy="18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64C47640-ECEC-E34E-A5C6-81F2A80A83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4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0E7E-07E3-4481-BD06-49619C2D4A91}" type="datetime1">
              <a:rPr lang="en-US" smtClean="0"/>
              <a:t>3/17/2024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63"/>
            <a:ext cx="4038600" cy="36166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6898"/>
            <a:ext cx="4038600" cy="3616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4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4" indent="0">
              <a:buNone/>
              <a:defRPr sz="1800" b="1"/>
            </a:lvl2pPr>
            <a:lvl3pPr marL="816388" indent="0">
              <a:buNone/>
              <a:defRPr sz="1600" b="1"/>
            </a:lvl3pPr>
            <a:lvl4pPr marL="1224582" indent="0">
              <a:buNone/>
              <a:defRPr sz="1400" b="1"/>
            </a:lvl4pPr>
            <a:lvl5pPr marL="1632776" indent="0">
              <a:buNone/>
              <a:defRPr sz="1400" b="1"/>
            </a:lvl5pPr>
            <a:lvl6pPr marL="2040969" indent="0">
              <a:buNone/>
              <a:defRPr sz="1400" b="1"/>
            </a:lvl6pPr>
            <a:lvl7pPr marL="2449163" indent="0">
              <a:buNone/>
              <a:defRPr sz="1400" b="1"/>
            </a:lvl7pPr>
            <a:lvl8pPr marL="2857357" indent="0">
              <a:buNone/>
              <a:defRPr sz="1400" b="1"/>
            </a:lvl8pPr>
            <a:lvl9pPr marL="326555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4" indent="0">
              <a:buNone/>
              <a:defRPr sz="1800" b="1"/>
            </a:lvl2pPr>
            <a:lvl3pPr marL="816388" indent="0">
              <a:buNone/>
              <a:defRPr sz="1600" b="1"/>
            </a:lvl3pPr>
            <a:lvl4pPr marL="1224582" indent="0">
              <a:buNone/>
              <a:defRPr sz="1400" b="1"/>
            </a:lvl4pPr>
            <a:lvl5pPr marL="1632776" indent="0">
              <a:buNone/>
              <a:defRPr sz="1400" b="1"/>
            </a:lvl5pPr>
            <a:lvl6pPr marL="2040969" indent="0">
              <a:buNone/>
              <a:defRPr sz="1400" b="1"/>
            </a:lvl6pPr>
            <a:lvl7pPr marL="2449163" indent="0">
              <a:buNone/>
              <a:defRPr sz="1400" b="1"/>
            </a:lvl7pPr>
            <a:lvl8pPr marL="2857357" indent="0">
              <a:buNone/>
              <a:defRPr sz="1400" b="1"/>
            </a:lvl8pPr>
            <a:lvl9pPr marL="326555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1730-4DC8-449A-AB72-9906BB1CCC7A}" type="datetime1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DA18-FF8C-4C8B-96F7-4A37E528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1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05620"/>
            <a:ext cx="2133600" cy="16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/>
              <a:t>3/20/2015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06026"/>
            <a:ext cx="2895600" cy="16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06836"/>
            <a:ext cx="2133600" cy="18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64C47640-ECEC-E34E-A5C6-81F2A80A8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9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9D89-84AE-45D4-B85E-E1DA5416FAE0}" type="datetime1">
              <a:rPr lang="en-US" smtClean="0"/>
              <a:t>3/17/2024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63"/>
            <a:ext cx="4038600" cy="36166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6898"/>
            <a:ext cx="4038600" cy="36166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1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4" indent="0">
              <a:buNone/>
              <a:defRPr sz="1800" b="1"/>
            </a:lvl2pPr>
            <a:lvl3pPr marL="816388" indent="0">
              <a:buNone/>
              <a:defRPr sz="1600" b="1"/>
            </a:lvl3pPr>
            <a:lvl4pPr marL="1224582" indent="0">
              <a:buNone/>
              <a:defRPr sz="1400" b="1"/>
            </a:lvl4pPr>
            <a:lvl5pPr marL="1632776" indent="0">
              <a:buNone/>
              <a:defRPr sz="1400" b="1"/>
            </a:lvl5pPr>
            <a:lvl6pPr marL="2040969" indent="0">
              <a:buNone/>
              <a:defRPr sz="1400" b="1"/>
            </a:lvl6pPr>
            <a:lvl7pPr marL="2449163" indent="0">
              <a:buNone/>
              <a:defRPr sz="1400" b="1"/>
            </a:lvl7pPr>
            <a:lvl8pPr marL="2857357" indent="0">
              <a:buNone/>
              <a:defRPr sz="1400" b="1"/>
            </a:lvl8pPr>
            <a:lvl9pPr marL="326555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4" indent="0">
              <a:buNone/>
              <a:defRPr sz="1800" b="1"/>
            </a:lvl2pPr>
            <a:lvl3pPr marL="816388" indent="0">
              <a:buNone/>
              <a:defRPr sz="1600" b="1"/>
            </a:lvl3pPr>
            <a:lvl4pPr marL="1224582" indent="0">
              <a:buNone/>
              <a:defRPr sz="1400" b="1"/>
            </a:lvl4pPr>
            <a:lvl5pPr marL="1632776" indent="0">
              <a:buNone/>
              <a:defRPr sz="1400" b="1"/>
            </a:lvl5pPr>
            <a:lvl6pPr marL="2040969" indent="0">
              <a:buNone/>
              <a:defRPr sz="1400" b="1"/>
            </a:lvl6pPr>
            <a:lvl7pPr marL="2449163" indent="0">
              <a:buNone/>
              <a:defRPr sz="1400" b="1"/>
            </a:lvl7pPr>
            <a:lvl8pPr marL="2857357" indent="0">
              <a:buNone/>
              <a:defRPr sz="1400" b="1"/>
            </a:lvl8pPr>
            <a:lvl9pPr marL="326555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5DCC-4F73-4075-A250-B52CC0AB996B}" type="datetime1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DA18-FF8C-4C8B-96F7-4A37E528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8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8"/>
          </a:xfrm>
        </p:spPr>
        <p:txBody>
          <a:bodyPr/>
          <a:lstStyle>
            <a:lvl1pPr marL="0" indent="0">
              <a:buNone/>
              <a:defRPr sz="1300"/>
            </a:lvl1pPr>
            <a:lvl2pPr marL="408194" indent="0">
              <a:buNone/>
              <a:defRPr sz="1100"/>
            </a:lvl2pPr>
            <a:lvl3pPr marL="816388" indent="0">
              <a:buNone/>
              <a:defRPr sz="900"/>
            </a:lvl3pPr>
            <a:lvl4pPr marL="1224582" indent="0">
              <a:buNone/>
              <a:defRPr sz="800"/>
            </a:lvl4pPr>
            <a:lvl5pPr marL="1632776" indent="0">
              <a:buNone/>
              <a:defRPr sz="800"/>
            </a:lvl5pPr>
            <a:lvl6pPr marL="2040969" indent="0">
              <a:buNone/>
              <a:defRPr sz="800"/>
            </a:lvl6pPr>
            <a:lvl7pPr marL="2449163" indent="0">
              <a:buNone/>
              <a:defRPr sz="800"/>
            </a:lvl7pPr>
            <a:lvl8pPr marL="2857357" indent="0">
              <a:buNone/>
              <a:defRPr sz="800"/>
            </a:lvl8pPr>
            <a:lvl9pPr marL="326555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C07C-1736-415F-B3D0-BA29F2B12B53}" type="datetime1">
              <a:rPr lang="en-US" smtClean="0"/>
              <a:t>3/17/2024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DA18-FF8C-4C8B-96F7-4A37E528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NA-Discovery-Header-16.9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7724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4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37858"/>
            <a:ext cx="8229600" cy="373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05620"/>
            <a:ext cx="2133600" cy="16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+mn-lt"/>
                <a:cs typeface="DIN-Regular"/>
              </a:defRPr>
            </a:lvl1pPr>
          </a:lstStyle>
          <a:p>
            <a:r>
              <a:rPr lang="en-US" dirty="0"/>
              <a:t>3/20/2015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06026"/>
            <a:ext cx="2895600" cy="16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+mn-lt"/>
                <a:cs typeface="DIN-Regular"/>
              </a:defRPr>
            </a:lvl1pPr>
          </a:lstStyle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06836"/>
            <a:ext cx="2133600" cy="18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  <a:cs typeface="DIN-Regular"/>
              </a:defRPr>
            </a:lvl1pPr>
          </a:lstStyle>
          <a:p>
            <a:fld id="{64C47640-ECEC-E34E-A5C6-81F2A80A83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2" r:id="rId3"/>
    <p:sldLayoutId id="2147483676" r:id="rId4"/>
    <p:sldLayoutId id="2147483677" r:id="rId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0">
          <a:solidFill>
            <a:schemeClr val="bg1"/>
          </a:solidFill>
          <a:latin typeface="+mj-lt"/>
          <a:ea typeface="ヒラギノ角ゴ Pro W3" charset="0"/>
          <a:cs typeface="DIN-Bold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Char char="•"/>
        <a:defRPr sz="2800">
          <a:solidFill>
            <a:schemeClr val="tx1"/>
          </a:solidFill>
          <a:latin typeface="+mn-lt"/>
          <a:ea typeface="ヒラギノ角ゴ Pro W3" charset="0"/>
          <a:cs typeface="DIN-Regular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Char char="•"/>
        <a:defRPr sz="2600">
          <a:solidFill>
            <a:schemeClr val="tx1"/>
          </a:solidFill>
          <a:latin typeface="+mn-lt"/>
          <a:ea typeface="ヒラギノ角ゴ Pro W3" charset="0"/>
          <a:cs typeface="DIN-Regular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Char char="•"/>
        <a:defRPr sz="2400">
          <a:solidFill>
            <a:schemeClr val="tx1"/>
          </a:solidFill>
          <a:latin typeface="+mn-lt"/>
          <a:ea typeface="ヒラギノ角ゴ Pro W3" charset="0"/>
          <a:cs typeface="DIN-Regular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05620"/>
            <a:ext cx="2133600" cy="16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/>
              <a:t>3/20/2015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06026"/>
            <a:ext cx="2895600" cy="16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06836"/>
            <a:ext cx="2133600" cy="18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64C47640-ECEC-E34E-A5C6-81F2A80A8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8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79" r:id="rId3"/>
    <p:sldLayoutId id="2147483680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D52B1E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11/biom.13332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199" y="669132"/>
            <a:ext cx="7941899" cy="1102519"/>
          </a:xfrm>
        </p:spPr>
        <p:txBody>
          <a:bodyPr/>
          <a:lstStyle/>
          <a:p>
            <a:r>
              <a:rPr lang="en-US" b="1" i="0" dirty="0">
                <a:effectLst/>
                <a:latin typeface="Helvetica" panose="020B0604020202020204" pitchFamily="34" charset="0"/>
              </a:rPr>
              <a:t>Performance of MAIC for single-arm trials: a simulation study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>
                <a:effectLst/>
                <a:latin typeface="Helvetica" panose="020B0604020202020204" pitchFamily="34" charset="0"/>
              </a:rPr>
              <a:t>Joint PSI/EFSPI HTA SIG Webinar: Indirect treatment comparisons – choosing the right tool for the job.</a:t>
            </a:r>
          </a:p>
          <a:p>
            <a:endParaRPr lang="en-US" dirty="0">
              <a:latin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</a:rPr>
              <a:t>Richard Sizelove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19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structure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/>
                  <a:t>For each scenario:</a:t>
                </a:r>
              </a:p>
              <a:p>
                <a:pPr marL="751094" lvl="1" indent="-342900">
                  <a:buFont typeface="+mj-lt"/>
                  <a:buAutoNum type="arabicPeriod"/>
                </a:pPr>
                <a:r>
                  <a:rPr lang="en-US" sz="1600" dirty="0"/>
                  <a:t>Fix the marginal log-hazard ratio of A vs. B at -0.5 in the trial B population.</a:t>
                </a:r>
              </a:p>
              <a:p>
                <a:pPr marL="751094" lvl="1" indent="-342900">
                  <a:buFont typeface="+mj-lt"/>
                  <a:buAutoNum type="arabicPeriod"/>
                </a:pPr>
                <a:endParaRPr lang="en-US" sz="1400" dirty="0"/>
              </a:p>
              <a:p>
                <a:pPr marL="751094" lvl="1" indent="-342900">
                  <a:buFont typeface="+mj-lt"/>
                  <a:buAutoNum type="arabicPeriod"/>
                </a:pPr>
                <a:r>
                  <a:rPr lang="en-US" sz="1600" dirty="0"/>
                  <a:t>Generate covariate data for a large population of subjects.</a:t>
                </a:r>
              </a:p>
              <a:p>
                <a:pPr marL="751094" lvl="1" indent="-342900">
                  <a:buFont typeface="+mj-lt"/>
                  <a:buAutoNum type="arabicPeriod"/>
                </a:pPr>
                <a:endParaRPr lang="en-US" sz="1400" dirty="0"/>
              </a:p>
              <a:p>
                <a:pPr marL="751094" lvl="1" indent="-342900">
                  <a:buFont typeface="+mj-lt"/>
                  <a:buAutoNum type="arabicPeriod"/>
                </a:pPr>
                <a:r>
                  <a:rPr lang="en-US" sz="1600" dirty="0"/>
                  <a:t>Assign a fixed number (n = 400, 800) of subjects to each trial.</a:t>
                </a:r>
              </a:p>
              <a:p>
                <a:pPr marL="751094" lvl="1" indent="-342900">
                  <a:buFont typeface="+mj-lt"/>
                  <a:buAutoNum type="arabicPeriod"/>
                </a:pPr>
                <a:endParaRPr lang="en-US" sz="1600" dirty="0"/>
              </a:p>
              <a:p>
                <a:pPr marL="751094" lvl="1" indent="-342900">
                  <a:buFont typeface="+mj-lt"/>
                  <a:buAutoNum type="arabicPeriod"/>
                </a:pPr>
                <a:r>
                  <a:rPr lang="en-US" sz="1600" dirty="0"/>
                  <a:t>Draw survival times for each subject from a Weibull distribution under proportional hazards. </a:t>
                </a:r>
              </a:p>
              <a:p>
                <a:pPr marL="1108264" lvl="2" indent="-342900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751094" lvl="1" indent="-342900">
                  <a:buFont typeface="+mj-lt"/>
                  <a:buAutoNum type="arabicPeriod"/>
                </a:pPr>
                <a:endParaRPr lang="en-US" sz="1600" dirty="0"/>
              </a:p>
              <a:p>
                <a:pPr marL="751094" lvl="1" indent="-342900">
                  <a:buFont typeface="+mj-lt"/>
                  <a:buAutoNum type="arabicPeriod"/>
                </a:pPr>
                <a:r>
                  <a:rPr lang="en-US" sz="1600" dirty="0"/>
                  <a:t>Collapse trial B information into summary statistics</a:t>
                </a:r>
              </a:p>
              <a:p>
                <a:pPr marL="1151144" lvl="2" indent="-342900">
                  <a:buFont typeface="+mj-lt"/>
                  <a:buAutoNum type="arabicPeriod"/>
                </a:pPr>
                <a:r>
                  <a:rPr lang="en-US" sz="1400" dirty="0"/>
                  <a:t>Fit each MAIC model to the trial A data and B summary statistics.</a:t>
                </a:r>
              </a:p>
              <a:p>
                <a:pPr marL="408194" lvl="1" indent="0">
                  <a:buNone/>
                </a:pPr>
                <a:endParaRPr lang="en-US" sz="1600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816" b="-2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2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Marginal/Conditional effect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17055" y="877281"/>
                <a:ext cx="8229600" cy="3736287"/>
              </a:xfrm>
            </p:spPr>
            <p:txBody>
              <a:bodyPr/>
              <a:lstStyle/>
              <a:p>
                <a:r>
                  <a:rPr lang="en-US" sz="1800" dirty="0"/>
                  <a:t>Treatment effects: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1600" dirty="0"/>
                  <a:t> conditional treatment effect ;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sz="1600" dirty="0"/>
                  <a:t>marginal treatment effect.</a:t>
                </a:r>
              </a:p>
              <a:p>
                <a:pPr lvl="1"/>
                <a:endParaRPr lang="en-US" sz="1400" dirty="0"/>
              </a:p>
              <a:p>
                <a:r>
                  <a:rPr lang="en-US" sz="1800" dirty="0"/>
                  <a:t>The marginal treatment effect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800" dirty="0"/>
                  <a:t> can be calculated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/>
                  <a:t> via a counterfactual framework.</a:t>
                </a:r>
              </a:p>
              <a:p>
                <a:pPr marL="865394" lvl="1" indent="-457200">
                  <a:buFont typeface="+mj-lt"/>
                  <a:buAutoNum type="arabicPeriod"/>
                </a:pPr>
                <a:r>
                  <a:rPr lang="en-US" sz="1600" dirty="0"/>
                  <a:t>Take a large population of subjects.</a:t>
                </a:r>
              </a:p>
              <a:p>
                <a:pPr marL="865394" lvl="1" indent="-457200">
                  <a:buFont typeface="+mj-lt"/>
                  <a:buAutoNum type="arabicPeriod"/>
                </a:pPr>
                <a:r>
                  <a:rPr lang="en-US" sz="1600" dirty="0"/>
                  <a:t>Using the assignment model for a scenario, assign a large number to trial B.</a:t>
                </a:r>
              </a:p>
              <a:p>
                <a:pPr marL="865394" lvl="1" indent="-457200">
                  <a:buFont typeface="+mj-lt"/>
                  <a:buAutoNum type="arabicPeriod"/>
                </a:pPr>
                <a:r>
                  <a:rPr lang="en-US" sz="1600" dirty="0"/>
                  <a:t>For each patient in this group, draw two survival times: </a:t>
                </a:r>
              </a:p>
              <a:p>
                <a:pPr marL="1222564" lvl="2" indent="-457200"/>
                <a:r>
                  <a:rPr lang="en-US" sz="1400" dirty="0"/>
                  <a:t>One under treatment A, one under treatment B.</a:t>
                </a:r>
              </a:p>
              <a:p>
                <a:pPr marL="1222564" lvl="2" indent="-457200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865394" lvl="1" indent="-457200">
                  <a:buFont typeface="+mj-lt"/>
                  <a:buAutoNum type="arabicPeriod"/>
                </a:pPr>
                <a:r>
                  <a:rPr lang="en-US" sz="1600" dirty="0"/>
                  <a:t>Using a Cox model, estimate the HR of A vs. B between these counterfactual outcomes.</a:t>
                </a:r>
              </a:p>
              <a:p>
                <a:pPr marL="1222564" lvl="2" indent="-457200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dirty="0"/>
              </a:p>
              <a:p>
                <a:pPr marL="1222564" lvl="2" indent="-457200"/>
                <a:r>
                  <a:rPr lang="en-US" sz="1400" dirty="0"/>
                  <a:t>The parameter estimate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marL="865394" lvl="1" indent="-457200">
                  <a:buFont typeface="+mj-lt"/>
                  <a:buAutoNum type="arabicPeriod"/>
                </a:pPr>
                <a:endParaRPr lang="en-US" sz="16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55" y="877281"/>
                <a:ext cx="8229600" cy="3736287"/>
              </a:xfrm>
              <a:blipFill>
                <a:blip r:embed="rId2"/>
                <a:stretch>
                  <a:fillRect l="-444" t="-979" b="-7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7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20E25-DB38-DF49-7F3F-08F2D8D1F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520DDC-08FA-903A-FE75-313A5730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Marginal/Conditional effect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CC1F1A5-7A22-057A-AEB9-827B71E603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7055" y="877281"/>
                <a:ext cx="8229600" cy="3736287"/>
              </a:xfrm>
            </p:spPr>
            <p:txBody>
              <a:bodyPr/>
              <a:lstStyle/>
              <a:p>
                <a:r>
                  <a:rPr lang="en-US" sz="1600" dirty="0"/>
                  <a:t>Consider a specific scenario (e.g. moderate imbalance, strong prognostic factor, no effect modifier, with correlation).</a:t>
                </a:r>
              </a:p>
              <a:p>
                <a:endParaRPr lang="en-US" sz="1600" dirty="0"/>
              </a:p>
              <a:p>
                <a:pPr>
                  <a:buFont typeface="+mj-lt"/>
                  <a:buAutoNum type="arabicPeriod"/>
                </a:pPr>
                <a:r>
                  <a:rPr lang="en-US" sz="1600" dirty="0"/>
                  <a:t>Pick an initial value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600" dirty="0"/>
                  <a:t>Generate the counterfactual data under the scenario-specific data generating mechanism.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600" dirty="0"/>
                  <a:t>Estimate the value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/>
                  <a:t> for this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through the Cox model on the counterfactual data.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600" dirty="0"/>
                  <a:t>Using Newton’s method, repeat this process to search for the value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/>
                  <a:t> which yields the desired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/>
                  <a:t> value.</a:t>
                </a:r>
              </a:p>
              <a:p>
                <a:pPr>
                  <a:buFont typeface="+mj-lt"/>
                  <a:buAutoNum type="arabicPeriod"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For the scenario above, the conditional treatment effect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≈−0.655 </m:t>
                    </m:r>
                  </m:oMath>
                </a14:m>
                <a:r>
                  <a:rPr lang="en-US" sz="1600" dirty="0"/>
                  <a:t>yields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=−0.5.</m:t>
                    </m:r>
                  </m:oMath>
                </a14:m>
                <a:endParaRPr lang="en-US" sz="1600" dirty="0"/>
              </a:p>
              <a:p>
                <a:pPr marL="865394" lvl="1" indent="-457200">
                  <a:buFont typeface="+mj-lt"/>
                  <a:buAutoNum type="arabicPeriod"/>
                </a:pPr>
                <a:endParaRPr lang="en-US" sz="16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CC1F1A5-7A22-057A-AEB9-827B71E603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55" y="877281"/>
                <a:ext cx="8229600" cy="3736287"/>
              </a:xfrm>
              <a:blipFill>
                <a:blip r:embed="rId2"/>
                <a:stretch>
                  <a:fillRect l="-370" t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0FBE8-195A-4921-71BF-4EDEC665B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584B14-D3D5-E0A4-C032-0FD6F5FA54A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B822A-97F5-9641-4A48-C897B3D10B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09101C6-7D08-CFEA-8148-68DEA84C9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A7C937-BF9C-76FF-BF8E-3C15F3B2C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713EF-59E6-E234-B91F-B06D0AC1B2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61076C-79F6-4F04-9A42-761E8ADA4754}" type="datetime1">
              <a:rPr lang="en-US" smtClean="0"/>
              <a:t>3/17/2024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091B9-87EC-C653-D427-4FAB0C8EF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Company Confidential  © 2017 Eli Lilly and Company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C39C4-95E1-16A4-D327-C0FB52D03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FB439F0E-F614-8A74-4503-4CF21FD30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15" y="0"/>
            <a:ext cx="77885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97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/>
                  <a:t>When all prognostic factors and effect modifiers are included, MAIC performs well.</a:t>
                </a:r>
              </a:p>
              <a:p>
                <a:pPr lvl="1"/>
                <a:r>
                  <a:rPr lang="en-US" sz="1600" dirty="0"/>
                  <a:t>This contradicts the findings of prior simulation studies (Jiang &amp; Ni 2020).</a:t>
                </a:r>
              </a:p>
              <a:p>
                <a:pPr lvl="1"/>
                <a:endParaRPr lang="en-US" sz="1800" dirty="0"/>
              </a:p>
              <a:p>
                <a:r>
                  <a:rPr lang="en-US" sz="1800" dirty="0"/>
                  <a:t>Bias remains low over all scenarios, &lt;2% relative bias.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The coverage of 95% confidence intervals exceeds the nominal level.</a:t>
                </a:r>
              </a:p>
              <a:p>
                <a:pPr lvl="1"/>
                <a:r>
                  <a:rPr lang="en-US" sz="1600" dirty="0"/>
                  <a:t>Expected confidence interval coverage: 93.65% - 96.35% for 1,000 simulations.</a:t>
                </a:r>
              </a:p>
              <a:p>
                <a:pPr lvl="1"/>
                <a:r>
                  <a:rPr lang="en-US" sz="1600" dirty="0"/>
                  <a:t>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sz="1600" dirty="0"/>
                  <a:t>60% of scenarios, including all variables yields coverage &gt;97%.</a:t>
                </a:r>
              </a:p>
              <a:p>
                <a:pPr lvl="1"/>
                <a:r>
                  <a:rPr lang="en-US" sz="1600" dirty="0"/>
                  <a:t>Due to both reduction in ESS and bias in the robust sandwich estimator.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92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prognostic factors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Across scenarios, removing just one prognostic factor deteriorated performance.</a:t>
                </a:r>
              </a:p>
              <a:p>
                <a:pPr lvl="1"/>
                <a:r>
                  <a:rPr lang="en-US" sz="1800" dirty="0"/>
                  <a:t>Relative biased ranged from 7% - 25%.</a:t>
                </a:r>
              </a:p>
              <a:p>
                <a:pPr lvl="1"/>
                <a:endParaRPr lang="en-US" sz="2000" dirty="0"/>
              </a:p>
              <a:p>
                <a:r>
                  <a:rPr lang="en-US" sz="2000" dirty="0"/>
                  <a:t>The impact was greater when imbalance is high and when the strength of the prognostic factor is large. </a:t>
                </a:r>
              </a:p>
              <a:p>
                <a:pPr lvl="1"/>
                <a:r>
                  <a:rPr lang="en-US" sz="1800" dirty="0"/>
                  <a:t>Imbalance can be characterized through effective sample size (ESS):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Across scenarios, the three imbalance levels induced ESS reduction of 10%, 30%, and 60%.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653" b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74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effect modifiers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Across scenarios, removing an effect modifier also significantly impacted performance.</a:t>
            </a:r>
          </a:p>
          <a:p>
            <a:endParaRPr lang="en-US" sz="1800" dirty="0"/>
          </a:p>
          <a:p>
            <a:r>
              <a:rPr lang="en-US" sz="1800" dirty="0"/>
              <a:t> The impact was greater when imbalance is high and when the strength of the effect modifier was large.</a:t>
            </a:r>
          </a:p>
          <a:p>
            <a:pPr marL="408194" lvl="1" indent="0">
              <a:buNone/>
            </a:pPr>
            <a:endParaRPr lang="en-US" sz="1800" dirty="0"/>
          </a:p>
          <a:p>
            <a:r>
              <a:rPr lang="en-US" sz="1800" dirty="0"/>
              <a:t>Removing an effect modifier or prognostic factor of the same strength resulted in similar bias. </a:t>
            </a:r>
          </a:p>
          <a:p>
            <a:endParaRPr lang="en-US" sz="1800" dirty="0"/>
          </a:p>
          <a:p>
            <a:r>
              <a:rPr lang="en-US" sz="1800" dirty="0"/>
              <a:t>Removing both an effect modifier and prognostic factors has a roughly additive effect.</a:t>
            </a:r>
          </a:p>
          <a:p>
            <a:pPr lvl="1"/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56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presence of correlation appeared to induce slight, negative bias into the performance of all models considered.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At first glance, this is unintuitive and contradicts the literature.</a:t>
            </a:r>
          </a:p>
          <a:p>
            <a:endParaRPr lang="en-US" sz="2000" dirty="0"/>
          </a:p>
          <a:p>
            <a:r>
              <a:rPr lang="en-US" sz="2000" dirty="0"/>
              <a:t>Prior simulation studies have noted that correlation between characteristics improves MAIC’s performance in the anchored setting (</a:t>
            </a:r>
            <a:r>
              <a:rPr lang="en-US" sz="2000" dirty="0" err="1"/>
              <a:t>Remiro-Azócar</a:t>
            </a:r>
            <a:r>
              <a:rPr lang="en-US" sz="2000" dirty="0"/>
              <a:t>, et al. 2020). </a:t>
            </a:r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7A3D474-DE7B-D4B2-D127-EEF9F34F99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79" t="78394" r="16926" b="13190"/>
          <a:stretch/>
        </p:blipFill>
        <p:spPr>
          <a:xfrm>
            <a:off x="1639949" y="2463008"/>
            <a:ext cx="5404749" cy="432852"/>
          </a:xfrm>
          <a:prstGeom prst="rect">
            <a:avLst/>
          </a:prstGeom>
        </p:spPr>
      </p:pic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DC1D4F6B-BC94-9DB9-C973-CCEAF9DBB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3" t="211" r="14293" b="93774"/>
          <a:stretch/>
        </p:blipFill>
        <p:spPr>
          <a:xfrm>
            <a:off x="1687985" y="2153628"/>
            <a:ext cx="5556739" cy="3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28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sz="1600" dirty="0"/>
                  <a:t>This discrepancy is due to differences in simulation design.</a:t>
                </a:r>
              </a:p>
              <a:p>
                <a:pPr lvl="1"/>
                <a:r>
                  <a:rPr lang="en-US" sz="1600" dirty="0"/>
                  <a:t>Generate trials first and pre-determine trial-specific covariate distributions.</a:t>
                </a:r>
              </a:p>
              <a:p>
                <a:pPr lvl="2"/>
                <a:r>
                  <a:rPr lang="en-US" sz="1600" dirty="0"/>
                  <a:t>I.e., subjects in trials A and B have characteristic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600" dirty="0"/>
                  <a:t>.</a:t>
                </a:r>
              </a:p>
              <a:p>
                <a:pPr lvl="1"/>
                <a:r>
                  <a:rPr lang="en-US" sz="1600" dirty="0"/>
                  <a:t>Population approach: simulate covariates first and then assign to trials.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600" dirty="0"/>
                  <a:t> are pre-specified to have the same correlation, MAIC will show improved performance.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sz="1600" dirty="0"/>
                  <a:t>When only the population-level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1600" dirty="0"/>
                  <a:t> is specified, the trial assignment mechanism may result in different correlation structures between trials.</a:t>
                </a:r>
              </a:p>
              <a:p>
                <a:pPr lvl="1"/>
                <a:endParaRPr lang="en-US" sz="16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6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additional points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4477"/>
                <a:ext cx="8229600" cy="3736287"/>
              </a:xfrm>
            </p:spPr>
            <p:txBody>
              <a:bodyPr/>
              <a:lstStyle/>
              <a:p>
                <a:r>
                  <a:rPr lang="en-US" sz="1800" dirty="0"/>
                  <a:t>Bias is a significant concern, but standard error increases substantially as imbalance increases, regardless of factors in the model.</a:t>
                </a:r>
              </a:p>
              <a:p>
                <a:pPr lvl="1"/>
                <a:r>
                  <a:rPr lang="en-US" sz="1600" dirty="0"/>
                  <a:t>True log-HR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=−.5, </m:t>
                    </m:r>
                  </m:oMath>
                </a14:m>
                <a:r>
                  <a:rPr lang="en-US" sz="1600" dirty="0"/>
                  <a:t>True HR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≈.61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/>
                  <a:t> N = 400.</a:t>
                </a:r>
              </a:p>
              <a:p>
                <a:pPr lvl="1"/>
                <a:r>
                  <a:rPr lang="en-US" sz="1800" dirty="0"/>
                  <a:t>At high levels of imbalance, over 10% of confidence intervals contain 1.</a:t>
                </a:r>
              </a:p>
              <a:p>
                <a:pPr lvl="1"/>
                <a:endParaRPr lang="en-US" sz="1800" dirty="0"/>
              </a:p>
              <a:p>
                <a:r>
                  <a:rPr lang="en-US" sz="1800" dirty="0"/>
                  <a:t>Removing factors which are not prognostic factors or effect modifiers helps, but only moderately.</a:t>
                </a:r>
              </a:p>
              <a:p>
                <a:pPr lvl="1"/>
                <a:r>
                  <a:rPr lang="en-US" sz="1800" dirty="0"/>
                  <a:t>At most a 7% reduction in standard error.</a:t>
                </a:r>
              </a:p>
              <a:p>
                <a:pPr lvl="1"/>
                <a:r>
                  <a:rPr lang="en-US" sz="1800" dirty="0"/>
                  <a:t>Added risk of biasing model.</a:t>
                </a:r>
              </a:p>
              <a:p>
                <a:pPr lvl="1"/>
                <a:r>
                  <a:rPr lang="en-US" sz="1800" dirty="0"/>
                  <a:t>Not feasible to use every reported factor.</a:t>
                </a:r>
              </a:p>
              <a:p>
                <a:pPr lvl="1"/>
                <a:endParaRPr lang="en-US" sz="1800" dirty="0"/>
              </a:p>
              <a:p>
                <a:pPr marL="408194" lvl="1" indent="0">
                  <a:buNone/>
                </a:pPr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4477"/>
                <a:ext cx="8229600" cy="3736287"/>
              </a:xfrm>
              <a:blipFill>
                <a:blip r:embed="rId2"/>
                <a:stretch>
                  <a:fillRect l="-444" t="-816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1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MAIC for Unanchored Comparisons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70921"/>
            <a:ext cx="8229600" cy="3736287"/>
          </a:xfrm>
        </p:spPr>
        <p:txBody>
          <a:bodyPr/>
          <a:lstStyle/>
          <a:p>
            <a:r>
              <a:rPr lang="en-US" sz="1800" dirty="0"/>
              <a:t>Treatment comparisons are often desired when there is no comparator link between trials.</a:t>
            </a:r>
          </a:p>
          <a:p>
            <a:pPr lvl="1"/>
            <a:r>
              <a:rPr lang="en-US" sz="1800" dirty="0"/>
              <a:t>Ex. comparisons between single-arm trials.</a:t>
            </a:r>
          </a:p>
          <a:p>
            <a:pPr lvl="1"/>
            <a:endParaRPr lang="en-US" sz="1800" dirty="0"/>
          </a:p>
          <a:p>
            <a:r>
              <a:rPr lang="en-US" sz="1800" dirty="0"/>
              <a:t>Focus on time-to-event endpoints due to relevance to oncology.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Specify patient characteristics on which to weight.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Calculate weights through method-of-moments.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Input weights into a Cox regression model.</a:t>
            </a:r>
            <a:endParaRPr lang="en-US" sz="2200" dirty="0"/>
          </a:p>
          <a:p>
            <a:endParaRPr lang="en-US" sz="1800" dirty="0"/>
          </a:p>
          <a:p>
            <a:r>
              <a:rPr lang="en-US" sz="1800" dirty="0"/>
              <a:t>The assumptions required for matching-adjusted indirect comparisons (MAIC) are stricter in this setting than in the anchored setting.</a:t>
            </a:r>
          </a:p>
          <a:p>
            <a:pPr lvl="1"/>
            <a:r>
              <a:rPr lang="en-US" sz="1600" i="1" dirty="0"/>
              <a:t>Conditional constancy of absolute effects</a:t>
            </a:r>
            <a:r>
              <a:rPr lang="en-US" sz="1600" dirty="0"/>
              <a:t>: All differences between trials are explained by the variables included in the weighting scheme.</a:t>
            </a:r>
          </a:p>
          <a:p>
            <a:pPr lvl="1"/>
            <a:r>
              <a:rPr lang="en-US" sz="1600" b="1" dirty="0"/>
              <a:t>All prognostic factors and effect modifiers </a:t>
            </a:r>
            <a:r>
              <a:rPr lang="en-US" sz="1600" dirty="0"/>
              <a:t>need to be included.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84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estimation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Confidence interval coverage across scenarios was empirically high.</a:t>
            </a:r>
          </a:p>
          <a:p>
            <a:pPr lvl="1"/>
            <a:r>
              <a:rPr lang="en-US" sz="1800" dirty="0"/>
              <a:t>95% CI’s often exhibiting 97-98% coverage.</a:t>
            </a:r>
          </a:p>
          <a:p>
            <a:pPr lvl="1"/>
            <a:r>
              <a:rPr lang="en-US" sz="1800" dirty="0"/>
              <a:t>This problem is well-known for the weighted Cox model when using the robust sandwich estimator (Austin, 2016).</a:t>
            </a:r>
          </a:p>
          <a:p>
            <a:pPr lvl="1"/>
            <a:endParaRPr lang="en-US" sz="1800" dirty="0"/>
          </a:p>
          <a:p>
            <a:r>
              <a:rPr lang="en-US" sz="1800" dirty="0"/>
              <a:t>In most other scenarios, we’d use bootstrap.</a:t>
            </a:r>
          </a:p>
          <a:p>
            <a:pPr lvl="1"/>
            <a:r>
              <a:rPr lang="en-US" sz="1800" dirty="0"/>
              <a:t>We can only bootstrap trial A which drastically underestimates variance.</a:t>
            </a:r>
          </a:p>
          <a:p>
            <a:pPr lvl="1"/>
            <a:r>
              <a:rPr lang="en-US" sz="1800" dirty="0"/>
              <a:t>Bootstrap may not converge.</a:t>
            </a:r>
          </a:p>
          <a:p>
            <a:pPr lvl="1"/>
            <a:endParaRPr lang="en-US" sz="1800" dirty="0"/>
          </a:p>
          <a:p>
            <a:r>
              <a:rPr lang="en-US" sz="1800" dirty="0"/>
              <a:t>Unmet need to get variance right, given the results we’ve seen.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33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/>
                  <a:t>Problem has been observed for weighting Cox models particularly for inverse probability weighting (IPW) models.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In that space, solutions have been proposed (Shu et al. 2021).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The general idea is that the IPW variance estimator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800" dirty="0"/>
                  <a:t> has two components:</a:t>
                </a:r>
              </a:p>
              <a:p>
                <a:pPr marL="751094" lvl="1" indent="-342900">
                  <a:buFont typeface="+mj-lt"/>
                  <a:buAutoNum type="arabicPeriod"/>
                </a:pPr>
                <a:r>
                  <a:rPr lang="en-US" sz="1800" dirty="0"/>
                  <a:t>Variance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800" dirty="0"/>
                  <a:t> inherent to the Cox model.</a:t>
                </a:r>
              </a:p>
              <a:p>
                <a:pPr marL="751094" lvl="1" indent="-342900">
                  <a:buFont typeface="+mj-lt"/>
                  <a:buAutoNum type="arabicPeriod"/>
                </a:pPr>
                <a:r>
                  <a:rPr lang="en-US" sz="1800" dirty="0"/>
                  <a:t>Variance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800" dirty="0"/>
                  <a:t> caused by the weighting procedure.</a:t>
                </a:r>
              </a:p>
              <a:p>
                <a:pPr marL="751094" lvl="1" indent="-342900">
                  <a:buFont typeface="+mj-lt"/>
                  <a:buAutoNum type="arabicPeriod"/>
                </a:pPr>
                <a:endParaRPr lang="en-US" sz="1800" dirty="0"/>
              </a:p>
              <a:p>
                <a:pPr marL="393925" indent="-342900"/>
                <a:r>
                  <a:rPr lang="en-US" sz="1800" dirty="0"/>
                  <a:t>Project out the variance caused by weighting. </a:t>
                </a:r>
              </a:p>
              <a:p>
                <a:pPr marL="793975" lvl="1" indent="-342900"/>
                <a:r>
                  <a:rPr lang="en-US" sz="1800" dirty="0"/>
                  <a:t>Could we extend this to MAIC?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816" b="-6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9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BB2C98-AD0F-DC03-13E1-808D640E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variance estimator</a:t>
            </a:r>
          </a:p>
        </p:txBody>
      </p:sp>
      <p:pic>
        <p:nvPicPr>
          <p:cNvPr id="9" name="Content Placeholder 8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B42F59D5-D220-BAA6-40B3-E393D912D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823" y="1656471"/>
            <a:ext cx="2362321" cy="60328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7D047-2C7D-3797-36F9-FCCCAAA60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Company Confidential  © 2017 Eli Lilly and Company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A8EDB-9BE4-A7F9-19E6-84DB23B89D5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595B5-6AC4-7888-E3AD-9AD4AC9B7C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2" name="Picture 11" descr="A black and white text&#10;&#10;Description automatically generated">
            <a:extLst>
              <a:ext uri="{FF2B5EF4-FFF2-40B4-BE49-F238E27FC236}">
                <a16:creationId xmlns:a16="http://schemas.microsoft.com/office/drawing/2014/main" id="{52F4EB1D-F8AF-239A-A9A2-7AEDE2FFA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38" y="2877336"/>
            <a:ext cx="5171862" cy="10284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AAB294-8AD7-FE82-A9B5-3A5A0159AB3C}"/>
              </a:ext>
            </a:extLst>
          </p:cNvPr>
          <p:cNvSpPr txBox="1"/>
          <p:nvPr/>
        </p:nvSpPr>
        <p:spPr>
          <a:xfrm>
            <a:off x="505047" y="1152632"/>
            <a:ext cx="377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MAIC estimating equations: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71CBE3-8CD4-74D4-C89B-9C7FD85D5CFF}"/>
              </a:ext>
            </a:extLst>
          </p:cNvPr>
          <p:cNvSpPr txBox="1"/>
          <p:nvPr/>
        </p:nvSpPr>
        <p:spPr>
          <a:xfrm>
            <a:off x="505047" y="2508004"/>
            <a:ext cx="377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Weighted Cox model: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65EFA6-7B2B-9873-F10D-1964ECC4E45C}"/>
                  </a:ext>
                </a:extLst>
              </p:cNvPr>
              <p:cNvSpPr txBox="1"/>
              <p:nvPr/>
            </p:nvSpPr>
            <p:spPr>
              <a:xfrm>
                <a:off x="595423" y="4130749"/>
                <a:ext cx="72407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weighted Cox model assumes that the weights are constants, which upwardly bias the variance estimator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65EFA6-7B2B-9873-F10D-1964ECC4E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23" y="4130749"/>
                <a:ext cx="7240772" cy="646331"/>
              </a:xfrm>
              <a:prstGeom prst="rect">
                <a:avLst/>
              </a:prstGeom>
              <a:blipFill>
                <a:blip r:embed="rId4"/>
                <a:stretch>
                  <a:fillRect l="-758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840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BB2C98-AD0F-DC03-13E1-808D640E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variance estimator</a:t>
            </a:r>
          </a:p>
        </p:txBody>
      </p:sp>
      <p:pic>
        <p:nvPicPr>
          <p:cNvPr id="8" name="Content Placeholder 7" descr="A group of math equations&#10;&#10;Description automatically generated">
            <a:extLst>
              <a:ext uri="{FF2B5EF4-FFF2-40B4-BE49-F238E27FC236}">
                <a16:creationId xmlns:a16="http://schemas.microsoft.com/office/drawing/2014/main" id="{F015EB02-1DFC-9272-59E6-965602CEC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162" y="1351411"/>
            <a:ext cx="5359675" cy="730288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7D047-2C7D-3797-36F9-FCCCAAA60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Company Confidential  © 2017 Eli Lilly and Company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A8EDB-9BE4-A7F9-19E6-84DB23B89D5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595B5-6AC4-7888-E3AD-9AD4AC9B7C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BEA6DD-9AB3-99E8-FF79-7ECBBF061A22}"/>
              </a:ext>
            </a:extLst>
          </p:cNvPr>
          <p:cNvSpPr txBox="1"/>
          <p:nvPr/>
        </p:nvSpPr>
        <p:spPr>
          <a:xfrm>
            <a:off x="1066800" y="2707167"/>
            <a:ext cx="72248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Stack estimating equations into a single estimating equation and then derive the robust sandwich estimator proposed by Lin &amp; Wei 1989.</a:t>
            </a:r>
          </a:p>
          <a:p>
            <a:endParaRPr lang="en-US" dirty="0"/>
          </a:p>
          <a:p>
            <a:r>
              <a:rPr lang="en-US" dirty="0"/>
              <a:t>Theoretical validity of this estimator follows from results on M-estimators. </a:t>
            </a:r>
          </a:p>
        </p:txBody>
      </p:sp>
    </p:spTree>
    <p:extLst>
      <p:ext uri="{BB962C8B-B14F-4D97-AF65-F5344CB8AC3E}">
        <p14:creationId xmlns:p14="http://schemas.microsoft.com/office/powerpoint/2010/main" val="741560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Variance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In low imbalance settings, the adjusted variance estimator adequately captures the variability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1800" dirty="0"/>
                  <a:t>CI coverage in expected range across 90% of scenario.</a:t>
                </a:r>
              </a:p>
              <a:p>
                <a:pPr lvl="1"/>
                <a:endParaRPr lang="en-US" sz="2000" dirty="0"/>
              </a:p>
              <a:p>
                <a:r>
                  <a:rPr lang="en-US" sz="2000" dirty="0"/>
                  <a:t>However, in settings where imbalance is high, the proposed estimator tends to underestimate variability.</a:t>
                </a:r>
              </a:p>
              <a:p>
                <a:pPr lvl="1"/>
                <a:r>
                  <a:rPr lang="en-US" sz="1800" dirty="0"/>
                  <a:t>CI coverage degrades to nearly 92% across most scenarios with high imbalance.</a:t>
                </a:r>
              </a:p>
              <a:p>
                <a:pPr lvl="1"/>
                <a:endParaRPr lang="en-US" sz="1800" dirty="0"/>
              </a:p>
              <a:p>
                <a:r>
                  <a:rPr lang="en-US" sz="2000" dirty="0"/>
                  <a:t>Given these current results, the robust sandwich estimator remains the best option as it is conservative.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653" b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46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points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MAIC exhibits high sensitivity to its assumptions.</a:t>
            </a:r>
          </a:p>
          <a:p>
            <a:pPr lvl="1"/>
            <a:r>
              <a:rPr lang="en-US" sz="1800" dirty="0"/>
              <a:t>Significant bias can be introduced from weakly prognostic characteristics in settings with low imbalance.</a:t>
            </a:r>
          </a:p>
          <a:p>
            <a:pPr lvl="1"/>
            <a:r>
              <a:rPr lang="en-US" sz="1800" dirty="0"/>
              <a:t>Researchers need to carefully consider the plausibility that the constancy of effect assumption is met.</a:t>
            </a:r>
          </a:p>
          <a:p>
            <a:pPr lvl="1"/>
            <a:endParaRPr lang="en-US" sz="1800" dirty="0"/>
          </a:p>
          <a:p>
            <a:r>
              <a:rPr lang="en-US" sz="1800" dirty="0"/>
              <a:t>What about model-based assessment of factors?</a:t>
            </a:r>
          </a:p>
          <a:p>
            <a:pPr lvl="1"/>
            <a:r>
              <a:rPr lang="en-US" sz="1800" dirty="0"/>
              <a:t>Requires formal exploration and discussion of thresholds for inclusion.</a:t>
            </a:r>
          </a:p>
          <a:p>
            <a:pPr lvl="1"/>
            <a:r>
              <a:rPr lang="en-US" sz="1800" dirty="0"/>
              <a:t>This doesn’t resolve impact of unobserved characteristics. </a:t>
            </a:r>
          </a:p>
          <a:p>
            <a:pPr lvl="1"/>
            <a:endParaRPr lang="en-US" sz="1800" dirty="0"/>
          </a:p>
          <a:p>
            <a:r>
              <a:rPr lang="en-US" sz="1800" dirty="0"/>
              <a:t>Variance estimation in the time-to-event setting is an open problem which needs more exploration.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57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1200" b="0" i="0" dirty="0" err="1">
                <a:solidFill>
                  <a:srgbClr val="212121"/>
                </a:solidFill>
                <a:effectLst/>
                <a:latin typeface="+mj-lt"/>
              </a:rPr>
              <a:t>Remiro-Azócar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+mj-lt"/>
              </a:rPr>
              <a:t> A, Heath A,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+mj-lt"/>
              </a:rPr>
              <a:t>Baio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+mj-lt"/>
              </a:rPr>
              <a:t> G. Conflating marginal and conditional treatment effects: Comments on "Assessing the performance of population adjustment methods for anchored indirect comparisons: A simulation study". Stat Med. 2021 May 20;40(11):2753-2758.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+mj-lt"/>
              </a:rPr>
              <a:t>doi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+mj-lt"/>
              </a:rPr>
              <a:t>: 10.1002/sim.8857. </a:t>
            </a:r>
          </a:p>
          <a:p>
            <a:pPr lvl="1"/>
            <a:endParaRPr lang="en-US" sz="1200" dirty="0">
              <a:solidFill>
                <a:srgbClr val="212121"/>
              </a:solidFill>
              <a:latin typeface="+mj-lt"/>
            </a:endParaRPr>
          </a:p>
          <a:p>
            <a:pPr lvl="1"/>
            <a:r>
              <a:rPr lang="en-US" sz="1200" b="0" i="0" dirty="0" err="1">
                <a:solidFill>
                  <a:srgbClr val="212121"/>
                </a:solidFill>
                <a:effectLst/>
                <a:latin typeface="+mj-lt"/>
              </a:rPr>
              <a:t>Remiro-Azócar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+mj-lt"/>
              </a:rPr>
              <a:t> A, Heath A,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+mj-lt"/>
              </a:rPr>
              <a:t>Baio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+mj-lt"/>
              </a:rPr>
              <a:t> G. Methods for population adjustment with limited access to individual patient data: A review and simulation study. Res Synth Methods. 2021 Nov;12(6):750-775.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+mj-lt"/>
              </a:rPr>
              <a:t>doi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+mj-lt"/>
              </a:rPr>
              <a:t>: 10.1002/jrsm.1511.</a:t>
            </a:r>
          </a:p>
          <a:p>
            <a:pPr lvl="1"/>
            <a:endParaRPr lang="en-US" sz="1200" dirty="0">
              <a:solidFill>
                <a:srgbClr val="212121"/>
              </a:solidFill>
              <a:latin typeface="+mj-lt"/>
            </a:endParaRPr>
          </a:p>
          <a:p>
            <a:pPr lvl="1"/>
            <a:r>
              <a:rPr lang="en-US" sz="1200" b="0" i="0" dirty="0">
                <a:solidFill>
                  <a:srgbClr val="212121"/>
                </a:solidFill>
                <a:effectLst/>
                <a:latin typeface="+mj-lt"/>
              </a:rPr>
              <a:t>Jiang Y, Ni W. Performance of unanchored matching-adjusted indirect comparison (MAIC) for the evidence synthesis of single-arm trials with time-to-event outcomes. BMC Med Res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+mj-lt"/>
              </a:rPr>
              <a:t>Methodol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+mj-lt"/>
              </a:rPr>
              <a:t>. 2020 Sep 29;20(1):241.</a:t>
            </a:r>
          </a:p>
          <a:p>
            <a:pPr lvl="1"/>
            <a:endParaRPr lang="en-US" sz="1200" dirty="0"/>
          </a:p>
          <a:p>
            <a:pPr lvl="1"/>
            <a:r>
              <a:rPr lang="en-US" sz="1200" b="0" i="0" dirty="0">
                <a:solidFill>
                  <a:srgbClr val="212121"/>
                </a:solidFill>
                <a:effectLst/>
                <a:latin typeface="+mj-lt"/>
              </a:rPr>
              <a:t>Austin PC. Variance estimation when using inverse probability of treatment weighting (IPTW) with survival analysis. Stat Med. 2016 Dec 30;35(30):5642-5655.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+mj-lt"/>
              </a:rPr>
              <a:t>doi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+mj-lt"/>
              </a:rPr>
              <a:t>: 10.1002/sim.7084. </a:t>
            </a:r>
          </a:p>
          <a:p>
            <a:pPr lvl="1"/>
            <a:endParaRPr lang="en-US" sz="1200" dirty="0"/>
          </a:p>
          <a:p>
            <a:pPr lvl="1"/>
            <a:r>
              <a:rPr lang="en-US" sz="1200" dirty="0">
                <a:latin typeface="+mj-lt"/>
              </a:rPr>
              <a:t>Shu D, Young JG, </a:t>
            </a:r>
            <a:r>
              <a:rPr lang="en-US" sz="1200" dirty="0" err="1">
                <a:latin typeface="+mj-lt"/>
              </a:rPr>
              <a:t>Toh</a:t>
            </a:r>
            <a:r>
              <a:rPr lang="en-US" sz="1200" dirty="0">
                <a:latin typeface="+mj-lt"/>
              </a:rPr>
              <a:t> S, Wang R. Variance estimation in inverse probability weighted Cox models. Biometrics. 2021; 77: 1101–1117. </a:t>
            </a:r>
            <a:r>
              <a:rPr lang="en-US" sz="1200" dirty="0">
                <a:latin typeface="+mj-lt"/>
                <a:hlinkClick r:id="rId2"/>
              </a:rPr>
              <a:t>https://doi.org/10.1111/biom.13332</a:t>
            </a:r>
            <a:endParaRPr lang="en-US" sz="1200" dirty="0">
              <a:latin typeface="+mj-lt"/>
            </a:endParaRPr>
          </a:p>
          <a:p>
            <a:pPr marL="457200" lvl="1" indent="0">
              <a:buNone/>
            </a:pPr>
            <a:endParaRPr lang="en-US" sz="1200" dirty="0">
              <a:latin typeface="+mj-lt"/>
            </a:endParaRPr>
          </a:p>
          <a:p>
            <a:pPr lvl="1"/>
            <a:r>
              <a:rPr lang="en-US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Lin, D. Y., Wei, L.J.  The Robust Inference for the Cox Proportional Hazards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Model.”Journal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of the American Statistical Association. 1989; 84: 1074–78. https://doi.org/10.2307/2290085.</a:t>
            </a:r>
            <a:endParaRPr lang="en-US" sz="120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3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MAIC for Unanchored Comparisons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Open need to assess MAIC’s performance for unanchored indirect treatment comparisons in this setting.</a:t>
            </a:r>
          </a:p>
          <a:p>
            <a:endParaRPr lang="en-US" sz="1800" dirty="0"/>
          </a:p>
          <a:p>
            <a:r>
              <a:rPr lang="en-US" sz="1800" dirty="0"/>
              <a:t>General notation: consider treatment A studied in trial A and treatment B studied in trial B.</a:t>
            </a:r>
          </a:p>
          <a:p>
            <a:pPr lvl="1"/>
            <a:r>
              <a:rPr lang="en-US" sz="1600" dirty="0"/>
              <a:t>Individual patient data is available for treatment/trial A, but trial B only reports summary statistics.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The quantity of interest is the relative treatment effect, on the hazard ratio scale, of A vs. B in the trial B population.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1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MAIC for Unanchored Comparisons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1800" dirty="0"/>
                  <a:t>The non-collapsibility of the hazard ratio requires special attention.</a:t>
                </a:r>
              </a:p>
              <a:p>
                <a:pPr lvl="1"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1600" dirty="0"/>
                  <a:t>Prior simulation studies assessing MAIC in the unanchored setting </a:t>
                </a:r>
                <a:r>
                  <a:rPr lang="en-US" sz="1600" dirty="0" err="1"/>
                  <a:t>misspecify</a:t>
                </a:r>
                <a:r>
                  <a:rPr lang="en-US" sz="1600" dirty="0"/>
                  <a:t> the estimand of interest (</a:t>
                </a:r>
                <a:r>
                  <a:rPr lang="en-US" sz="1600" b="0" i="0" dirty="0" err="1">
                    <a:solidFill>
                      <a:srgbClr val="212121"/>
                    </a:solidFill>
                    <a:effectLst/>
                    <a:latin typeface="+mj-lt"/>
                  </a:rPr>
                  <a:t>Remiro-Azócar</a:t>
                </a:r>
                <a:r>
                  <a:rPr lang="en-US" sz="1600" dirty="0"/>
                  <a:t>, et al. 2021).</a:t>
                </a:r>
              </a:p>
              <a:p>
                <a:pPr>
                  <a:spcBef>
                    <a:spcPts val="300"/>
                  </a:spcBef>
                  <a:spcAft>
                    <a:spcPts val="0"/>
                  </a:spcAft>
                </a:pPr>
                <a:endParaRPr lang="en-US" sz="1800" dirty="0"/>
              </a:p>
              <a:p>
                <a:pPr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1800" dirty="0"/>
                  <a:t>Consider a standard proportional hazards model with covariates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/>
                  <a:t> and treatment assignment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800" dirty="0"/>
              </a:p>
              <a:p>
                <a:pPr lvl="1">
                  <a:spcBef>
                    <a:spcPts val="3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:pPr>
                  <a:spcBef>
                    <a:spcPts val="300"/>
                  </a:spcBef>
                  <a:spcAft>
                    <a:spcPts val="0"/>
                  </a:spcAft>
                </a:pPr>
                <a:endParaRPr lang="en-US" sz="1800" dirty="0"/>
              </a:p>
              <a:p>
                <a:pPr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1800" dirty="0"/>
                  <a:t>The quantity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/>
                  <a:t> is a conditional treatment effect - conditional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/>
              </a:p>
              <a:p>
                <a:pPr>
                  <a:spcBef>
                    <a:spcPts val="300"/>
                  </a:spcBef>
                  <a:spcAft>
                    <a:spcPts val="0"/>
                  </a:spcAft>
                </a:pPr>
                <a:endParaRPr lang="en-US" sz="1800" dirty="0"/>
              </a:p>
              <a:p>
                <a:pPr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1800" dirty="0"/>
                  <a:t>MAIC estimates a marginal estimand,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800" dirty="0"/>
                  <a:t>, which depends on the values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/>
                  <a:t> and the distribution of the covariates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/>
              </a:p>
              <a:p>
                <a:pPr lvl="1"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1600" dirty="0"/>
                  <a:t>I.e. if you compare against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/>
                  <a:t>, your conclusions will be wrong.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816" b="-6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3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Goal: accurately assess the performance of MAIC in the unanchored setting against the correct (marginal) treatment effect.</a:t>
            </a:r>
          </a:p>
          <a:p>
            <a:endParaRPr lang="en-US" sz="1800" dirty="0"/>
          </a:p>
          <a:p>
            <a:r>
              <a:rPr lang="en-US" sz="1800" dirty="0"/>
              <a:t>In the upcoming slides, I’ll clarify a few points:</a:t>
            </a:r>
          </a:p>
          <a:p>
            <a:pPr marL="865394" lvl="1" indent="-457200">
              <a:buFont typeface="+mj-lt"/>
              <a:buAutoNum type="arabicPeriod"/>
            </a:pPr>
            <a:r>
              <a:rPr lang="en-US" sz="1800" dirty="0"/>
              <a:t>data generation mechanism,</a:t>
            </a:r>
          </a:p>
          <a:p>
            <a:pPr marL="865394" lvl="1" indent="-457200">
              <a:buFont typeface="+mj-lt"/>
              <a:buAutoNum type="arabicPeriod"/>
            </a:pPr>
            <a:r>
              <a:rPr lang="en-US" sz="1800" dirty="0"/>
              <a:t>which methods we’d like to assess,</a:t>
            </a:r>
          </a:p>
          <a:p>
            <a:pPr marL="865394" lvl="1" indent="-457200">
              <a:buFont typeface="+mj-lt"/>
              <a:buAutoNum type="arabicPeriod"/>
            </a:pPr>
            <a:r>
              <a:rPr lang="en-US" sz="1800" dirty="0"/>
              <a:t>how to measure performance, and</a:t>
            </a:r>
          </a:p>
          <a:p>
            <a:pPr marL="865394" lvl="1" indent="-457200">
              <a:buFont typeface="+mj-lt"/>
              <a:buAutoNum type="arabicPeriod"/>
            </a:pPr>
            <a:r>
              <a:rPr lang="en-US" sz="1800" dirty="0"/>
              <a:t>scenarios.</a:t>
            </a:r>
          </a:p>
          <a:p>
            <a:pPr marL="408194" lvl="1" indent="0">
              <a:buNone/>
            </a:pPr>
            <a:endParaRPr lang="en-US" sz="1800" dirty="0"/>
          </a:p>
          <a:p>
            <a:pPr marL="508225" indent="-457200"/>
            <a:r>
              <a:rPr lang="en-US" sz="1800" dirty="0"/>
              <a:t>Additionally, we’ll illustrate the difference between marginal and conditional estimand in this context.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8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generation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/>
                  <a:t>Subjects exist in a general population within a disease state and have common characteristics distribution: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lvl="1"/>
                <a:endParaRPr lang="en-US" sz="1800" dirty="0"/>
              </a:p>
              <a:p>
                <a:r>
                  <a:rPr lang="en-US" sz="1800" dirty="0"/>
                  <a:t>Some of these characteristics impact survival time through a proportional-hazards model,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/>
                  <a:t>.</a:t>
                </a:r>
              </a:p>
              <a:p>
                <a:pPr lvl="1"/>
                <a:endParaRPr lang="en-US" sz="1800" dirty="0"/>
              </a:p>
              <a:p>
                <a:r>
                  <a:rPr lang="en-US" sz="1800" dirty="0"/>
                  <a:t>Subjects have varying odds of joining different trials, based on their characteristics. This induces imbalance in trial populations,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Subject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assigned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to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Trial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𝑙𝑜𝑔𝑖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8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Conditional constancy of absolute effects: all prognostic factors and effect modifiers are included in the weighting scheme.</a:t>
            </a:r>
          </a:p>
          <a:p>
            <a:endParaRPr lang="en-US" sz="1800" dirty="0"/>
          </a:p>
          <a:p>
            <a:r>
              <a:rPr lang="en-US" sz="1800" dirty="0"/>
              <a:t>Methods to assess:</a:t>
            </a:r>
          </a:p>
          <a:p>
            <a:pPr marL="751094" lvl="1" indent="-342900">
              <a:buFont typeface="+mj-lt"/>
              <a:buAutoNum type="arabicPeriod"/>
            </a:pPr>
            <a:r>
              <a:rPr lang="en-US" sz="1600" dirty="0"/>
              <a:t>A version of MAIC which excludes a prognostic factor from the weighting scheme,</a:t>
            </a:r>
          </a:p>
          <a:p>
            <a:pPr marL="751094" lvl="1" indent="-342900">
              <a:buFont typeface="+mj-lt"/>
              <a:buAutoNum type="arabicPeriod"/>
            </a:pPr>
            <a:r>
              <a:rPr lang="en-US" sz="1600" dirty="0"/>
              <a:t>excludes an effect modifier,</a:t>
            </a:r>
          </a:p>
          <a:p>
            <a:pPr marL="751094" lvl="1" indent="-342900">
              <a:buFont typeface="+mj-lt"/>
              <a:buAutoNum type="arabicPeriod"/>
            </a:pPr>
            <a:r>
              <a:rPr lang="en-US" sz="1600" dirty="0"/>
              <a:t>excludes both a prognostic factor and effect modifier,</a:t>
            </a:r>
          </a:p>
          <a:p>
            <a:pPr marL="751094" lvl="1" indent="-342900">
              <a:buFont typeface="+mj-lt"/>
              <a:buAutoNum type="arabicPeriod"/>
            </a:pPr>
            <a:r>
              <a:rPr lang="en-US" sz="1600" dirty="0"/>
              <a:t>all variables are included,</a:t>
            </a:r>
          </a:p>
          <a:p>
            <a:pPr marL="751094" lvl="1" indent="-342900">
              <a:buFont typeface="+mj-lt"/>
              <a:buAutoNum type="arabicPeriod"/>
            </a:pPr>
            <a:r>
              <a:rPr lang="en-US" sz="1600" dirty="0"/>
              <a:t>includes only factors which are prognostic or effect modifiers.</a:t>
            </a:r>
          </a:p>
          <a:p>
            <a:pPr marL="51025" indent="0">
              <a:buNone/>
            </a:pPr>
            <a:endParaRPr lang="en-US" sz="18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5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36775" indent="-285750"/>
                <a:endParaRPr lang="en-US" sz="1800" dirty="0"/>
              </a:p>
              <a:p>
                <a:pPr marL="336775" indent="-285750"/>
                <a:r>
                  <a:rPr lang="en-US" sz="1800" dirty="0"/>
                  <a:t>Assessments of performance</a:t>
                </a:r>
              </a:p>
              <a:p>
                <a:pPr marL="693944" lvl="1" indent="-285750"/>
                <a:r>
                  <a:rPr lang="en-US" sz="1600" dirty="0"/>
                  <a:t>Empirical bias (mean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  <a:p>
                <a:pPr marL="693944" lvl="1" indent="-285750"/>
                <a:r>
                  <a:rPr lang="en-US" sz="1600" dirty="0"/>
                  <a:t>Standard error (Std. deviation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pPr marL="693944" lvl="1" indent="-285750"/>
                <a:r>
                  <a:rPr lang="en-US" sz="1600" dirty="0"/>
                  <a:t>Empirical confidence interval coverage (Percentage of 95% CI’s covering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1600" dirty="0"/>
              </a:p>
              <a:p>
                <a:pPr marL="693944" lvl="1" indent="-285750"/>
                <a:endParaRPr lang="en-US" sz="1600" dirty="0"/>
              </a:p>
              <a:p>
                <a:pPr marL="693944" lvl="1" indent="-285750"/>
                <a:endParaRPr lang="en-US" sz="1600" dirty="0"/>
              </a:p>
              <a:p>
                <a:pPr marL="336775" indent="-285750"/>
                <a:r>
                  <a:rPr lang="en-US" sz="1800" dirty="0"/>
                  <a:t>An ideal method has:</a:t>
                </a:r>
              </a:p>
              <a:p>
                <a:pPr marL="693944" lvl="1" indent="-285750"/>
                <a:r>
                  <a:rPr lang="en-US" sz="1600" dirty="0"/>
                  <a:t>Bias close to 0</a:t>
                </a:r>
              </a:p>
              <a:p>
                <a:pPr marL="693944" lvl="1" indent="-285750"/>
                <a:r>
                  <a:rPr lang="en-US" sz="1600" dirty="0"/>
                  <a:t>Small standard error (relative to other approaches).</a:t>
                </a:r>
              </a:p>
              <a:p>
                <a:pPr marL="693944" lvl="1" indent="-285750"/>
                <a:r>
                  <a:rPr lang="en-US" sz="1600" dirty="0"/>
                  <a:t>Confidence interval coverage roughly 95%.</a:t>
                </a:r>
              </a:p>
              <a:p>
                <a:pPr marL="693944" lvl="1" indent="-285750"/>
                <a:endParaRPr lang="en-US" sz="1600" dirty="0"/>
              </a:p>
              <a:p>
                <a:pPr marL="693944" lvl="1" indent="-285750"/>
                <a:endParaRPr lang="en-US" sz="1600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5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99214" y="765768"/>
                <a:ext cx="8229600" cy="3736287"/>
              </a:xfrm>
            </p:spPr>
            <p:txBody>
              <a:bodyPr/>
              <a:lstStyle/>
              <a:p>
                <a:r>
                  <a:rPr lang="en-US" sz="1600" dirty="0"/>
                  <a:t>Methods were evaluated across 108 scenarios, defined by varying 5 parameters:</a:t>
                </a:r>
              </a:p>
              <a:p>
                <a:pPr marL="751094" lvl="1" indent="-342900">
                  <a:buFont typeface="+mj-lt"/>
                  <a:buAutoNum type="arabicPeriod"/>
                </a:pPr>
                <a:r>
                  <a:rPr lang="en-US" sz="1600" dirty="0"/>
                  <a:t>Level of imbalance between trials (low, moderate, high).</a:t>
                </a:r>
              </a:p>
              <a:p>
                <a:pPr marL="1108264" lvl="2" indent="-342900"/>
                <a:r>
                  <a:rPr lang="en-US" sz="1600" dirty="0"/>
                  <a:t>Induced by varying the value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600" dirty="0"/>
                  <a:t> in the assignment model.</a:t>
                </a:r>
              </a:p>
              <a:p>
                <a:pPr marL="1108264" lvl="2" indent="-342900"/>
                <a:endParaRPr lang="en-US" sz="1600" dirty="0"/>
              </a:p>
              <a:p>
                <a:pPr marL="751094" lvl="1" indent="-342900">
                  <a:buFont typeface="+mj-lt"/>
                  <a:buAutoNum type="arabicPeriod"/>
                </a:pPr>
                <a:r>
                  <a:rPr lang="en-US" sz="1600" dirty="0"/>
                  <a:t>Strength of excluded prognostic factor (low, moderate, high).</a:t>
                </a:r>
              </a:p>
              <a:p>
                <a:pPr marL="1051114" lvl="2" indent="-285750"/>
                <a:r>
                  <a:rPr lang="en-US" sz="1600" dirty="0"/>
                  <a:t>Controlled by changing the value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/>
                  <a:t> in the prognostic model.</a:t>
                </a:r>
              </a:p>
              <a:p>
                <a:pPr marL="1051114" lvl="2" indent="-285750"/>
                <a:endParaRPr lang="en-US" sz="1600" dirty="0"/>
              </a:p>
              <a:p>
                <a:pPr marL="751094" lvl="1" indent="-342900">
                  <a:buFont typeface="+mj-lt"/>
                  <a:buAutoNum type="arabicPeriod"/>
                </a:pPr>
                <a:r>
                  <a:rPr lang="en-US" sz="1600" dirty="0"/>
                  <a:t>Strength of excluded effect modifier (none, low, moderate).</a:t>
                </a:r>
              </a:p>
              <a:p>
                <a:pPr marL="1051114" lvl="2" indent="-285750"/>
                <a:r>
                  <a:rPr lang="en-US" sz="1600" dirty="0"/>
                  <a:t>Also controlled by changing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600" dirty="0"/>
              </a:p>
              <a:p>
                <a:pPr marL="1051114" lvl="2" indent="-285750"/>
                <a:endParaRPr lang="en-US" sz="1600" dirty="0"/>
              </a:p>
              <a:p>
                <a:pPr marL="865394" lvl="1" indent="-457200">
                  <a:buFont typeface="+mj-lt"/>
                  <a:buAutoNum type="arabicPeriod"/>
                </a:pPr>
                <a:r>
                  <a:rPr lang="en-US" sz="1600" dirty="0"/>
                  <a:t>Correlation between patients’ characteristics (none, moderate)</a:t>
                </a:r>
              </a:p>
              <a:p>
                <a:pPr marL="1051114" lvl="2" indent="-285750"/>
                <a:r>
                  <a:rPr lang="en-US" sz="1600" dirty="0"/>
                  <a:t>Adding a correlation structure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sz="1600" b="0" dirty="0"/>
              </a:p>
              <a:p>
                <a:pPr marL="1051114" lvl="2" indent="-285750"/>
                <a:endParaRPr lang="en-US" sz="1600" b="0" dirty="0"/>
              </a:p>
              <a:p>
                <a:pPr marL="865394" lvl="1" indent="-457200">
                  <a:buFont typeface="+mj-lt"/>
                  <a:buAutoNum type="arabicPeriod"/>
                </a:pPr>
                <a:r>
                  <a:rPr lang="en-US" sz="1600" dirty="0"/>
                  <a:t>Trial sample size (400, 800) for both trials A and B.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214" y="765768"/>
                <a:ext cx="8229600" cy="3736287"/>
              </a:xfrm>
              <a:blipFill>
                <a:blip r:embed="rId2"/>
                <a:stretch>
                  <a:fillRect l="-296" t="-489" b="-1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Company Confidential  © 2017 Eli Lilly and Company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0" y="4905375"/>
            <a:ext cx="213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6CD25E7-720E-4F27-8B12-5843D07FDCAD}" type="datetime1">
              <a:rPr lang="en-US" smtClean="0"/>
              <a:pPr/>
              <a:t>3/17/2024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906963"/>
            <a:ext cx="2133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08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2pPr>
            <a:lvl3pPr marL="8163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3pPr>
            <a:lvl4pPr marL="1224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4pPr>
            <a:lvl5pPr marL="1632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+mn-cs"/>
              </a:defRPr>
            </a:lvl9pPr>
          </a:lstStyle>
          <a:p>
            <a:fld id="{04F8C391-ED89-4F4C-8D9D-AFC8E823822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04331"/>
      </p:ext>
    </p:extLst>
  </p:cSld>
  <p:clrMapOvr>
    <a:masterClrMapping/>
  </p:clrMapOvr>
</p:sld>
</file>

<file path=ppt/theme/theme1.xml><?xml version="1.0" encoding="utf-8"?>
<a:theme xmlns:a="http://schemas.openxmlformats.org/drawingml/2006/main" name="LillyBrand">
  <a:themeElements>
    <a:clrScheme name="Lilly 1">
      <a:dk1>
        <a:srgbClr val="000000"/>
      </a:dk1>
      <a:lt1>
        <a:sysClr val="window" lastClr="FFFFFF"/>
      </a:lt1>
      <a:dk2>
        <a:srgbClr val="A59D95"/>
      </a:dk2>
      <a:lt2>
        <a:srgbClr val="D3BF96"/>
      </a:lt2>
      <a:accent1>
        <a:srgbClr val="4E2E2D"/>
      </a:accent1>
      <a:accent2>
        <a:srgbClr val="82785C"/>
      </a:accent2>
      <a:accent3>
        <a:srgbClr val="D52B17"/>
      </a:accent3>
      <a:accent4>
        <a:srgbClr val="FF6D22"/>
      </a:accent4>
      <a:accent5>
        <a:srgbClr val="263F6A"/>
      </a:accent5>
      <a:accent6>
        <a:srgbClr val="00A1DE"/>
      </a:accent6>
      <a:hlink>
        <a:srgbClr val="00AF3F"/>
      </a:hlink>
      <a:folHlink>
        <a:srgbClr val="B1059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NA-Discovery-Red-16.9.potx" id="{C86B7082-4978-447A-8434-E3E643860D0A}" vid="{4DDFEBCA-A7DA-46DA-9E0F-B545B20FB7F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illy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A-Discovery-Red-16.9.potx" id="{C86B7082-4978-447A-8434-E3E643860D0A}" vid="{7647EA49-AD72-431F-89FF-DABAAD54FB4B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ef714b6cfbced670911a113e47681403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342a57ee65fddedfd6494c092c0240b9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2faf04-aa28-4cb8-8f85-9aac7f3384e3}" ma:internalName="TaxCatchAll" ma:showField="CatchAllData" ma:web="33cc2fe6-d691-4e39-a8a4-3bb83de635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9a5397-e311-4074-bb86-a3d262859971">
      <Terms xmlns="http://schemas.microsoft.com/office/infopath/2007/PartnerControls"/>
    </lcf76f155ced4ddcb4097134ff3c332f>
    <TaxCatchAll xmlns="33cc2fe6-d691-4e39-a8a4-3bb83de6350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BA7E3A2F-94EF-475A-B186-EB0465D164D2}"/>
</file>

<file path=customXml/itemProps2.xml><?xml version="1.0" encoding="utf-8"?>
<ds:datastoreItem xmlns:ds="http://schemas.openxmlformats.org/officeDocument/2006/customXml" ds:itemID="{4863DC86-3665-4365-94C8-5364818B0B1F}">
  <ds:schemaRefs>
    <ds:schemaRef ds:uri="http://schemas.microsoft.com/office/2006/metadata/properties"/>
    <ds:schemaRef ds:uri="http://schemas.microsoft.com/office/infopath/2007/PartnerControls"/>
    <ds:schemaRef ds:uri="16e6069a-04c5-46f1-8e4a-493411be9f6d"/>
    <ds:schemaRef ds:uri="bfac00ad-cf50-4b2f-bc6d-6973bf4a0f43"/>
  </ds:schemaRefs>
</ds:datastoreItem>
</file>

<file path=customXml/itemProps3.xml><?xml version="1.0" encoding="utf-8"?>
<ds:datastoreItem xmlns:ds="http://schemas.openxmlformats.org/officeDocument/2006/customXml" ds:itemID="{523B8F91-C503-4D1A-8189-7581D5BCD58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DEAC91B-FB85-4D38-BB63-D1B2BF03301B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DNA-Discovery-Red-16.9 (1)</Template>
  <TotalTime>1259</TotalTime>
  <Words>2415</Words>
  <Application>Microsoft Office PowerPoint</Application>
  <PresentationFormat>On-screen Show (16:9)</PresentationFormat>
  <Paragraphs>336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Cambria Math</vt:lpstr>
      <vt:lpstr>Helvetica</vt:lpstr>
      <vt:lpstr>Open Sans</vt:lpstr>
      <vt:lpstr>LillyBrand</vt:lpstr>
      <vt:lpstr>Custom Design</vt:lpstr>
      <vt:lpstr>Performance of MAIC for single-arm trials: a simulation study</vt:lpstr>
      <vt:lpstr>MAIC for Unanchored Comparisons</vt:lpstr>
      <vt:lpstr>MAIC for Unanchored Comparisons</vt:lpstr>
      <vt:lpstr>MAIC for Unanchored Comparisons</vt:lpstr>
      <vt:lpstr>Layout</vt:lpstr>
      <vt:lpstr>Data generation</vt:lpstr>
      <vt:lpstr>Methods</vt:lpstr>
      <vt:lpstr>Measuring Performance</vt:lpstr>
      <vt:lpstr>Scenarios</vt:lpstr>
      <vt:lpstr>Simulation structure </vt:lpstr>
      <vt:lpstr>Marginal/Conditional effect</vt:lpstr>
      <vt:lpstr>Marginal/Conditional effect</vt:lpstr>
      <vt:lpstr>PowerPoint Presentation</vt:lpstr>
      <vt:lpstr>Results</vt:lpstr>
      <vt:lpstr>Removing prognostic factors</vt:lpstr>
      <vt:lpstr>Removing effect modifiers</vt:lpstr>
      <vt:lpstr>Correlation</vt:lpstr>
      <vt:lpstr>Correlation</vt:lpstr>
      <vt:lpstr>Some additional points</vt:lpstr>
      <vt:lpstr>Variance estimation</vt:lpstr>
      <vt:lpstr>Variance estimation</vt:lpstr>
      <vt:lpstr>Adjusted variance estimator</vt:lpstr>
      <vt:lpstr>Adjusted variance estimator</vt:lpstr>
      <vt:lpstr>Adjusted Variance Results</vt:lpstr>
      <vt:lpstr>Final points</vt:lpstr>
      <vt:lpstr>References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of MAIC for single-arm trials: a simulation study</dc:title>
  <dc:creator>Richard Sizelove</dc:creator>
  <cp:lastModifiedBy>Richard Sizelove</cp:lastModifiedBy>
  <cp:revision>4</cp:revision>
  <dcterms:created xsi:type="dcterms:W3CDTF">2024-03-13T15:26:34Z</dcterms:created>
  <dcterms:modified xsi:type="dcterms:W3CDTF">2024-03-18T15:44:38Z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20500</vt:r8>
  </property>
  <property fmtid="{D5CDD505-2E9C-101B-9397-08002B2CF9AE}" pid="3" name="Presentation Type">
    <vt:lpwstr>Office Documents</vt:lpwstr>
  </property>
  <property fmtid="{D5CDD505-2E9C-101B-9397-08002B2CF9AE}" pid="4" name="TaxCatchAll">
    <vt:lpwstr/>
  </property>
  <property fmtid="{D5CDD505-2E9C-101B-9397-08002B2CF9AE}" pid="5" name="EnterpriseDocumentLanguageTaxHTField0">
    <vt:lpwstr>2;#eng|39540796-0396-4e54-afe9-a602f28bbe8f</vt:lpwstr>
  </property>
  <property fmtid="{D5CDD505-2E9C-101B-9397-08002B2CF9AE}" pid="6" name="EnterpriseSensitivityClassificationTaxHTField0">
    <vt:lpwstr>3;#GREEN|ec74153f-63be-46a4-ae5f-1b86c809897d</vt:lpwstr>
  </property>
  <property fmtid="{D5CDD505-2E9C-101B-9397-08002B2CF9AE}" pid="7" name="EnterpriseRecordSeriesCodeTaxHTField0">
    <vt:lpwstr>1;#ADM130|70dc3311-3e76-421c-abfa-d108df48853c</vt:lpwstr>
  </property>
  <property fmtid="{D5CDD505-2E9C-101B-9397-08002B2CF9AE}" pid="8" name="EnterpriseDocumentLanguage">
    <vt:lpwstr>2;#eng|39540796-0396-4e54-afe9-a602f28bbe8f</vt:lpwstr>
  </property>
  <property fmtid="{D5CDD505-2E9C-101B-9397-08002B2CF9AE}" pid="9" name="EnterpriseRecordSeriesCode">
    <vt:lpwstr>5;#ADM140|fdc85ba1-0671-407c-9ace-d011131f3a70</vt:lpwstr>
  </property>
  <property fmtid="{D5CDD505-2E9C-101B-9397-08002B2CF9AE}" pid="10" name="ContentTypeId">
    <vt:lpwstr>0x01010005A56DD4EE0B0A4DBAEBE68C9E02E2DA</vt:lpwstr>
  </property>
  <property fmtid="{D5CDD505-2E9C-101B-9397-08002B2CF9AE}" pid="11" name="EnterpriseSensitivityClassification">
    <vt:lpwstr>3;#GREEN|ec74153f-63be-46a4-ae5f-1b86c809897d</vt:lpwstr>
  </property>
  <property fmtid="{D5CDD505-2E9C-101B-9397-08002B2CF9AE}" pid="12" name="Category">
    <vt:lpwstr>Presentation</vt:lpwstr>
  </property>
  <property fmtid="{D5CDD505-2E9C-101B-9397-08002B2CF9AE}" pid="13" name="Thumbnail">
    <vt:lpwstr>, </vt:lpwstr>
  </property>
  <property fmtid="{D5CDD505-2E9C-101B-9397-08002B2CF9AE}" pid="14" name="AspectRatio">
    <vt:lpwstr>16:9</vt:lpwstr>
  </property>
  <property fmtid="{D5CDD505-2E9C-101B-9397-08002B2CF9AE}" pid="15" name="xd_Signature">
    <vt:bool>false</vt:bool>
  </property>
  <property fmtid="{D5CDD505-2E9C-101B-9397-08002B2CF9AE}" pid="16" name="ForMedical/Scientific?">
    <vt:lpwstr>Yes</vt:lpwstr>
  </property>
  <property fmtid="{D5CDD505-2E9C-101B-9397-08002B2CF9AE}" pid="17" name="xd_ProgID">
    <vt:lpwstr/>
  </property>
  <property fmtid="{D5CDD505-2E9C-101B-9397-08002B2CF9AE}" pid="18" name="ComplianceAssetId">
    <vt:lpwstr/>
  </property>
  <property fmtid="{D5CDD505-2E9C-101B-9397-08002B2CF9AE}" pid="19" name="TemplateUrl">
    <vt:lpwstr/>
  </property>
  <property fmtid="{D5CDD505-2E9C-101B-9397-08002B2CF9AE}" pid="20" name="Format">
    <vt:lpwstr>PowerPoint</vt:lpwstr>
  </property>
  <property fmtid="{D5CDD505-2E9C-101B-9397-08002B2CF9AE}" pid="21" name="Use">
    <vt:lpwstr>External and Internal</vt:lpwstr>
  </property>
  <property fmtid="{D5CDD505-2E9C-101B-9397-08002B2CF9AE}" pid="22" name="_ExtendedDescription">
    <vt:lpwstr/>
  </property>
  <property fmtid="{D5CDD505-2E9C-101B-9397-08002B2CF9AE}" pid="23" name="TriggerFlowInfo">
    <vt:lpwstr/>
  </property>
</Properties>
</file>