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11"/>
  </p:notesMasterIdLst>
  <p:handoutMasterIdLst>
    <p:handoutMasterId r:id="rId12"/>
  </p:handoutMasterIdLst>
  <p:sldIdLst>
    <p:sldId id="292" r:id="rId3"/>
    <p:sldId id="337" r:id="rId4"/>
    <p:sldId id="321" r:id="rId5"/>
    <p:sldId id="298" r:id="rId6"/>
    <p:sldId id="347" r:id="rId7"/>
    <p:sldId id="312" r:id="rId8"/>
    <p:sldId id="313" r:id="rId9"/>
    <p:sldId id="33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51" autoAdjust="0"/>
    <p:restoredTop sz="94660"/>
  </p:normalViewPr>
  <p:slideViewPr>
    <p:cSldViewPr snapToGrid="0">
      <p:cViewPr>
        <p:scale>
          <a:sx n="100" d="100"/>
          <a:sy n="100" d="100"/>
        </p:scale>
        <p:origin x="1068" y="4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10/04/2019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9451C-8D81-4151-B843-32350668C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88496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GB"/>
              <a:t>10/04/2019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EC0EE7-0217-4A6A-BED5-761E98487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29290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3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/12 departmental l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007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9580344-5D38-4D4B-9323-F076AE89344B}" type="datetimeFigureOut">
              <a:rPr lang="en-US" smtClean="0">
                <a:solidFill>
                  <a:prstClr val="black"/>
                </a:solidFill>
              </a:rPr>
              <a:pPr/>
              <a:t>5/25/2021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1059214-D0B8-1D4C-B39B-AD4C0F6BFF05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15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742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356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9580344-5D38-4D4B-9323-F076AE89344B}" type="datetimeFigureOut">
              <a:rPr lang="en-US" smtClean="0">
                <a:solidFill>
                  <a:prstClr val="black"/>
                </a:solidFill>
              </a:rPr>
              <a:pPr/>
              <a:t>5/25/2021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1059214-D0B8-1D4C-B39B-AD4C0F6BFF05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1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8/12 departmental l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325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320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98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3517"/>
            <a:ext cx="9144000" cy="159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30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211085" y="1690396"/>
            <a:ext cx="8785860" cy="1182328"/>
          </a:xfrm>
        </p:spPr>
        <p:txBody>
          <a:bodyPr>
            <a:norm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Multiplicity in confirmatory clinical trials </a:t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with master protocols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00250" y="2872724"/>
            <a:ext cx="8607529" cy="289918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/>
              </a:rPr>
              <a:t>Nigel Stallard</a:t>
            </a:r>
            <a:r>
              <a:rPr lang="en-US" baseline="30000" dirty="0">
                <a:solidFill>
                  <a:schemeClr val="tx1"/>
                </a:solidFill>
                <a:latin typeface="Arial"/>
              </a:rPr>
              <a:t>1</a:t>
            </a:r>
            <a:r>
              <a:rPr lang="en-US" dirty="0">
                <a:solidFill>
                  <a:schemeClr val="tx1"/>
                </a:solidFill>
                <a:latin typeface="Arial"/>
              </a:rPr>
              <a:t>, Susan Todd</a:t>
            </a:r>
            <a:r>
              <a:rPr lang="en-US" baseline="30000" dirty="0">
                <a:solidFill>
                  <a:schemeClr val="tx1"/>
                </a:solidFill>
                <a:latin typeface="Arial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/>
              </a:rPr>
              <a:t>, Deepak Parashar</a:t>
            </a:r>
            <a:r>
              <a:rPr lang="en-US" baseline="30000" dirty="0">
                <a:solidFill>
                  <a:schemeClr val="tx1"/>
                </a:solidFill>
                <a:latin typeface="Arial"/>
              </a:rPr>
              <a:t>1</a:t>
            </a:r>
            <a:r>
              <a:rPr lang="en-US" dirty="0">
                <a:solidFill>
                  <a:schemeClr val="tx1"/>
                </a:solidFill>
                <a:latin typeface="Arial"/>
              </a:rPr>
              <a:t>, </a:t>
            </a:r>
          </a:p>
          <a:p>
            <a:r>
              <a:rPr lang="en-US" dirty="0">
                <a:solidFill>
                  <a:schemeClr val="tx1"/>
                </a:solidFill>
                <a:latin typeface="Arial"/>
              </a:rPr>
              <a:t>Peter Kimani</a:t>
            </a:r>
            <a:r>
              <a:rPr lang="en-US" baseline="30000" dirty="0">
                <a:solidFill>
                  <a:schemeClr val="tx1"/>
                </a:solidFill>
                <a:latin typeface="Arial"/>
              </a:rPr>
              <a:t>1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and Lindsay Renfro</a:t>
            </a:r>
            <a:r>
              <a:rPr lang="en-US" baseline="30000" dirty="0">
                <a:solidFill>
                  <a:schemeClr val="tx1"/>
                </a:solidFill>
                <a:latin typeface="Arial"/>
              </a:rPr>
              <a:t>3</a:t>
            </a:r>
          </a:p>
          <a:p>
            <a:endParaRPr lang="en-US" sz="1800" baseline="30000" dirty="0">
              <a:solidFill>
                <a:schemeClr val="tx1"/>
              </a:solidFill>
              <a:latin typeface="Arial"/>
            </a:endParaRPr>
          </a:p>
          <a:p>
            <a:r>
              <a:rPr lang="en-US" sz="1600" baseline="30000" dirty="0">
                <a:solidFill>
                  <a:schemeClr val="tx1"/>
                </a:solidFill>
                <a:latin typeface="Arial"/>
              </a:rPr>
              <a:t>1</a:t>
            </a:r>
            <a:r>
              <a:rPr lang="en-US" sz="1600" dirty="0">
                <a:solidFill>
                  <a:schemeClr val="tx1"/>
                </a:solidFill>
                <a:latin typeface="Arial"/>
              </a:rPr>
              <a:t>Statistics and Epidemiology, Health Sciences, Warwick Medical School</a:t>
            </a:r>
          </a:p>
          <a:p>
            <a:r>
              <a:rPr lang="en-US" sz="1600" baseline="30000" dirty="0">
                <a:solidFill>
                  <a:schemeClr val="tx1"/>
                </a:solidFill>
                <a:latin typeface="Arial"/>
              </a:rPr>
              <a:t>2</a:t>
            </a:r>
            <a:r>
              <a:rPr lang="en-US" sz="1600" dirty="0">
                <a:solidFill>
                  <a:schemeClr val="tx1"/>
                </a:solidFill>
                <a:latin typeface="Arial"/>
              </a:rPr>
              <a:t>Mathematics and Statistics, University of Reading</a:t>
            </a:r>
          </a:p>
          <a:p>
            <a:r>
              <a:rPr lang="en-US" sz="1600" baseline="30000" dirty="0">
                <a:solidFill>
                  <a:schemeClr val="tx1"/>
                </a:solidFill>
                <a:latin typeface="Arial"/>
              </a:rPr>
              <a:t>3</a:t>
            </a:r>
            <a:r>
              <a:rPr lang="en-US" sz="1600" dirty="0">
                <a:solidFill>
                  <a:schemeClr val="tx1"/>
                </a:solidFill>
                <a:latin typeface="Arial"/>
              </a:rPr>
              <a:t>Biostatistics, University of Southern California</a:t>
            </a:r>
          </a:p>
          <a:p>
            <a:endParaRPr lang="en-US" sz="1950" dirty="0">
              <a:solidFill>
                <a:schemeClr val="tx1"/>
              </a:solidFill>
              <a:latin typeface="Arial"/>
            </a:endParaRPr>
          </a:p>
          <a:p>
            <a:r>
              <a:rPr lang="en-US" sz="1950" i="1" dirty="0">
                <a:solidFill>
                  <a:schemeClr val="tx1"/>
                </a:solidFill>
                <a:latin typeface="Arial"/>
              </a:rPr>
              <a:t>n.stallard@warwick.ac.uk</a:t>
            </a:r>
          </a:p>
          <a:p>
            <a:endParaRPr lang="en-US" sz="1800" dirty="0">
              <a:solidFill>
                <a:schemeClr val="tx1"/>
              </a:solidFill>
              <a:latin typeface="Arial"/>
            </a:endParaRPr>
          </a:p>
          <a:p>
            <a:endParaRPr lang="en-US" sz="1800" dirty="0">
              <a:solidFill>
                <a:schemeClr val="tx1"/>
              </a:solidFill>
              <a:latin typeface="Arial"/>
            </a:endParaRPr>
          </a:p>
          <a:p>
            <a:endParaRPr lang="en-US" sz="18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13701" y="6402672"/>
            <a:ext cx="7132656" cy="4782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solidFill>
                  <a:schemeClr val="tx1"/>
                </a:solidFill>
                <a:latin typeface="Arial"/>
              </a:rPr>
              <a:t>Stallard et al. (2019) </a:t>
            </a:r>
            <a:r>
              <a:rPr lang="en-US" sz="1200" i="1" dirty="0">
                <a:solidFill>
                  <a:schemeClr val="tx1"/>
                </a:solidFill>
                <a:latin typeface="Arial"/>
              </a:rPr>
              <a:t>Annals of Oncology</a:t>
            </a:r>
            <a:r>
              <a:rPr lang="en-US" sz="1200" dirty="0">
                <a:solidFill>
                  <a:schemeClr val="tx1"/>
                </a:solidFill>
                <a:latin typeface="Arial"/>
              </a:rPr>
              <a:t>, 30, 506-9.</a:t>
            </a:r>
          </a:p>
        </p:txBody>
      </p:sp>
    </p:spTree>
    <p:extLst>
      <p:ext uri="{BB962C8B-B14F-4D97-AF65-F5344CB8AC3E}">
        <p14:creationId xmlns:p14="http://schemas.microsoft.com/office/powerpoint/2010/main" val="24711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233767" y="1200150"/>
            <a:ext cx="7595273" cy="451993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950" b="1" dirty="0">
                <a:solidFill>
                  <a:schemeClr val="tx1"/>
                </a:solidFill>
                <a:latin typeface="Arial"/>
              </a:rPr>
              <a:t>Conventional confirmatory (phase III) clinical trial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    Single comparison: experimental vs control in fixed population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    Test at </a:t>
            </a:r>
            <a:r>
              <a:rPr lang="en-US" sz="1950" dirty="0" err="1">
                <a:solidFill>
                  <a:schemeClr val="tx1"/>
                </a:solidFill>
                <a:latin typeface="Arial"/>
              </a:rPr>
              <a:t>eg</a:t>
            </a:r>
            <a:r>
              <a:rPr lang="en-US" sz="1950" dirty="0">
                <a:solidFill>
                  <a:schemeClr val="tx1"/>
                </a:solidFill>
                <a:latin typeface="Arial"/>
              </a:rPr>
              <a:t> 5% level, no (confirmatory) subgroup analyses 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		to control type I error rate</a:t>
            </a: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r>
              <a:rPr lang="en-US" sz="1950" b="1" dirty="0">
                <a:solidFill>
                  <a:schemeClr val="tx1"/>
                </a:solidFill>
                <a:latin typeface="Arial"/>
              </a:rPr>
              <a:t>Patient heterogeneity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Stratified/</a:t>
            </a:r>
            <a:r>
              <a:rPr lang="en-US" sz="1950" dirty="0" err="1">
                <a:solidFill>
                  <a:schemeClr val="tx1"/>
                </a:solidFill>
                <a:latin typeface="Arial"/>
              </a:rPr>
              <a:t>personalised</a:t>
            </a:r>
            <a:r>
              <a:rPr lang="en-US" sz="1950" dirty="0">
                <a:solidFill>
                  <a:schemeClr val="tx1"/>
                </a:solidFill>
                <a:latin typeface="Arial"/>
              </a:rPr>
              <a:t> medicine / targeted therapy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    New trial designs assess treatments in multiple subgroups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    Increasingly being used in phase II and considered for phase III</a:t>
            </a: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r>
              <a:rPr lang="en-US" sz="1950" b="1" dirty="0">
                <a:solidFill>
                  <a:schemeClr val="tx1"/>
                </a:solidFill>
                <a:latin typeface="Arial"/>
              </a:rPr>
              <a:t>Multiplicity correction for confirmatory analyses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    Limit chance of erroneously concluding treatment is effective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    When is adjustment for multiplicity necessary?</a:t>
            </a: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65760" y="448310"/>
            <a:ext cx="8463280" cy="7518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>
                <a:solidFill>
                  <a:schemeClr val="tx1"/>
                </a:solidFill>
                <a:latin typeface="Arial"/>
              </a:rPr>
              <a:t>Randomised</a:t>
            </a:r>
            <a:r>
              <a:rPr lang="en-US" b="1" dirty="0">
                <a:solidFill>
                  <a:schemeClr val="tx1"/>
                </a:solidFill>
                <a:latin typeface="Arial"/>
              </a:rPr>
              <a:t> clinical trials and patient heterogeneity</a:t>
            </a:r>
            <a:endParaRPr lang="en-US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569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233768" y="1200150"/>
            <a:ext cx="7442872" cy="4071938"/>
          </a:xfrm>
        </p:spPr>
        <p:txBody>
          <a:bodyPr>
            <a:normAutofit/>
          </a:bodyPr>
          <a:lstStyle/>
          <a:p>
            <a:pPr algn="l"/>
            <a:r>
              <a:rPr lang="en-US" sz="1950" b="1" dirty="0">
                <a:solidFill>
                  <a:schemeClr val="tx1"/>
                </a:solidFill>
                <a:latin typeface="Arial"/>
              </a:rPr>
              <a:t>Biomarker-guided trials / Adaptive enrichment trials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    Biomarker defined subgroup in one disease type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    Recruit from full population 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	(or possibly subgroup alone depending on stage 1 data)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    Compare treatments in full population and subgroup</a:t>
            </a:r>
          </a:p>
          <a:p>
            <a:pPr algn="l"/>
            <a:endParaRPr lang="en-US" sz="1950" b="1" dirty="0">
              <a:solidFill>
                <a:schemeClr val="tx1"/>
              </a:solidFill>
              <a:latin typeface="Arial"/>
            </a:endParaRPr>
          </a:p>
          <a:p>
            <a:pPr algn="l"/>
            <a:r>
              <a:rPr lang="en-US" sz="1950" b="1" dirty="0">
                <a:solidFill>
                  <a:schemeClr val="tx1"/>
                </a:solidFill>
                <a:latin typeface="Arial"/>
              </a:rPr>
              <a:t>Basket trials </a:t>
            </a:r>
            <a:r>
              <a:rPr lang="en-US" sz="1950" dirty="0">
                <a:solidFill>
                  <a:schemeClr val="tx1"/>
                </a:solidFill>
                <a:latin typeface="Arial"/>
              </a:rPr>
              <a:t>(Woodcock and </a:t>
            </a:r>
            <a:r>
              <a:rPr lang="en-US" sz="1950" dirty="0" err="1">
                <a:solidFill>
                  <a:schemeClr val="tx1"/>
                </a:solidFill>
                <a:latin typeface="Arial"/>
              </a:rPr>
              <a:t>Lavange</a:t>
            </a:r>
            <a:r>
              <a:rPr lang="en-US" sz="1950" dirty="0">
                <a:solidFill>
                  <a:schemeClr val="tx1"/>
                </a:solidFill>
                <a:latin typeface="Arial"/>
              </a:rPr>
              <a:t>)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    Several disease types with single mutation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    Single experimental treatment assessed in multiple 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		disease types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    Patients may be </a:t>
            </a:r>
            <a:r>
              <a:rPr lang="en-US" sz="1950" dirty="0" err="1">
                <a:solidFill>
                  <a:schemeClr val="tx1"/>
                </a:solidFill>
                <a:latin typeface="Arial"/>
              </a:rPr>
              <a:t>randomised</a:t>
            </a:r>
            <a:r>
              <a:rPr lang="en-US" sz="1950" dirty="0">
                <a:solidFill>
                  <a:schemeClr val="tx1"/>
                </a:solidFill>
                <a:latin typeface="Arial"/>
              </a:rPr>
              <a:t> between treatment and control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868344" y="5864676"/>
            <a:ext cx="6767232" cy="99332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500" dirty="0">
                <a:solidFill>
                  <a:schemeClr val="tx1"/>
                </a:solidFill>
                <a:latin typeface="Arial"/>
              </a:rPr>
              <a:t>Wang et al. (2007) Pharmaceutical Statistics, 6, 227-44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Arial"/>
              </a:rPr>
              <a:t>Friede et al. (2012) Statistics in Medicine, 31, 4309-20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Arial"/>
              </a:rPr>
              <a:t>Simon (2015) Clinical Investigation, 5, 383-91</a:t>
            </a:r>
          </a:p>
          <a:p>
            <a:pPr algn="l"/>
            <a:r>
              <a:rPr lang="en-US" sz="1600" dirty="0" err="1">
                <a:solidFill>
                  <a:schemeClr val="tx1"/>
                </a:solidFill>
                <a:latin typeface="Arial"/>
              </a:rPr>
              <a:t>Cunannan</a:t>
            </a:r>
            <a:r>
              <a:rPr lang="en-US" sz="1600" dirty="0">
                <a:solidFill>
                  <a:schemeClr val="tx1"/>
                </a:solidFill>
                <a:latin typeface="Arial"/>
              </a:rPr>
              <a:t> et al. (2016) Statistics in Medicine, 36, 1568-79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</a:rPr>
              <a:t>Woodcock and </a:t>
            </a:r>
            <a:r>
              <a:rPr lang="en-US" sz="1600" dirty="0" err="1">
                <a:solidFill>
                  <a:schemeClr val="tx1"/>
                </a:solidFill>
                <a:latin typeface="Arial"/>
              </a:rPr>
              <a:t>Lavange</a:t>
            </a:r>
            <a:r>
              <a:rPr lang="en-US" sz="1600" dirty="0">
                <a:solidFill>
                  <a:schemeClr val="tx1"/>
                </a:solidFill>
                <a:latin typeface="Arial"/>
              </a:rPr>
              <a:t> (2017) New England Journal of Medicine, 377, 62-70</a:t>
            </a:r>
          </a:p>
          <a:p>
            <a:pPr algn="l"/>
            <a:endParaRPr lang="en-US" sz="1500" dirty="0">
              <a:solidFill>
                <a:schemeClr val="tx1"/>
              </a:solidFill>
              <a:latin typeface="Arial"/>
            </a:endParaRPr>
          </a:p>
          <a:p>
            <a:pPr algn="l"/>
            <a:endParaRPr lang="en-US" sz="15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65760" y="448310"/>
            <a:ext cx="8463280" cy="7518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  <a:latin typeface="Arial"/>
              </a:rPr>
              <a:t>Innovative designs for clinical trial with subgroups</a:t>
            </a:r>
            <a:endParaRPr lang="en-US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211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233768" y="1200150"/>
            <a:ext cx="7498752" cy="4763770"/>
          </a:xfrm>
        </p:spPr>
        <p:txBody>
          <a:bodyPr>
            <a:normAutofit/>
          </a:bodyPr>
          <a:lstStyle/>
          <a:p>
            <a:pPr algn="l"/>
            <a:r>
              <a:rPr lang="en-US" sz="1950" b="1" dirty="0">
                <a:solidFill>
                  <a:schemeClr val="tx1"/>
                </a:solidFill>
                <a:latin typeface="Arial"/>
              </a:rPr>
              <a:t>Umbrella trials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    Multiple subgroups (genetic mutations) in one disease type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    Multiple experimental treatments each assessed 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		in a single mutation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    Patients may be </a:t>
            </a:r>
            <a:r>
              <a:rPr lang="en-US" sz="1950" dirty="0" err="1">
                <a:solidFill>
                  <a:schemeClr val="tx1"/>
                </a:solidFill>
                <a:latin typeface="Arial"/>
              </a:rPr>
              <a:t>randomised</a:t>
            </a:r>
            <a:r>
              <a:rPr lang="en-US" sz="1950" dirty="0">
                <a:solidFill>
                  <a:schemeClr val="tx1"/>
                </a:solidFill>
                <a:latin typeface="Arial"/>
              </a:rPr>
              <a:t> between targeted treatment </a:t>
            </a:r>
          </a:p>
          <a:p>
            <a:pPr algn="l">
              <a:spcBef>
                <a:spcPts val="0"/>
              </a:spcBef>
            </a:pPr>
            <a:r>
              <a:rPr lang="en-US" sz="1950" dirty="0">
                <a:solidFill>
                  <a:schemeClr val="tx1"/>
                </a:solidFill>
                <a:latin typeface="Arial"/>
              </a:rPr>
              <a:t>		and control </a:t>
            </a:r>
          </a:p>
          <a:p>
            <a:pPr algn="l"/>
            <a:r>
              <a:rPr lang="en-US" sz="1950" b="1" dirty="0">
                <a:solidFill>
                  <a:schemeClr val="tx1"/>
                </a:solidFill>
                <a:latin typeface="Arial"/>
              </a:rPr>
              <a:t>Basket trials</a:t>
            </a:r>
            <a:r>
              <a:rPr lang="en-US" sz="1950" dirty="0">
                <a:solidFill>
                  <a:schemeClr val="tx1"/>
                </a:solidFill>
                <a:latin typeface="Arial"/>
              </a:rPr>
              <a:t> (Renfro and Sargent) / </a:t>
            </a:r>
            <a:r>
              <a:rPr lang="en-US" sz="1950" b="1" dirty="0">
                <a:solidFill>
                  <a:schemeClr val="tx1"/>
                </a:solidFill>
                <a:latin typeface="Arial"/>
              </a:rPr>
              <a:t>Matrix trials</a:t>
            </a:r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    Several disease types, several mutations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    Multiple experimental treatments each targeting single mutation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    		assessed in multiple disease types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    A bit like a number of baskets under one umbrella</a:t>
            </a: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68344" y="5864675"/>
            <a:ext cx="7249496" cy="9266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solidFill>
                  <a:schemeClr val="tx1"/>
                </a:solidFill>
                <a:latin typeface="Arial"/>
              </a:rPr>
              <a:t>Kaplan et al. (2013) Journal of Clinical Oncology, 31, 4562-70</a:t>
            </a:r>
          </a:p>
          <a:p>
            <a:pPr algn="l"/>
            <a:r>
              <a:rPr lang="en-US" sz="1200" dirty="0" err="1">
                <a:solidFill>
                  <a:schemeClr val="tx1"/>
                </a:solidFill>
                <a:latin typeface="Arial"/>
              </a:rPr>
              <a:t>Biankin</a:t>
            </a:r>
            <a:r>
              <a:rPr lang="en-US" sz="1200" dirty="0">
                <a:solidFill>
                  <a:schemeClr val="tx1"/>
                </a:solidFill>
                <a:latin typeface="Arial"/>
              </a:rPr>
              <a:t> et al. (2015) Nature, 526, 361-70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Arial"/>
              </a:rPr>
              <a:t>Renfro and Sargent (2017) Annals of Oncology, 28, 34-43</a:t>
            </a:r>
          </a:p>
          <a:p>
            <a:pPr algn="l"/>
            <a:endParaRPr lang="en-US" sz="15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E616EA3-D3EE-4433-9711-A82357611C26}"/>
              </a:ext>
            </a:extLst>
          </p:cNvPr>
          <p:cNvSpPr txBox="1">
            <a:spLocks/>
          </p:cNvSpPr>
          <p:nvPr/>
        </p:nvSpPr>
        <p:spPr>
          <a:xfrm>
            <a:off x="365760" y="448310"/>
            <a:ext cx="8463280" cy="7518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  <a:latin typeface="Arial"/>
              </a:rPr>
              <a:t>Innovative designs for clinical trial with subgroups</a:t>
            </a:r>
            <a:endParaRPr lang="en-US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272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365760" y="448310"/>
            <a:ext cx="8463280" cy="7518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  <a:latin typeface="Arial"/>
              </a:rPr>
              <a:t>Multiplicity correction: a recommendation</a:t>
            </a:r>
            <a:endParaRPr lang="en-US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33768" y="1200149"/>
            <a:ext cx="7910232" cy="309562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Limit chance of erroneously concluding treatment is effective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  <a:sym typeface="Symbol" panose="05050102010706020507" pitchFamily="18" charset="2"/>
              </a:rPr>
              <a:t>   	</a:t>
            </a:r>
            <a:r>
              <a:rPr lang="en-US" sz="1950" dirty="0">
                <a:solidFill>
                  <a:schemeClr val="tx1"/>
                </a:solidFill>
                <a:latin typeface="Arial"/>
              </a:rPr>
              <a:t>Correct when single treatment is tested in multiple subgroups</a:t>
            </a: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Represent trial design with 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		subgroups as rows and treatments as columns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		adjust for multiple tests in a column</a:t>
            </a:r>
          </a:p>
        </p:txBody>
      </p:sp>
    </p:spTree>
    <p:extLst>
      <p:ext uri="{BB962C8B-B14F-4D97-AF65-F5344CB8AC3E}">
        <p14:creationId xmlns:p14="http://schemas.microsoft.com/office/powerpoint/2010/main" val="428720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ubtitle 2"/>
          <p:cNvSpPr txBox="1">
            <a:spLocks/>
          </p:cNvSpPr>
          <p:nvPr/>
        </p:nvSpPr>
        <p:spPr>
          <a:xfrm>
            <a:off x="2473772" y="1438149"/>
            <a:ext cx="6426840" cy="4547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                                                     </a:t>
            </a:r>
            <a:r>
              <a:rPr lang="en-US" sz="1950" dirty="0">
                <a:solidFill>
                  <a:srgbClr val="FF0000"/>
                </a:solidFill>
                <a:latin typeface="Arial"/>
              </a:rPr>
              <a:t>- correct for multiplicity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208159" y="1438149"/>
            <a:ext cx="7664572" cy="4071938"/>
          </a:xfrm>
        </p:spPr>
        <p:txBody>
          <a:bodyPr>
            <a:normAutofit/>
          </a:bodyPr>
          <a:lstStyle/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Biomarker guided/Adaptive enrichment trial</a:t>
            </a: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Basket trial</a:t>
            </a: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799694" y="2197528"/>
            <a:ext cx="636270" cy="10896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1" name="TextBox 20"/>
          <p:cNvSpPr txBox="1"/>
          <p:nvPr/>
        </p:nvSpPr>
        <p:spPr>
          <a:xfrm>
            <a:off x="2176039" y="1775179"/>
            <a:ext cx="46645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                                                   Treatment(s)</a:t>
            </a:r>
          </a:p>
          <a:p>
            <a:r>
              <a:rPr lang="en-GB" dirty="0"/>
              <a:t>                                               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Control(s)</a:t>
            </a:r>
            <a:r>
              <a:rPr lang="en-GB" dirty="0"/>
              <a:t>     New</a:t>
            </a:r>
          </a:p>
          <a:p>
            <a:r>
              <a:rPr lang="en-GB" dirty="0"/>
              <a:t>Subgroup 1 (biomarker +</a:t>
            </a:r>
            <a:r>
              <a:rPr lang="en-GB" dirty="0" err="1"/>
              <a:t>ve</a:t>
            </a:r>
            <a:r>
              <a:rPr lang="en-GB" dirty="0"/>
              <a:t>)</a:t>
            </a:r>
          </a:p>
          <a:p>
            <a:endParaRPr lang="en-GB" sz="1000" dirty="0"/>
          </a:p>
          <a:p>
            <a:r>
              <a:rPr lang="en-GB" dirty="0"/>
              <a:t>Subgroup 2 (full population)</a:t>
            </a:r>
          </a:p>
          <a:p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5953999" y="2354299"/>
            <a:ext cx="32766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3" name="Rectangle 22"/>
          <p:cNvSpPr/>
          <p:nvPr/>
        </p:nvSpPr>
        <p:spPr>
          <a:xfrm>
            <a:off x="5953999" y="2758911"/>
            <a:ext cx="32766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4" name="Rectangle 23"/>
          <p:cNvSpPr/>
          <p:nvPr/>
        </p:nvSpPr>
        <p:spPr>
          <a:xfrm>
            <a:off x="5024262" y="2354299"/>
            <a:ext cx="327660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5" name="Rectangle 24"/>
          <p:cNvSpPr/>
          <p:nvPr/>
        </p:nvSpPr>
        <p:spPr>
          <a:xfrm>
            <a:off x="5024262" y="2758911"/>
            <a:ext cx="327660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65760" y="448310"/>
            <a:ext cx="8463280" cy="7518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  <a:latin typeface="Arial"/>
              </a:rPr>
              <a:t>Multiplicity correction: a recommendation</a:t>
            </a:r>
            <a:endParaRPr lang="en-US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AA87D5B-BB94-4C5C-9778-37170A013256}"/>
              </a:ext>
            </a:extLst>
          </p:cNvPr>
          <p:cNvSpPr/>
          <p:nvPr/>
        </p:nvSpPr>
        <p:spPr>
          <a:xfrm>
            <a:off x="6212006" y="4216922"/>
            <a:ext cx="636270" cy="15537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E406F2-CE6F-4403-9042-7CC153E8F681}"/>
              </a:ext>
            </a:extLst>
          </p:cNvPr>
          <p:cNvSpPr txBox="1"/>
          <p:nvPr/>
        </p:nvSpPr>
        <p:spPr>
          <a:xfrm>
            <a:off x="1894296" y="3815311"/>
            <a:ext cx="611603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                                                                Treatment(s)</a:t>
            </a:r>
          </a:p>
          <a:p>
            <a:r>
              <a:rPr lang="en-GB" dirty="0"/>
              <a:t>                                                            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Control(s)</a:t>
            </a:r>
            <a:r>
              <a:rPr lang="en-GB" dirty="0"/>
              <a:t>     New</a:t>
            </a:r>
          </a:p>
          <a:p>
            <a:r>
              <a:rPr lang="en-GB" dirty="0"/>
              <a:t>Subgroup 1 (tumour type 1)</a:t>
            </a:r>
          </a:p>
          <a:p>
            <a:endParaRPr lang="en-GB" sz="1000" dirty="0"/>
          </a:p>
          <a:p>
            <a:r>
              <a:rPr lang="en-GB" dirty="0"/>
              <a:t>Subgroup 2 (tumour type 2)</a:t>
            </a:r>
          </a:p>
          <a:p>
            <a:endParaRPr lang="en-GB" sz="1000" dirty="0"/>
          </a:p>
          <a:p>
            <a:r>
              <a:rPr lang="en-GB" dirty="0"/>
              <a:t>Subgroup 3 (tumour type 3)</a:t>
            </a:r>
          </a:p>
          <a:p>
            <a:endParaRPr lang="en-GB" sz="1000" dirty="0"/>
          </a:p>
          <a:p>
            <a:endParaRPr lang="en-GB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365FA8B-2AB5-41B5-8745-88FB589303D9}"/>
              </a:ext>
            </a:extLst>
          </p:cNvPr>
          <p:cNvSpPr/>
          <p:nvPr/>
        </p:nvSpPr>
        <p:spPr>
          <a:xfrm>
            <a:off x="6369328" y="4394431"/>
            <a:ext cx="32766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B65F2C4-DDAB-4240-81DD-8848040FAB04}"/>
              </a:ext>
            </a:extLst>
          </p:cNvPr>
          <p:cNvSpPr/>
          <p:nvPr/>
        </p:nvSpPr>
        <p:spPr>
          <a:xfrm>
            <a:off x="6369328" y="4799043"/>
            <a:ext cx="32766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F3EEB7C-AE97-4944-B76C-F3A67214E217}"/>
              </a:ext>
            </a:extLst>
          </p:cNvPr>
          <p:cNvSpPr/>
          <p:nvPr/>
        </p:nvSpPr>
        <p:spPr>
          <a:xfrm>
            <a:off x="6369328" y="5203654"/>
            <a:ext cx="32766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3C42FB6-5324-4386-AE9E-92815D7AAE34}"/>
              </a:ext>
            </a:extLst>
          </p:cNvPr>
          <p:cNvSpPr/>
          <p:nvPr/>
        </p:nvSpPr>
        <p:spPr>
          <a:xfrm>
            <a:off x="5358566" y="4394431"/>
            <a:ext cx="327660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2645A6A-E1F2-485F-BA2F-034889FB73C0}"/>
              </a:ext>
            </a:extLst>
          </p:cNvPr>
          <p:cNvSpPr/>
          <p:nvPr/>
        </p:nvSpPr>
        <p:spPr>
          <a:xfrm>
            <a:off x="5358566" y="4798291"/>
            <a:ext cx="327660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E548A71-F914-4131-BA86-9669CF134827}"/>
              </a:ext>
            </a:extLst>
          </p:cNvPr>
          <p:cNvSpPr/>
          <p:nvPr/>
        </p:nvSpPr>
        <p:spPr>
          <a:xfrm>
            <a:off x="5358566" y="5202151"/>
            <a:ext cx="327660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A3CAB9E9-C9B6-42E8-A7CC-DB98DDFF71B4}"/>
              </a:ext>
            </a:extLst>
          </p:cNvPr>
          <p:cNvSpPr txBox="1">
            <a:spLocks/>
          </p:cNvSpPr>
          <p:nvPr/>
        </p:nvSpPr>
        <p:spPr>
          <a:xfrm>
            <a:off x="2634811" y="3569533"/>
            <a:ext cx="6426840" cy="4547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950" dirty="0">
                <a:solidFill>
                  <a:srgbClr val="FF0000"/>
                </a:solidFill>
                <a:latin typeface="Arial"/>
              </a:rPr>
              <a:t>- correct for multiplicity</a:t>
            </a:r>
          </a:p>
        </p:txBody>
      </p:sp>
    </p:spTree>
    <p:extLst>
      <p:ext uri="{BB962C8B-B14F-4D97-AF65-F5344CB8AC3E}">
        <p14:creationId xmlns:p14="http://schemas.microsoft.com/office/powerpoint/2010/main" val="30484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/>
      <p:bldP spid="22" grpId="0" animBg="1"/>
      <p:bldP spid="23" grpId="0" animBg="1"/>
      <p:bldP spid="24" grpId="0" animBg="1"/>
      <p:bldP spid="25" grpId="0" animBg="1"/>
      <p:bldP spid="18" grpId="0" animBg="1"/>
      <p:bldP spid="19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ubtitle 2"/>
          <p:cNvSpPr txBox="1">
            <a:spLocks/>
          </p:cNvSpPr>
          <p:nvPr/>
        </p:nvSpPr>
        <p:spPr>
          <a:xfrm>
            <a:off x="2658141" y="516023"/>
            <a:ext cx="5851578" cy="40719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sz="1950" dirty="0">
                <a:solidFill>
                  <a:srgbClr val="FF0000"/>
                </a:solidFill>
                <a:latin typeface="Arial"/>
              </a:rPr>
              <a:t>- no adjustment needed to allow for subgroups</a:t>
            </a: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r>
              <a:rPr lang="en-US" sz="1950" dirty="0">
                <a:solidFill>
                  <a:srgbClr val="FF0000"/>
                </a:solidFill>
                <a:latin typeface="Arial"/>
              </a:rPr>
              <a:t>- need to adjust for multiple disease types</a:t>
            </a:r>
          </a:p>
          <a:p>
            <a:pPr algn="l"/>
            <a:r>
              <a:rPr lang="en-US" sz="1950" dirty="0">
                <a:solidFill>
                  <a:srgbClr val="FF0000"/>
                </a:solidFill>
                <a:latin typeface="Arial"/>
              </a:rPr>
              <a:t>- do not need to adjust for multiple mutations</a:t>
            </a: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155746" y="512463"/>
            <a:ext cx="7353972" cy="4071938"/>
          </a:xfrm>
        </p:spPr>
        <p:txBody>
          <a:bodyPr>
            <a:normAutofit/>
          </a:bodyPr>
          <a:lstStyle/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Umbrella trial</a:t>
            </a: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Matrix trial	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		</a:t>
            </a: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401178" y="4104842"/>
            <a:ext cx="636270" cy="10896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8" name="Oval 27"/>
          <p:cNvSpPr/>
          <p:nvPr/>
        </p:nvSpPr>
        <p:spPr>
          <a:xfrm>
            <a:off x="7103951" y="4882985"/>
            <a:ext cx="636270" cy="10896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9" name="TextBox 38"/>
          <p:cNvSpPr txBox="1"/>
          <p:nvPr/>
        </p:nvSpPr>
        <p:spPr>
          <a:xfrm>
            <a:off x="3437857" y="3612028"/>
            <a:ext cx="4763712" cy="2223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                                                 Treatment(s)</a:t>
            </a: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                                  Control(s)</a:t>
            </a:r>
            <a:r>
              <a:rPr lang="en-GB" dirty="0"/>
              <a:t>   New 1   New 2</a:t>
            </a:r>
          </a:p>
          <a:p>
            <a:r>
              <a:rPr lang="en-GB" dirty="0"/>
              <a:t>Subgroup 1 (type 1)</a:t>
            </a:r>
          </a:p>
          <a:p>
            <a:endParaRPr lang="en-GB" sz="1000" dirty="0"/>
          </a:p>
          <a:p>
            <a:r>
              <a:rPr lang="en-GB" dirty="0"/>
              <a:t>Subgroup 2 (type 2)</a:t>
            </a:r>
          </a:p>
          <a:p>
            <a:endParaRPr lang="en-GB" sz="1000" dirty="0"/>
          </a:p>
          <a:p>
            <a:r>
              <a:rPr lang="en-GB" dirty="0"/>
              <a:t>Subgroup 1 (type 1)</a:t>
            </a:r>
          </a:p>
          <a:p>
            <a:endParaRPr lang="en-GB" sz="1050" dirty="0"/>
          </a:p>
          <a:p>
            <a:r>
              <a:rPr lang="en-GB" dirty="0"/>
              <a:t>Subgroup 2 (type 2)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688880" y="4237814"/>
            <a:ext cx="327660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41" name="Rectangle 40"/>
          <p:cNvSpPr/>
          <p:nvPr/>
        </p:nvSpPr>
        <p:spPr>
          <a:xfrm>
            <a:off x="5688880" y="4642426"/>
            <a:ext cx="327660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42" name="Rectangle 41"/>
          <p:cNvSpPr/>
          <p:nvPr/>
        </p:nvSpPr>
        <p:spPr>
          <a:xfrm>
            <a:off x="5688880" y="5047037"/>
            <a:ext cx="327660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43" name="Rectangle 42"/>
          <p:cNvSpPr/>
          <p:nvPr/>
        </p:nvSpPr>
        <p:spPr>
          <a:xfrm>
            <a:off x="6555483" y="4237814"/>
            <a:ext cx="32766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44" name="Rectangle 43"/>
          <p:cNvSpPr/>
          <p:nvPr/>
        </p:nvSpPr>
        <p:spPr>
          <a:xfrm>
            <a:off x="6555483" y="4642426"/>
            <a:ext cx="32766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45" name="Rectangle 44"/>
          <p:cNvSpPr/>
          <p:nvPr/>
        </p:nvSpPr>
        <p:spPr>
          <a:xfrm>
            <a:off x="7245712" y="5047037"/>
            <a:ext cx="32766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46" name="Rectangle 45"/>
          <p:cNvSpPr/>
          <p:nvPr/>
        </p:nvSpPr>
        <p:spPr>
          <a:xfrm>
            <a:off x="5688880" y="5451649"/>
            <a:ext cx="327660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47" name="Rectangle 46"/>
          <p:cNvSpPr/>
          <p:nvPr/>
        </p:nvSpPr>
        <p:spPr>
          <a:xfrm>
            <a:off x="7245712" y="5455161"/>
            <a:ext cx="32766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48" name="TextBox 47"/>
          <p:cNvSpPr txBox="1"/>
          <p:nvPr/>
        </p:nvSpPr>
        <p:spPr>
          <a:xfrm>
            <a:off x="1077321" y="4391993"/>
            <a:ext cx="25856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Subgroup 1 (mutation 1)</a:t>
            </a:r>
          </a:p>
          <a:p>
            <a:endParaRPr lang="en-GB" dirty="0"/>
          </a:p>
          <a:p>
            <a:endParaRPr lang="en-GB" sz="1000" dirty="0"/>
          </a:p>
          <a:p>
            <a:endParaRPr lang="en-GB" sz="1000" dirty="0"/>
          </a:p>
          <a:p>
            <a:r>
              <a:rPr lang="en-GB" dirty="0"/>
              <a:t>Subgroup 2 (mutation 2)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BC27C1-9944-4C80-8C3E-EB5C517453EC}"/>
              </a:ext>
            </a:extLst>
          </p:cNvPr>
          <p:cNvSpPr txBox="1"/>
          <p:nvPr/>
        </p:nvSpPr>
        <p:spPr>
          <a:xfrm>
            <a:off x="1660591" y="872237"/>
            <a:ext cx="648182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                                                             Treatment(s)</a:t>
            </a:r>
          </a:p>
          <a:p>
            <a:r>
              <a:rPr lang="en-GB" dirty="0"/>
              <a:t>                                          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Control(s)</a:t>
            </a:r>
            <a:r>
              <a:rPr lang="en-GB" dirty="0"/>
              <a:t>     New 1  New 2  New 3</a:t>
            </a:r>
          </a:p>
          <a:p>
            <a:r>
              <a:rPr lang="en-GB" dirty="0"/>
              <a:t>Subgroup 1 (mutation 1)</a:t>
            </a:r>
          </a:p>
          <a:p>
            <a:endParaRPr lang="en-GB" sz="1000" dirty="0"/>
          </a:p>
          <a:p>
            <a:r>
              <a:rPr lang="en-GB" dirty="0"/>
              <a:t>Subgroup 2 (mutation 2)</a:t>
            </a:r>
          </a:p>
          <a:p>
            <a:endParaRPr lang="en-GB" sz="1000" dirty="0"/>
          </a:p>
          <a:p>
            <a:r>
              <a:rPr lang="en-GB" dirty="0"/>
              <a:t>Subgroup 3 (mutation 3)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D41040-3CE7-4D88-82C7-6D3221C0134C}"/>
              </a:ext>
            </a:extLst>
          </p:cNvPr>
          <p:cNvSpPr/>
          <p:nvPr/>
        </p:nvSpPr>
        <p:spPr>
          <a:xfrm>
            <a:off x="4282156" y="1451357"/>
            <a:ext cx="327660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1300DCA-29F2-4A35-96D7-1AD097432DA3}"/>
              </a:ext>
            </a:extLst>
          </p:cNvPr>
          <p:cNvSpPr/>
          <p:nvPr/>
        </p:nvSpPr>
        <p:spPr>
          <a:xfrm>
            <a:off x="4282156" y="1855969"/>
            <a:ext cx="327660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05A80AC-B1E5-4602-ABBE-DA40EE2066BD}"/>
              </a:ext>
            </a:extLst>
          </p:cNvPr>
          <p:cNvSpPr/>
          <p:nvPr/>
        </p:nvSpPr>
        <p:spPr>
          <a:xfrm>
            <a:off x="4282156" y="2260580"/>
            <a:ext cx="327660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EA972DA-DA20-431D-A6EE-05A05F439F3E}"/>
              </a:ext>
            </a:extLst>
          </p:cNvPr>
          <p:cNvSpPr/>
          <p:nvPr/>
        </p:nvSpPr>
        <p:spPr>
          <a:xfrm>
            <a:off x="5259205" y="1451357"/>
            <a:ext cx="32766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E195B56-1F05-4B70-BF0D-B5B1F778F6C6}"/>
              </a:ext>
            </a:extLst>
          </p:cNvPr>
          <p:cNvSpPr/>
          <p:nvPr/>
        </p:nvSpPr>
        <p:spPr>
          <a:xfrm>
            <a:off x="5976788" y="1855969"/>
            <a:ext cx="32766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4B30C0F-0D4B-4607-9C86-3E996C988521}"/>
              </a:ext>
            </a:extLst>
          </p:cNvPr>
          <p:cNvSpPr/>
          <p:nvPr/>
        </p:nvSpPr>
        <p:spPr>
          <a:xfrm>
            <a:off x="6684628" y="2260580"/>
            <a:ext cx="32766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403768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/>
      <p:bldP spid="24" grpId="0"/>
      <p:bldP spid="25" grpId="0" animBg="1"/>
      <p:bldP spid="26" grpId="0" animBg="1"/>
      <p:bldP spid="34" grpId="0" animBg="1"/>
      <p:bldP spid="38" grpId="0" animBg="1"/>
      <p:bldP spid="49" grpId="0" animBg="1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233768" y="1220470"/>
            <a:ext cx="7808632" cy="4794250"/>
          </a:xfrm>
        </p:spPr>
        <p:txBody>
          <a:bodyPr>
            <a:normAutofit/>
          </a:bodyPr>
          <a:lstStyle/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Modern cancer treatments often require clinical trials exploring 	different effects in subgroups</a:t>
            </a: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Multiplicity issues depend on role of subgroup in clinical trial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	- treatment applied to several subgroups; correction needed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	- treatment determined by subgroup; 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			no correction needed due to multiple subgroups</a:t>
            </a:r>
          </a:p>
          <a:p>
            <a:pPr algn="l"/>
            <a:endParaRPr lang="en-US" sz="1950" dirty="0">
              <a:solidFill>
                <a:schemeClr val="tx1"/>
              </a:solidFill>
              <a:latin typeface="Arial"/>
            </a:endParaRP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Multiplicity due to multiple treatments</a:t>
            </a:r>
          </a:p>
          <a:p>
            <a:pPr algn="l"/>
            <a:r>
              <a:rPr lang="en-US" sz="1950" dirty="0">
                <a:solidFill>
                  <a:schemeClr val="tx1"/>
                </a:solidFill>
                <a:latin typeface="Arial"/>
              </a:rPr>
              <a:t>	- careful consideration needed?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65760" y="448310"/>
            <a:ext cx="8463280" cy="7518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  <a:latin typeface="Arial"/>
              </a:rPr>
              <a:t>Summary and conclusions</a:t>
            </a:r>
            <a:endParaRPr lang="en-US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606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/12 medical school lock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 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75E9266EDB6945AAE4FDCF515F0563" ma:contentTypeVersion="" ma:contentTypeDescription="Create a new document." ma:contentTypeScope="" ma:versionID="afcd349e095dd42daa30695a05e154ff">
  <xsd:schema xmlns:xsd="http://www.w3.org/2001/XMLSchema" xmlns:xs="http://www.w3.org/2001/XMLSchema" xmlns:p="http://schemas.microsoft.com/office/2006/metadata/properties" xmlns:ns2="789a5397-e311-4074-bb86-a3d262859971" xmlns:ns3="33cc2fe6-d691-4e39-a8a4-3bb83de63507" targetNamespace="http://schemas.microsoft.com/office/2006/metadata/properties" ma:root="true" ma:fieldsID="952e1c4b93f04eaab7e023875ae18b63" ns2:_="" ns3:_="">
    <xsd:import namespace="789a5397-e311-4074-bb86-a3d262859971"/>
    <xsd:import namespace="33cc2fe6-d691-4e39-a8a4-3bb83de635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9a5397-e311-4074-bb86-a3d262859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c2fe6-d691-4e39-a8a4-3bb83de6350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CA311E-6D31-4FDA-83D8-430BC6DB1DCB}"/>
</file>

<file path=customXml/itemProps2.xml><?xml version="1.0" encoding="utf-8"?>
<ds:datastoreItem xmlns:ds="http://schemas.openxmlformats.org/officeDocument/2006/customXml" ds:itemID="{176AFDA5-DC86-4229-802D-D9B00D80FA2B}"/>
</file>

<file path=customXml/itemProps3.xml><?xml version="1.0" encoding="utf-8"?>
<ds:datastoreItem xmlns:ds="http://schemas.openxmlformats.org/officeDocument/2006/customXml" ds:itemID="{50F7090D-0DF4-47DF-9116-AF84E6D89945}"/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748</Words>
  <Application>Microsoft Office PowerPoint</Application>
  <PresentationFormat>On-screen Show (4:3)</PresentationFormat>
  <Paragraphs>135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1/12 medical school lockup</vt:lpstr>
      <vt:lpstr>W line</vt:lpstr>
      <vt:lpstr>Multiplicity in confirmatory clinical trials  with master protocols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Warwick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value-of-information approach to sample size determination in confirmatory clinical trials in small populations</dc:title>
  <dc:creator>Stallard, Nigel</dc:creator>
  <cp:lastModifiedBy>Stallard, Nigel</cp:lastModifiedBy>
  <cp:revision>162</cp:revision>
  <cp:lastPrinted>2019-04-10T14:56:11Z</cp:lastPrinted>
  <dcterms:created xsi:type="dcterms:W3CDTF">2017-09-08T11:01:02Z</dcterms:created>
  <dcterms:modified xsi:type="dcterms:W3CDTF">2021-05-25T14:16:13Z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0x010100FE75E9266EDB6945AAE4FDCF515F0563</vt:lpwstr>
  </property>
</Properties>
</file>