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4" r:id="rId5"/>
  </p:sldMasterIdLst>
  <p:notesMasterIdLst>
    <p:notesMasterId r:id="rId23"/>
  </p:notesMasterIdLst>
  <p:handoutMasterIdLst>
    <p:handoutMasterId r:id="rId24"/>
  </p:handoutMasterIdLst>
  <p:sldIdLst>
    <p:sldId id="256" r:id="rId6"/>
    <p:sldId id="344" r:id="rId7"/>
    <p:sldId id="409" r:id="rId8"/>
    <p:sldId id="345" r:id="rId9"/>
    <p:sldId id="411" r:id="rId10"/>
    <p:sldId id="405" r:id="rId11"/>
    <p:sldId id="402" r:id="rId12"/>
    <p:sldId id="404" r:id="rId13"/>
    <p:sldId id="346" r:id="rId14"/>
    <p:sldId id="406" r:id="rId15"/>
    <p:sldId id="407" r:id="rId16"/>
    <p:sldId id="410" r:id="rId17"/>
    <p:sldId id="408" r:id="rId18"/>
    <p:sldId id="413" r:id="rId19"/>
    <p:sldId id="324" r:id="rId20"/>
    <p:sldId id="263" r:id="rId21"/>
    <p:sldId id="307" r:id="rId22"/>
  </p:sldIdLst>
  <p:sldSz cx="12192000" cy="6858000"/>
  <p:notesSz cx="6858000" cy="9144000"/>
  <p:defaultTextStyle>
    <a:defPPr>
      <a:defRPr lang="en-GB"/>
    </a:defPPr>
    <a:lvl1pPr algn="r" rtl="0" fontAlgn="base">
      <a:spcBef>
        <a:spcPct val="50000"/>
      </a:spcBef>
      <a:spcAft>
        <a:spcPct val="0"/>
      </a:spcAft>
      <a:defRPr sz="1200" kern="1200">
        <a:solidFill>
          <a:schemeClr val="tx1"/>
        </a:solidFill>
        <a:latin typeface="Arial" charset="0"/>
        <a:ea typeface="+mn-ea"/>
        <a:cs typeface="+mn-cs"/>
      </a:defRPr>
    </a:lvl1pPr>
    <a:lvl2pPr marL="457200" algn="r" rtl="0" fontAlgn="base">
      <a:spcBef>
        <a:spcPct val="50000"/>
      </a:spcBef>
      <a:spcAft>
        <a:spcPct val="0"/>
      </a:spcAft>
      <a:defRPr sz="1200" kern="1200">
        <a:solidFill>
          <a:schemeClr val="tx1"/>
        </a:solidFill>
        <a:latin typeface="Arial" charset="0"/>
        <a:ea typeface="+mn-ea"/>
        <a:cs typeface="+mn-cs"/>
      </a:defRPr>
    </a:lvl2pPr>
    <a:lvl3pPr marL="914400" algn="r" rtl="0" fontAlgn="base">
      <a:spcBef>
        <a:spcPct val="50000"/>
      </a:spcBef>
      <a:spcAft>
        <a:spcPct val="0"/>
      </a:spcAft>
      <a:defRPr sz="1200" kern="1200">
        <a:solidFill>
          <a:schemeClr val="tx1"/>
        </a:solidFill>
        <a:latin typeface="Arial" charset="0"/>
        <a:ea typeface="+mn-ea"/>
        <a:cs typeface="+mn-cs"/>
      </a:defRPr>
    </a:lvl3pPr>
    <a:lvl4pPr marL="1371600" algn="r" rtl="0" fontAlgn="base">
      <a:spcBef>
        <a:spcPct val="50000"/>
      </a:spcBef>
      <a:spcAft>
        <a:spcPct val="0"/>
      </a:spcAft>
      <a:defRPr sz="1200" kern="1200">
        <a:solidFill>
          <a:schemeClr val="tx1"/>
        </a:solidFill>
        <a:latin typeface="Arial" charset="0"/>
        <a:ea typeface="+mn-ea"/>
        <a:cs typeface="+mn-cs"/>
      </a:defRPr>
    </a:lvl4pPr>
    <a:lvl5pPr marL="1828800" algn="r" rtl="0" fontAlgn="base">
      <a:spcBef>
        <a:spcPct val="5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56" userDrawn="1">
          <p15:clr>
            <a:srgbClr val="A4A3A4"/>
          </p15:clr>
        </p15:guide>
        <p15:guide id="2" orient="horz" pos="233" userDrawn="1">
          <p15:clr>
            <a:srgbClr val="A4A3A4"/>
          </p15:clr>
        </p15:guide>
        <p15:guide id="3" pos="7272" userDrawn="1">
          <p15:clr>
            <a:srgbClr val="A4A3A4"/>
          </p15:clr>
        </p15:guide>
        <p15:guide id="4" pos="408" userDrawn="1">
          <p15:clr>
            <a:srgbClr val="A4A3A4"/>
          </p15:clr>
        </p15:guide>
        <p15:guide id="5" pos="536" userDrawn="1">
          <p15:clr>
            <a:srgbClr val="A4A3A4"/>
          </p15:clr>
        </p15:guide>
        <p15:guide id="6" pos="715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is, Ines" initials="IR" lastIdx="15" clrIdx="0">
    <p:extLst>
      <p:ext uri="{19B8F6BF-5375-455C-9EA6-DF929625EA0E}">
        <p15:presenceInfo xmlns:p15="http://schemas.microsoft.com/office/powerpoint/2012/main" userId="Reis, In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290"/>
    <a:srgbClr val="000000"/>
    <a:srgbClr val="34B233"/>
    <a:srgbClr val="FFFFFF"/>
    <a:srgbClr val="FFA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289ED8-EB01-4E10-B324-6B78B6628FFF}" v="2" dt="2021-04-30T16:52:29.5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75" autoAdjust="0"/>
    <p:restoredTop sz="75981" autoAdjust="0"/>
  </p:normalViewPr>
  <p:slideViewPr>
    <p:cSldViewPr snapToGrid="0">
      <p:cViewPr varScale="1">
        <p:scale>
          <a:sx n="95" d="100"/>
          <a:sy n="95" d="100"/>
        </p:scale>
        <p:origin x="2208" y="58"/>
      </p:cViewPr>
      <p:guideLst>
        <p:guide orient="horz" pos="756"/>
        <p:guide orient="horz" pos="233"/>
        <p:guide pos="7272"/>
        <p:guide pos="408"/>
        <p:guide pos="536"/>
        <p:guide pos="7152"/>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ntell, Khadija" userId="157cc46a-decc-4d37-99b8-5042e3cccbc9" providerId="ADAL" clId="{94289ED8-EB01-4E10-B324-6B78B6628FFF}"/>
    <pc:docChg chg="modSld sldOrd">
      <pc:chgData name="Rantell, Khadija" userId="157cc46a-decc-4d37-99b8-5042e3cccbc9" providerId="ADAL" clId="{94289ED8-EB01-4E10-B324-6B78B6628FFF}" dt="2021-04-30T16:57:28.519" v="434" actId="113"/>
      <pc:docMkLst>
        <pc:docMk/>
      </pc:docMkLst>
      <pc:sldChg chg="modNotesTx">
        <pc:chgData name="Rantell, Khadija" userId="157cc46a-decc-4d37-99b8-5042e3cccbc9" providerId="ADAL" clId="{94289ED8-EB01-4E10-B324-6B78B6628FFF}" dt="2021-04-30T16:39:40.319" v="0" actId="6549"/>
        <pc:sldMkLst>
          <pc:docMk/>
          <pc:sldMk cId="0" sldId="256"/>
        </pc:sldMkLst>
      </pc:sldChg>
      <pc:sldChg chg="addSp delSp modSp mod ord modNotesTx">
        <pc:chgData name="Rantell, Khadija" userId="157cc46a-decc-4d37-99b8-5042e3cccbc9" providerId="ADAL" clId="{94289ED8-EB01-4E10-B324-6B78B6628FFF}" dt="2021-04-30T16:55:25.501" v="422" actId="20577"/>
        <pc:sldMkLst>
          <pc:docMk/>
          <pc:sldMk cId="750037624" sldId="324"/>
        </pc:sldMkLst>
        <pc:spChg chg="del">
          <ac:chgData name="Rantell, Khadija" userId="157cc46a-decc-4d37-99b8-5042e3cccbc9" providerId="ADAL" clId="{94289ED8-EB01-4E10-B324-6B78B6628FFF}" dt="2021-04-30T16:52:29.545" v="204"/>
          <ac:spMkLst>
            <pc:docMk/>
            <pc:sldMk cId="750037624" sldId="324"/>
            <ac:spMk id="2" creationId="{E03A8D36-3C0C-4EEA-961A-D54625077521}"/>
          </ac:spMkLst>
        </pc:spChg>
        <pc:spChg chg="add mod">
          <ac:chgData name="Rantell, Khadija" userId="157cc46a-decc-4d37-99b8-5042e3cccbc9" providerId="ADAL" clId="{94289ED8-EB01-4E10-B324-6B78B6628FFF}" dt="2021-04-30T16:52:29.545" v="204"/>
          <ac:spMkLst>
            <pc:docMk/>
            <pc:sldMk cId="750037624" sldId="324"/>
            <ac:spMk id="4" creationId="{EB4C052D-E409-4B7F-B2EB-01A77B0B542C}"/>
          </ac:spMkLst>
        </pc:spChg>
        <pc:picChg chg="add mod">
          <ac:chgData name="Rantell, Khadija" userId="157cc46a-decc-4d37-99b8-5042e3cccbc9" providerId="ADAL" clId="{94289ED8-EB01-4E10-B324-6B78B6628FFF}" dt="2021-04-30T16:50:02.232" v="28" actId="1076"/>
          <ac:picMkLst>
            <pc:docMk/>
            <pc:sldMk cId="750037624" sldId="324"/>
            <ac:picMk id="3" creationId="{D69745B7-7B6C-4ABF-98C9-373AB001BBE6}"/>
          </ac:picMkLst>
        </pc:picChg>
        <pc:picChg chg="mod">
          <ac:chgData name="Rantell, Khadija" userId="157cc46a-decc-4d37-99b8-5042e3cccbc9" providerId="ADAL" clId="{94289ED8-EB01-4E10-B324-6B78B6628FFF}" dt="2021-04-30T16:50:08.159" v="29" actId="1076"/>
          <ac:picMkLst>
            <pc:docMk/>
            <pc:sldMk cId="750037624" sldId="324"/>
            <ac:picMk id="8" creationId="{6620A848-7336-4114-A995-3C64716C2203}"/>
          </ac:picMkLst>
        </pc:picChg>
      </pc:sldChg>
      <pc:sldChg chg="modSp mod">
        <pc:chgData name="Rantell, Khadija" userId="157cc46a-decc-4d37-99b8-5042e3cccbc9" providerId="ADAL" clId="{94289ED8-EB01-4E10-B324-6B78B6628FFF}" dt="2021-04-30T16:56:42.459" v="425" actId="113"/>
        <pc:sldMkLst>
          <pc:docMk/>
          <pc:sldMk cId="380675023" sldId="344"/>
        </pc:sldMkLst>
        <pc:spChg chg="mod">
          <ac:chgData name="Rantell, Khadija" userId="157cc46a-decc-4d37-99b8-5042e3cccbc9" providerId="ADAL" clId="{94289ED8-EB01-4E10-B324-6B78B6628FFF}" dt="2021-04-30T16:56:42.459" v="425" actId="113"/>
          <ac:spMkLst>
            <pc:docMk/>
            <pc:sldMk cId="380675023" sldId="344"/>
            <ac:spMk id="2" creationId="{5677199E-BA35-4EAA-A983-6415C49A2F7D}"/>
          </ac:spMkLst>
        </pc:spChg>
      </pc:sldChg>
      <pc:sldChg chg="modSp mod">
        <pc:chgData name="Rantell, Khadija" userId="157cc46a-decc-4d37-99b8-5042e3cccbc9" providerId="ADAL" clId="{94289ED8-EB01-4E10-B324-6B78B6628FFF}" dt="2021-04-30T16:57:02.746" v="429" actId="113"/>
        <pc:sldMkLst>
          <pc:docMk/>
          <pc:sldMk cId="3132114644" sldId="346"/>
        </pc:sldMkLst>
        <pc:spChg chg="mod">
          <ac:chgData name="Rantell, Khadija" userId="157cc46a-decc-4d37-99b8-5042e3cccbc9" providerId="ADAL" clId="{94289ED8-EB01-4E10-B324-6B78B6628FFF}" dt="2021-04-30T16:57:02.746" v="429" actId="113"/>
          <ac:spMkLst>
            <pc:docMk/>
            <pc:sldMk cId="3132114644" sldId="346"/>
            <ac:spMk id="2" creationId="{09C28CCA-1110-497A-BF23-52208C5767F6}"/>
          </ac:spMkLst>
        </pc:spChg>
        <pc:spChg chg="mod">
          <ac:chgData name="Rantell, Khadija" userId="157cc46a-decc-4d37-99b8-5042e3cccbc9" providerId="ADAL" clId="{94289ED8-EB01-4E10-B324-6B78B6628FFF}" dt="2021-04-30T16:56:20.084" v="423" actId="113"/>
          <ac:spMkLst>
            <pc:docMk/>
            <pc:sldMk cId="3132114644" sldId="346"/>
            <ac:spMk id="3" creationId="{4A5E43BE-5BA7-40C7-980D-B177CD0E17F9}"/>
          </ac:spMkLst>
        </pc:spChg>
      </pc:sldChg>
      <pc:sldChg chg="modSp mod">
        <pc:chgData name="Rantell, Khadija" userId="157cc46a-decc-4d37-99b8-5042e3cccbc9" providerId="ADAL" clId="{94289ED8-EB01-4E10-B324-6B78B6628FFF}" dt="2021-04-30T16:56:53.631" v="427" actId="113"/>
        <pc:sldMkLst>
          <pc:docMk/>
          <pc:sldMk cId="0" sldId="402"/>
        </pc:sldMkLst>
        <pc:spChg chg="mod">
          <ac:chgData name="Rantell, Khadija" userId="157cc46a-decc-4d37-99b8-5042e3cccbc9" providerId="ADAL" clId="{94289ED8-EB01-4E10-B324-6B78B6628FFF}" dt="2021-04-30T16:56:53.631" v="427" actId="113"/>
          <ac:spMkLst>
            <pc:docMk/>
            <pc:sldMk cId="0" sldId="402"/>
            <ac:spMk id="401410" creationId="{905EA43E-3B2C-485A-B78B-6D584BBE906E}"/>
          </ac:spMkLst>
        </pc:spChg>
      </pc:sldChg>
      <pc:sldChg chg="modSp mod">
        <pc:chgData name="Rantell, Khadija" userId="157cc46a-decc-4d37-99b8-5042e3cccbc9" providerId="ADAL" clId="{94289ED8-EB01-4E10-B324-6B78B6628FFF}" dt="2021-04-30T16:56:57.806" v="428" actId="113"/>
        <pc:sldMkLst>
          <pc:docMk/>
          <pc:sldMk cId="2952273308" sldId="404"/>
        </pc:sldMkLst>
        <pc:spChg chg="mod">
          <ac:chgData name="Rantell, Khadija" userId="157cc46a-decc-4d37-99b8-5042e3cccbc9" providerId="ADAL" clId="{94289ED8-EB01-4E10-B324-6B78B6628FFF}" dt="2021-04-30T16:56:57.806" v="428" actId="113"/>
          <ac:spMkLst>
            <pc:docMk/>
            <pc:sldMk cId="2952273308" sldId="404"/>
            <ac:spMk id="2" creationId="{EC2F6F52-AF4B-44FF-8920-647D4C638CA1}"/>
          </ac:spMkLst>
        </pc:spChg>
      </pc:sldChg>
      <pc:sldChg chg="modSp mod">
        <pc:chgData name="Rantell, Khadija" userId="157cc46a-decc-4d37-99b8-5042e3cccbc9" providerId="ADAL" clId="{94289ED8-EB01-4E10-B324-6B78B6628FFF}" dt="2021-04-30T16:56:47.719" v="426" actId="113"/>
        <pc:sldMkLst>
          <pc:docMk/>
          <pc:sldMk cId="3944668600" sldId="405"/>
        </pc:sldMkLst>
        <pc:spChg chg="mod">
          <ac:chgData name="Rantell, Khadija" userId="157cc46a-decc-4d37-99b8-5042e3cccbc9" providerId="ADAL" clId="{94289ED8-EB01-4E10-B324-6B78B6628FFF}" dt="2021-04-30T16:56:47.719" v="426" actId="113"/>
          <ac:spMkLst>
            <pc:docMk/>
            <pc:sldMk cId="3944668600" sldId="405"/>
            <ac:spMk id="2" creationId="{99CEEFC3-E4E6-42EC-ABD3-B5A4BB4F1FD6}"/>
          </ac:spMkLst>
        </pc:spChg>
      </pc:sldChg>
      <pc:sldChg chg="modSp mod">
        <pc:chgData name="Rantell, Khadija" userId="157cc46a-decc-4d37-99b8-5042e3cccbc9" providerId="ADAL" clId="{94289ED8-EB01-4E10-B324-6B78B6628FFF}" dt="2021-04-30T16:57:08.305" v="430" actId="113"/>
        <pc:sldMkLst>
          <pc:docMk/>
          <pc:sldMk cId="2260670914" sldId="406"/>
        </pc:sldMkLst>
        <pc:spChg chg="mod">
          <ac:chgData name="Rantell, Khadija" userId="157cc46a-decc-4d37-99b8-5042e3cccbc9" providerId="ADAL" clId="{94289ED8-EB01-4E10-B324-6B78B6628FFF}" dt="2021-04-30T16:57:08.305" v="430" actId="113"/>
          <ac:spMkLst>
            <pc:docMk/>
            <pc:sldMk cId="2260670914" sldId="406"/>
            <ac:spMk id="2" creationId="{09C28CCA-1110-497A-BF23-52208C5767F6}"/>
          </ac:spMkLst>
        </pc:spChg>
      </pc:sldChg>
      <pc:sldChg chg="modSp mod modNotesTx">
        <pc:chgData name="Rantell, Khadija" userId="157cc46a-decc-4d37-99b8-5042e3cccbc9" providerId="ADAL" clId="{94289ED8-EB01-4E10-B324-6B78B6628FFF}" dt="2021-04-30T16:57:13.505" v="431" actId="113"/>
        <pc:sldMkLst>
          <pc:docMk/>
          <pc:sldMk cId="2233250624" sldId="407"/>
        </pc:sldMkLst>
        <pc:spChg chg="mod">
          <ac:chgData name="Rantell, Khadija" userId="157cc46a-decc-4d37-99b8-5042e3cccbc9" providerId="ADAL" clId="{94289ED8-EB01-4E10-B324-6B78B6628FFF}" dt="2021-04-30T16:57:13.505" v="431" actId="113"/>
          <ac:spMkLst>
            <pc:docMk/>
            <pc:sldMk cId="2233250624" sldId="407"/>
            <ac:spMk id="2" creationId="{B9B5DA03-7F52-4EE4-BFE7-A2C83815D89C}"/>
          </ac:spMkLst>
        </pc:spChg>
      </pc:sldChg>
      <pc:sldChg chg="modSp mod modNotesTx">
        <pc:chgData name="Rantell, Khadija" userId="157cc46a-decc-4d37-99b8-5042e3cccbc9" providerId="ADAL" clId="{94289ED8-EB01-4E10-B324-6B78B6628FFF}" dt="2021-04-30T16:57:21.959" v="433" actId="113"/>
        <pc:sldMkLst>
          <pc:docMk/>
          <pc:sldMk cId="1490784838" sldId="408"/>
        </pc:sldMkLst>
        <pc:spChg chg="mod">
          <ac:chgData name="Rantell, Khadija" userId="157cc46a-decc-4d37-99b8-5042e3cccbc9" providerId="ADAL" clId="{94289ED8-EB01-4E10-B324-6B78B6628FFF}" dt="2021-04-30T16:57:21.959" v="433" actId="113"/>
          <ac:spMkLst>
            <pc:docMk/>
            <pc:sldMk cId="1490784838" sldId="408"/>
            <ac:spMk id="2" creationId="{331E1868-26A0-4E3C-9DBF-B8ACEDF7827A}"/>
          </ac:spMkLst>
        </pc:spChg>
      </pc:sldChg>
      <pc:sldChg chg="modSp mod">
        <pc:chgData name="Rantell, Khadija" userId="157cc46a-decc-4d37-99b8-5042e3cccbc9" providerId="ADAL" clId="{94289ED8-EB01-4E10-B324-6B78B6628FFF}" dt="2021-04-30T16:56:39.385" v="424" actId="113"/>
        <pc:sldMkLst>
          <pc:docMk/>
          <pc:sldMk cId="2600693428" sldId="409"/>
        </pc:sldMkLst>
        <pc:spChg chg="mod">
          <ac:chgData name="Rantell, Khadija" userId="157cc46a-decc-4d37-99b8-5042e3cccbc9" providerId="ADAL" clId="{94289ED8-EB01-4E10-B324-6B78B6628FFF}" dt="2021-04-30T16:56:39.385" v="424" actId="113"/>
          <ac:spMkLst>
            <pc:docMk/>
            <pc:sldMk cId="2600693428" sldId="409"/>
            <ac:spMk id="2" creationId="{3E1F3E91-E2D7-4434-8C96-026966953411}"/>
          </ac:spMkLst>
        </pc:spChg>
      </pc:sldChg>
      <pc:sldChg chg="modSp mod">
        <pc:chgData name="Rantell, Khadija" userId="157cc46a-decc-4d37-99b8-5042e3cccbc9" providerId="ADAL" clId="{94289ED8-EB01-4E10-B324-6B78B6628FFF}" dt="2021-04-30T16:57:17.864" v="432" actId="113"/>
        <pc:sldMkLst>
          <pc:docMk/>
          <pc:sldMk cId="1408535167" sldId="410"/>
        </pc:sldMkLst>
        <pc:spChg chg="mod">
          <ac:chgData name="Rantell, Khadija" userId="157cc46a-decc-4d37-99b8-5042e3cccbc9" providerId="ADAL" clId="{94289ED8-EB01-4E10-B324-6B78B6628FFF}" dt="2021-04-30T16:57:17.864" v="432" actId="113"/>
          <ac:spMkLst>
            <pc:docMk/>
            <pc:sldMk cId="1408535167" sldId="410"/>
            <ac:spMk id="2" creationId="{057959C3-0A18-49F6-8D5C-161813442157}"/>
          </ac:spMkLst>
        </pc:spChg>
      </pc:sldChg>
      <pc:sldChg chg="modNotesTx">
        <pc:chgData name="Rantell, Khadija" userId="157cc46a-decc-4d37-99b8-5042e3cccbc9" providerId="ADAL" clId="{94289ED8-EB01-4E10-B324-6B78B6628FFF}" dt="2021-04-30T16:39:48.003" v="1" actId="6549"/>
        <pc:sldMkLst>
          <pc:docMk/>
          <pc:sldMk cId="2337681771" sldId="411"/>
        </pc:sldMkLst>
      </pc:sldChg>
      <pc:sldChg chg="modSp mod modNotesTx">
        <pc:chgData name="Rantell, Khadija" userId="157cc46a-decc-4d37-99b8-5042e3cccbc9" providerId="ADAL" clId="{94289ED8-EB01-4E10-B324-6B78B6628FFF}" dt="2021-04-30T16:57:28.519" v="434" actId="113"/>
        <pc:sldMkLst>
          <pc:docMk/>
          <pc:sldMk cId="4263139279" sldId="413"/>
        </pc:sldMkLst>
        <pc:spChg chg="mod">
          <ac:chgData name="Rantell, Khadija" userId="157cc46a-decc-4d37-99b8-5042e3cccbc9" providerId="ADAL" clId="{94289ED8-EB01-4E10-B324-6B78B6628FFF}" dt="2021-04-30T16:57:28.519" v="434" actId="113"/>
          <ac:spMkLst>
            <pc:docMk/>
            <pc:sldMk cId="4263139279" sldId="413"/>
            <ac:spMk id="2" creationId="{4B6BE49E-E879-4604-9FD1-BD86812F5AF8}"/>
          </ac:spMkLst>
        </pc:spChg>
        <pc:spChg chg="mod">
          <ac:chgData name="Rantell, Khadija" userId="157cc46a-decc-4d37-99b8-5042e3cccbc9" providerId="ADAL" clId="{94289ED8-EB01-4E10-B324-6B78B6628FFF}" dt="2021-04-30T16:53:25.358" v="240" actId="6549"/>
          <ac:spMkLst>
            <pc:docMk/>
            <pc:sldMk cId="4263139279" sldId="413"/>
            <ac:spMk id="3" creationId="{D7231C2F-2F7F-429D-A801-2B412CCD3D7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8FEDDF-733B-44B1-BC9E-7013A9B06907}" type="doc">
      <dgm:prSet loTypeId="urn:microsoft.com/office/officeart/2005/8/layout/process1" loCatId="process" qsTypeId="urn:microsoft.com/office/officeart/2005/8/quickstyle/simple1" qsCatId="simple" csTypeId="urn:microsoft.com/office/officeart/2005/8/colors/accent1_2" csCatId="accent1" phldr="1"/>
      <dgm:spPr/>
    </dgm:pt>
    <dgm:pt modelId="{C9BB1AAF-1494-43A0-841B-43B011838B05}">
      <dgm:prSet phldrT="[Text]" custT="1"/>
      <dgm:spPr/>
      <dgm:t>
        <a:bodyPr/>
        <a:lstStyle/>
        <a:p>
          <a:r>
            <a:rPr lang="en-GB" sz="2000" dirty="0"/>
            <a:t>1996</a:t>
          </a:r>
        </a:p>
      </dgm:t>
    </dgm:pt>
    <dgm:pt modelId="{4A570EC4-9300-46E8-AC8A-9DC3431D05DA}" type="parTrans" cxnId="{A14455E1-1587-40C9-92D7-C0589FFD2A8D}">
      <dgm:prSet/>
      <dgm:spPr/>
      <dgm:t>
        <a:bodyPr/>
        <a:lstStyle/>
        <a:p>
          <a:endParaRPr lang="en-GB"/>
        </a:p>
      </dgm:t>
    </dgm:pt>
    <dgm:pt modelId="{1F92FE23-FE8D-47FE-B390-BE98ABE6631E}" type="sibTrans" cxnId="{A14455E1-1587-40C9-92D7-C0589FFD2A8D}">
      <dgm:prSet/>
      <dgm:spPr/>
      <dgm:t>
        <a:bodyPr/>
        <a:lstStyle/>
        <a:p>
          <a:endParaRPr lang="en-GB"/>
        </a:p>
      </dgm:t>
    </dgm:pt>
    <dgm:pt modelId="{D5FD5258-9718-4636-A3BC-F1A4CAB6F801}">
      <dgm:prSet phldrT="[Text]" custT="1"/>
      <dgm:spPr/>
      <dgm:t>
        <a:bodyPr/>
        <a:lstStyle/>
        <a:p>
          <a:r>
            <a:rPr lang="en-GB" sz="2000" dirty="0"/>
            <a:t>2020</a:t>
          </a:r>
        </a:p>
      </dgm:t>
    </dgm:pt>
    <dgm:pt modelId="{ABAED01D-2B7C-4849-899C-F01F139024DD}" type="parTrans" cxnId="{1CC10D03-CA0B-4714-A616-02B0610D56B7}">
      <dgm:prSet/>
      <dgm:spPr/>
      <dgm:t>
        <a:bodyPr/>
        <a:lstStyle/>
        <a:p>
          <a:endParaRPr lang="en-GB"/>
        </a:p>
      </dgm:t>
    </dgm:pt>
    <dgm:pt modelId="{97552FFF-3C32-47E5-AA7B-C513B2B8150E}" type="sibTrans" cxnId="{1CC10D03-CA0B-4714-A616-02B0610D56B7}">
      <dgm:prSet/>
      <dgm:spPr/>
      <dgm:t>
        <a:bodyPr/>
        <a:lstStyle/>
        <a:p>
          <a:endParaRPr lang="en-GB"/>
        </a:p>
      </dgm:t>
    </dgm:pt>
    <dgm:pt modelId="{E302573C-3F12-42DB-8C30-8FEF2409C448}">
      <dgm:prSet phldrT="[Text]" custT="1"/>
      <dgm:spPr/>
      <dgm:t>
        <a:bodyPr/>
        <a:lstStyle/>
        <a:p>
          <a:r>
            <a:rPr lang="en-GB" sz="2000" dirty="0"/>
            <a:t>1998</a:t>
          </a:r>
        </a:p>
      </dgm:t>
    </dgm:pt>
    <dgm:pt modelId="{CC97D0E2-6A0A-4881-B354-6D12AABA401B}" type="parTrans" cxnId="{5C1853B1-ADAA-440D-BF46-ECFC28EF7BE2}">
      <dgm:prSet/>
      <dgm:spPr/>
      <dgm:t>
        <a:bodyPr/>
        <a:lstStyle/>
        <a:p>
          <a:endParaRPr lang="en-GB"/>
        </a:p>
      </dgm:t>
    </dgm:pt>
    <dgm:pt modelId="{F8AAE3B7-7EA6-44EF-B18D-DCC787099363}" type="sibTrans" cxnId="{5C1853B1-ADAA-440D-BF46-ECFC28EF7BE2}">
      <dgm:prSet/>
      <dgm:spPr/>
      <dgm:t>
        <a:bodyPr/>
        <a:lstStyle/>
        <a:p>
          <a:endParaRPr lang="en-GB"/>
        </a:p>
      </dgm:t>
    </dgm:pt>
    <dgm:pt modelId="{EBB30655-6E97-4D35-9EF3-2D9A6ED0D74D}">
      <dgm:prSet phldrT="[Text]" custT="1"/>
      <dgm:spPr/>
      <dgm:t>
        <a:bodyPr/>
        <a:lstStyle/>
        <a:p>
          <a:r>
            <a:rPr lang="en-GB" sz="2000" dirty="0"/>
            <a:t>2010</a:t>
          </a:r>
        </a:p>
      </dgm:t>
    </dgm:pt>
    <dgm:pt modelId="{5C3212EB-70C7-4091-9116-469BFA64AE8B}" type="parTrans" cxnId="{26A2D5FB-DCCA-421C-8683-29AC75E0F514}">
      <dgm:prSet/>
      <dgm:spPr/>
      <dgm:t>
        <a:bodyPr/>
        <a:lstStyle/>
        <a:p>
          <a:endParaRPr lang="en-GB"/>
        </a:p>
      </dgm:t>
    </dgm:pt>
    <dgm:pt modelId="{6BACF7B5-2933-4983-A23F-9847422F5382}" type="sibTrans" cxnId="{26A2D5FB-DCCA-421C-8683-29AC75E0F514}">
      <dgm:prSet/>
      <dgm:spPr/>
      <dgm:t>
        <a:bodyPr/>
        <a:lstStyle/>
        <a:p>
          <a:endParaRPr lang="en-GB"/>
        </a:p>
      </dgm:t>
    </dgm:pt>
    <dgm:pt modelId="{10CBD235-EB11-42E3-A108-3F467752ED31}">
      <dgm:prSet phldrT="[Text]" custT="1"/>
      <dgm:spPr/>
      <dgm:t>
        <a:bodyPr/>
        <a:lstStyle/>
        <a:p>
          <a:r>
            <a:rPr lang="en-GB" sz="2000" dirty="0"/>
            <a:t>2010</a:t>
          </a:r>
          <a:endParaRPr lang="en-GB" sz="1300" dirty="0"/>
        </a:p>
      </dgm:t>
    </dgm:pt>
    <dgm:pt modelId="{FF9EC335-A4EE-48B8-B753-12D3225CD259}" type="parTrans" cxnId="{B4FD6CD1-4DA9-44DA-8B15-4F4F65E32680}">
      <dgm:prSet/>
      <dgm:spPr/>
      <dgm:t>
        <a:bodyPr/>
        <a:lstStyle/>
        <a:p>
          <a:endParaRPr lang="en-GB"/>
        </a:p>
      </dgm:t>
    </dgm:pt>
    <dgm:pt modelId="{DABAB9F8-BADC-4745-828C-85E8A3743B36}" type="sibTrans" cxnId="{B4FD6CD1-4DA9-44DA-8B15-4F4F65E32680}">
      <dgm:prSet/>
      <dgm:spPr/>
      <dgm:t>
        <a:bodyPr/>
        <a:lstStyle/>
        <a:p>
          <a:endParaRPr lang="en-GB"/>
        </a:p>
      </dgm:t>
    </dgm:pt>
    <dgm:pt modelId="{574AC3B1-BE39-4A16-9767-5D5C34306E3B}">
      <dgm:prSet phldrT="[Text]"/>
      <dgm:spPr/>
      <dgm:t>
        <a:bodyPr/>
        <a:lstStyle/>
        <a:p>
          <a:r>
            <a:rPr lang="en-GB" dirty="0"/>
            <a:t>ICH E9 (R1) implementation </a:t>
          </a:r>
        </a:p>
        <a:p>
          <a:r>
            <a:rPr lang="en-GB" dirty="0"/>
            <a:t>Revision of guidelines is ongoing</a:t>
          </a:r>
        </a:p>
      </dgm:t>
    </dgm:pt>
    <dgm:pt modelId="{CBD77B71-D0AA-46EF-8657-8E754E14D68D}" type="sibTrans" cxnId="{039B9D0D-B1CD-4CA4-A2B3-61C448943DB4}">
      <dgm:prSet/>
      <dgm:spPr/>
      <dgm:t>
        <a:bodyPr/>
        <a:lstStyle/>
        <a:p>
          <a:endParaRPr lang="en-GB"/>
        </a:p>
      </dgm:t>
    </dgm:pt>
    <dgm:pt modelId="{DF8433BD-F087-4465-8040-D0B35F10FBA6}" type="parTrans" cxnId="{039B9D0D-B1CD-4CA4-A2B3-61C448943DB4}">
      <dgm:prSet/>
      <dgm:spPr/>
      <dgm:t>
        <a:bodyPr/>
        <a:lstStyle/>
        <a:p>
          <a:endParaRPr lang="en-GB"/>
        </a:p>
      </dgm:t>
    </dgm:pt>
    <dgm:pt modelId="{9833A766-399D-4478-8B35-65699F0B1166}" type="pres">
      <dgm:prSet presAssocID="{BA8FEDDF-733B-44B1-BC9E-7013A9B06907}" presName="Name0" presStyleCnt="0">
        <dgm:presLayoutVars>
          <dgm:dir/>
          <dgm:resizeHandles val="exact"/>
        </dgm:presLayoutVars>
      </dgm:prSet>
      <dgm:spPr/>
    </dgm:pt>
    <dgm:pt modelId="{BB599029-59F7-45FF-AA50-EEABE5C7CD71}" type="pres">
      <dgm:prSet presAssocID="{C9BB1AAF-1494-43A0-841B-43B011838B05}" presName="node" presStyleLbl="node1" presStyleIdx="0" presStyleCnt="6">
        <dgm:presLayoutVars>
          <dgm:bulletEnabled val="1"/>
        </dgm:presLayoutVars>
      </dgm:prSet>
      <dgm:spPr/>
    </dgm:pt>
    <dgm:pt modelId="{B2B439E6-888F-46AE-B481-E790A5CB9379}" type="pres">
      <dgm:prSet presAssocID="{1F92FE23-FE8D-47FE-B390-BE98ABE6631E}" presName="sibTrans" presStyleLbl="sibTrans2D1" presStyleIdx="0" presStyleCnt="5"/>
      <dgm:spPr/>
    </dgm:pt>
    <dgm:pt modelId="{9E1381C9-2751-4993-BAD1-9518B4F2FB80}" type="pres">
      <dgm:prSet presAssocID="{1F92FE23-FE8D-47FE-B390-BE98ABE6631E}" presName="connectorText" presStyleLbl="sibTrans2D1" presStyleIdx="0" presStyleCnt="5"/>
      <dgm:spPr/>
    </dgm:pt>
    <dgm:pt modelId="{C4FD5E8E-6DF0-46CE-BC86-897C0EF62859}" type="pres">
      <dgm:prSet presAssocID="{E302573C-3F12-42DB-8C30-8FEF2409C448}" presName="node" presStyleLbl="node1" presStyleIdx="1" presStyleCnt="6">
        <dgm:presLayoutVars>
          <dgm:bulletEnabled val="1"/>
        </dgm:presLayoutVars>
      </dgm:prSet>
      <dgm:spPr/>
    </dgm:pt>
    <dgm:pt modelId="{BDC17EA6-266B-44D3-AAB6-F0996330799B}" type="pres">
      <dgm:prSet presAssocID="{F8AAE3B7-7EA6-44EF-B18D-DCC787099363}" presName="sibTrans" presStyleLbl="sibTrans2D1" presStyleIdx="1" presStyleCnt="5"/>
      <dgm:spPr/>
    </dgm:pt>
    <dgm:pt modelId="{6D5E1AC9-66F6-4544-8D82-CAAA8A3A3538}" type="pres">
      <dgm:prSet presAssocID="{F8AAE3B7-7EA6-44EF-B18D-DCC787099363}" presName="connectorText" presStyleLbl="sibTrans2D1" presStyleIdx="1" presStyleCnt="5"/>
      <dgm:spPr/>
    </dgm:pt>
    <dgm:pt modelId="{29135E43-03F1-43B4-A691-AA8DF2AD8A2A}" type="pres">
      <dgm:prSet presAssocID="{EBB30655-6E97-4D35-9EF3-2D9A6ED0D74D}" presName="node" presStyleLbl="node1" presStyleIdx="2" presStyleCnt="6">
        <dgm:presLayoutVars>
          <dgm:bulletEnabled val="1"/>
        </dgm:presLayoutVars>
      </dgm:prSet>
      <dgm:spPr/>
    </dgm:pt>
    <dgm:pt modelId="{8FAA346D-3493-435D-822B-30C852790097}" type="pres">
      <dgm:prSet presAssocID="{6BACF7B5-2933-4983-A23F-9847422F5382}" presName="sibTrans" presStyleLbl="sibTrans2D1" presStyleIdx="2" presStyleCnt="5"/>
      <dgm:spPr/>
    </dgm:pt>
    <dgm:pt modelId="{BF82C437-F5B9-48A5-934C-C3973349F7AC}" type="pres">
      <dgm:prSet presAssocID="{6BACF7B5-2933-4983-A23F-9847422F5382}" presName="connectorText" presStyleLbl="sibTrans2D1" presStyleIdx="2" presStyleCnt="5"/>
      <dgm:spPr/>
    </dgm:pt>
    <dgm:pt modelId="{ECE2F0A4-18EF-42C6-88C3-68A90AEF30B1}" type="pres">
      <dgm:prSet presAssocID="{10CBD235-EB11-42E3-A108-3F467752ED31}" presName="node" presStyleLbl="node1" presStyleIdx="3" presStyleCnt="6">
        <dgm:presLayoutVars>
          <dgm:bulletEnabled val="1"/>
        </dgm:presLayoutVars>
      </dgm:prSet>
      <dgm:spPr/>
    </dgm:pt>
    <dgm:pt modelId="{0B88B12C-3352-4F85-9F92-917A36CDB815}" type="pres">
      <dgm:prSet presAssocID="{DABAB9F8-BADC-4745-828C-85E8A3743B36}" presName="sibTrans" presStyleLbl="sibTrans2D1" presStyleIdx="3" presStyleCnt="5"/>
      <dgm:spPr/>
    </dgm:pt>
    <dgm:pt modelId="{E898DDA3-6F94-4E0B-B488-B9DD76A46B6D}" type="pres">
      <dgm:prSet presAssocID="{DABAB9F8-BADC-4745-828C-85E8A3743B36}" presName="connectorText" presStyleLbl="sibTrans2D1" presStyleIdx="3" presStyleCnt="5"/>
      <dgm:spPr/>
    </dgm:pt>
    <dgm:pt modelId="{15680848-5B6F-406C-B141-79367FA36D93}" type="pres">
      <dgm:prSet presAssocID="{D5FD5258-9718-4636-A3BC-F1A4CAB6F801}" presName="node" presStyleLbl="node1" presStyleIdx="4" presStyleCnt="6">
        <dgm:presLayoutVars>
          <dgm:bulletEnabled val="1"/>
        </dgm:presLayoutVars>
      </dgm:prSet>
      <dgm:spPr/>
    </dgm:pt>
    <dgm:pt modelId="{4B375272-4FBB-4CC2-A5F0-A7DBA8CF3F47}" type="pres">
      <dgm:prSet presAssocID="{97552FFF-3C32-47E5-AA7B-C513B2B8150E}" presName="sibTrans" presStyleLbl="sibTrans2D1" presStyleIdx="4" presStyleCnt="5"/>
      <dgm:spPr/>
    </dgm:pt>
    <dgm:pt modelId="{80F66AEE-DC70-430D-9185-31FCC095C2D4}" type="pres">
      <dgm:prSet presAssocID="{97552FFF-3C32-47E5-AA7B-C513B2B8150E}" presName="connectorText" presStyleLbl="sibTrans2D1" presStyleIdx="4" presStyleCnt="5"/>
      <dgm:spPr/>
    </dgm:pt>
    <dgm:pt modelId="{0E67995E-13E1-451C-851E-1B6BBC902903}" type="pres">
      <dgm:prSet presAssocID="{574AC3B1-BE39-4A16-9767-5D5C34306E3B}" presName="node" presStyleLbl="node1" presStyleIdx="5" presStyleCnt="6">
        <dgm:presLayoutVars>
          <dgm:bulletEnabled val="1"/>
        </dgm:presLayoutVars>
      </dgm:prSet>
      <dgm:spPr/>
    </dgm:pt>
  </dgm:ptLst>
  <dgm:cxnLst>
    <dgm:cxn modelId="{1CC10D03-CA0B-4714-A616-02B0610D56B7}" srcId="{BA8FEDDF-733B-44B1-BC9E-7013A9B06907}" destId="{D5FD5258-9718-4636-A3BC-F1A4CAB6F801}" srcOrd="4" destOrd="0" parTransId="{ABAED01D-2B7C-4849-899C-F01F139024DD}" sibTransId="{97552FFF-3C32-47E5-AA7B-C513B2B8150E}"/>
    <dgm:cxn modelId="{039B9D0D-B1CD-4CA4-A2B3-61C448943DB4}" srcId="{BA8FEDDF-733B-44B1-BC9E-7013A9B06907}" destId="{574AC3B1-BE39-4A16-9767-5D5C34306E3B}" srcOrd="5" destOrd="0" parTransId="{DF8433BD-F087-4465-8040-D0B35F10FBA6}" sibTransId="{CBD77B71-D0AA-46EF-8657-8E754E14D68D}"/>
    <dgm:cxn modelId="{3019EC11-C25C-40F3-8681-AA8A57815038}" type="presOf" srcId="{DABAB9F8-BADC-4745-828C-85E8A3743B36}" destId="{E898DDA3-6F94-4E0B-B488-B9DD76A46B6D}" srcOrd="1" destOrd="0" presId="urn:microsoft.com/office/officeart/2005/8/layout/process1"/>
    <dgm:cxn modelId="{0C4D201F-DA91-4CA9-982C-2734F76A56E9}" type="presOf" srcId="{F8AAE3B7-7EA6-44EF-B18D-DCC787099363}" destId="{BDC17EA6-266B-44D3-AAB6-F0996330799B}" srcOrd="0" destOrd="0" presId="urn:microsoft.com/office/officeart/2005/8/layout/process1"/>
    <dgm:cxn modelId="{19ABB240-501E-41B8-8382-1A4D2D1B6B77}" type="presOf" srcId="{97552FFF-3C32-47E5-AA7B-C513B2B8150E}" destId="{4B375272-4FBB-4CC2-A5F0-A7DBA8CF3F47}" srcOrd="0" destOrd="0" presId="urn:microsoft.com/office/officeart/2005/8/layout/process1"/>
    <dgm:cxn modelId="{3EFF685E-C1B5-4C24-A4C6-14ABE23794E6}" type="presOf" srcId="{6BACF7B5-2933-4983-A23F-9847422F5382}" destId="{BF82C437-F5B9-48A5-934C-C3973349F7AC}" srcOrd="1" destOrd="0" presId="urn:microsoft.com/office/officeart/2005/8/layout/process1"/>
    <dgm:cxn modelId="{C68A8A66-834A-4F85-933E-3D214E9A6FF9}" type="presOf" srcId="{EBB30655-6E97-4D35-9EF3-2D9A6ED0D74D}" destId="{29135E43-03F1-43B4-A691-AA8DF2AD8A2A}" srcOrd="0" destOrd="0" presId="urn:microsoft.com/office/officeart/2005/8/layout/process1"/>
    <dgm:cxn modelId="{3FCAE467-66D9-4BFE-BEFF-FD1EE20B522F}" type="presOf" srcId="{10CBD235-EB11-42E3-A108-3F467752ED31}" destId="{ECE2F0A4-18EF-42C6-88C3-68A90AEF30B1}" srcOrd="0" destOrd="0" presId="urn:microsoft.com/office/officeart/2005/8/layout/process1"/>
    <dgm:cxn modelId="{5DEA0056-DB83-4774-8023-8BFB7C075B80}" type="presOf" srcId="{574AC3B1-BE39-4A16-9767-5D5C34306E3B}" destId="{0E67995E-13E1-451C-851E-1B6BBC902903}" srcOrd="0" destOrd="0" presId="urn:microsoft.com/office/officeart/2005/8/layout/process1"/>
    <dgm:cxn modelId="{51EC047F-A531-4FB6-B16B-28051DEA6141}" type="presOf" srcId="{F8AAE3B7-7EA6-44EF-B18D-DCC787099363}" destId="{6D5E1AC9-66F6-4544-8D82-CAAA8A3A3538}" srcOrd="1" destOrd="0" presId="urn:microsoft.com/office/officeart/2005/8/layout/process1"/>
    <dgm:cxn modelId="{E3EB407F-5927-4950-A290-DC49581FFB11}" type="presOf" srcId="{97552FFF-3C32-47E5-AA7B-C513B2B8150E}" destId="{80F66AEE-DC70-430D-9185-31FCC095C2D4}" srcOrd="1" destOrd="0" presId="urn:microsoft.com/office/officeart/2005/8/layout/process1"/>
    <dgm:cxn modelId="{ECEA518A-CEBC-4C8B-8B24-93D28851EF7C}" type="presOf" srcId="{1F92FE23-FE8D-47FE-B390-BE98ABE6631E}" destId="{9E1381C9-2751-4993-BAD1-9518B4F2FB80}" srcOrd="1" destOrd="0" presId="urn:microsoft.com/office/officeart/2005/8/layout/process1"/>
    <dgm:cxn modelId="{5C1853B1-ADAA-440D-BF46-ECFC28EF7BE2}" srcId="{BA8FEDDF-733B-44B1-BC9E-7013A9B06907}" destId="{E302573C-3F12-42DB-8C30-8FEF2409C448}" srcOrd="1" destOrd="0" parTransId="{CC97D0E2-6A0A-4881-B354-6D12AABA401B}" sibTransId="{F8AAE3B7-7EA6-44EF-B18D-DCC787099363}"/>
    <dgm:cxn modelId="{9A66D7B6-3E48-4BC8-8D60-47F4611E6B14}" type="presOf" srcId="{C9BB1AAF-1494-43A0-841B-43B011838B05}" destId="{BB599029-59F7-45FF-AA50-EEABE5C7CD71}" srcOrd="0" destOrd="0" presId="urn:microsoft.com/office/officeart/2005/8/layout/process1"/>
    <dgm:cxn modelId="{9F9104C2-2B4D-4FE3-BDAB-D193FD095320}" type="presOf" srcId="{DABAB9F8-BADC-4745-828C-85E8A3743B36}" destId="{0B88B12C-3352-4F85-9F92-917A36CDB815}" srcOrd="0" destOrd="0" presId="urn:microsoft.com/office/officeart/2005/8/layout/process1"/>
    <dgm:cxn modelId="{B4FD6CD1-4DA9-44DA-8B15-4F4F65E32680}" srcId="{BA8FEDDF-733B-44B1-BC9E-7013A9B06907}" destId="{10CBD235-EB11-42E3-A108-3F467752ED31}" srcOrd="3" destOrd="0" parTransId="{FF9EC335-A4EE-48B8-B753-12D3225CD259}" sibTransId="{DABAB9F8-BADC-4745-828C-85E8A3743B36}"/>
    <dgm:cxn modelId="{A14455E1-1587-40C9-92D7-C0589FFD2A8D}" srcId="{BA8FEDDF-733B-44B1-BC9E-7013A9B06907}" destId="{C9BB1AAF-1494-43A0-841B-43B011838B05}" srcOrd="0" destOrd="0" parTransId="{4A570EC4-9300-46E8-AC8A-9DC3431D05DA}" sibTransId="{1F92FE23-FE8D-47FE-B390-BE98ABE6631E}"/>
    <dgm:cxn modelId="{0AE939EC-5D28-4218-9C46-1AF68B6ADC06}" type="presOf" srcId="{1F92FE23-FE8D-47FE-B390-BE98ABE6631E}" destId="{B2B439E6-888F-46AE-B481-E790A5CB9379}" srcOrd="0" destOrd="0" presId="urn:microsoft.com/office/officeart/2005/8/layout/process1"/>
    <dgm:cxn modelId="{514264F1-3BD1-41F7-A84E-00D4134F9C97}" type="presOf" srcId="{6BACF7B5-2933-4983-A23F-9847422F5382}" destId="{8FAA346D-3493-435D-822B-30C852790097}" srcOrd="0" destOrd="0" presId="urn:microsoft.com/office/officeart/2005/8/layout/process1"/>
    <dgm:cxn modelId="{8D6FE3F1-1DA5-4D11-AB5F-2CF3487E86DA}" type="presOf" srcId="{D5FD5258-9718-4636-A3BC-F1A4CAB6F801}" destId="{15680848-5B6F-406C-B141-79367FA36D93}" srcOrd="0" destOrd="0" presId="urn:microsoft.com/office/officeart/2005/8/layout/process1"/>
    <dgm:cxn modelId="{2B619AF6-121E-41E8-B281-9A34B4ABE3D6}" type="presOf" srcId="{E302573C-3F12-42DB-8C30-8FEF2409C448}" destId="{C4FD5E8E-6DF0-46CE-BC86-897C0EF62859}" srcOrd="0" destOrd="0" presId="urn:microsoft.com/office/officeart/2005/8/layout/process1"/>
    <dgm:cxn modelId="{26A2D5FB-DCCA-421C-8683-29AC75E0F514}" srcId="{BA8FEDDF-733B-44B1-BC9E-7013A9B06907}" destId="{EBB30655-6E97-4D35-9EF3-2D9A6ED0D74D}" srcOrd="2" destOrd="0" parTransId="{5C3212EB-70C7-4091-9116-469BFA64AE8B}" sibTransId="{6BACF7B5-2933-4983-A23F-9847422F5382}"/>
    <dgm:cxn modelId="{DFB30BFE-5523-4943-A7D7-066EE29F4553}" type="presOf" srcId="{BA8FEDDF-733B-44B1-BC9E-7013A9B06907}" destId="{9833A766-399D-4478-8B35-65699F0B1166}" srcOrd="0" destOrd="0" presId="urn:microsoft.com/office/officeart/2005/8/layout/process1"/>
    <dgm:cxn modelId="{C998ECE1-6DB8-4821-A468-439E23E63C79}" type="presParOf" srcId="{9833A766-399D-4478-8B35-65699F0B1166}" destId="{BB599029-59F7-45FF-AA50-EEABE5C7CD71}" srcOrd="0" destOrd="0" presId="urn:microsoft.com/office/officeart/2005/8/layout/process1"/>
    <dgm:cxn modelId="{B64D902E-202B-4F6B-8C62-00DB43B58FDB}" type="presParOf" srcId="{9833A766-399D-4478-8B35-65699F0B1166}" destId="{B2B439E6-888F-46AE-B481-E790A5CB9379}" srcOrd="1" destOrd="0" presId="urn:microsoft.com/office/officeart/2005/8/layout/process1"/>
    <dgm:cxn modelId="{42D3553A-125A-4377-A560-21B5A0D63A46}" type="presParOf" srcId="{B2B439E6-888F-46AE-B481-E790A5CB9379}" destId="{9E1381C9-2751-4993-BAD1-9518B4F2FB80}" srcOrd="0" destOrd="0" presId="urn:microsoft.com/office/officeart/2005/8/layout/process1"/>
    <dgm:cxn modelId="{3090028D-8406-46BE-844A-692524161386}" type="presParOf" srcId="{9833A766-399D-4478-8B35-65699F0B1166}" destId="{C4FD5E8E-6DF0-46CE-BC86-897C0EF62859}" srcOrd="2" destOrd="0" presId="urn:microsoft.com/office/officeart/2005/8/layout/process1"/>
    <dgm:cxn modelId="{637D3B64-8E61-4F9D-A2AF-8A9465073FB8}" type="presParOf" srcId="{9833A766-399D-4478-8B35-65699F0B1166}" destId="{BDC17EA6-266B-44D3-AAB6-F0996330799B}" srcOrd="3" destOrd="0" presId="urn:microsoft.com/office/officeart/2005/8/layout/process1"/>
    <dgm:cxn modelId="{E550C0E9-3ECA-4C7E-AB0A-E7FF01C01A82}" type="presParOf" srcId="{BDC17EA6-266B-44D3-AAB6-F0996330799B}" destId="{6D5E1AC9-66F6-4544-8D82-CAAA8A3A3538}" srcOrd="0" destOrd="0" presId="urn:microsoft.com/office/officeart/2005/8/layout/process1"/>
    <dgm:cxn modelId="{4575B368-7A4D-4DD7-A824-7356841B9648}" type="presParOf" srcId="{9833A766-399D-4478-8B35-65699F0B1166}" destId="{29135E43-03F1-43B4-A691-AA8DF2AD8A2A}" srcOrd="4" destOrd="0" presId="urn:microsoft.com/office/officeart/2005/8/layout/process1"/>
    <dgm:cxn modelId="{83878DB1-0C34-4909-B4FC-94F88E17EAC0}" type="presParOf" srcId="{9833A766-399D-4478-8B35-65699F0B1166}" destId="{8FAA346D-3493-435D-822B-30C852790097}" srcOrd="5" destOrd="0" presId="urn:microsoft.com/office/officeart/2005/8/layout/process1"/>
    <dgm:cxn modelId="{FE14EAAD-B9E9-41FC-8840-C2EC618B00C5}" type="presParOf" srcId="{8FAA346D-3493-435D-822B-30C852790097}" destId="{BF82C437-F5B9-48A5-934C-C3973349F7AC}" srcOrd="0" destOrd="0" presId="urn:microsoft.com/office/officeart/2005/8/layout/process1"/>
    <dgm:cxn modelId="{5322AB5F-537A-4E35-990A-9A80715CD85D}" type="presParOf" srcId="{9833A766-399D-4478-8B35-65699F0B1166}" destId="{ECE2F0A4-18EF-42C6-88C3-68A90AEF30B1}" srcOrd="6" destOrd="0" presId="urn:microsoft.com/office/officeart/2005/8/layout/process1"/>
    <dgm:cxn modelId="{CBFA64C2-8EE3-4023-95A3-1B41F76F2CD6}" type="presParOf" srcId="{9833A766-399D-4478-8B35-65699F0B1166}" destId="{0B88B12C-3352-4F85-9F92-917A36CDB815}" srcOrd="7" destOrd="0" presId="urn:microsoft.com/office/officeart/2005/8/layout/process1"/>
    <dgm:cxn modelId="{177CAB25-C731-4BD5-B6D7-10023970D5E3}" type="presParOf" srcId="{0B88B12C-3352-4F85-9F92-917A36CDB815}" destId="{E898DDA3-6F94-4E0B-B488-B9DD76A46B6D}" srcOrd="0" destOrd="0" presId="urn:microsoft.com/office/officeart/2005/8/layout/process1"/>
    <dgm:cxn modelId="{3D77C9AA-4993-4B2D-99A9-E5A7A103A691}" type="presParOf" srcId="{9833A766-399D-4478-8B35-65699F0B1166}" destId="{15680848-5B6F-406C-B141-79367FA36D93}" srcOrd="8" destOrd="0" presId="urn:microsoft.com/office/officeart/2005/8/layout/process1"/>
    <dgm:cxn modelId="{3E18291D-9A62-4952-8F6C-CF8F1A2A9B51}" type="presParOf" srcId="{9833A766-399D-4478-8B35-65699F0B1166}" destId="{4B375272-4FBB-4CC2-A5F0-A7DBA8CF3F47}" srcOrd="9" destOrd="0" presId="urn:microsoft.com/office/officeart/2005/8/layout/process1"/>
    <dgm:cxn modelId="{42196E2B-1621-47BE-AB86-DF4567F3AA8E}" type="presParOf" srcId="{4B375272-4FBB-4CC2-A5F0-A7DBA8CF3F47}" destId="{80F66AEE-DC70-430D-9185-31FCC095C2D4}" srcOrd="0" destOrd="0" presId="urn:microsoft.com/office/officeart/2005/8/layout/process1"/>
    <dgm:cxn modelId="{057ACA32-A12D-4ED9-82F7-31A4A78C1D62}" type="presParOf" srcId="{9833A766-399D-4478-8B35-65699F0B1166}" destId="{0E67995E-13E1-451C-851E-1B6BBC902903}"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599029-59F7-45FF-AA50-EEABE5C7CD71}">
      <dsp:nvSpPr>
        <dsp:cNvPr id="0" name=""/>
        <dsp:cNvSpPr/>
      </dsp:nvSpPr>
      <dsp:spPr>
        <a:xfrm>
          <a:off x="0" y="1611736"/>
          <a:ext cx="1314951" cy="1084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1996</a:t>
          </a:r>
        </a:p>
      </dsp:txBody>
      <dsp:txXfrm>
        <a:off x="31774" y="1643510"/>
        <a:ext cx="1251403" cy="1021286"/>
      </dsp:txXfrm>
    </dsp:sp>
    <dsp:sp modelId="{B2B439E6-888F-46AE-B481-E790A5CB9379}">
      <dsp:nvSpPr>
        <dsp:cNvPr id="0" name=""/>
        <dsp:cNvSpPr/>
      </dsp:nvSpPr>
      <dsp:spPr>
        <a:xfrm>
          <a:off x="1446446" y="1991100"/>
          <a:ext cx="278769" cy="326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1446446" y="2056321"/>
        <a:ext cx="195138" cy="195665"/>
      </dsp:txXfrm>
    </dsp:sp>
    <dsp:sp modelId="{C4FD5E8E-6DF0-46CE-BC86-897C0EF62859}">
      <dsp:nvSpPr>
        <dsp:cNvPr id="0" name=""/>
        <dsp:cNvSpPr/>
      </dsp:nvSpPr>
      <dsp:spPr>
        <a:xfrm>
          <a:off x="1840931" y="1611736"/>
          <a:ext cx="1314951" cy="1084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1998</a:t>
          </a:r>
        </a:p>
      </dsp:txBody>
      <dsp:txXfrm>
        <a:off x="1872705" y="1643510"/>
        <a:ext cx="1251403" cy="1021286"/>
      </dsp:txXfrm>
    </dsp:sp>
    <dsp:sp modelId="{BDC17EA6-266B-44D3-AAB6-F0996330799B}">
      <dsp:nvSpPr>
        <dsp:cNvPr id="0" name=""/>
        <dsp:cNvSpPr/>
      </dsp:nvSpPr>
      <dsp:spPr>
        <a:xfrm>
          <a:off x="3287378" y="1991100"/>
          <a:ext cx="278769" cy="326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3287378" y="2056321"/>
        <a:ext cx="195138" cy="195665"/>
      </dsp:txXfrm>
    </dsp:sp>
    <dsp:sp modelId="{29135E43-03F1-43B4-A691-AA8DF2AD8A2A}">
      <dsp:nvSpPr>
        <dsp:cNvPr id="0" name=""/>
        <dsp:cNvSpPr/>
      </dsp:nvSpPr>
      <dsp:spPr>
        <a:xfrm>
          <a:off x="3681863" y="1611736"/>
          <a:ext cx="1314951" cy="1084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2010</a:t>
          </a:r>
        </a:p>
      </dsp:txBody>
      <dsp:txXfrm>
        <a:off x="3713637" y="1643510"/>
        <a:ext cx="1251403" cy="1021286"/>
      </dsp:txXfrm>
    </dsp:sp>
    <dsp:sp modelId="{8FAA346D-3493-435D-822B-30C852790097}">
      <dsp:nvSpPr>
        <dsp:cNvPr id="0" name=""/>
        <dsp:cNvSpPr/>
      </dsp:nvSpPr>
      <dsp:spPr>
        <a:xfrm>
          <a:off x="5128309" y="1991100"/>
          <a:ext cx="278769" cy="326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5128309" y="2056321"/>
        <a:ext cx="195138" cy="195665"/>
      </dsp:txXfrm>
    </dsp:sp>
    <dsp:sp modelId="{ECE2F0A4-18EF-42C6-88C3-68A90AEF30B1}">
      <dsp:nvSpPr>
        <dsp:cNvPr id="0" name=""/>
        <dsp:cNvSpPr/>
      </dsp:nvSpPr>
      <dsp:spPr>
        <a:xfrm>
          <a:off x="5522795" y="1611736"/>
          <a:ext cx="1314951" cy="1084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2010</a:t>
          </a:r>
          <a:endParaRPr lang="en-GB" sz="1300" kern="1200" dirty="0"/>
        </a:p>
      </dsp:txBody>
      <dsp:txXfrm>
        <a:off x="5554569" y="1643510"/>
        <a:ext cx="1251403" cy="1021286"/>
      </dsp:txXfrm>
    </dsp:sp>
    <dsp:sp modelId="{0B88B12C-3352-4F85-9F92-917A36CDB815}">
      <dsp:nvSpPr>
        <dsp:cNvPr id="0" name=""/>
        <dsp:cNvSpPr/>
      </dsp:nvSpPr>
      <dsp:spPr>
        <a:xfrm>
          <a:off x="6969241" y="1991100"/>
          <a:ext cx="278769" cy="326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6969241" y="2056321"/>
        <a:ext cx="195138" cy="195665"/>
      </dsp:txXfrm>
    </dsp:sp>
    <dsp:sp modelId="{15680848-5B6F-406C-B141-79367FA36D93}">
      <dsp:nvSpPr>
        <dsp:cNvPr id="0" name=""/>
        <dsp:cNvSpPr/>
      </dsp:nvSpPr>
      <dsp:spPr>
        <a:xfrm>
          <a:off x="7363727" y="1611736"/>
          <a:ext cx="1314951" cy="1084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2020</a:t>
          </a:r>
        </a:p>
      </dsp:txBody>
      <dsp:txXfrm>
        <a:off x="7395501" y="1643510"/>
        <a:ext cx="1251403" cy="1021286"/>
      </dsp:txXfrm>
    </dsp:sp>
    <dsp:sp modelId="{4B375272-4FBB-4CC2-A5F0-A7DBA8CF3F47}">
      <dsp:nvSpPr>
        <dsp:cNvPr id="0" name=""/>
        <dsp:cNvSpPr/>
      </dsp:nvSpPr>
      <dsp:spPr>
        <a:xfrm>
          <a:off x="8810173" y="1991100"/>
          <a:ext cx="278769" cy="326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8810173" y="2056321"/>
        <a:ext cx="195138" cy="195665"/>
      </dsp:txXfrm>
    </dsp:sp>
    <dsp:sp modelId="{0E67995E-13E1-451C-851E-1B6BBC902903}">
      <dsp:nvSpPr>
        <dsp:cNvPr id="0" name=""/>
        <dsp:cNvSpPr/>
      </dsp:nvSpPr>
      <dsp:spPr>
        <a:xfrm>
          <a:off x="9204658" y="1611736"/>
          <a:ext cx="1314951" cy="1084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ICH E9 (R1) implementation </a:t>
          </a:r>
        </a:p>
        <a:p>
          <a:pPr marL="0" lvl="0" indent="0" algn="ctr" defTabSz="577850">
            <a:lnSpc>
              <a:spcPct val="90000"/>
            </a:lnSpc>
            <a:spcBef>
              <a:spcPct val="0"/>
            </a:spcBef>
            <a:spcAft>
              <a:spcPct val="35000"/>
            </a:spcAft>
            <a:buNone/>
          </a:pPr>
          <a:r>
            <a:rPr lang="en-GB" sz="1300" kern="1200" dirty="0"/>
            <a:t>Revision of guidelines is ongoing</a:t>
          </a:r>
        </a:p>
      </dsp:txBody>
      <dsp:txXfrm>
        <a:off x="9236432" y="1643510"/>
        <a:ext cx="1251403" cy="10212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a:lvl1pPr>
          </a:lstStyle>
          <a:p>
            <a:endParaRPr lang="en-GB" altLang="en-US"/>
          </a:p>
        </p:txBody>
      </p:sp>
      <p:sp>
        <p:nvSpPr>
          <p:cNvPr id="481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a:lvl1pPr>
          </a:lstStyle>
          <a:p>
            <a:endParaRPr lang="en-GB" altLang="en-US"/>
          </a:p>
        </p:txBody>
      </p:sp>
      <p:sp>
        <p:nvSpPr>
          <p:cNvPr id="481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defRPr/>
            </a:lvl1pPr>
          </a:lstStyle>
          <a:p>
            <a:endParaRPr lang="en-GB" altLang="en-US"/>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a:lvl1pPr>
          </a:lstStyle>
          <a:p>
            <a:fld id="{D806C498-9DFE-4255-8F56-5AC4F1C8FF7A}" type="slidenum">
              <a:rPr lang="en-GB" altLang="en-US"/>
              <a:pPr/>
              <a:t>‹#›</a:t>
            </a:fld>
            <a:endParaRPr lang="en-GB" altLang="en-US"/>
          </a:p>
        </p:txBody>
      </p:sp>
    </p:spTree>
    <p:extLst>
      <p:ext uri="{BB962C8B-B14F-4D97-AF65-F5344CB8AC3E}">
        <p14:creationId xmlns:p14="http://schemas.microsoft.com/office/powerpoint/2010/main" val="3073085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a:lvl1pPr>
          </a:lstStyle>
          <a:p>
            <a:endParaRPr lang="en-GB" alt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a:lvl1pPr>
          </a:lstStyle>
          <a:p>
            <a:endParaRPr lang="en-GB" altLang="en-US"/>
          </a:p>
        </p:txBody>
      </p:sp>
      <p:sp>
        <p:nvSpPr>
          <p:cNvPr id="1126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defRPr/>
            </a:lvl1pPr>
          </a:lstStyle>
          <a:p>
            <a:endParaRPr lang="en-GB" alt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a:lvl1pPr>
          </a:lstStyle>
          <a:p>
            <a:fld id="{CB50E474-593A-4520-8A81-08F0A9153282}" type="slidenum">
              <a:rPr lang="en-GB" altLang="en-US"/>
              <a:pPr/>
              <a:t>‹#›</a:t>
            </a:fld>
            <a:endParaRPr lang="en-GB" altLang="en-US"/>
          </a:p>
        </p:txBody>
      </p:sp>
    </p:spTree>
    <p:extLst>
      <p:ext uri="{BB962C8B-B14F-4D97-AF65-F5344CB8AC3E}">
        <p14:creationId xmlns:p14="http://schemas.microsoft.com/office/powerpoint/2010/main" val="10274922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1</a:t>
            </a:fld>
            <a:endParaRPr lang="en-GB" altLang="en-US"/>
          </a:p>
        </p:txBody>
      </p:sp>
    </p:spTree>
    <p:extLst>
      <p:ext uri="{BB962C8B-B14F-4D97-AF65-F5344CB8AC3E}">
        <p14:creationId xmlns:p14="http://schemas.microsoft.com/office/powerpoint/2010/main" val="1636263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i="1" dirty="0"/>
              <a:t>Guideline on Missing Data in Confirmatory Clinical Trials</a:t>
            </a:r>
            <a:r>
              <a:rPr lang="en-GB" dirty="0"/>
              <a:t>, Committee for Medicinal Products for Human Use (CHMP) from the European Medicines Evaluation Agency (2010).</a:t>
            </a:r>
          </a:p>
          <a:p>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The guideline focuses on how the presence of missing data should be addressed in regulatory submissions</a:t>
            </a:r>
          </a:p>
          <a:p>
            <a:endParaRPr lang="en-GB" dirty="0">
              <a:effectLst/>
            </a:endParaRPr>
          </a:p>
          <a:p>
            <a:r>
              <a:rPr lang="en-GB" dirty="0">
                <a:effectLst/>
              </a:rPr>
              <a:t>The pattern of missing data (including reasons for and timing of the missing data) observed in previous related clinical trials should be taken into account when planning a confirmatory clinical trial. </a:t>
            </a:r>
          </a:p>
          <a:p>
            <a:r>
              <a:rPr lang="en-GB" dirty="0">
                <a:effectLst/>
              </a:rPr>
              <a:t>This information should be used to minimise the amount of missing data present in a confirmatory clinical trial and assist in the choice of the method used to analyse the primary endpoint. </a:t>
            </a:r>
          </a:p>
          <a:p>
            <a:endParaRPr lang="en-GB" dirty="0">
              <a:effectLst/>
            </a:endParaRPr>
          </a:p>
          <a:p>
            <a:endParaRPr lang="en-GB" sz="1200" b="0" i="0" u="none" strike="noStrike" kern="1200" baseline="0" dirty="0">
              <a:solidFill>
                <a:schemeClr val="tx1"/>
              </a:solidFill>
              <a:latin typeface="Arial" charset="0"/>
              <a:ea typeface="+mn-ea"/>
              <a:cs typeface="+mn-cs"/>
            </a:endParaRPr>
          </a:p>
          <a:p>
            <a:endParaRPr lang="en-GB" sz="1200" b="0" i="0" u="none" strike="noStrike" kern="1200" baseline="0" dirty="0">
              <a:solidFill>
                <a:schemeClr val="tx1"/>
              </a:solidFill>
              <a:latin typeface="Arial" charset="0"/>
              <a:ea typeface="+mn-ea"/>
              <a:cs typeface="+mn-cs"/>
            </a:endParaRPr>
          </a:p>
          <a:p>
            <a:endParaRPr lang="en-GB" dirty="0"/>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12</a:t>
            </a:fld>
            <a:endParaRPr lang="en-GB" altLang="en-US"/>
          </a:p>
        </p:txBody>
      </p:sp>
    </p:spTree>
    <p:extLst>
      <p:ext uri="{BB962C8B-B14F-4D97-AF65-F5344CB8AC3E}">
        <p14:creationId xmlns:p14="http://schemas.microsoft.com/office/powerpoint/2010/main" val="3545083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The </a:t>
            </a:r>
            <a:r>
              <a:rPr lang="en-GB" dirty="0" err="1"/>
              <a:t>estimand</a:t>
            </a:r>
            <a:r>
              <a:rPr lang="en-GB" dirty="0"/>
              <a:t> frameworks  addresses the miss-match between analysis provided and analysis needed for regulatory decision making</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b="0" i="0" u="none" strike="noStrike" kern="1200" baseline="0" dirty="0">
                <a:solidFill>
                  <a:schemeClr val="tx1"/>
                </a:solidFill>
                <a:latin typeface="Arial" charset="0"/>
                <a:ea typeface="+mn-ea"/>
                <a:cs typeface="+mn-cs"/>
              </a:rPr>
              <a:t>Having clarity in the </a:t>
            </a:r>
            <a:r>
              <a:rPr lang="en-GB" sz="1200" b="0" i="0" u="none" strike="noStrike" kern="1200" baseline="0" dirty="0" err="1">
                <a:solidFill>
                  <a:schemeClr val="tx1"/>
                </a:solidFill>
                <a:latin typeface="Arial" charset="0"/>
                <a:ea typeface="+mn-ea"/>
                <a:cs typeface="+mn-cs"/>
              </a:rPr>
              <a:t>estimand</a:t>
            </a:r>
            <a:r>
              <a:rPr lang="en-GB" sz="1200" b="0" i="0" u="none" strike="noStrike" kern="1200" baseline="0" dirty="0">
                <a:solidFill>
                  <a:schemeClr val="tx1"/>
                </a:solidFill>
                <a:latin typeface="Arial" charset="0"/>
                <a:ea typeface="+mn-ea"/>
                <a:cs typeface="+mn-cs"/>
              </a:rPr>
              <a:t> gives a basis for planning which data need to be collected and hence which data, when not collected, present a missing data problem to be addressed in the statistical analysis.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The occurrence of an intercurrent does not imply that all data planned to be collected thereafter should be regarded as ‘missing’</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13</a:t>
            </a:fld>
            <a:endParaRPr lang="en-GB" altLang="en-US"/>
          </a:p>
        </p:txBody>
      </p:sp>
    </p:spTree>
    <p:extLst>
      <p:ext uri="{BB962C8B-B14F-4D97-AF65-F5344CB8AC3E}">
        <p14:creationId xmlns:p14="http://schemas.microsoft.com/office/powerpoint/2010/main" val="75922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14</a:t>
            </a:fld>
            <a:endParaRPr lang="en-GB" altLang="en-US"/>
          </a:p>
        </p:txBody>
      </p:sp>
    </p:spTree>
    <p:extLst>
      <p:ext uri="{BB962C8B-B14F-4D97-AF65-F5344CB8AC3E}">
        <p14:creationId xmlns:p14="http://schemas.microsoft.com/office/powerpoint/2010/main" val="860733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missing data problems is moving in the right direction following the implementation of ICH  E9 (R1) addendum</a:t>
            </a:r>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15</a:t>
            </a:fld>
            <a:endParaRPr lang="en-GB" altLang="en-US"/>
          </a:p>
        </p:txBody>
      </p:sp>
    </p:spTree>
    <p:extLst>
      <p:ext uri="{BB962C8B-B14F-4D97-AF65-F5344CB8AC3E}">
        <p14:creationId xmlns:p14="http://schemas.microsoft.com/office/powerpoint/2010/main" val="1889015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16</a:t>
            </a:fld>
            <a:endParaRPr lang="en-GB" altLang="en-US"/>
          </a:p>
        </p:txBody>
      </p:sp>
    </p:spTree>
    <p:extLst>
      <p:ext uri="{BB962C8B-B14F-4D97-AF65-F5344CB8AC3E}">
        <p14:creationId xmlns:p14="http://schemas.microsoft.com/office/powerpoint/2010/main" val="165147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note my disclaimer </a:t>
            </a:r>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2</a:t>
            </a:fld>
            <a:endParaRPr lang="en-GB" altLang="en-US"/>
          </a:p>
        </p:txBody>
      </p:sp>
    </p:spTree>
    <p:extLst>
      <p:ext uri="{BB962C8B-B14F-4D97-AF65-F5344CB8AC3E}">
        <p14:creationId xmlns:p14="http://schemas.microsoft.com/office/powerpoint/2010/main" val="3123718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5</a:t>
            </a:fld>
            <a:endParaRPr lang="en-GB" altLang="en-US"/>
          </a:p>
        </p:txBody>
      </p:sp>
    </p:spTree>
    <p:extLst>
      <p:ext uri="{BB962C8B-B14F-4D97-AF65-F5344CB8AC3E}">
        <p14:creationId xmlns:p14="http://schemas.microsoft.com/office/powerpoint/2010/main" val="2619094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b="0" i="0" u="none" strike="noStrike" kern="1200" baseline="0" dirty="0">
                <a:solidFill>
                  <a:schemeClr val="tx1"/>
                </a:solidFill>
                <a:latin typeface="Arial" charset="0"/>
                <a:ea typeface="+mn-ea"/>
                <a:cs typeface="+mn-cs"/>
              </a:rPr>
              <a:t>Much writing on the handling of missing data has taken as its framework the classification of missing data mechanisms introduced by Rubin (1976)</a:t>
            </a:r>
          </a:p>
          <a:p>
            <a:endParaRPr lang="en-GB" dirty="0"/>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6</a:t>
            </a:fld>
            <a:endParaRPr lang="en-GB" altLang="en-US"/>
          </a:p>
        </p:txBody>
      </p:sp>
    </p:spTree>
    <p:extLst>
      <p:ext uri="{BB962C8B-B14F-4D97-AF65-F5344CB8AC3E}">
        <p14:creationId xmlns:p14="http://schemas.microsoft.com/office/powerpoint/2010/main" val="3601976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The basic principles of RCT is to randomise to achieve comparable groups </a:t>
            </a:r>
          </a:p>
          <a:p>
            <a:endParaRPr lang="en-GB" sz="1200" b="0" i="0" u="none" strike="noStrike" kern="1200" baseline="0" dirty="0">
              <a:solidFill>
                <a:schemeClr val="tx1"/>
              </a:solidFill>
              <a:latin typeface="Arial" charset="0"/>
              <a:ea typeface="+mn-ea"/>
              <a:cs typeface="+mn-cs"/>
            </a:endParaRPr>
          </a:p>
          <a:p>
            <a:r>
              <a:rPr lang="en-GB" sz="1200" b="0" i="0" u="none" strike="noStrike" kern="1200" baseline="0" dirty="0">
                <a:solidFill>
                  <a:schemeClr val="tx1"/>
                </a:solidFill>
                <a:latin typeface="Arial" charset="0"/>
                <a:ea typeface="+mn-ea"/>
                <a:cs typeface="+mn-cs"/>
              </a:rPr>
              <a:t>Robustness is a concept that refers to the sensitivity of the overall conclusions to various limitations of the data, assumptions, and analytic approaches to data analysis.</a:t>
            </a:r>
          </a:p>
          <a:p>
            <a:endParaRPr lang="en-GB" sz="1200" b="0" i="0" u="none" strike="noStrike" kern="1200" baseline="0" dirty="0">
              <a:solidFill>
                <a:schemeClr val="tx1"/>
              </a:solidFill>
              <a:latin typeface="Arial" charset="0"/>
              <a:ea typeface="+mn-ea"/>
              <a:cs typeface="+mn-cs"/>
            </a:endParaRPr>
          </a:p>
          <a:p>
            <a:endParaRPr lang="en-GB" dirty="0"/>
          </a:p>
          <a:p>
            <a:endParaRPr lang="en-GB" dirty="0"/>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7</a:t>
            </a:fld>
            <a:endParaRPr lang="en-GB" altLang="en-US"/>
          </a:p>
        </p:txBody>
      </p:sp>
    </p:spTree>
    <p:extLst>
      <p:ext uri="{BB962C8B-B14F-4D97-AF65-F5344CB8AC3E}">
        <p14:creationId xmlns:p14="http://schemas.microsoft.com/office/powerpoint/2010/main" val="4195315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ICH E9 came in to effect in 1998 and outlined the key principles for the design, conduct and analysis of clinical trials </a:t>
            </a:r>
          </a:p>
          <a:p>
            <a:endParaRPr lang="en-GB" dirty="0"/>
          </a:p>
          <a:p>
            <a:r>
              <a:rPr lang="en-GB" dirty="0"/>
              <a:t>MHRA publication after 10 years of implementation of ICH E9 (2008) and on reflection it was clear that missing data was not adequately addressed in regulatory submissions.  </a:t>
            </a:r>
          </a:p>
          <a:p>
            <a:endParaRPr lang="en-GB" dirty="0"/>
          </a:p>
          <a:p>
            <a:r>
              <a:rPr lang="en-GB" dirty="0"/>
              <a:t>This led to two important publications:</a:t>
            </a:r>
          </a:p>
          <a:p>
            <a:r>
              <a:rPr lang="en-GB" dirty="0"/>
              <a:t>FDA  commissioned a National Academy of Sciences  study panel  to investigate missing data in clinical trials.  The panel produced a report on prevention and treatment of missing data in clinical trials</a:t>
            </a:r>
          </a:p>
          <a:p>
            <a:endParaRPr lang="en-GB" dirty="0"/>
          </a:p>
          <a:p>
            <a:r>
              <a:rPr lang="en-GB" dirty="0"/>
              <a:t>The</a:t>
            </a:r>
            <a:r>
              <a:rPr lang="en-GB" dirty="0">
                <a:effectLst/>
              </a:rPr>
              <a:t> Committee for Medicinal Products for Human Use (CHMP) </a:t>
            </a:r>
            <a:r>
              <a:rPr lang="en-GB" dirty="0"/>
              <a:t>to develop guideline on missing data to be revised in 2011 and</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r>
              <a:rPr lang="en-GB" sz="1200" b="0" i="0" u="none" strike="noStrike" kern="1200" baseline="0" dirty="0">
                <a:solidFill>
                  <a:schemeClr val="tx1"/>
                </a:solidFill>
                <a:latin typeface="Arial" charset="0"/>
                <a:ea typeface="+mn-ea"/>
                <a:cs typeface="+mn-cs"/>
              </a:rPr>
              <a:t>Elucidation of the missing data pattern (EMA </a:t>
            </a:r>
            <a:r>
              <a:rPr lang="en-GB" sz="1200" b="0" i="1" u="none" strike="noStrike" kern="1200" baseline="0" dirty="0">
                <a:solidFill>
                  <a:schemeClr val="tx1"/>
                </a:solidFill>
                <a:latin typeface="Arial" charset="0"/>
                <a:ea typeface="+mn-ea"/>
                <a:cs typeface="+mn-cs"/>
              </a:rPr>
              <a:t>Guideline)  </a:t>
            </a:r>
            <a:r>
              <a:rPr lang="en-GB" sz="1200" b="0" i="0" u="none" strike="noStrike" kern="1200" baseline="0" dirty="0">
                <a:solidFill>
                  <a:schemeClr val="tx1"/>
                </a:solidFill>
                <a:latin typeface="Arial" charset="0"/>
                <a:ea typeface="+mn-ea"/>
                <a:cs typeface="+mn-cs"/>
              </a:rPr>
              <a:t>helps to understand the likely direction of any bias in the analyses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However, there were some translational issues going from the recommendations made in the NAS report going into practice.  The ICH E9 (R1) was first published in 2017 and came into effect in Europe July 2020.</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8</a:t>
            </a:fld>
            <a:endParaRPr lang="en-GB" altLang="en-US"/>
          </a:p>
        </p:txBody>
      </p:sp>
    </p:spTree>
    <p:extLst>
      <p:ext uri="{BB962C8B-B14F-4D97-AF65-F5344CB8AC3E}">
        <p14:creationId xmlns:p14="http://schemas.microsoft.com/office/powerpoint/2010/main" val="2695549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Helpful document not only for designing the trial but also for assessing the evidence of efficacy and safety generated from clinical trials (in later phase)</a:t>
            </a:r>
          </a:p>
          <a:p>
            <a:endParaRPr lang="en-GB" dirty="0"/>
          </a:p>
          <a:p>
            <a:r>
              <a:rPr lang="en-GB" dirty="0"/>
              <a:t>Pre-specification is necessary  to avoid multiplicity concerns.</a:t>
            </a:r>
          </a:p>
          <a:p>
            <a:endParaRPr lang="en-GB" dirty="0"/>
          </a:p>
          <a:p>
            <a:r>
              <a:rPr lang="en-GB" dirty="0"/>
              <a:t>Documents must be finalised before breaking blind</a:t>
            </a:r>
          </a:p>
          <a:p>
            <a:endParaRPr lang="en-GB" dirty="0"/>
          </a:p>
          <a:p>
            <a:r>
              <a:rPr lang="en-GB" dirty="0"/>
              <a:t>Analysis needs to be precisely defined to avoid concerns about post hoc decisions</a:t>
            </a:r>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9</a:t>
            </a:fld>
            <a:endParaRPr lang="en-GB" altLang="en-US"/>
          </a:p>
        </p:txBody>
      </p:sp>
    </p:spTree>
    <p:extLst>
      <p:ext uri="{BB962C8B-B14F-4D97-AF65-F5344CB8AC3E}">
        <p14:creationId xmlns:p14="http://schemas.microsoft.com/office/powerpoint/2010/main" val="790672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Arial" charset="0"/>
                <a:ea typeface="+mn-ea"/>
                <a:cs typeface="+mn-cs"/>
              </a:rPr>
              <a:t>It defines missingness as “both the existence of missing data and the mechanism that explains the reason for the data being missing”. </a:t>
            </a:r>
          </a:p>
          <a:p>
            <a:endParaRPr lang="en-GB" sz="1200" b="0" i="0" u="none" strike="noStrike" kern="1200" baseline="0" dirty="0">
              <a:solidFill>
                <a:schemeClr val="tx1"/>
              </a:solidFill>
              <a:latin typeface="Arial" charset="0"/>
              <a:ea typeface="+mn-ea"/>
              <a:cs typeface="+mn-cs"/>
            </a:endParaRPr>
          </a:p>
          <a:p>
            <a:r>
              <a:rPr lang="en-GB" sz="1200" b="0" i="0" u="none" strike="noStrike" kern="1200" baseline="0" dirty="0">
                <a:solidFill>
                  <a:schemeClr val="tx1"/>
                </a:solidFill>
                <a:latin typeface="Arial" charset="0"/>
                <a:ea typeface="+mn-ea"/>
                <a:cs typeface="+mn-cs"/>
              </a:rPr>
              <a:t>ICH E9 also indicates that missing data may be compensated for, using imputation techniques, as long as strategies are described and justified in the protocol, along with any underlying assumptions of the data being made. </a:t>
            </a:r>
          </a:p>
          <a:p>
            <a:endParaRPr lang="en-GB" sz="1200" b="0" i="0" u="none" strike="noStrike" kern="1200" baseline="0" dirty="0">
              <a:solidFill>
                <a:schemeClr val="tx1"/>
              </a:solidFill>
              <a:latin typeface="Arial" charset="0"/>
              <a:ea typeface="+mn-ea"/>
              <a:cs typeface="+mn-cs"/>
            </a:endParaRPr>
          </a:p>
          <a:p>
            <a:r>
              <a:rPr lang="en-GB" sz="1200" b="0" i="0" u="none" strike="noStrike" kern="1200" baseline="0" dirty="0">
                <a:solidFill>
                  <a:schemeClr val="tx1"/>
                </a:solidFill>
                <a:latin typeface="Arial" charset="0"/>
                <a:ea typeface="+mn-ea"/>
                <a:cs typeface="+mn-cs"/>
              </a:rPr>
              <a:t>It also indicates that a trial is regarded as valid if the methods of dealing with missing values are sensible and pre-defined in the protocol, and the methods may be refined in the statistical analysis plan of the trial. </a:t>
            </a:r>
          </a:p>
          <a:p>
            <a:endParaRPr lang="en-GB" sz="1200" b="0" i="0" u="none" strike="noStrike" kern="1200" baseline="0" dirty="0">
              <a:solidFill>
                <a:schemeClr val="tx1"/>
              </a:solidFill>
              <a:latin typeface="Arial" charset="0"/>
              <a:ea typeface="+mn-ea"/>
              <a:cs typeface="+mn-cs"/>
            </a:endParaRPr>
          </a:p>
          <a:p>
            <a:endParaRPr lang="en-GB" dirty="0"/>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10</a:t>
            </a:fld>
            <a:endParaRPr lang="en-GB" altLang="en-US"/>
          </a:p>
        </p:txBody>
      </p:sp>
    </p:spTree>
    <p:extLst>
      <p:ext uri="{BB962C8B-B14F-4D97-AF65-F5344CB8AC3E}">
        <p14:creationId xmlns:p14="http://schemas.microsoft.com/office/powerpoint/2010/main" val="1017436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panel distinguished four different types of adjustment methods for missing data: complete-case analysis, single imputation methods, estimating-equation methods, and methods based on a statistical model.</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The properties of these methods depend on the mechanisms leading to missing data.</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CB50E474-593A-4520-8A81-08F0A9153282}" type="slidenum">
              <a:rPr lang="en-GB" altLang="en-US" smtClean="0"/>
              <a:pPr/>
              <a:t>11</a:t>
            </a:fld>
            <a:endParaRPr lang="en-GB" altLang="en-US"/>
          </a:p>
        </p:txBody>
      </p:sp>
    </p:spTree>
    <p:extLst>
      <p:ext uri="{BB962C8B-B14F-4D97-AF65-F5344CB8AC3E}">
        <p14:creationId xmlns:p14="http://schemas.microsoft.com/office/powerpoint/2010/main" val="18303917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3 images">
    <p:spTree>
      <p:nvGrpSpPr>
        <p:cNvPr id="1" name=""/>
        <p:cNvGrpSpPr/>
        <p:nvPr/>
      </p:nvGrpSpPr>
      <p:grpSpPr>
        <a:xfrm>
          <a:off x="0" y="0"/>
          <a:ext cx="0" cy="0"/>
          <a:chOff x="0" y="0"/>
          <a:chExt cx="0" cy="0"/>
        </a:xfrm>
      </p:grpSpPr>
      <p:sp>
        <p:nvSpPr>
          <p:cNvPr id="3074" name="Rectangle 2"/>
          <p:cNvSpPr>
            <a:spLocks noGrp="1" noChangeArrowheads="1"/>
          </p:cNvSpPr>
          <p:nvPr userDrawn="1">
            <p:ph type="ctrTitle"/>
          </p:nvPr>
        </p:nvSpPr>
        <p:spPr>
          <a:xfrm>
            <a:off x="647700" y="1725023"/>
            <a:ext cx="10896600" cy="730250"/>
          </a:xfrm>
        </p:spPr>
        <p:txBody>
          <a:bodyPr wrap="square"/>
          <a:lstStyle>
            <a:lvl1pPr>
              <a:lnSpc>
                <a:spcPct val="85000"/>
              </a:lnSpc>
              <a:defRPr sz="4400">
                <a:solidFill>
                  <a:schemeClr val="tx1"/>
                </a:solidFill>
              </a:defRPr>
            </a:lvl1pPr>
          </a:lstStyle>
          <a:p>
            <a:pPr lvl="0"/>
            <a:r>
              <a:rPr lang="en-US" altLang="en-US" noProof="0"/>
              <a:t>Click to edit Master title style</a:t>
            </a:r>
            <a:endParaRPr lang="en-GB" altLang="en-US" noProof="0" dirty="0"/>
          </a:p>
        </p:txBody>
      </p:sp>
      <p:sp>
        <p:nvSpPr>
          <p:cNvPr id="3075" name="Rectangle 3"/>
          <p:cNvSpPr>
            <a:spLocks noGrp="1" noChangeArrowheads="1"/>
          </p:cNvSpPr>
          <p:nvPr userDrawn="1">
            <p:ph type="subTitle" idx="1"/>
          </p:nvPr>
        </p:nvSpPr>
        <p:spPr>
          <a:xfrm>
            <a:off x="647700" y="2549388"/>
            <a:ext cx="10896600" cy="549814"/>
          </a:xfrm>
        </p:spPr>
        <p:txBody>
          <a:bodyPr wrap="none" anchor="t" anchorCtr="0"/>
          <a:lstStyle>
            <a:lvl1pPr>
              <a:defRPr sz="2400">
                <a:solidFill>
                  <a:schemeClr val="tx1"/>
                </a:solidFill>
              </a:defRPr>
            </a:lvl1pPr>
          </a:lstStyle>
          <a:p>
            <a:pPr lvl="0"/>
            <a:r>
              <a:rPr lang="en-US" altLang="en-US" noProof="0"/>
              <a:t>Click to edit Master subtitle style</a:t>
            </a:r>
            <a:endParaRPr lang="en-GB" altLang="en-US" noProof="0" dirty="0"/>
          </a:p>
        </p:txBody>
      </p:sp>
      <p:pic>
        <p:nvPicPr>
          <p:cNvPr id="2" name="Picture 1" descr="Generic imagery of medicines and medical device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3239827"/>
            <a:ext cx="12192000" cy="2709023"/>
          </a:xfrm>
          <a:prstGeom prst="rect">
            <a:avLst/>
          </a:prstGeom>
        </p:spPr>
      </p:pic>
      <p:pic>
        <p:nvPicPr>
          <p:cNvPr id="6" name="Picture 5" descr="Medicines and Healthcare products Regulatory Agency (MHRA) logo">
            <a:extLst>
              <a:ext uri="{FF2B5EF4-FFF2-40B4-BE49-F238E27FC236}">
                <a16:creationId xmlns:a16="http://schemas.microsoft.com/office/drawing/2014/main" id="{2648BA1A-7CF3-4191-9C38-DCFF7A64913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8587" y="351251"/>
            <a:ext cx="3293035" cy="1098747"/>
          </a:xfrm>
          <a:prstGeom prst="rect">
            <a:avLst/>
          </a:prstGeom>
        </p:spPr>
      </p:pic>
      <p:pic>
        <p:nvPicPr>
          <p:cNvPr id="8" name="Picture 7" descr="Medicines and Healthcare products Regulatory Agency logo">
            <a:extLst>
              <a:ext uri="{FF2B5EF4-FFF2-40B4-BE49-F238E27FC236}">
                <a16:creationId xmlns:a16="http://schemas.microsoft.com/office/drawing/2014/main" id="{A42B0320-38D2-4A0C-9A8A-24049977D5D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03985" y="6127062"/>
            <a:ext cx="5612191" cy="351977"/>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2244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1" y="1619250"/>
            <a:ext cx="515196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3367" y="1619250"/>
            <a:ext cx="5154084"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62610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942082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53311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58775"/>
            <a:ext cx="10509251" cy="719138"/>
          </a:xfrm>
        </p:spPr>
        <p:txBody>
          <a:bodyPr/>
          <a:lstStyle/>
          <a:p>
            <a:r>
              <a:rPr lang="en-US"/>
              <a:t>Click to edit Master title style</a:t>
            </a:r>
            <a:endParaRPr lang="en-GB"/>
          </a:p>
        </p:txBody>
      </p:sp>
      <p:sp>
        <p:nvSpPr>
          <p:cNvPr id="3" name="Text Placeholder 2"/>
          <p:cNvSpPr>
            <a:spLocks noGrp="1"/>
          </p:cNvSpPr>
          <p:nvPr>
            <p:ph type="body" sz="half" idx="1"/>
          </p:nvPr>
        </p:nvSpPr>
        <p:spPr>
          <a:xfrm>
            <a:off x="838201" y="1619250"/>
            <a:ext cx="5151967" cy="431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3367" y="1619250"/>
            <a:ext cx="5154084" cy="431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56811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358775"/>
            <a:ext cx="10509251" cy="719138"/>
          </a:xfrm>
        </p:spPr>
        <p:txBody>
          <a:bodyPr/>
          <a:lstStyle/>
          <a:p>
            <a:r>
              <a:rPr lang="en-US"/>
              <a:t>Click to edit Master title style</a:t>
            </a:r>
            <a:endParaRPr lang="en-GB"/>
          </a:p>
        </p:txBody>
      </p:sp>
      <p:sp>
        <p:nvSpPr>
          <p:cNvPr id="3" name="SmartArt Placeholder 2"/>
          <p:cNvSpPr>
            <a:spLocks noGrp="1"/>
          </p:cNvSpPr>
          <p:nvPr>
            <p:ph type="dgm" idx="1"/>
          </p:nvPr>
        </p:nvSpPr>
        <p:spPr>
          <a:xfrm>
            <a:off x="838200" y="1619250"/>
            <a:ext cx="10509251" cy="4318000"/>
          </a:xfrm>
        </p:spPr>
        <p:txBody>
          <a:bodyPr/>
          <a:lstStyle/>
          <a:p>
            <a:r>
              <a:rPr lang="en-US"/>
              <a:t>Click icon to add SmartArt graphic</a:t>
            </a:r>
            <a:endParaRPr lang="en-GB"/>
          </a:p>
        </p:txBody>
      </p:sp>
    </p:spTree>
    <p:extLst>
      <p:ext uri="{BB962C8B-B14F-4D97-AF65-F5344CB8AC3E}">
        <p14:creationId xmlns:p14="http://schemas.microsoft.com/office/powerpoint/2010/main" val="3093272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5 images">
    <p:spTree>
      <p:nvGrpSpPr>
        <p:cNvPr id="1" name=""/>
        <p:cNvGrpSpPr/>
        <p:nvPr/>
      </p:nvGrpSpPr>
      <p:grpSpPr>
        <a:xfrm>
          <a:off x="0" y="0"/>
          <a:ext cx="0" cy="0"/>
          <a:chOff x="0" y="0"/>
          <a:chExt cx="0" cy="0"/>
        </a:xfrm>
      </p:grpSpPr>
      <p:sp>
        <p:nvSpPr>
          <p:cNvPr id="3074" name="Rectangle 2"/>
          <p:cNvSpPr>
            <a:spLocks noGrp="1" noChangeArrowheads="1"/>
          </p:cNvSpPr>
          <p:nvPr userDrawn="1">
            <p:ph type="ctrTitle"/>
          </p:nvPr>
        </p:nvSpPr>
        <p:spPr>
          <a:xfrm>
            <a:off x="647700" y="1818486"/>
            <a:ext cx="10896600" cy="730250"/>
          </a:xfrm>
        </p:spPr>
        <p:txBody>
          <a:bodyPr wrap="square"/>
          <a:lstStyle>
            <a:lvl1pPr>
              <a:lnSpc>
                <a:spcPct val="85000"/>
              </a:lnSpc>
              <a:defRPr sz="4400">
                <a:solidFill>
                  <a:schemeClr val="tx1"/>
                </a:solidFill>
              </a:defRPr>
            </a:lvl1pPr>
          </a:lstStyle>
          <a:p>
            <a:pPr lvl="0"/>
            <a:r>
              <a:rPr lang="en-US" altLang="en-US" noProof="0"/>
              <a:t>Click to edit Master title style</a:t>
            </a:r>
            <a:endParaRPr lang="en-GB" altLang="en-US" noProof="0" dirty="0"/>
          </a:p>
        </p:txBody>
      </p:sp>
      <p:sp>
        <p:nvSpPr>
          <p:cNvPr id="3075" name="Rectangle 3"/>
          <p:cNvSpPr>
            <a:spLocks noGrp="1" noChangeArrowheads="1"/>
          </p:cNvSpPr>
          <p:nvPr userDrawn="1">
            <p:ph type="subTitle" idx="1"/>
          </p:nvPr>
        </p:nvSpPr>
        <p:spPr>
          <a:xfrm>
            <a:off x="647700" y="2735004"/>
            <a:ext cx="10896600" cy="549814"/>
          </a:xfrm>
        </p:spPr>
        <p:txBody>
          <a:bodyPr wrap="none" anchor="t" anchorCtr="0"/>
          <a:lstStyle>
            <a:lvl1pPr>
              <a:defRPr sz="2400">
                <a:solidFill>
                  <a:schemeClr val="tx1"/>
                </a:solidFill>
              </a:defRPr>
            </a:lvl1pPr>
          </a:lstStyle>
          <a:p>
            <a:pPr lvl="0"/>
            <a:r>
              <a:rPr lang="en-US" altLang="en-US" noProof="0"/>
              <a:t>Click to edit Master subtitle style</a:t>
            </a:r>
            <a:endParaRPr lang="en-GB" altLang="en-US" noProof="0" dirty="0"/>
          </a:p>
        </p:txBody>
      </p:sp>
      <p:pic>
        <p:nvPicPr>
          <p:cNvPr id="8" name="Picture 24" descr="Generic imagery of medicines and medical devic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429001"/>
            <a:ext cx="12192000" cy="250003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Medicines and Healthcare products Regulatory Agency (MHRA) logo">
            <a:extLst>
              <a:ext uri="{FF2B5EF4-FFF2-40B4-BE49-F238E27FC236}">
                <a16:creationId xmlns:a16="http://schemas.microsoft.com/office/drawing/2014/main" id="{97B0623E-8D5B-4136-97F0-5654D9CA3E3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8587" y="351251"/>
            <a:ext cx="3293035" cy="1098747"/>
          </a:xfrm>
          <a:prstGeom prst="rect">
            <a:avLst/>
          </a:prstGeom>
        </p:spPr>
      </p:pic>
      <p:pic>
        <p:nvPicPr>
          <p:cNvPr id="10" name="Picture 9" descr="Medicines and Healthcare products Regulatory Agency logo">
            <a:extLst>
              <a:ext uri="{FF2B5EF4-FFF2-40B4-BE49-F238E27FC236}">
                <a16:creationId xmlns:a16="http://schemas.microsoft.com/office/drawing/2014/main" id="{82A8277A-41F8-43E1-96B9-F3D2774D330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03985" y="6127062"/>
            <a:ext cx="5612191" cy="351977"/>
          </a:xfrm>
          <a:prstGeom prst="rect">
            <a:avLst/>
          </a:prstGeom>
        </p:spPr>
      </p:pic>
    </p:spTree>
    <p:extLst>
      <p:ext uri="{BB962C8B-B14F-4D97-AF65-F5344CB8AC3E}">
        <p14:creationId xmlns:p14="http://schemas.microsoft.com/office/powerpoint/2010/main" val="3275061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Questions - Thank you">
    <p:spTree>
      <p:nvGrpSpPr>
        <p:cNvPr id="1" name=""/>
        <p:cNvGrpSpPr/>
        <p:nvPr/>
      </p:nvGrpSpPr>
      <p:grpSpPr>
        <a:xfrm>
          <a:off x="0" y="0"/>
          <a:ext cx="0" cy="0"/>
          <a:chOff x="0" y="0"/>
          <a:chExt cx="0" cy="0"/>
        </a:xfrm>
      </p:grpSpPr>
      <p:sp>
        <p:nvSpPr>
          <p:cNvPr id="3074" name="Rectangle 2"/>
          <p:cNvSpPr>
            <a:spLocks noGrp="1" noChangeArrowheads="1"/>
          </p:cNvSpPr>
          <p:nvPr userDrawn="1">
            <p:ph type="ctrTitle" hasCustomPrompt="1"/>
          </p:nvPr>
        </p:nvSpPr>
        <p:spPr>
          <a:xfrm>
            <a:off x="647700" y="2266950"/>
            <a:ext cx="10896600" cy="730250"/>
          </a:xfrm>
        </p:spPr>
        <p:txBody>
          <a:bodyPr wrap="square"/>
          <a:lstStyle>
            <a:lvl1pPr algn="ctr">
              <a:lnSpc>
                <a:spcPct val="85000"/>
              </a:lnSpc>
              <a:defRPr sz="4400">
                <a:solidFill>
                  <a:schemeClr val="tx1"/>
                </a:solidFill>
              </a:defRPr>
            </a:lvl1pPr>
          </a:lstStyle>
          <a:p>
            <a:pPr lvl="0"/>
            <a:r>
              <a:rPr lang="en-US" altLang="en-US" noProof="0" dirty="0"/>
              <a:t>Any questions?</a:t>
            </a:r>
            <a:endParaRPr lang="en-GB" altLang="en-US" noProof="0" dirty="0"/>
          </a:p>
        </p:txBody>
      </p:sp>
      <p:pic>
        <p:nvPicPr>
          <p:cNvPr id="6" name="Picture 5" descr="Medicines and Healthcare products Regulatory Agency (MHRA) logo">
            <a:extLst>
              <a:ext uri="{FF2B5EF4-FFF2-40B4-BE49-F238E27FC236}">
                <a16:creationId xmlns:a16="http://schemas.microsoft.com/office/drawing/2014/main" id="{82E7B82F-378A-4ED1-9A32-089CC2D038C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8587" y="351251"/>
            <a:ext cx="3293035" cy="1098747"/>
          </a:xfrm>
          <a:prstGeom prst="rect">
            <a:avLst/>
          </a:prstGeom>
        </p:spPr>
      </p:pic>
      <p:pic>
        <p:nvPicPr>
          <p:cNvPr id="7" name="Picture 6" descr="Medicines and Healthcare products Regulatory Agency logo">
            <a:extLst>
              <a:ext uri="{FF2B5EF4-FFF2-40B4-BE49-F238E27FC236}">
                <a16:creationId xmlns:a16="http://schemas.microsoft.com/office/drawing/2014/main" id="{1988FA82-8225-42FC-9C2A-D2349A23F90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3985" y="6127062"/>
            <a:ext cx="5612191" cy="351977"/>
          </a:xfrm>
          <a:prstGeom prst="rect">
            <a:avLst/>
          </a:prstGeom>
        </p:spPr>
      </p:pic>
    </p:spTree>
    <p:extLst>
      <p:ext uri="{BB962C8B-B14F-4D97-AF65-F5344CB8AC3E}">
        <p14:creationId xmlns:p14="http://schemas.microsoft.com/office/powerpoint/2010/main" val="390667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1513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1" y="1619250"/>
            <a:ext cx="515196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3367" y="1619250"/>
            <a:ext cx="5154084"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9354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802469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17505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58775"/>
            <a:ext cx="10509251" cy="719138"/>
          </a:xfrm>
        </p:spPr>
        <p:txBody>
          <a:bodyPr/>
          <a:lstStyle/>
          <a:p>
            <a:r>
              <a:rPr lang="en-US"/>
              <a:t>Click to edit Master title style</a:t>
            </a:r>
            <a:endParaRPr lang="en-GB"/>
          </a:p>
        </p:txBody>
      </p:sp>
      <p:sp>
        <p:nvSpPr>
          <p:cNvPr id="3" name="Text Placeholder 2"/>
          <p:cNvSpPr>
            <a:spLocks noGrp="1"/>
          </p:cNvSpPr>
          <p:nvPr>
            <p:ph type="body" sz="half" idx="1"/>
          </p:nvPr>
        </p:nvSpPr>
        <p:spPr>
          <a:xfrm>
            <a:off x="838201" y="1619250"/>
            <a:ext cx="5151967" cy="431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3367" y="1619250"/>
            <a:ext cx="5154084" cy="431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2115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358775"/>
            <a:ext cx="10509251" cy="719138"/>
          </a:xfrm>
        </p:spPr>
        <p:txBody>
          <a:bodyPr/>
          <a:lstStyle/>
          <a:p>
            <a:r>
              <a:rPr lang="en-US"/>
              <a:t>Click to edit Master title style</a:t>
            </a:r>
            <a:endParaRPr lang="en-GB"/>
          </a:p>
        </p:txBody>
      </p:sp>
      <p:sp>
        <p:nvSpPr>
          <p:cNvPr id="3" name="SmartArt Placeholder 2"/>
          <p:cNvSpPr>
            <a:spLocks noGrp="1"/>
          </p:cNvSpPr>
          <p:nvPr>
            <p:ph type="dgm" idx="1"/>
          </p:nvPr>
        </p:nvSpPr>
        <p:spPr>
          <a:xfrm>
            <a:off x="838200" y="1619250"/>
            <a:ext cx="10509251" cy="4318000"/>
          </a:xfrm>
        </p:spPr>
        <p:txBody>
          <a:bodyPr/>
          <a:lstStyle/>
          <a:p>
            <a:r>
              <a:rPr lang="en-US"/>
              <a:t>Click icon to add SmartArt graphic</a:t>
            </a:r>
            <a:endParaRPr lang="en-GB"/>
          </a:p>
        </p:txBody>
      </p:sp>
    </p:spTree>
    <p:extLst>
      <p:ext uri="{BB962C8B-B14F-4D97-AF65-F5344CB8AC3E}">
        <p14:creationId xmlns:p14="http://schemas.microsoft.com/office/powerpoint/2010/main" val="1221357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4B7C8AB-27FE-4E90-8813-3DFA5532B045}"/>
              </a:ext>
            </a:extLst>
          </p:cNvPr>
          <p:cNvSpPr/>
          <p:nvPr userDrawn="1"/>
        </p:nvSpPr>
        <p:spPr bwMode="auto">
          <a:xfrm>
            <a:off x="0" y="6179126"/>
            <a:ext cx="12191999" cy="678873"/>
          </a:xfrm>
          <a:prstGeom prst="rect">
            <a:avLst/>
          </a:prstGeom>
          <a:solidFill>
            <a:srgbClr val="0F1290"/>
          </a:solidFill>
          <a:ln>
            <a:noFill/>
          </a:ln>
          <a:effectLst/>
        </p:spPr>
        <p:txBody>
          <a:bodyPr vert="horz" wrap="square" lIns="91440" tIns="45720" rIns="91440" bIns="45720" numCol="1" rtlCol="0" anchor="t" anchorCtr="0" compatLnSpc="1">
            <a:prstTxWarp prst="textNoShape">
              <a:avLst/>
            </a:prstTxWarp>
            <a:spAutoFit/>
          </a:bodyPr>
          <a:lstStyle/>
          <a:p>
            <a:pPr marL="0" marR="0" indent="0" algn="r"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a:ln>
                <a:noFill/>
              </a:ln>
              <a:solidFill>
                <a:schemeClr val="tx1"/>
              </a:solidFill>
              <a:effectLst/>
              <a:latin typeface="Arial" charset="0"/>
            </a:endParaRPr>
          </a:p>
        </p:txBody>
      </p:sp>
      <p:sp>
        <p:nvSpPr>
          <p:cNvPr id="1033" name="Rectangle 9"/>
          <p:cNvSpPr>
            <a:spLocks noGrp="1" noChangeArrowheads="1"/>
          </p:cNvSpPr>
          <p:nvPr>
            <p:ph type="body" idx="1"/>
          </p:nvPr>
        </p:nvSpPr>
        <p:spPr bwMode="auto">
          <a:xfrm>
            <a:off x="838200" y="1619250"/>
            <a:ext cx="10509251"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1034" name="Rectangle 10"/>
          <p:cNvSpPr>
            <a:spLocks noGrp="1" noChangeArrowheads="1"/>
          </p:cNvSpPr>
          <p:nvPr>
            <p:ph type="title"/>
          </p:nvPr>
        </p:nvSpPr>
        <p:spPr bwMode="auto">
          <a:xfrm>
            <a:off x="838200" y="358775"/>
            <a:ext cx="10509251"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a:p>
        </p:txBody>
      </p:sp>
      <p:sp>
        <p:nvSpPr>
          <p:cNvPr id="1039" name="Text Box 15"/>
          <p:cNvSpPr txBox="1">
            <a:spLocks noChangeArrowheads="1"/>
          </p:cNvSpPr>
          <p:nvPr/>
        </p:nvSpPr>
        <p:spPr bwMode="auto">
          <a:xfrm>
            <a:off x="0" y="6179455"/>
            <a:ext cx="719667" cy="55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0" rIns="0" bIns="0" anchor="ctr"/>
          <a:lstStyle/>
          <a:p>
            <a:pPr algn="l"/>
            <a:fld id="{166BB1DC-219A-4E7B-874B-530C91748C51}" type="slidenum">
              <a:rPr lang="en-GB" altLang="en-US" sz="1200">
                <a:solidFill>
                  <a:schemeClr val="bg1"/>
                </a:solidFill>
              </a:rPr>
              <a:pPr algn="l"/>
              <a:t>‹#›</a:t>
            </a:fld>
            <a:endParaRPr lang="en-GB" alt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0" r:id="rId4"/>
    <p:sldLayoutId id="2147483652" r:id="rId5"/>
    <p:sldLayoutId id="2147483654" r:id="rId6"/>
    <p:sldLayoutId id="2147483657" r:id="rId7"/>
    <p:sldLayoutId id="2147483660" r:id="rId8"/>
    <p:sldLayoutId id="2147483661" r:id="rId9"/>
  </p:sldLayoutIdLst>
  <p:hf sldNum="0" hdr="0" dt="0"/>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algn="l" rtl="0" eaLnBrk="1" fontAlgn="base" hangingPunct="1">
        <a:spcBef>
          <a:spcPct val="20000"/>
        </a:spcBef>
        <a:spcAft>
          <a:spcPct val="0"/>
        </a:spcAft>
        <a:defRPr sz="2200">
          <a:solidFill>
            <a:schemeClr val="tx1"/>
          </a:solidFill>
          <a:latin typeface="+mn-lt"/>
          <a:ea typeface="+mn-ea"/>
          <a:cs typeface="+mn-cs"/>
        </a:defRPr>
      </a:lvl1pPr>
      <a:lvl2pPr marL="358775" indent="-357188" algn="l" rtl="0" eaLnBrk="1" fontAlgn="base" hangingPunct="1">
        <a:spcBef>
          <a:spcPct val="20000"/>
        </a:spcBef>
        <a:spcAft>
          <a:spcPct val="0"/>
        </a:spcAft>
        <a:buFont typeface="Arial" panose="020B0604020202020204" pitchFamily="34" charset="0"/>
        <a:buChar char="•"/>
        <a:defRPr sz="2200">
          <a:solidFill>
            <a:schemeClr val="tx1"/>
          </a:solidFill>
          <a:latin typeface="+mn-lt"/>
        </a:defRPr>
      </a:lvl2pPr>
      <a:lvl3pPr marL="620713" indent="-260350" algn="l" rtl="0" eaLnBrk="1" fontAlgn="base" hangingPunct="1">
        <a:spcBef>
          <a:spcPct val="20000"/>
        </a:spcBef>
        <a:spcAft>
          <a:spcPct val="0"/>
        </a:spcAft>
        <a:buFont typeface="Arial" charset="0"/>
        <a:buChar char="–"/>
        <a:defRPr sz="2200">
          <a:solidFill>
            <a:schemeClr val="tx1"/>
          </a:solidFill>
          <a:latin typeface="+mn-lt"/>
        </a:defRPr>
      </a:lvl3pPr>
      <a:lvl4pPr marL="881063" indent="-258763" algn="l" rtl="0" eaLnBrk="1" fontAlgn="base" hangingPunct="1">
        <a:spcBef>
          <a:spcPct val="20000"/>
        </a:spcBef>
        <a:spcAft>
          <a:spcPct val="0"/>
        </a:spcAft>
        <a:buFont typeface="Arial" charset="0"/>
        <a:buChar char="–"/>
        <a:defRPr sz="2200">
          <a:solidFill>
            <a:schemeClr val="tx1"/>
          </a:solidFill>
          <a:latin typeface="+mn-lt"/>
        </a:defRPr>
      </a:lvl4pPr>
      <a:lvl5pPr marL="1120775" indent="-238125" algn="l" rtl="0" eaLnBrk="1" fontAlgn="base" hangingPunct="1">
        <a:spcBef>
          <a:spcPct val="20000"/>
        </a:spcBef>
        <a:spcAft>
          <a:spcPct val="0"/>
        </a:spcAft>
        <a:buFont typeface="Arial" charset="0"/>
        <a:buChar char="–"/>
        <a:defRPr sz="2200">
          <a:solidFill>
            <a:schemeClr val="tx1"/>
          </a:solidFill>
          <a:latin typeface="+mn-lt"/>
        </a:defRPr>
      </a:lvl5pPr>
      <a:lvl6pPr marL="1577975" indent="-238125" algn="l" rtl="0" eaLnBrk="1" fontAlgn="base" hangingPunct="1">
        <a:spcBef>
          <a:spcPct val="20000"/>
        </a:spcBef>
        <a:spcAft>
          <a:spcPct val="0"/>
        </a:spcAft>
        <a:buFont typeface="Arial" charset="0"/>
        <a:buChar char="–"/>
        <a:defRPr sz="1600">
          <a:solidFill>
            <a:schemeClr val="tx1"/>
          </a:solidFill>
          <a:latin typeface="+mn-lt"/>
        </a:defRPr>
      </a:lvl6pPr>
      <a:lvl7pPr marL="2035175" indent="-238125" algn="l" rtl="0" eaLnBrk="1" fontAlgn="base" hangingPunct="1">
        <a:spcBef>
          <a:spcPct val="20000"/>
        </a:spcBef>
        <a:spcAft>
          <a:spcPct val="0"/>
        </a:spcAft>
        <a:buFont typeface="Arial" charset="0"/>
        <a:buChar char="–"/>
        <a:defRPr sz="1600">
          <a:solidFill>
            <a:schemeClr val="tx1"/>
          </a:solidFill>
          <a:latin typeface="+mn-lt"/>
        </a:defRPr>
      </a:lvl7pPr>
      <a:lvl8pPr marL="2492375" indent="-238125" algn="l" rtl="0" eaLnBrk="1" fontAlgn="base" hangingPunct="1">
        <a:spcBef>
          <a:spcPct val="20000"/>
        </a:spcBef>
        <a:spcAft>
          <a:spcPct val="0"/>
        </a:spcAft>
        <a:buFont typeface="Arial" charset="0"/>
        <a:buChar char="–"/>
        <a:defRPr sz="1600">
          <a:solidFill>
            <a:schemeClr val="tx1"/>
          </a:solidFill>
          <a:latin typeface="+mn-lt"/>
        </a:defRPr>
      </a:lvl8pPr>
      <a:lvl9pPr marL="2949575" indent="-238125" algn="l" rtl="0" eaLnBrk="1" fontAlgn="base" hangingPunct="1">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Grp="1" noChangeArrowheads="1"/>
          </p:cNvSpPr>
          <p:nvPr>
            <p:ph type="body" idx="1"/>
          </p:nvPr>
        </p:nvSpPr>
        <p:spPr bwMode="auto">
          <a:xfrm>
            <a:off x="838200" y="1619250"/>
            <a:ext cx="10509251"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1034" name="Rectangle 10"/>
          <p:cNvSpPr>
            <a:spLocks noGrp="1" noChangeArrowheads="1"/>
          </p:cNvSpPr>
          <p:nvPr>
            <p:ph type="title"/>
          </p:nvPr>
        </p:nvSpPr>
        <p:spPr bwMode="auto">
          <a:xfrm>
            <a:off x="838200" y="358775"/>
            <a:ext cx="10509251"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a:p>
        </p:txBody>
      </p:sp>
    </p:spTree>
    <p:extLst>
      <p:ext uri="{BB962C8B-B14F-4D97-AF65-F5344CB8AC3E}">
        <p14:creationId xmlns:p14="http://schemas.microsoft.com/office/powerpoint/2010/main" val="3831560761"/>
      </p:ext>
    </p:extLst>
  </p:cSld>
  <p:clrMap bg1="lt1" tx1="dk1" bg2="lt2" tx2="dk2" accent1="accent1" accent2="accent2" accent3="accent3" accent4="accent4" accent5="accent5" accent6="accent6" hlink="hlink" folHlink="folHlink"/>
  <p:sldLayoutIdLst>
    <p:sldLayoutId id="2147483668" r:id="rId1"/>
    <p:sldLayoutId id="2147483670" r:id="rId2"/>
    <p:sldLayoutId id="2147483672" r:id="rId3"/>
    <p:sldLayoutId id="2147483673" r:id="rId4"/>
    <p:sldLayoutId id="2147483674" r:id="rId5"/>
    <p:sldLayoutId id="2147483675" r:id="rId6"/>
  </p:sldLayoutIdLst>
  <p:hf sldNum="0" hdr="0" dt="0"/>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algn="l" rtl="0" eaLnBrk="1" fontAlgn="base" hangingPunct="1">
        <a:spcBef>
          <a:spcPct val="20000"/>
        </a:spcBef>
        <a:spcAft>
          <a:spcPct val="0"/>
        </a:spcAft>
        <a:defRPr sz="2200">
          <a:solidFill>
            <a:schemeClr val="tx1"/>
          </a:solidFill>
          <a:latin typeface="+mn-lt"/>
          <a:ea typeface="+mn-ea"/>
          <a:cs typeface="+mn-cs"/>
        </a:defRPr>
      </a:lvl1pPr>
      <a:lvl2pPr marL="358775" indent="-357188" algn="l" rtl="0" eaLnBrk="1" fontAlgn="base" hangingPunct="1">
        <a:spcBef>
          <a:spcPct val="20000"/>
        </a:spcBef>
        <a:spcAft>
          <a:spcPct val="0"/>
        </a:spcAft>
        <a:buFont typeface="Arial" panose="020B0604020202020204" pitchFamily="34" charset="0"/>
        <a:buChar char="•"/>
        <a:defRPr sz="2200">
          <a:solidFill>
            <a:schemeClr val="tx1"/>
          </a:solidFill>
          <a:latin typeface="+mn-lt"/>
        </a:defRPr>
      </a:lvl2pPr>
      <a:lvl3pPr marL="620713" indent="-260350" algn="l" rtl="0" eaLnBrk="1" fontAlgn="base" hangingPunct="1">
        <a:spcBef>
          <a:spcPct val="20000"/>
        </a:spcBef>
        <a:spcAft>
          <a:spcPct val="0"/>
        </a:spcAft>
        <a:buFont typeface="Arial" charset="0"/>
        <a:buChar char="–"/>
        <a:defRPr sz="2200">
          <a:solidFill>
            <a:schemeClr val="tx1"/>
          </a:solidFill>
          <a:latin typeface="+mn-lt"/>
        </a:defRPr>
      </a:lvl3pPr>
      <a:lvl4pPr marL="881063" indent="-258763" algn="l" rtl="0" eaLnBrk="1" fontAlgn="base" hangingPunct="1">
        <a:spcBef>
          <a:spcPct val="20000"/>
        </a:spcBef>
        <a:spcAft>
          <a:spcPct val="0"/>
        </a:spcAft>
        <a:buFont typeface="Arial" charset="0"/>
        <a:buChar char="–"/>
        <a:defRPr sz="2200">
          <a:solidFill>
            <a:schemeClr val="tx1"/>
          </a:solidFill>
          <a:latin typeface="+mn-lt"/>
        </a:defRPr>
      </a:lvl4pPr>
      <a:lvl5pPr marL="1120775" indent="-238125" algn="l" rtl="0" eaLnBrk="1" fontAlgn="base" hangingPunct="1">
        <a:spcBef>
          <a:spcPct val="20000"/>
        </a:spcBef>
        <a:spcAft>
          <a:spcPct val="0"/>
        </a:spcAft>
        <a:buFont typeface="Arial" charset="0"/>
        <a:buChar char="–"/>
        <a:defRPr sz="2200">
          <a:solidFill>
            <a:schemeClr val="tx1"/>
          </a:solidFill>
          <a:latin typeface="+mn-lt"/>
        </a:defRPr>
      </a:lvl5pPr>
      <a:lvl6pPr marL="1577975" indent="-238125" algn="l" rtl="0" eaLnBrk="1" fontAlgn="base" hangingPunct="1">
        <a:spcBef>
          <a:spcPct val="20000"/>
        </a:spcBef>
        <a:spcAft>
          <a:spcPct val="0"/>
        </a:spcAft>
        <a:buFont typeface="Arial" charset="0"/>
        <a:buChar char="–"/>
        <a:defRPr sz="1600">
          <a:solidFill>
            <a:schemeClr val="tx1"/>
          </a:solidFill>
          <a:latin typeface="+mn-lt"/>
        </a:defRPr>
      </a:lvl6pPr>
      <a:lvl7pPr marL="2035175" indent="-238125" algn="l" rtl="0" eaLnBrk="1" fontAlgn="base" hangingPunct="1">
        <a:spcBef>
          <a:spcPct val="20000"/>
        </a:spcBef>
        <a:spcAft>
          <a:spcPct val="0"/>
        </a:spcAft>
        <a:buFont typeface="Arial" charset="0"/>
        <a:buChar char="–"/>
        <a:defRPr sz="1600">
          <a:solidFill>
            <a:schemeClr val="tx1"/>
          </a:solidFill>
          <a:latin typeface="+mn-lt"/>
        </a:defRPr>
      </a:lvl7pPr>
      <a:lvl8pPr marL="2492375" indent="-238125" algn="l" rtl="0" eaLnBrk="1" fontAlgn="base" hangingPunct="1">
        <a:spcBef>
          <a:spcPct val="20000"/>
        </a:spcBef>
        <a:spcAft>
          <a:spcPct val="0"/>
        </a:spcAft>
        <a:buFont typeface="Arial" charset="0"/>
        <a:buChar char="–"/>
        <a:defRPr sz="1600">
          <a:solidFill>
            <a:schemeClr val="tx1"/>
          </a:solidFill>
          <a:latin typeface="+mn-lt"/>
        </a:defRPr>
      </a:lvl8pPr>
      <a:lvl9pPr marL="2949575" indent="-238125" algn="l" rtl="0" eaLnBrk="1" fontAlgn="base" hangingPunct="1">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mailto:copyright@mhra.gov.uk/" TargetMode="External"/><Relationship Id="rId2" Type="http://schemas.openxmlformats.org/officeDocument/2006/relationships/hyperlink" Target="https://www.gov.uk/government/publications/reproduce-or-re-use-mhra-information/reproduce-or-re-use-mhra-information"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ltLang="en-US" sz="3200" b="1" dirty="0"/>
              <a:t>History and future of missing data in regulatory settings</a:t>
            </a:r>
            <a:endParaRPr lang="en-US" altLang="en-US" sz="3200" b="1" dirty="0"/>
          </a:p>
        </p:txBody>
      </p:sp>
      <p:sp>
        <p:nvSpPr>
          <p:cNvPr id="2051" name="Rectangle 3"/>
          <p:cNvSpPr>
            <a:spLocks noGrp="1" noChangeArrowheads="1"/>
          </p:cNvSpPr>
          <p:nvPr>
            <p:ph type="subTitle" idx="1"/>
          </p:nvPr>
        </p:nvSpPr>
        <p:spPr/>
        <p:txBody>
          <a:bodyPr/>
          <a:lstStyle/>
          <a:p>
            <a:r>
              <a:rPr lang="en-US" altLang="en-US" dirty="0"/>
              <a:t>Khadija </a:t>
            </a:r>
            <a:r>
              <a:rPr lang="en-US" altLang="en-US" dirty="0" err="1"/>
              <a:t>Rantell</a:t>
            </a:r>
            <a:r>
              <a:rPr lang="en-US" altLang="en-US" dirty="0"/>
              <a:t> email: </a:t>
            </a:r>
            <a:r>
              <a:rPr lang="en-US" altLang="en-US" dirty="0" err="1"/>
              <a:t>khadija.rantell@mhra.gov.uk</a:t>
            </a:r>
            <a:endParaRPr lang="en-US" altLang="en-US" dirty="0"/>
          </a:p>
        </p:txBody>
      </p:sp>
      <p:sp>
        <p:nvSpPr>
          <p:cNvPr id="2" name="TextBox 1">
            <a:extLst>
              <a:ext uri="{FF2B5EF4-FFF2-40B4-BE49-F238E27FC236}">
                <a16:creationId xmlns:a16="http://schemas.microsoft.com/office/drawing/2014/main" id="{A80A2183-F8B3-4E73-8570-2BB4AF59819A}"/>
              </a:ext>
            </a:extLst>
          </p:cNvPr>
          <p:cNvSpPr txBox="1"/>
          <p:nvPr/>
        </p:nvSpPr>
        <p:spPr>
          <a:xfrm>
            <a:off x="7418833" y="6309360"/>
            <a:ext cx="4224528" cy="276999"/>
          </a:xfrm>
          <a:prstGeom prst="rect">
            <a:avLst/>
          </a:prstGeom>
          <a:noFill/>
        </p:spPr>
        <p:txBody>
          <a:bodyPr wrap="square" rtlCol="0">
            <a:spAutoFit/>
          </a:bodyPr>
          <a:lstStyle/>
          <a:p>
            <a:r>
              <a:rPr lang="en-GB" dirty="0"/>
              <a:t>PSI meeting missing data 4</a:t>
            </a:r>
            <a:r>
              <a:rPr lang="en-GB" baseline="30000" dirty="0"/>
              <a:t>th</a:t>
            </a:r>
            <a:r>
              <a:rPr lang="en-GB" dirty="0"/>
              <a:t> May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28CCA-1110-497A-BF23-52208C5767F6}"/>
              </a:ext>
            </a:extLst>
          </p:cNvPr>
          <p:cNvSpPr>
            <a:spLocks noGrp="1"/>
          </p:cNvSpPr>
          <p:nvPr>
            <p:ph type="title"/>
          </p:nvPr>
        </p:nvSpPr>
        <p:spPr/>
        <p:txBody>
          <a:bodyPr/>
          <a:lstStyle/>
          <a:p>
            <a:r>
              <a:rPr lang="en-GB" b="1" dirty="0"/>
              <a:t>ICH E9: Missing data</a:t>
            </a:r>
          </a:p>
        </p:txBody>
      </p:sp>
      <p:sp>
        <p:nvSpPr>
          <p:cNvPr id="3" name="Content Placeholder 2">
            <a:extLst>
              <a:ext uri="{FF2B5EF4-FFF2-40B4-BE49-F238E27FC236}">
                <a16:creationId xmlns:a16="http://schemas.microsoft.com/office/drawing/2014/main" id="{4A5E43BE-5BA7-40C7-980D-B177CD0E17F9}"/>
              </a:ext>
            </a:extLst>
          </p:cNvPr>
          <p:cNvSpPr>
            <a:spLocks noGrp="1"/>
          </p:cNvSpPr>
          <p:nvPr>
            <p:ph idx="1"/>
          </p:nvPr>
        </p:nvSpPr>
        <p:spPr/>
        <p:txBody>
          <a:bodyPr/>
          <a:lstStyle/>
          <a:p>
            <a:pPr marL="342900" indent="-342900">
              <a:spcAft>
                <a:spcPts val="600"/>
              </a:spcAft>
              <a:buFont typeface="Wingdings" panose="05000000000000000000" pitchFamily="2" charset="2"/>
              <a:buChar char="Ø"/>
            </a:pPr>
            <a:r>
              <a:rPr lang="en-GB" dirty="0"/>
              <a:t>No universally applicable methods of handling </a:t>
            </a:r>
            <a:r>
              <a:rPr lang="en-GB" b="1" dirty="0"/>
              <a:t>missing values </a:t>
            </a:r>
            <a:r>
              <a:rPr lang="en-GB" dirty="0"/>
              <a:t>can be recommended</a:t>
            </a:r>
          </a:p>
          <a:p>
            <a:pPr marL="701675" lvl="1" indent="-342900">
              <a:spcAft>
                <a:spcPts val="600"/>
              </a:spcAft>
              <a:buFont typeface="Wingdings" panose="05000000000000000000" pitchFamily="2" charset="2"/>
              <a:buChar char="Ø"/>
            </a:pPr>
            <a:r>
              <a:rPr lang="en-GB" dirty="0"/>
              <a:t>Consider if the pattern or timing of missing data is different between treatment arms and how to deal with it at the </a:t>
            </a:r>
            <a:r>
              <a:rPr lang="en-GB" b="1" dirty="0"/>
              <a:t>analysis stage</a:t>
            </a:r>
          </a:p>
          <a:p>
            <a:pPr marL="701675" lvl="1" indent="-342900">
              <a:buFont typeface="Wingdings" panose="05000000000000000000" pitchFamily="2" charset="2"/>
              <a:buChar char="Ø"/>
            </a:pPr>
            <a:endParaRPr lang="en-GB" b="1" dirty="0"/>
          </a:p>
          <a:p>
            <a:pPr marL="342900" indent="-342900">
              <a:buFont typeface="Wingdings" panose="05000000000000000000" pitchFamily="2" charset="2"/>
              <a:buChar char="Ø"/>
            </a:pPr>
            <a:r>
              <a:rPr lang="en-GB" sz="2400" kern="1200" dirty="0">
                <a:latin typeface="Arial" charset="0"/>
              </a:rPr>
              <a:t>The ICH E9 guideline says that despite missing data, a trial may still be </a:t>
            </a:r>
            <a:r>
              <a:rPr lang="en-GB" sz="2400" b="1" i="1" kern="1200" dirty="0">
                <a:latin typeface="Arial" charset="0"/>
              </a:rPr>
              <a:t>valid</a:t>
            </a:r>
            <a:r>
              <a:rPr lang="en-GB" sz="2400" kern="1200" dirty="0">
                <a:latin typeface="Arial" charset="0"/>
              </a:rPr>
              <a:t>, provided the statistical methods used are </a:t>
            </a:r>
            <a:r>
              <a:rPr lang="en-GB" sz="2400" b="1" i="1" kern="1200" dirty="0">
                <a:latin typeface="Arial" charset="0"/>
              </a:rPr>
              <a:t>sensible</a:t>
            </a:r>
            <a:r>
              <a:rPr lang="en-GB" sz="2400" kern="1200" dirty="0">
                <a:latin typeface="Arial" charset="0"/>
              </a:rPr>
              <a:t>.</a:t>
            </a:r>
          </a:p>
          <a:p>
            <a:pPr marL="342900" indent="-342900">
              <a:buFont typeface="Wingdings" panose="05000000000000000000" pitchFamily="2" charset="2"/>
              <a:buChar char="Ø"/>
            </a:pPr>
            <a:endParaRPr lang="en-GB" b="1" dirty="0"/>
          </a:p>
          <a:p>
            <a:pPr marL="701675" lvl="1" indent="-342900">
              <a:buFont typeface="Wingdings" panose="05000000000000000000" pitchFamily="2" charset="2"/>
              <a:buChar char="Ø"/>
            </a:pPr>
            <a:endParaRPr lang="en-GB" dirty="0"/>
          </a:p>
          <a:p>
            <a:endParaRPr lang="en-GB" dirty="0"/>
          </a:p>
        </p:txBody>
      </p:sp>
    </p:spTree>
    <p:extLst>
      <p:ext uri="{BB962C8B-B14F-4D97-AF65-F5344CB8AC3E}">
        <p14:creationId xmlns:p14="http://schemas.microsoft.com/office/powerpoint/2010/main" val="2260670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5DA03-7F52-4EE4-BFE7-A2C83815D89C}"/>
              </a:ext>
            </a:extLst>
          </p:cNvPr>
          <p:cNvSpPr>
            <a:spLocks noGrp="1"/>
          </p:cNvSpPr>
          <p:nvPr>
            <p:ph type="title"/>
          </p:nvPr>
        </p:nvSpPr>
        <p:spPr/>
        <p:txBody>
          <a:bodyPr/>
          <a:lstStyle/>
          <a:p>
            <a:r>
              <a:rPr lang="en-GB" b="1" dirty="0"/>
              <a:t>NAS report on missing data</a:t>
            </a:r>
          </a:p>
        </p:txBody>
      </p:sp>
      <p:sp>
        <p:nvSpPr>
          <p:cNvPr id="3" name="Content Placeholder 2">
            <a:extLst>
              <a:ext uri="{FF2B5EF4-FFF2-40B4-BE49-F238E27FC236}">
                <a16:creationId xmlns:a16="http://schemas.microsoft.com/office/drawing/2014/main" id="{3E62CAD7-FA38-4E1F-983E-51D4933B01C4}"/>
              </a:ext>
            </a:extLst>
          </p:cNvPr>
          <p:cNvSpPr>
            <a:spLocks noGrp="1"/>
          </p:cNvSpPr>
          <p:nvPr>
            <p:ph idx="1"/>
          </p:nvPr>
        </p:nvSpPr>
        <p:spPr/>
        <p:txBody>
          <a:bodyPr/>
          <a:lstStyle/>
          <a:p>
            <a:pPr marL="342900" indent="-342900">
              <a:spcAft>
                <a:spcPts val="600"/>
              </a:spcAft>
              <a:buFont typeface="Wingdings" panose="05000000000000000000" pitchFamily="2" charset="2"/>
              <a:buChar char="Ø"/>
            </a:pPr>
            <a:r>
              <a:rPr lang="en-GB" dirty="0"/>
              <a:t>A set of 18 recommendations geared at preventing missing data in the first place and using appropriate statistical techniques to account for missing data: </a:t>
            </a:r>
          </a:p>
          <a:p>
            <a:pPr marL="701675" lvl="1" indent="-342900">
              <a:spcAft>
                <a:spcPts val="600"/>
              </a:spcAft>
              <a:buFont typeface="Wingdings" panose="05000000000000000000" pitchFamily="2" charset="2"/>
              <a:buChar char="Ø"/>
            </a:pPr>
            <a:r>
              <a:rPr lang="en-GB" dirty="0"/>
              <a:t>Trial designs to reduce the frequency of missing data</a:t>
            </a:r>
          </a:p>
          <a:p>
            <a:pPr marL="701675" lvl="1" indent="-342900">
              <a:spcAft>
                <a:spcPts val="600"/>
              </a:spcAft>
              <a:buFont typeface="Wingdings" panose="05000000000000000000" pitchFamily="2" charset="2"/>
              <a:buChar char="Ø"/>
            </a:pPr>
            <a:r>
              <a:rPr lang="en-GB" dirty="0"/>
              <a:t>Trial strategies to reduce the frequency of missing data through trial conduct</a:t>
            </a:r>
          </a:p>
          <a:p>
            <a:pPr marL="701675" lvl="1" indent="-342900">
              <a:spcAft>
                <a:spcPts val="600"/>
              </a:spcAft>
              <a:buFont typeface="Wingdings" panose="05000000000000000000" pitchFamily="2" charset="2"/>
              <a:buChar char="Ø"/>
            </a:pPr>
            <a:r>
              <a:rPr lang="en-GB" dirty="0"/>
              <a:t>Principles for drawing inferences from incomplete data</a:t>
            </a:r>
          </a:p>
          <a:p>
            <a:pPr marL="701675" lvl="1" indent="-342900">
              <a:spcAft>
                <a:spcPts val="600"/>
              </a:spcAft>
              <a:buFont typeface="Wingdings" panose="05000000000000000000" pitchFamily="2" charset="2"/>
              <a:buChar char="Ø"/>
            </a:pPr>
            <a:r>
              <a:rPr lang="en-GB" dirty="0"/>
              <a:t>Principles and methods for sensitivity analyses</a:t>
            </a:r>
          </a:p>
          <a:p>
            <a:pPr marL="342900" indent="-342900">
              <a:buFont typeface="Wingdings" panose="05000000000000000000" pitchFamily="2" charset="2"/>
              <a:buChar char="Ø"/>
            </a:pPr>
            <a:endParaRPr lang="en-GB" dirty="0"/>
          </a:p>
        </p:txBody>
      </p:sp>
      <p:pic>
        <p:nvPicPr>
          <p:cNvPr id="4" name="Picture 3">
            <a:extLst>
              <a:ext uri="{FF2B5EF4-FFF2-40B4-BE49-F238E27FC236}">
                <a16:creationId xmlns:a16="http://schemas.microsoft.com/office/drawing/2014/main" id="{F004D333-51DB-4FD9-8B8A-272A9D965FDF}"/>
              </a:ext>
            </a:extLst>
          </p:cNvPr>
          <p:cNvPicPr>
            <a:picLocks noChangeAspect="1"/>
          </p:cNvPicPr>
          <p:nvPr/>
        </p:nvPicPr>
        <p:blipFill>
          <a:blip r:embed="rId3"/>
          <a:stretch>
            <a:fillRect/>
          </a:stretch>
        </p:blipFill>
        <p:spPr>
          <a:xfrm>
            <a:off x="10649200" y="77410"/>
            <a:ext cx="1066801" cy="1541840"/>
          </a:xfrm>
          <a:prstGeom prst="rect">
            <a:avLst/>
          </a:prstGeom>
        </p:spPr>
      </p:pic>
    </p:spTree>
    <p:extLst>
      <p:ext uri="{BB962C8B-B14F-4D97-AF65-F5344CB8AC3E}">
        <p14:creationId xmlns:p14="http://schemas.microsoft.com/office/powerpoint/2010/main" val="2233250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959C3-0A18-49F6-8D5C-161813442157}"/>
              </a:ext>
            </a:extLst>
          </p:cNvPr>
          <p:cNvSpPr>
            <a:spLocks noGrp="1"/>
          </p:cNvSpPr>
          <p:nvPr>
            <p:ph type="title"/>
          </p:nvPr>
        </p:nvSpPr>
        <p:spPr/>
        <p:txBody>
          <a:bodyPr/>
          <a:lstStyle/>
          <a:p>
            <a:r>
              <a:rPr lang="en-GB" b="1" dirty="0"/>
              <a:t>CHMP guideline on missing data</a:t>
            </a:r>
          </a:p>
        </p:txBody>
      </p:sp>
      <p:sp>
        <p:nvSpPr>
          <p:cNvPr id="3" name="Content Placeholder 2">
            <a:extLst>
              <a:ext uri="{FF2B5EF4-FFF2-40B4-BE49-F238E27FC236}">
                <a16:creationId xmlns:a16="http://schemas.microsoft.com/office/drawing/2014/main" id="{A4D8B2F9-3603-485D-8D3F-69AB46D8E87A}"/>
              </a:ext>
            </a:extLst>
          </p:cNvPr>
          <p:cNvSpPr>
            <a:spLocks noGrp="1"/>
          </p:cNvSpPr>
          <p:nvPr>
            <p:ph idx="1"/>
          </p:nvPr>
        </p:nvSpPr>
        <p:spPr>
          <a:xfrm>
            <a:off x="838199" y="1226916"/>
            <a:ext cx="10509251" cy="4084692"/>
          </a:xfrm>
        </p:spPr>
        <p:txBody>
          <a:bodyPr/>
          <a:lstStyle/>
          <a:p>
            <a:pPr>
              <a:spcAft>
                <a:spcPts val="600"/>
              </a:spcAft>
            </a:pPr>
            <a:r>
              <a:rPr lang="en-GB" dirty="0"/>
              <a:t>The following are emphasised:</a:t>
            </a:r>
          </a:p>
          <a:p>
            <a:pPr marL="457200" indent="-457200">
              <a:spcAft>
                <a:spcPts val="600"/>
              </a:spcAft>
              <a:buFont typeface="Wingdings" panose="05000000000000000000" pitchFamily="2" charset="2"/>
              <a:buChar char="Ø"/>
            </a:pPr>
            <a:r>
              <a:rPr lang="en-GB" dirty="0"/>
              <a:t>Ignoring missing data is not an acceptable option when planning, conducting, or interpreting the analysis </a:t>
            </a:r>
          </a:p>
          <a:p>
            <a:pPr marL="457200" indent="-457200">
              <a:spcAft>
                <a:spcPts val="600"/>
              </a:spcAft>
              <a:buFont typeface="Wingdings" panose="05000000000000000000" pitchFamily="2" charset="2"/>
              <a:buChar char="Ø"/>
            </a:pPr>
            <a:r>
              <a:rPr lang="en-GB" dirty="0"/>
              <a:t>Trials should aim to achieve complete capture of all data from patients including those who discontinued from treatment</a:t>
            </a:r>
          </a:p>
          <a:p>
            <a:pPr marL="457200" indent="-457200">
              <a:spcAft>
                <a:spcPts val="600"/>
              </a:spcAft>
              <a:buFont typeface="Wingdings" panose="05000000000000000000" pitchFamily="2" charset="2"/>
              <a:buChar char="Ø"/>
            </a:pPr>
            <a:r>
              <a:rPr lang="en-GB" dirty="0"/>
              <a:t>Analysis method should not be biased in favour of experimental arm</a:t>
            </a:r>
          </a:p>
          <a:p>
            <a:pPr>
              <a:spcAft>
                <a:spcPts val="600"/>
              </a:spcAft>
            </a:pPr>
            <a:endParaRPr lang="en-GB" dirty="0"/>
          </a:p>
          <a:p>
            <a:pPr marL="342900" indent="-342900">
              <a:spcAft>
                <a:spcPts val="600"/>
              </a:spcAft>
              <a:buFont typeface="Wingdings" panose="05000000000000000000" pitchFamily="2" charset="2"/>
              <a:buChar char="Ø"/>
            </a:pPr>
            <a:r>
              <a:rPr lang="en-GB" dirty="0"/>
              <a:t>When planning confirmatory trials the following should be considered:</a:t>
            </a:r>
          </a:p>
          <a:p>
            <a:pPr marL="701675" lvl="1" indent="-342900">
              <a:spcAft>
                <a:spcPts val="600"/>
              </a:spcAft>
              <a:buFont typeface="Wingdings" panose="05000000000000000000" pitchFamily="2" charset="2"/>
              <a:buChar char="Ø"/>
            </a:pPr>
            <a:r>
              <a:rPr lang="en-GB" dirty="0"/>
              <a:t>the expected differences between treatment groups in the proportion and timing of patient withdrawals and reasons for withdrawal </a:t>
            </a:r>
          </a:p>
          <a:p>
            <a:pPr marL="701675" lvl="1" indent="-342900">
              <a:spcAft>
                <a:spcPts val="600"/>
              </a:spcAft>
              <a:buFont typeface="Wingdings" panose="05000000000000000000" pitchFamily="2" charset="2"/>
              <a:buChar char="Ø"/>
            </a:pPr>
            <a:r>
              <a:rPr lang="en-GB" dirty="0"/>
              <a:t>expected direction of spontaneous changes over time </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endParaRPr lang="en-GB" dirty="0"/>
          </a:p>
          <a:p>
            <a:pPr lvl="1" indent="0">
              <a:buNone/>
            </a:pPr>
            <a:r>
              <a:rPr lang="en-GB" dirty="0"/>
              <a:t>	</a:t>
            </a:r>
          </a:p>
          <a:p>
            <a:r>
              <a:rPr lang="en-GB" dirty="0"/>
              <a:t>	 </a:t>
            </a:r>
          </a:p>
        </p:txBody>
      </p:sp>
    </p:spTree>
    <p:extLst>
      <p:ext uri="{BB962C8B-B14F-4D97-AF65-F5344CB8AC3E}">
        <p14:creationId xmlns:p14="http://schemas.microsoft.com/office/powerpoint/2010/main" val="1408535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E1868-26A0-4E3C-9DBF-B8ACEDF7827A}"/>
              </a:ext>
            </a:extLst>
          </p:cNvPr>
          <p:cNvSpPr>
            <a:spLocks noGrp="1"/>
          </p:cNvSpPr>
          <p:nvPr>
            <p:ph type="title"/>
          </p:nvPr>
        </p:nvSpPr>
        <p:spPr/>
        <p:txBody>
          <a:bodyPr/>
          <a:lstStyle/>
          <a:p>
            <a:r>
              <a:rPr lang="en-GB" b="1" dirty="0"/>
              <a:t>ICH E9 (R1) on missing data</a:t>
            </a:r>
          </a:p>
        </p:txBody>
      </p:sp>
      <p:sp>
        <p:nvSpPr>
          <p:cNvPr id="3" name="Content Placeholder 2">
            <a:extLst>
              <a:ext uri="{FF2B5EF4-FFF2-40B4-BE49-F238E27FC236}">
                <a16:creationId xmlns:a16="http://schemas.microsoft.com/office/drawing/2014/main" id="{C2A8EA58-BB15-490F-B2AF-82711411CD60}"/>
              </a:ext>
            </a:extLst>
          </p:cNvPr>
          <p:cNvSpPr>
            <a:spLocks noGrp="1"/>
          </p:cNvSpPr>
          <p:nvPr>
            <p:ph idx="1"/>
          </p:nvPr>
        </p:nvSpPr>
        <p:spPr/>
        <p:txBody>
          <a:bodyPr/>
          <a:lstStyle/>
          <a:p>
            <a:pPr marL="342900" indent="-342900">
              <a:spcAft>
                <a:spcPts val="600"/>
              </a:spcAft>
              <a:buFont typeface="Wingdings" panose="05000000000000000000" pitchFamily="2" charset="2"/>
              <a:buChar char="Ø"/>
            </a:pPr>
            <a:r>
              <a:rPr lang="en-GB" dirty="0"/>
              <a:t>Concept of alignment is central to the </a:t>
            </a:r>
            <a:r>
              <a:rPr lang="en-GB" dirty="0" err="1"/>
              <a:t>Estimand</a:t>
            </a:r>
            <a:r>
              <a:rPr lang="en-GB" dirty="0"/>
              <a:t> framework</a:t>
            </a:r>
          </a:p>
          <a:p>
            <a:pPr marL="342900" indent="-342900">
              <a:spcAft>
                <a:spcPts val="600"/>
              </a:spcAft>
              <a:buFont typeface="Wingdings" panose="05000000000000000000" pitchFamily="2" charset="2"/>
              <a:buChar char="Ø"/>
            </a:pPr>
            <a:r>
              <a:rPr lang="en-GB" dirty="0"/>
              <a:t>A clear distinction is made between missing data and intercurrent events</a:t>
            </a:r>
          </a:p>
          <a:p>
            <a:r>
              <a:rPr lang="en-GB" sz="2400" kern="1200" dirty="0">
                <a:solidFill>
                  <a:schemeClr val="accent5">
                    <a:lumMod val="75000"/>
                  </a:schemeClr>
                </a:solidFill>
                <a:latin typeface="Arial" charset="0"/>
              </a:rPr>
              <a:t>"Data that would be meaningful for the analysis of a given </a:t>
            </a:r>
            <a:r>
              <a:rPr lang="en-GB" sz="2400" kern="1200" dirty="0" err="1">
                <a:solidFill>
                  <a:schemeClr val="accent5">
                    <a:lumMod val="75000"/>
                  </a:schemeClr>
                </a:solidFill>
                <a:latin typeface="Arial" charset="0"/>
              </a:rPr>
              <a:t>estimand</a:t>
            </a:r>
            <a:r>
              <a:rPr lang="en-GB" sz="2400" kern="1200" dirty="0">
                <a:solidFill>
                  <a:schemeClr val="accent5">
                    <a:lumMod val="75000"/>
                  </a:schemeClr>
                </a:solidFill>
                <a:latin typeface="Arial" charset="0"/>
              </a:rPr>
              <a:t> but were not collected. They should be distinguished from data that do not exist or data that are not considered meaningful because of an intercurrent event"</a:t>
            </a:r>
          </a:p>
          <a:p>
            <a:pPr>
              <a:spcAft>
                <a:spcPts val="600"/>
              </a:spcAft>
            </a:pPr>
            <a:endParaRPr lang="en-GB" dirty="0"/>
          </a:p>
          <a:p>
            <a:pPr marL="342900" indent="-342900">
              <a:spcAft>
                <a:spcPts val="600"/>
              </a:spcAft>
              <a:buFont typeface="Wingdings" panose="05000000000000000000" pitchFamily="2" charset="2"/>
              <a:buChar char="Ø"/>
            </a:pPr>
            <a:r>
              <a:rPr lang="en-GB" dirty="0"/>
              <a:t>Handling of missing data requires a scientifically defensible analysis coupled with a sensitivity analysis to assess robustness. </a:t>
            </a:r>
          </a:p>
          <a:p>
            <a:pPr marL="342900" indent="-342900">
              <a:spcAft>
                <a:spcPts val="600"/>
              </a:spcAft>
              <a:buFont typeface="Wingdings" panose="05000000000000000000" pitchFamily="2" charset="2"/>
              <a:buChar char="Ø"/>
            </a:pPr>
            <a:r>
              <a:rPr lang="en-GB" dirty="0"/>
              <a:t>Choices made for statistical analysis, including the handling of missing data, must  be aligned to an agreed target of estimation</a:t>
            </a:r>
          </a:p>
          <a:p>
            <a:endParaRPr lang="en-GB" dirty="0"/>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endParaRPr lang="en-GB" dirty="0"/>
          </a:p>
          <a:p>
            <a:pPr lvl="1" indent="0">
              <a:buNone/>
            </a:pPr>
            <a:endParaRPr lang="en-GB" dirty="0"/>
          </a:p>
        </p:txBody>
      </p:sp>
    </p:spTree>
    <p:extLst>
      <p:ext uri="{BB962C8B-B14F-4D97-AF65-F5344CB8AC3E}">
        <p14:creationId xmlns:p14="http://schemas.microsoft.com/office/powerpoint/2010/main" val="1490784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BE49E-E879-4604-9FD1-BD86812F5AF8}"/>
              </a:ext>
            </a:extLst>
          </p:cNvPr>
          <p:cNvSpPr>
            <a:spLocks noGrp="1"/>
          </p:cNvSpPr>
          <p:nvPr>
            <p:ph type="title"/>
          </p:nvPr>
        </p:nvSpPr>
        <p:spPr/>
        <p:txBody>
          <a:bodyPr/>
          <a:lstStyle/>
          <a:p>
            <a:r>
              <a:rPr lang="en-GB" b="1" dirty="0"/>
              <a:t>Conclusion</a:t>
            </a:r>
          </a:p>
        </p:txBody>
      </p:sp>
      <p:sp>
        <p:nvSpPr>
          <p:cNvPr id="3" name="Content Placeholder 2">
            <a:extLst>
              <a:ext uri="{FF2B5EF4-FFF2-40B4-BE49-F238E27FC236}">
                <a16:creationId xmlns:a16="http://schemas.microsoft.com/office/drawing/2014/main" id="{D7231C2F-2F7F-429D-A801-2B412CCD3D7A}"/>
              </a:ext>
            </a:extLst>
          </p:cNvPr>
          <p:cNvSpPr>
            <a:spLocks noGrp="1"/>
          </p:cNvSpPr>
          <p:nvPr>
            <p:ph idx="1"/>
          </p:nvPr>
        </p:nvSpPr>
        <p:spPr>
          <a:xfrm>
            <a:off x="838200" y="1338513"/>
            <a:ext cx="10509251" cy="4318000"/>
          </a:xfrm>
        </p:spPr>
        <p:txBody>
          <a:bodyPr/>
          <a:lstStyle/>
          <a:p>
            <a:pPr marL="342900" indent="-342900">
              <a:spcAft>
                <a:spcPts val="1000"/>
              </a:spcAft>
              <a:buFont typeface="Wingdings" panose="05000000000000000000" pitchFamily="2" charset="2"/>
              <a:buChar char="Ø"/>
            </a:pPr>
            <a:r>
              <a:rPr lang="en-GB" dirty="0"/>
              <a:t>Missing data is still an ongoing problem in regulatory submissions</a:t>
            </a:r>
          </a:p>
          <a:p>
            <a:pPr marL="342900" indent="-342900">
              <a:spcAft>
                <a:spcPts val="1000"/>
              </a:spcAft>
              <a:buFont typeface="Wingdings" panose="05000000000000000000" pitchFamily="2" charset="2"/>
              <a:buChar char="Ø"/>
            </a:pPr>
            <a:r>
              <a:rPr lang="en-GB" dirty="0"/>
              <a:t>The Estimand framework provides an ideal platform for dialogue between sponsors and regulators for addressing many of the challenges associated with missing data at the planning/design stage</a:t>
            </a:r>
          </a:p>
          <a:p>
            <a:pPr marL="342900" indent="-342900">
              <a:spcAft>
                <a:spcPts val="1000"/>
              </a:spcAft>
              <a:buFont typeface="Wingdings" panose="05000000000000000000" pitchFamily="2" charset="2"/>
              <a:buChar char="Ø"/>
            </a:pPr>
            <a:r>
              <a:rPr lang="en-GB" dirty="0"/>
              <a:t>Pre-specification of estimand attributes is key to a better discussion about the relevance of the treatment effect and consequences of missing data</a:t>
            </a:r>
          </a:p>
          <a:p>
            <a:pPr marL="342900" indent="-342900">
              <a:spcAft>
                <a:spcPts val="1000"/>
              </a:spcAft>
              <a:buFont typeface="Wingdings" panose="05000000000000000000" pitchFamily="2" charset="2"/>
              <a:buChar char="Ø"/>
            </a:pPr>
            <a:r>
              <a:rPr lang="en-GB" dirty="0"/>
              <a:t>Choices made for statistical analysis, including strategy for handling missing data must  be aligned to an agreed target estimand</a:t>
            </a:r>
          </a:p>
          <a:p>
            <a:pPr marL="342900" indent="-342900">
              <a:spcAft>
                <a:spcPts val="1000"/>
              </a:spcAft>
              <a:buFont typeface="Wingdings" panose="05000000000000000000" pitchFamily="2" charset="2"/>
              <a:buChar char="Ø"/>
            </a:pPr>
            <a:r>
              <a:rPr lang="en-GB" dirty="0"/>
              <a:t>Data collection should continue after treatment discontinuation, if relevant for the clinical question(s) of interest</a:t>
            </a:r>
          </a:p>
          <a:p>
            <a:pPr marL="342900" indent="-342900">
              <a:buFont typeface="Wingdings" panose="05000000000000000000" pitchFamily="2" charset="2"/>
              <a:buChar char="Ø"/>
            </a:pPr>
            <a:endParaRPr lang="en-GB" dirty="0"/>
          </a:p>
        </p:txBody>
      </p:sp>
    </p:spTree>
    <p:extLst>
      <p:ext uri="{BB962C8B-B14F-4D97-AF65-F5344CB8AC3E}">
        <p14:creationId xmlns:p14="http://schemas.microsoft.com/office/powerpoint/2010/main" val="4263139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69745B7-7B6C-4ABF-98C9-373AB001BBE6}"/>
              </a:ext>
            </a:extLst>
          </p:cNvPr>
          <p:cNvPicPr>
            <a:picLocks noChangeAspect="1"/>
          </p:cNvPicPr>
          <p:nvPr/>
        </p:nvPicPr>
        <p:blipFill>
          <a:blip r:embed="rId3"/>
          <a:stretch>
            <a:fillRect/>
          </a:stretch>
        </p:blipFill>
        <p:spPr>
          <a:xfrm>
            <a:off x="3991727" y="1232735"/>
            <a:ext cx="2786063" cy="2276475"/>
          </a:xfrm>
          <a:prstGeom prst="rect">
            <a:avLst/>
          </a:prstGeom>
        </p:spPr>
      </p:pic>
      <p:sp>
        <p:nvSpPr>
          <p:cNvPr id="4" name="Title 3">
            <a:extLst>
              <a:ext uri="{FF2B5EF4-FFF2-40B4-BE49-F238E27FC236}">
                <a16:creationId xmlns:a16="http://schemas.microsoft.com/office/drawing/2014/main" id="{EB4C052D-E409-4B7F-B2EB-01A77B0B542C}"/>
              </a:ext>
            </a:extLst>
          </p:cNvPr>
          <p:cNvSpPr>
            <a:spLocks noGrp="1"/>
          </p:cNvSpPr>
          <p:nvPr>
            <p:ph type="title"/>
          </p:nvPr>
        </p:nvSpPr>
        <p:spPr/>
        <p:txBody>
          <a:bodyPr/>
          <a:lstStyle/>
          <a:p>
            <a:endParaRPr lang="en-GB" dirty="0"/>
          </a:p>
        </p:txBody>
      </p:sp>
      <p:pic>
        <p:nvPicPr>
          <p:cNvPr id="8" name="Picture 7" descr="A picture containing text&#10;&#10;Description automatically generated">
            <a:extLst>
              <a:ext uri="{FF2B5EF4-FFF2-40B4-BE49-F238E27FC236}">
                <a16:creationId xmlns:a16="http://schemas.microsoft.com/office/drawing/2014/main" id="{6620A848-7336-4114-A995-3C64716C22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51108" y="3664032"/>
            <a:ext cx="3238500" cy="1409700"/>
          </a:xfrm>
          <a:prstGeom prst="rect">
            <a:avLst/>
          </a:prstGeom>
        </p:spPr>
      </p:pic>
    </p:spTree>
    <p:extLst>
      <p:ext uri="{BB962C8B-B14F-4D97-AF65-F5344CB8AC3E}">
        <p14:creationId xmlns:p14="http://schemas.microsoft.com/office/powerpoint/2010/main" val="750037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A5AB72-4A62-448D-83B6-8121AED88F71}"/>
              </a:ext>
            </a:extLst>
          </p:cNvPr>
          <p:cNvSpPr>
            <a:spLocks noGrp="1"/>
          </p:cNvSpPr>
          <p:nvPr>
            <p:ph type="title"/>
          </p:nvPr>
        </p:nvSpPr>
        <p:spPr/>
        <p:txBody>
          <a:bodyPr/>
          <a:lstStyle/>
          <a:p>
            <a:r>
              <a:rPr lang="en-GB" dirty="0"/>
              <a:t>Acknowledgement </a:t>
            </a:r>
          </a:p>
        </p:txBody>
      </p:sp>
      <p:sp>
        <p:nvSpPr>
          <p:cNvPr id="5" name="Content Placeholder 4">
            <a:extLst>
              <a:ext uri="{FF2B5EF4-FFF2-40B4-BE49-F238E27FC236}">
                <a16:creationId xmlns:a16="http://schemas.microsoft.com/office/drawing/2014/main" id="{B9C93BB1-4F5E-4273-B098-35B67ECFAD5C}"/>
              </a:ext>
            </a:extLst>
          </p:cNvPr>
          <p:cNvSpPr>
            <a:spLocks noGrp="1"/>
          </p:cNvSpPr>
          <p:nvPr>
            <p:ph idx="1"/>
          </p:nvPr>
        </p:nvSpPr>
        <p:spPr/>
        <p:txBody>
          <a:bodyPr/>
          <a:lstStyle/>
          <a:p>
            <a:r>
              <a:rPr lang="en-GB" dirty="0"/>
              <a:t>Inês Reis (MHRA)</a:t>
            </a:r>
          </a:p>
          <a:p>
            <a:r>
              <a:rPr lang="en-GB" dirty="0"/>
              <a:t>David Brown (MHRA)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noChangeArrowheads="1"/>
          </p:cNvSpPr>
          <p:nvPr>
            <p:ph type="title"/>
          </p:nvPr>
        </p:nvSpPr>
        <p:spPr>
          <a:xfrm>
            <a:off x="786764" y="523513"/>
            <a:ext cx="10509251" cy="719138"/>
          </a:xfrm>
        </p:spPr>
        <p:txBody>
          <a:bodyPr/>
          <a:lstStyle/>
          <a:p>
            <a:r>
              <a:rPr lang="en-GB" altLang="en-US" dirty="0">
                <a:cs typeface="Arial" panose="020B0604020202020204" pitchFamily="34" charset="0"/>
              </a:rPr>
              <a:t>©</a:t>
            </a:r>
            <a:r>
              <a:rPr lang="en-GB" altLang="en-US" dirty="0"/>
              <a:t> Crown copyright</a:t>
            </a:r>
            <a:br>
              <a:rPr lang="en-GB" altLang="en-US" dirty="0"/>
            </a:br>
            <a:endParaRPr lang="en-GB" altLang="en-US" dirty="0"/>
          </a:p>
        </p:txBody>
      </p:sp>
      <p:sp>
        <p:nvSpPr>
          <p:cNvPr id="6" name="TextBox 5">
            <a:extLst>
              <a:ext uri="{FF2B5EF4-FFF2-40B4-BE49-F238E27FC236}">
                <a16:creationId xmlns:a16="http://schemas.microsoft.com/office/drawing/2014/main" id="{0007AAB0-AF00-462D-90CC-D7C8BA583672}"/>
              </a:ext>
            </a:extLst>
          </p:cNvPr>
          <p:cNvSpPr txBox="1"/>
          <p:nvPr/>
        </p:nvSpPr>
        <p:spPr>
          <a:xfrm>
            <a:off x="708660" y="1641326"/>
            <a:ext cx="10942320" cy="4190314"/>
          </a:xfrm>
          <a:prstGeom prst="rect">
            <a:avLst/>
          </a:prstGeom>
          <a:noFill/>
        </p:spPr>
        <p:txBody>
          <a:bodyPr wrap="square" rtlCol="0">
            <a:spAutoFit/>
          </a:bodyPr>
          <a:lstStyle/>
          <a:p>
            <a:pPr algn="l"/>
            <a:r>
              <a:rPr lang="en-GB" sz="2000" b="1" dirty="0"/>
              <a:t>© Crown copyright 2020 </a:t>
            </a:r>
            <a:endParaRPr lang="en-GB" sz="2000" dirty="0"/>
          </a:p>
          <a:p>
            <a:pPr algn="l"/>
            <a:r>
              <a:rPr lang="en-GB" sz="2000" b="1" dirty="0"/>
              <a:t>Produced by the Medicines and Healthcare products Regulatory Agency</a:t>
            </a:r>
            <a:br>
              <a:rPr lang="en-GB" sz="2000" b="1" dirty="0"/>
            </a:br>
            <a:endParaRPr lang="en-GB" sz="2000" dirty="0"/>
          </a:p>
          <a:p>
            <a:pPr algn="l">
              <a:lnSpc>
                <a:spcPct val="150000"/>
              </a:lnSpc>
            </a:pPr>
            <a:r>
              <a:rPr lang="en-GB" sz="2000" dirty="0"/>
              <a:t>You may re-use this information (excluding logos) with the permission from the Medicines and Healthcare products Regulatory Agency, under a Delegation of Authority. To view the guideline, visit, </a:t>
            </a:r>
            <a:r>
              <a:rPr lang="en-GB" sz="2000" u="sng" dirty="0">
                <a:hlinkClick r:id="rId2"/>
              </a:rPr>
              <a:t>https://www.gov.uk/government/publications/reproduce-or-re-use-mhra-information/reproduce-or-re-use-mhra-information</a:t>
            </a:r>
            <a:r>
              <a:rPr lang="en-GB" sz="2000" dirty="0"/>
              <a:t> or email: </a:t>
            </a:r>
            <a:r>
              <a:rPr lang="en-GB" sz="2000" u="sng" dirty="0">
                <a:hlinkClick r:id="rId3"/>
              </a:rPr>
              <a:t>copyright@mhra.gov.uk</a:t>
            </a:r>
            <a:r>
              <a:rPr lang="en-GB" sz="2000" dirty="0"/>
              <a:t>.   </a:t>
            </a:r>
          </a:p>
          <a:p>
            <a:pPr algn="l">
              <a:lnSpc>
                <a:spcPct val="150000"/>
              </a:lnSpc>
            </a:pPr>
            <a:r>
              <a:rPr lang="en-GB" sz="2000" dirty="0"/>
              <a:t>Where we have identified any third-party copyright material you will need to obtain permission from the copyright holders concerned.</a:t>
            </a:r>
          </a:p>
        </p:txBody>
      </p:sp>
    </p:spTree>
    <p:extLst>
      <p:ext uri="{BB962C8B-B14F-4D97-AF65-F5344CB8AC3E}">
        <p14:creationId xmlns:p14="http://schemas.microsoft.com/office/powerpoint/2010/main" val="2980127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7199E-BA35-4EAA-A983-6415C49A2F7D}"/>
              </a:ext>
            </a:extLst>
          </p:cNvPr>
          <p:cNvSpPr>
            <a:spLocks noGrp="1"/>
          </p:cNvSpPr>
          <p:nvPr>
            <p:ph type="title"/>
          </p:nvPr>
        </p:nvSpPr>
        <p:spPr/>
        <p:txBody>
          <a:bodyPr/>
          <a:lstStyle/>
          <a:p>
            <a:r>
              <a:rPr lang="en-GB" b="1" dirty="0"/>
              <a:t>Disclaimer</a:t>
            </a:r>
          </a:p>
        </p:txBody>
      </p:sp>
      <p:sp>
        <p:nvSpPr>
          <p:cNvPr id="3" name="Content Placeholder 2">
            <a:extLst>
              <a:ext uri="{FF2B5EF4-FFF2-40B4-BE49-F238E27FC236}">
                <a16:creationId xmlns:a16="http://schemas.microsoft.com/office/drawing/2014/main" id="{48843B0D-0840-448B-AEAE-EAEE76BE63AC}"/>
              </a:ext>
            </a:extLst>
          </p:cNvPr>
          <p:cNvSpPr>
            <a:spLocks noGrp="1"/>
          </p:cNvSpPr>
          <p:nvPr>
            <p:ph idx="1"/>
          </p:nvPr>
        </p:nvSpPr>
        <p:spPr/>
        <p:txBody>
          <a:bodyPr/>
          <a:lstStyle/>
          <a:p>
            <a:r>
              <a:rPr lang="en-GB" dirty="0"/>
              <a:t>The views expressed in this presentation are those of the speaker and not necessarily those of the MHRA.</a:t>
            </a:r>
          </a:p>
        </p:txBody>
      </p:sp>
    </p:spTree>
    <p:extLst>
      <p:ext uri="{BB962C8B-B14F-4D97-AF65-F5344CB8AC3E}">
        <p14:creationId xmlns:p14="http://schemas.microsoft.com/office/powerpoint/2010/main" val="38067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F3E91-E2D7-4434-8C96-026966953411}"/>
              </a:ext>
            </a:extLst>
          </p:cNvPr>
          <p:cNvSpPr>
            <a:spLocks noGrp="1"/>
          </p:cNvSpPr>
          <p:nvPr>
            <p:ph type="title"/>
          </p:nvPr>
        </p:nvSpPr>
        <p:spPr/>
        <p:txBody>
          <a:bodyPr/>
          <a:lstStyle/>
          <a:p>
            <a:r>
              <a:rPr lang="en-GB" b="1" dirty="0"/>
              <a:t>Outline</a:t>
            </a:r>
          </a:p>
        </p:txBody>
      </p:sp>
      <p:sp>
        <p:nvSpPr>
          <p:cNvPr id="3" name="Content Placeholder 2">
            <a:extLst>
              <a:ext uri="{FF2B5EF4-FFF2-40B4-BE49-F238E27FC236}">
                <a16:creationId xmlns:a16="http://schemas.microsoft.com/office/drawing/2014/main" id="{BA865CCE-0576-43A1-B441-4C7C993D7C49}"/>
              </a:ext>
            </a:extLst>
          </p:cNvPr>
          <p:cNvSpPr>
            <a:spLocks noGrp="1"/>
          </p:cNvSpPr>
          <p:nvPr>
            <p:ph idx="1"/>
          </p:nvPr>
        </p:nvSpPr>
        <p:spPr/>
        <p:txBody>
          <a:bodyPr/>
          <a:lstStyle/>
          <a:p>
            <a:pPr marL="342900" indent="-342900">
              <a:spcAft>
                <a:spcPts val="600"/>
              </a:spcAft>
              <a:buFont typeface="Wingdings" panose="05000000000000000000" pitchFamily="2" charset="2"/>
              <a:buChar char="Ø"/>
            </a:pPr>
            <a:r>
              <a:rPr lang="en-GB" dirty="0"/>
              <a:t>About MHRA</a:t>
            </a:r>
          </a:p>
          <a:p>
            <a:pPr marL="342900" indent="-342900">
              <a:spcAft>
                <a:spcPts val="600"/>
              </a:spcAft>
              <a:buFont typeface="Wingdings" panose="05000000000000000000" pitchFamily="2" charset="2"/>
              <a:buChar char="Ø"/>
            </a:pPr>
            <a:r>
              <a:rPr lang="en-GB" dirty="0"/>
              <a:t>Missing data definition and taxonomy</a:t>
            </a:r>
          </a:p>
          <a:p>
            <a:pPr marL="342900" indent="-342900">
              <a:spcAft>
                <a:spcPts val="600"/>
              </a:spcAft>
              <a:buFont typeface="Wingdings" panose="05000000000000000000" pitchFamily="2" charset="2"/>
              <a:buChar char="Ø"/>
            </a:pPr>
            <a:r>
              <a:rPr lang="en-GB" dirty="0"/>
              <a:t>Regulatory concerns</a:t>
            </a:r>
          </a:p>
          <a:p>
            <a:pPr marL="342900" indent="-342900">
              <a:spcAft>
                <a:spcPts val="600"/>
              </a:spcAft>
              <a:buFont typeface="Wingdings" panose="05000000000000000000" pitchFamily="2" charset="2"/>
              <a:buChar char="Ø"/>
            </a:pPr>
            <a:r>
              <a:rPr lang="en-GB" dirty="0"/>
              <a:t>Historical perspectives in regulatory settings</a:t>
            </a:r>
          </a:p>
          <a:p>
            <a:pPr marL="342900" indent="-342900">
              <a:spcAft>
                <a:spcPts val="600"/>
              </a:spcAft>
              <a:buFont typeface="Wingdings" panose="05000000000000000000" pitchFamily="2" charset="2"/>
              <a:buChar char="Ø"/>
            </a:pPr>
            <a:r>
              <a:rPr lang="en-GB" dirty="0"/>
              <a:t>Conclusion</a:t>
            </a:r>
          </a:p>
          <a:p>
            <a:pPr marL="342900" indent="-342900">
              <a:buFont typeface="Wingdings" panose="05000000000000000000" pitchFamily="2" charset="2"/>
              <a:buChar char="Ø"/>
            </a:pPr>
            <a:endParaRPr lang="en-GB" dirty="0"/>
          </a:p>
        </p:txBody>
      </p:sp>
    </p:spTree>
    <p:extLst>
      <p:ext uri="{BB962C8B-B14F-4D97-AF65-F5344CB8AC3E}">
        <p14:creationId xmlns:p14="http://schemas.microsoft.com/office/powerpoint/2010/main" val="2600693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76B9-F117-4C15-8C4E-92C3E6FCD344}"/>
              </a:ext>
            </a:extLst>
          </p:cNvPr>
          <p:cNvSpPr>
            <a:spLocks noGrp="1"/>
          </p:cNvSpPr>
          <p:nvPr>
            <p:ph type="title"/>
          </p:nvPr>
        </p:nvSpPr>
        <p:spPr/>
        <p:txBody>
          <a:bodyPr/>
          <a:lstStyle/>
          <a:p>
            <a:r>
              <a:rPr lang="en-GB" b="1" dirty="0"/>
              <a:t>Who are we?</a:t>
            </a:r>
          </a:p>
        </p:txBody>
      </p:sp>
      <p:sp>
        <p:nvSpPr>
          <p:cNvPr id="3" name="Content Placeholder 2">
            <a:extLst>
              <a:ext uri="{FF2B5EF4-FFF2-40B4-BE49-F238E27FC236}">
                <a16:creationId xmlns:a16="http://schemas.microsoft.com/office/drawing/2014/main" id="{95CB99DF-53EF-4C5F-8DA4-563B908B11E0}"/>
              </a:ext>
            </a:extLst>
          </p:cNvPr>
          <p:cNvSpPr>
            <a:spLocks noGrp="1"/>
          </p:cNvSpPr>
          <p:nvPr>
            <p:ph idx="1"/>
          </p:nvPr>
        </p:nvSpPr>
        <p:spPr/>
        <p:txBody>
          <a:bodyPr/>
          <a:lstStyle/>
          <a:p>
            <a:r>
              <a:rPr lang="en-GB" dirty="0"/>
              <a:t>The Medicines and Healthcare products Regulatory Agency regulates medicines, medical devices and blood components for transfusion in the UK.</a:t>
            </a:r>
          </a:p>
          <a:p>
            <a:endParaRPr lang="en-GB" dirty="0"/>
          </a:p>
          <a:p>
            <a:r>
              <a:rPr lang="en-GB" dirty="0"/>
              <a:t>The agency has 3 centres:</a:t>
            </a:r>
          </a:p>
          <a:p>
            <a:endParaRPr lang="en-GB" dirty="0"/>
          </a:p>
          <a:p>
            <a:pPr marL="342900" indent="-342900">
              <a:buFont typeface="Wingdings" panose="05000000000000000000" pitchFamily="2" charset="2"/>
              <a:buChar char="Ø"/>
            </a:pPr>
            <a:r>
              <a:rPr lang="en-GB" dirty="0"/>
              <a:t>the Clinical Research Datalink (</a:t>
            </a:r>
            <a:r>
              <a:rPr lang="en-GB" b="1" dirty="0"/>
              <a:t>CPRD</a:t>
            </a:r>
            <a:r>
              <a:rPr lang="en-GB" dirty="0"/>
              <a:t>)</a:t>
            </a:r>
          </a:p>
          <a:p>
            <a:endParaRPr lang="en-GB" dirty="0"/>
          </a:p>
          <a:p>
            <a:pPr marL="342900" indent="-342900">
              <a:buFont typeface="Wingdings" panose="05000000000000000000" pitchFamily="2" charset="2"/>
              <a:buChar char="Ø"/>
            </a:pPr>
            <a:r>
              <a:rPr lang="en-GB" dirty="0"/>
              <a:t>the National Institute of Biological Standards and Controls (</a:t>
            </a:r>
            <a:r>
              <a:rPr lang="en-GB" b="1" dirty="0"/>
              <a:t>NIBSC</a:t>
            </a:r>
            <a:r>
              <a:rPr lang="en-GB" dirty="0"/>
              <a:t>)</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a:t>the Medicine and Healthcare Products Regulatory Agency (</a:t>
            </a:r>
            <a:r>
              <a:rPr lang="en-GB" b="1" dirty="0"/>
              <a:t>MHRA</a:t>
            </a:r>
            <a:r>
              <a:rPr lang="en-GB" dirty="0"/>
              <a:t>)</a:t>
            </a:r>
          </a:p>
          <a:p>
            <a:endParaRPr lang="en-GB" dirty="0"/>
          </a:p>
          <a:p>
            <a:endParaRPr lang="en-GB" dirty="0"/>
          </a:p>
        </p:txBody>
      </p:sp>
    </p:spTree>
    <p:extLst>
      <p:ext uri="{BB962C8B-B14F-4D97-AF65-F5344CB8AC3E}">
        <p14:creationId xmlns:p14="http://schemas.microsoft.com/office/powerpoint/2010/main" val="4116726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B08B5-1321-487E-B4F2-A7D90B6E5540}"/>
              </a:ext>
            </a:extLst>
          </p:cNvPr>
          <p:cNvSpPr>
            <a:spLocks noGrp="1"/>
          </p:cNvSpPr>
          <p:nvPr>
            <p:ph type="title"/>
          </p:nvPr>
        </p:nvSpPr>
        <p:spPr/>
        <p:txBody>
          <a:bodyPr/>
          <a:lstStyle/>
          <a:p>
            <a:r>
              <a:rPr lang="en-GB" b="1" dirty="0"/>
              <a:t>Missing data: Definition and consequences </a:t>
            </a:r>
          </a:p>
        </p:txBody>
      </p:sp>
      <p:sp>
        <p:nvSpPr>
          <p:cNvPr id="3" name="Content Placeholder 2">
            <a:extLst>
              <a:ext uri="{FF2B5EF4-FFF2-40B4-BE49-F238E27FC236}">
                <a16:creationId xmlns:a16="http://schemas.microsoft.com/office/drawing/2014/main" id="{C56C8B84-4AE6-4DA4-99BC-C93DEEC22B67}"/>
              </a:ext>
            </a:extLst>
          </p:cNvPr>
          <p:cNvSpPr>
            <a:spLocks noGrp="1"/>
          </p:cNvSpPr>
          <p:nvPr>
            <p:ph idx="1"/>
          </p:nvPr>
        </p:nvSpPr>
        <p:spPr/>
        <p:txBody>
          <a:bodyPr/>
          <a:lstStyle/>
          <a:p>
            <a:pPr marL="342900" indent="-342900">
              <a:buFont typeface="Wingdings" panose="05000000000000000000" pitchFamily="2" charset="2"/>
              <a:buChar char="Ø"/>
            </a:pPr>
            <a:r>
              <a:rPr lang="en-GB" dirty="0"/>
              <a:t>Missing data are defined as values that are not available and that would be meaningful for analysis if they were observed (Little et al 2012)</a:t>
            </a:r>
          </a:p>
          <a:p>
            <a:endParaRPr lang="en-GB" dirty="0"/>
          </a:p>
          <a:p>
            <a:pPr marL="342900" indent="-342900">
              <a:buFont typeface="Wingdings" panose="05000000000000000000" pitchFamily="2" charset="2"/>
              <a:buChar char="Ø"/>
            </a:pPr>
            <a:r>
              <a:rPr lang="en-GB" dirty="0"/>
              <a:t>Missing outcome data is a threat to the validity of treatment effect estimates in randomised controlled trials</a:t>
            </a:r>
          </a:p>
          <a:p>
            <a:endParaRPr lang="en-GB" dirty="0"/>
          </a:p>
          <a:p>
            <a:pPr marL="342900" indent="-342900">
              <a:buFont typeface="Wingdings" panose="05000000000000000000" pitchFamily="2" charset="2"/>
              <a:buChar char="Ø"/>
            </a:pPr>
            <a:r>
              <a:rPr lang="en-GB" dirty="0"/>
              <a:t>Missing data can reduce the power and efficiency of a study but, unfortunately, can also lead to biased results </a:t>
            </a:r>
          </a:p>
          <a:p>
            <a:endParaRPr lang="en-GB" dirty="0"/>
          </a:p>
          <a:p>
            <a:pPr marL="342900" indent="-342900">
              <a:buFont typeface="Wingdings" panose="05000000000000000000" pitchFamily="2" charset="2"/>
              <a:buChar char="Ø"/>
            </a:pPr>
            <a:r>
              <a:rPr lang="en-GB" dirty="0"/>
              <a:t>There are many methods to address missing data at the analysis stage, but each of them has their own demerits.</a:t>
            </a:r>
          </a:p>
        </p:txBody>
      </p:sp>
    </p:spTree>
    <p:extLst>
      <p:ext uri="{BB962C8B-B14F-4D97-AF65-F5344CB8AC3E}">
        <p14:creationId xmlns:p14="http://schemas.microsoft.com/office/powerpoint/2010/main" val="2337681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EFC3-E4E6-42EC-ABD3-B5A4BB4F1FD6}"/>
              </a:ext>
            </a:extLst>
          </p:cNvPr>
          <p:cNvSpPr>
            <a:spLocks noGrp="1"/>
          </p:cNvSpPr>
          <p:nvPr>
            <p:ph type="title"/>
          </p:nvPr>
        </p:nvSpPr>
        <p:spPr/>
        <p:txBody>
          <a:bodyPr/>
          <a:lstStyle/>
          <a:p>
            <a:r>
              <a:rPr lang="en-GB" b="1" dirty="0"/>
              <a:t>Missing data taxonomy: Rubin (1976)</a:t>
            </a:r>
          </a:p>
        </p:txBody>
      </p:sp>
      <p:sp>
        <p:nvSpPr>
          <p:cNvPr id="3" name="Content Placeholder 2">
            <a:extLst>
              <a:ext uri="{FF2B5EF4-FFF2-40B4-BE49-F238E27FC236}">
                <a16:creationId xmlns:a16="http://schemas.microsoft.com/office/drawing/2014/main" id="{28E32D4E-C9EB-4E8F-9A05-54F7535C9283}"/>
              </a:ext>
            </a:extLst>
          </p:cNvPr>
          <p:cNvSpPr>
            <a:spLocks noGrp="1"/>
          </p:cNvSpPr>
          <p:nvPr>
            <p:ph idx="1"/>
          </p:nvPr>
        </p:nvSpPr>
        <p:spPr>
          <a:xfrm>
            <a:off x="838199" y="1270000"/>
            <a:ext cx="10509251" cy="4318000"/>
          </a:xfrm>
        </p:spPr>
        <p:txBody>
          <a:bodyPr/>
          <a:lstStyle/>
          <a:p>
            <a:pPr>
              <a:spcAft>
                <a:spcPts val="600"/>
              </a:spcAft>
            </a:pPr>
            <a:r>
              <a:rPr lang="en-GB" dirty="0"/>
              <a:t>Classification of missing data:</a:t>
            </a:r>
          </a:p>
          <a:p>
            <a:pPr marL="342900" indent="-342900">
              <a:buFont typeface="Wingdings" panose="05000000000000000000" pitchFamily="2" charset="2"/>
              <a:buChar char="Ø"/>
            </a:pPr>
            <a:r>
              <a:rPr lang="en-GB" dirty="0"/>
              <a:t>Missing Completely At Random (MCAR): The reason for data being missing does not depend on the observed or the unobserved missing data</a:t>
            </a:r>
          </a:p>
          <a:p>
            <a:endParaRPr lang="en-GB" dirty="0"/>
          </a:p>
          <a:p>
            <a:pPr marL="342900" indent="-342900">
              <a:buFont typeface="Wingdings" panose="05000000000000000000" pitchFamily="2" charset="2"/>
              <a:buChar char="Ø"/>
            </a:pPr>
            <a:r>
              <a:rPr lang="en-GB" dirty="0"/>
              <a:t>Missing At Random (MAR): The reason for data being missing may depend on observed data (trajectory), but not on the unobserved missing data</a:t>
            </a:r>
          </a:p>
          <a:p>
            <a:endParaRPr lang="en-GB" dirty="0"/>
          </a:p>
          <a:p>
            <a:pPr marL="342900" indent="-342900">
              <a:buFont typeface="Wingdings" panose="05000000000000000000" pitchFamily="2" charset="2"/>
              <a:buChar char="Ø"/>
            </a:pPr>
            <a:r>
              <a:rPr lang="en-GB" dirty="0"/>
              <a:t>Missing Not At Random (MNAR): The reason for data being missing depends on the unobserved missing data (or on observed data not taken into account in the model)</a:t>
            </a:r>
          </a:p>
          <a:p>
            <a:endParaRPr lang="en-GB" dirty="0"/>
          </a:p>
        </p:txBody>
      </p:sp>
    </p:spTree>
    <p:extLst>
      <p:ext uri="{BB962C8B-B14F-4D97-AF65-F5344CB8AC3E}">
        <p14:creationId xmlns:p14="http://schemas.microsoft.com/office/powerpoint/2010/main" val="3944668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a:extLst>
              <a:ext uri="{FF2B5EF4-FFF2-40B4-BE49-F238E27FC236}">
                <a16:creationId xmlns:a16="http://schemas.microsoft.com/office/drawing/2014/main" id="{905EA43E-3B2C-485A-B78B-6D584BBE906E}"/>
              </a:ext>
            </a:extLst>
          </p:cNvPr>
          <p:cNvSpPr>
            <a:spLocks noGrp="1" noChangeArrowheads="1"/>
          </p:cNvSpPr>
          <p:nvPr>
            <p:ph type="title"/>
          </p:nvPr>
        </p:nvSpPr>
        <p:spPr/>
        <p:txBody>
          <a:bodyPr/>
          <a:lstStyle/>
          <a:p>
            <a:r>
              <a:rPr lang="en-GB" altLang="en-US" b="1" dirty="0"/>
              <a:t>Missing data: Overall concern for regulators</a:t>
            </a:r>
          </a:p>
        </p:txBody>
      </p:sp>
      <p:sp>
        <p:nvSpPr>
          <p:cNvPr id="401411" name="Rectangle 3">
            <a:extLst>
              <a:ext uri="{FF2B5EF4-FFF2-40B4-BE49-F238E27FC236}">
                <a16:creationId xmlns:a16="http://schemas.microsoft.com/office/drawing/2014/main" id="{2079119E-7A1F-43F7-8D3D-070B8CFEDACE}"/>
              </a:ext>
            </a:extLst>
          </p:cNvPr>
          <p:cNvSpPr>
            <a:spLocks noGrp="1" noChangeArrowheads="1"/>
          </p:cNvSpPr>
          <p:nvPr>
            <p:ph type="body" idx="1"/>
          </p:nvPr>
        </p:nvSpPr>
        <p:spPr>
          <a:xfrm>
            <a:off x="838200" y="1365161"/>
            <a:ext cx="10509251" cy="4572089"/>
          </a:xfrm>
        </p:spPr>
        <p:txBody>
          <a:bodyPr/>
          <a:lstStyle/>
          <a:p>
            <a:pPr marL="342900" indent="-342900">
              <a:buFont typeface="Wingdings" panose="05000000000000000000" pitchFamily="2" charset="2"/>
              <a:buChar char="Ø"/>
            </a:pPr>
            <a:r>
              <a:rPr lang="da-DK" sz="2000" dirty="0"/>
              <a:t>Missing data have become a focus area for regulatory authorities (FDA, EMA, MHRA)</a:t>
            </a:r>
          </a:p>
          <a:p>
            <a:endParaRPr lang="da-DK" sz="2000" dirty="0"/>
          </a:p>
          <a:p>
            <a:pPr marL="342900" indent="-342900">
              <a:buFont typeface="Wingdings" panose="05000000000000000000" pitchFamily="2" charset="2"/>
              <a:buChar char="Ø"/>
            </a:pPr>
            <a:r>
              <a:rPr lang="en-GB" altLang="en-US" sz="2000" dirty="0"/>
              <a:t>Need to be sure the trial results are robust to concerns over missing data – and that the treatment effects presented are accurate and clearly described</a:t>
            </a:r>
          </a:p>
          <a:p>
            <a:endParaRPr lang="en-GB" altLang="en-US" sz="2000" dirty="0"/>
          </a:p>
          <a:p>
            <a:pPr marL="342900" indent="-342900">
              <a:buFont typeface="Wingdings" panose="05000000000000000000" pitchFamily="2" charset="2"/>
              <a:buChar char="Ø"/>
            </a:pPr>
            <a:r>
              <a:rPr lang="en-GB" altLang="en-US" sz="2000" dirty="0"/>
              <a:t>Key components of the assessment:</a:t>
            </a:r>
          </a:p>
          <a:p>
            <a:pPr marL="701675" lvl="1" indent="-342900">
              <a:buFont typeface="Wingdings" panose="05000000000000000000" pitchFamily="2" charset="2"/>
              <a:buChar char="Ø"/>
            </a:pPr>
            <a:r>
              <a:rPr lang="en-GB" sz="2000" dirty="0">
                <a:ea typeface="+mn-ea"/>
                <a:cs typeface="+mn-cs"/>
              </a:rPr>
              <a:t>Are the data accurate?</a:t>
            </a:r>
          </a:p>
          <a:p>
            <a:pPr marL="701675" lvl="1" indent="-342900">
              <a:buFont typeface="Wingdings" panose="05000000000000000000" pitchFamily="2" charset="2"/>
              <a:buChar char="Ø"/>
            </a:pPr>
            <a:r>
              <a:rPr lang="en-GB" sz="2000" dirty="0">
                <a:ea typeface="+mn-ea"/>
                <a:cs typeface="+mn-cs"/>
              </a:rPr>
              <a:t>Are the analyses valid?</a:t>
            </a:r>
          </a:p>
          <a:p>
            <a:pPr marL="701675" lvl="1" indent="-342900">
              <a:buFont typeface="Wingdings" panose="05000000000000000000" pitchFamily="2" charset="2"/>
              <a:buChar char="Ø"/>
            </a:pPr>
            <a:r>
              <a:rPr lang="en-GB" sz="2000" dirty="0">
                <a:ea typeface="+mn-ea"/>
                <a:cs typeface="+mn-cs"/>
              </a:rPr>
              <a:t>Are the results robust to deviation from key analysis assumptions?</a:t>
            </a:r>
          </a:p>
          <a:p>
            <a:pPr marL="701675" lvl="1" indent="-342900">
              <a:buFont typeface="Wingdings" panose="05000000000000000000" pitchFamily="2" charset="2"/>
              <a:buChar char="Ø"/>
            </a:pPr>
            <a:r>
              <a:rPr lang="en-GB" sz="2000" dirty="0">
                <a:ea typeface="+mn-ea"/>
                <a:cs typeface="+mn-cs"/>
              </a:rPr>
              <a:t>Is the evidence of efficacy convincing?</a:t>
            </a:r>
          </a:p>
          <a:p>
            <a:pPr marL="701675" lvl="1" indent="-342900">
              <a:buFont typeface="Wingdings" panose="05000000000000000000" pitchFamily="2" charset="2"/>
              <a:buChar char="Ø"/>
            </a:pPr>
            <a:r>
              <a:rPr lang="en-GB" sz="2000" dirty="0">
                <a:ea typeface="+mn-ea"/>
                <a:cs typeface="+mn-cs"/>
              </a:rPr>
              <a:t>How to use post discontinuation data?</a:t>
            </a:r>
          </a:p>
          <a:p>
            <a:pPr marL="701675" lvl="1" indent="-342900">
              <a:buFont typeface="Wingdings" panose="05000000000000000000" pitchFamily="2" charset="2"/>
              <a:buChar char="Ø"/>
            </a:pPr>
            <a:r>
              <a:rPr lang="en-GB" sz="2000" dirty="0">
                <a:ea typeface="+mn-ea"/>
                <a:cs typeface="+mn-cs"/>
              </a:rPr>
              <a:t>Is outcome measured after discontinuation meaningful?</a:t>
            </a:r>
          </a:p>
          <a:p>
            <a:pPr marL="701675" lvl="1" indent="-342900">
              <a:buFont typeface="Wingdings" panose="05000000000000000000" pitchFamily="2" charset="2"/>
              <a:buChar char="Ø"/>
            </a:pPr>
            <a:r>
              <a:rPr lang="en-GB" sz="2000" dirty="0">
                <a:ea typeface="+mn-ea"/>
                <a:cs typeface="+mn-cs"/>
              </a:rPr>
              <a:t>Is the handling of missing data aligned with the clinical question of interest?</a:t>
            </a:r>
          </a:p>
          <a:p>
            <a:pPr marL="701675" lvl="1" indent="-342900">
              <a:buFont typeface="Wingdings" panose="05000000000000000000" pitchFamily="2" charset="2"/>
              <a:buChar char="Ø"/>
            </a:pPr>
            <a:endParaRPr lang="en-GB" altLang="en-US" sz="2000" dirty="0"/>
          </a:p>
          <a:p>
            <a:endParaRPr lang="en-GB" altLang="en-US" sz="2000" dirty="0"/>
          </a:p>
          <a:p>
            <a:r>
              <a:rPr lang="en-GB" altLang="en-US" sz="20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F6F52-AF4B-44FF-8920-647D4C638CA1}"/>
              </a:ext>
            </a:extLst>
          </p:cNvPr>
          <p:cNvSpPr>
            <a:spLocks noGrp="1"/>
          </p:cNvSpPr>
          <p:nvPr>
            <p:ph type="title"/>
          </p:nvPr>
        </p:nvSpPr>
        <p:spPr/>
        <p:txBody>
          <a:bodyPr/>
          <a:lstStyle/>
          <a:p>
            <a:r>
              <a:rPr lang="en-GB" b="1" dirty="0"/>
              <a:t>History of missing data in regulatory settings</a:t>
            </a:r>
          </a:p>
        </p:txBody>
      </p:sp>
      <p:graphicFrame>
        <p:nvGraphicFramePr>
          <p:cNvPr id="4" name="Content Placeholder 3">
            <a:extLst>
              <a:ext uri="{FF2B5EF4-FFF2-40B4-BE49-F238E27FC236}">
                <a16:creationId xmlns:a16="http://schemas.microsoft.com/office/drawing/2014/main" id="{AB49363D-C1F4-44F4-A2A7-7FAE503AB455}"/>
              </a:ext>
            </a:extLst>
          </p:cNvPr>
          <p:cNvGraphicFramePr>
            <a:graphicFrameLocks noGrp="1"/>
          </p:cNvGraphicFramePr>
          <p:nvPr>
            <p:ph idx="1"/>
            <p:extLst>
              <p:ext uri="{D42A27DB-BD31-4B8C-83A1-F6EECF244321}">
                <p14:modId xmlns:p14="http://schemas.microsoft.com/office/powerpoint/2010/main" val="372666452"/>
              </p:ext>
            </p:extLst>
          </p:nvPr>
        </p:nvGraphicFramePr>
        <p:xfrm>
          <a:off x="1183437" y="1197688"/>
          <a:ext cx="10519610" cy="43083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AC7D24A8-61DA-4D3E-B16F-EEC818277DA7}"/>
              </a:ext>
            </a:extLst>
          </p:cNvPr>
          <p:cNvSpPr txBox="1"/>
          <p:nvPr/>
        </p:nvSpPr>
        <p:spPr>
          <a:xfrm>
            <a:off x="2612484" y="3980169"/>
            <a:ext cx="2191011" cy="738664"/>
          </a:xfrm>
          <a:prstGeom prst="rect">
            <a:avLst/>
          </a:prstGeom>
          <a:noFill/>
        </p:spPr>
        <p:txBody>
          <a:bodyPr wrap="square" rtlCol="0">
            <a:spAutoFit/>
          </a:bodyPr>
          <a:lstStyle/>
          <a:p>
            <a:pPr algn="ctr"/>
            <a:r>
              <a:rPr lang="en-GB" sz="1400" b="1" dirty="0"/>
              <a:t>Implementation of ICH E9 Statistical Principles for Clinical trials</a:t>
            </a:r>
          </a:p>
        </p:txBody>
      </p:sp>
      <p:sp>
        <p:nvSpPr>
          <p:cNvPr id="7" name="TextBox 6">
            <a:extLst>
              <a:ext uri="{FF2B5EF4-FFF2-40B4-BE49-F238E27FC236}">
                <a16:creationId xmlns:a16="http://schemas.microsoft.com/office/drawing/2014/main" id="{E748B93A-02B6-4F3A-9AD6-C869C8FF72DE}"/>
              </a:ext>
            </a:extLst>
          </p:cNvPr>
          <p:cNvSpPr txBox="1"/>
          <p:nvPr/>
        </p:nvSpPr>
        <p:spPr>
          <a:xfrm>
            <a:off x="586495" y="1544193"/>
            <a:ext cx="2434499" cy="1169551"/>
          </a:xfrm>
          <a:prstGeom prst="rect">
            <a:avLst/>
          </a:prstGeom>
          <a:noFill/>
        </p:spPr>
        <p:txBody>
          <a:bodyPr wrap="square" rtlCol="0">
            <a:spAutoFit/>
          </a:bodyPr>
          <a:lstStyle/>
          <a:p>
            <a:pPr algn="ctr"/>
            <a:r>
              <a:rPr lang="en-GB" sz="1400" b="1" dirty="0"/>
              <a:t>Development of EMA guideline on biostatistical methodology in CTs for MAA for medicinal products   </a:t>
            </a:r>
          </a:p>
        </p:txBody>
      </p:sp>
      <p:sp>
        <p:nvSpPr>
          <p:cNvPr id="8" name="TextBox 7">
            <a:extLst>
              <a:ext uri="{FF2B5EF4-FFF2-40B4-BE49-F238E27FC236}">
                <a16:creationId xmlns:a16="http://schemas.microsoft.com/office/drawing/2014/main" id="{66FA3064-21B9-40E6-98A1-A5CD12792495}"/>
              </a:ext>
            </a:extLst>
          </p:cNvPr>
          <p:cNvSpPr txBox="1"/>
          <p:nvPr/>
        </p:nvSpPr>
        <p:spPr>
          <a:xfrm>
            <a:off x="4256767" y="1592630"/>
            <a:ext cx="2434500" cy="1169551"/>
          </a:xfrm>
          <a:prstGeom prst="rect">
            <a:avLst/>
          </a:prstGeom>
          <a:noFill/>
        </p:spPr>
        <p:txBody>
          <a:bodyPr wrap="square" rtlCol="0">
            <a:spAutoFit/>
          </a:bodyPr>
          <a:lstStyle/>
          <a:p>
            <a:pPr algn="ctr"/>
            <a:r>
              <a:rPr lang="da-DK" sz="1400" b="1" dirty="0"/>
              <a:t>FDA initiated and supported a report from National Academy of Sciences (NAS) on missing data</a:t>
            </a:r>
            <a:endParaRPr lang="en-GB" sz="1400" b="1" dirty="0"/>
          </a:p>
        </p:txBody>
      </p:sp>
      <p:sp>
        <p:nvSpPr>
          <p:cNvPr id="9" name="TextBox 8">
            <a:extLst>
              <a:ext uri="{FF2B5EF4-FFF2-40B4-BE49-F238E27FC236}">
                <a16:creationId xmlns:a16="http://schemas.microsoft.com/office/drawing/2014/main" id="{38165741-37DB-4939-B118-03AA2E5AC644}"/>
              </a:ext>
            </a:extLst>
          </p:cNvPr>
          <p:cNvSpPr txBox="1"/>
          <p:nvPr/>
        </p:nvSpPr>
        <p:spPr>
          <a:xfrm>
            <a:off x="6232542" y="3980169"/>
            <a:ext cx="2434500" cy="738664"/>
          </a:xfrm>
          <a:prstGeom prst="rect">
            <a:avLst/>
          </a:prstGeom>
          <a:noFill/>
        </p:spPr>
        <p:txBody>
          <a:bodyPr wrap="square" rtlCol="0">
            <a:spAutoFit/>
          </a:bodyPr>
          <a:lstStyle/>
          <a:p>
            <a:pPr algn="ctr"/>
            <a:r>
              <a:rPr lang="en-GB" sz="1400" b="1" dirty="0"/>
              <a:t>CHMP guideline on missing data in confirmatory clinical trials</a:t>
            </a:r>
          </a:p>
        </p:txBody>
      </p:sp>
      <p:sp>
        <p:nvSpPr>
          <p:cNvPr id="10" name="TextBox 9">
            <a:extLst>
              <a:ext uri="{FF2B5EF4-FFF2-40B4-BE49-F238E27FC236}">
                <a16:creationId xmlns:a16="http://schemas.microsoft.com/office/drawing/2014/main" id="{7EF19F3F-3900-4937-8835-2DDD7B26BC61}"/>
              </a:ext>
            </a:extLst>
          </p:cNvPr>
          <p:cNvSpPr txBox="1"/>
          <p:nvPr/>
        </p:nvSpPr>
        <p:spPr>
          <a:xfrm>
            <a:off x="8107583" y="2128968"/>
            <a:ext cx="2179147" cy="523220"/>
          </a:xfrm>
          <a:prstGeom prst="rect">
            <a:avLst/>
          </a:prstGeom>
          <a:noFill/>
        </p:spPr>
        <p:txBody>
          <a:bodyPr wrap="square" rtlCol="0">
            <a:spAutoFit/>
          </a:bodyPr>
          <a:lstStyle/>
          <a:p>
            <a:pPr algn="ctr"/>
            <a:r>
              <a:rPr lang="en-GB" sz="1400" b="1" dirty="0"/>
              <a:t>ICH E9 (R1) was adopted by CHMP </a:t>
            </a:r>
          </a:p>
        </p:txBody>
      </p:sp>
      <p:sp>
        <p:nvSpPr>
          <p:cNvPr id="12" name="Arrow: Right 11">
            <a:extLst>
              <a:ext uri="{FF2B5EF4-FFF2-40B4-BE49-F238E27FC236}">
                <a16:creationId xmlns:a16="http://schemas.microsoft.com/office/drawing/2014/main" id="{1E0A5537-86CC-496F-8A25-6783E7207E86}"/>
              </a:ext>
            </a:extLst>
          </p:cNvPr>
          <p:cNvSpPr/>
          <p:nvPr/>
        </p:nvSpPr>
        <p:spPr bwMode="auto">
          <a:xfrm>
            <a:off x="3323053" y="5261771"/>
            <a:ext cx="1331494" cy="73824"/>
          </a:xfrm>
          <a:prstGeom prst="rightArrow">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r" defTabSz="914400" rtl="0" eaLnBrk="1" fontAlgn="base" latinLnBrk="0" hangingPunct="1">
              <a:lnSpc>
                <a:spcPct val="100000"/>
              </a:lnSpc>
              <a:spcBef>
                <a:spcPct val="50000"/>
              </a:spcBef>
              <a:spcAft>
                <a:spcPct val="0"/>
              </a:spcAft>
              <a:buClrTx/>
              <a:buSzTx/>
              <a:buFontTx/>
              <a:buNone/>
              <a:tabLst/>
            </a:pPr>
            <a:endParaRPr kumimoji="0" lang="en-GB" sz="12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952273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28CCA-1110-497A-BF23-52208C5767F6}"/>
              </a:ext>
            </a:extLst>
          </p:cNvPr>
          <p:cNvSpPr>
            <a:spLocks noGrp="1"/>
          </p:cNvSpPr>
          <p:nvPr>
            <p:ph type="title"/>
          </p:nvPr>
        </p:nvSpPr>
        <p:spPr/>
        <p:txBody>
          <a:bodyPr/>
          <a:lstStyle/>
          <a:p>
            <a:r>
              <a:rPr lang="en-GB" b="1" dirty="0"/>
              <a:t>Some key messages from ICH E9</a:t>
            </a:r>
          </a:p>
        </p:txBody>
      </p:sp>
      <p:sp>
        <p:nvSpPr>
          <p:cNvPr id="3" name="Content Placeholder 2">
            <a:extLst>
              <a:ext uri="{FF2B5EF4-FFF2-40B4-BE49-F238E27FC236}">
                <a16:creationId xmlns:a16="http://schemas.microsoft.com/office/drawing/2014/main" id="{4A5E43BE-5BA7-40C7-980D-B177CD0E17F9}"/>
              </a:ext>
            </a:extLst>
          </p:cNvPr>
          <p:cNvSpPr>
            <a:spLocks noGrp="1"/>
          </p:cNvSpPr>
          <p:nvPr>
            <p:ph idx="1"/>
          </p:nvPr>
        </p:nvSpPr>
        <p:spPr/>
        <p:txBody>
          <a:bodyPr/>
          <a:lstStyle/>
          <a:p>
            <a:pPr marL="342900" indent="-342900">
              <a:buFont typeface="Wingdings" panose="05000000000000000000" pitchFamily="2" charset="2"/>
              <a:buChar char="Ø"/>
            </a:pPr>
            <a:r>
              <a:rPr lang="en-GB" dirty="0"/>
              <a:t>Targeted at individuals from a broad range of </a:t>
            </a:r>
            <a:r>
              <a:rPr lang="en-GB" b="1" dirty="0"/>
              <a:t>scientific disciplines</a:t>
            </a:r>
          </a:p>
          <a:p>
            <a:pPr marL="342900" indent="-342900">
              <a:buFont typeface="Wingdings" panose="05000000000000000000" pitchFamily="2" charset="2"/>
              <a:buChar char="Ø"/>
            </a:pPr>
            <a:r>
              <a:rPr lang="en-GB" dirty="0"/>
              <a:t>Focuses on </a:t>
            </a:r>
            <a:r>
              <a:rPr lang="en-GB" b="1" dirty="0"/>
              <a:t>statistical principles </a:t>
            </a:r>
            <a:r>
              <a:rPr lang="en-GB" dirty="0"/>
              <a:t>to minimise </a:t>
            </a:r>
            <a:r>
              <a:rPr lang="en-GB" b="1" dirty="0"/>
              <a:t>bias</a:t>
            </a:r>
            <a:r>
              <a:rPr lang="en-GB" dirty="0"/>
              <a:t> and maximise </a:t>
            </a:r>
            <a:r>
              <a:rPr lang="en-GB" b="1" dirty="0"/>
              <a:t>precision</a:t>
            </a:r>
          </a:p>
          <a:p>
            <a:pPr marL="342900" indent="-342900">
              <a:buFont typeface="Wingdings" panose="05000000000000000000" pitchFamily="2" charset="2"/>
              <a:buChar char="Ø"/>
            </a:pPr>
            <a:r>
              <a:rPr lang="en-GB" b="1" dirty="0"/>
              <a:t>Pre-specification</a:t>
            </a:r>
            <a:r>
              <a:rPr lang="en-GB" dirty="0"/>
              <a:t> of analysis is key</a:t>
            </a:r>
          </a:p>
          <a:p>
            <a:endParaRPr lang="en-GB" dirty="0"/>
          </a:p>
          <a:p>
            <a:r>
              <a:rPr lang="en-GB" dirty="0"/>
              <a:t>“The extent to which the procedures in the protocol are </a:t>
            </a:r>
            <a:r>
              <a:rPr lang="en-GB" b="1" dirty="0"/>
              <a:t>followed</a:t>
            </a:r>
            <a:r>
              <a:rPr lang="en-GB" dirty="0"/>
              <a:t> and the primary analysis is </a:t>
            </a:r>
            <a:r>
              <a:rPr lang="en-GB" b="1" dirty="0"/>
              <a:t>planned a priori </a:t>
            </a:r>
            <a:r>
              <a:rPr lang="en-GB" dirty="0"/>
              <a:t>will contribute to the degree of </a:t>
            </a:r>
            <a:r>
              <a:rPr lang="en-GB" b="1" dirty="0"/>
              <a:t>confidence in the final results and conclusions of the trial</a:t>
            </a:r>
            <a:r>
              <a:rPr lang="en-GB" dirty="0"/>
              <a:t>”</a:t>
            </a:r>
          </a:p>
          <a:p>
            <a:endParaRPr lang="en-GB" dirty="0"/>
          </a:p>
          <a:p>
            <a:pPr marL="342900" indent="-342900">
              <a:buFont typeface="Wingdings" panose="05000000000000000000" pitchFamily="2" charset="2"/>
              <a:buChar char="Ø"/>
            </a:pPr>
            <a:r>
              <a:rPr lang="en-GB" dirty="0"/>
              <a:t>Missing data </a:t>
            </a:r>
            <a:r>
              <a:rPr lang="en-GB" b="1" dirty="0"/>
              <a:t>violates the ITT principle </a:t>
            </a:r>
            <a:r>
              <a:rPr lang="en-GB" dirty="0"/>
              <a:t>(follow-up subjects and collect data regardless of protocol compliance)</a:t>
            </a:r>
          </a:p>
          <a:p>
            <a:endParaRPr lang="en-GB" dirty="0"/>
          </a:p>
        </p:txBody>
      </p:sp>
    </p:spTree>
    <p:extLst>
      <p:ext uri="{BB962C8B-B14F-4D97-AF65-F5344CB8AC3E}">
        <p14:creationId xmlns:p14="http://schemas.microsoft.com/office/powerpoint/2010/main" val="3132114644"/>
      </p:ext>
    </p:extLst>
  </p:cSld>
  <p:clrMapOvr>
    <a:masterClrMapping/>
  </p:clrMapOvr>
</p:sld>
</file>

<file path=ppt/theme/theme1.xml><?xml version="1.0" encoding="utf-8"?>
<a:theme xmlns:a="http://schemas.openxmlformats.org/drawingml/2006/main" name="MHRA-OfficialSensitive">
  <a:themeElements>
    <a:clrScheme name="Corporate">
      <a:dk1>
        <a:srgbClr val="00204E"/>
      </a:dk1>
      <a:lt1>
        <a:srgbClr val="FFFFFF"/>
      </a:lt1>
      <a:dk2>
        <a:srgbClr val="00204E"/>
      </a:dk2>
      <a:lt2>
        <a:srgbClr val="FFFFFF"/>
      </a:lt2>
      <a:accent1>
        <a:srgbClr val="0F1290"/>
      </a:accent1>
      <a:accent2>
        <a:srgbClr val="4B92DB"/>
      </a:accent2>
      <a:accent3>
        <a:srgbClr val="009AA6"/>
      </a:accent3>
      <a:accent4>
        <a:srgbClr val="0F1290"/>
      </a:accent4>
      <a:accent5>
        <a:srgbClr val="009AA6"/>
      </a:accent5>
      <a:accent6>
        <a:srgbClr val="4B92DB"/>
      </a:accent6>
      <a:hlink>
        <a:srgbClr val="002060"/>
      </a:hlink>
      <a:folHlink>
        <a:srgbClr val="4B92DB"/>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GB" alt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GB" altLang="en-US" sz="12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B9C9D0"/>
        </a:lt2>
        <a:accent1>
          <a:srgbClr val="34B233"/>
        </a:accent1>
        <a:accent2>
          <a:srgbClr val="CD202C"/>
        </a:accent2>
        <a:accent3>
          <a:srgbClr val="FFFFFF"/>
        </a:accent3>
        <a:accent4>
          <a:srgbClr val="000000"/>
        </a:accent4>
        <a:accent5>
          <a:srgbClr val="AED5AD"/>
        </a:accent5>
        <a:accent6>
          <a:srgbClr val="BA1C27"/>
        </a:accent6>
        <a:hlink>
          <a:srgbClr val="FF5800"/>
        </a:hlink>
        <a:folHlink>
          <a:srgbClr val="FED1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HRA with logo">
  <a:themeElements>
    <a:clrScheme name="Corporate">
      <a:dk1>
        <a:srgbClr val="00204E"/>
      </a:dk1>
      <a:lt1>
        <a:srgbClr val="FFFFFF"/>
      </a:lt1>
      <a:dk2>
        <a:srgbClr val="00204E"/>
      </a:dk2>
      <a:lt2>
        <a:srgbClr val="FFFFFF"/>
      </a:lt2>
      <a:accent1>
        <a:srgbClr val="0F1290"/>
      </a:accent1>
      <a:accent2>
        <a:srgbClr val="4B92DB"/>
      </a:accent2>
      <a:accent3>
        <a:srgbClr val="009AA6"/>
      </a:accent3>
      <a:accent4>
        <a:srgbClr val="0F1290"/>
      </a:accent4>
      <a:accent5>
        <a:srgbClr val="009AA6"/>
      </a:accent5>
      <a:accent6>
        <a:srgbClr val="4B92DB"/>
      </a:accent6>
      <a:hlink>
        <a:srgbClr val="002060"/>
      </a:hlink>
      <a:folHlink>
        <a:srgbClr val="4B92DB"/>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GB" alt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GB" altLang="en-US" sz="12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B9C9D0"/>
        </a:lt2>
        <a:accent1>
          <a:srgbClr val="34B233"/>
        </a:accent1>
        <a:accent2>
          <a:srgbClr val="CD202C"/>
        </a:accent2>
        <a:accent3>
          <a:srgbClr val="FFFFFF"/>
        </a:accent3>
        <a:accent4>
          <a:srgbClr val="000000"/>
        </a:accent4>
        <a:accent5>
          <a:srgbClr val="AED5AD"/>
        </a:accent5>
        <a:accent6>
          <a:srgbClr val="BA1C27"/>
        </a:accent6>
        <a:hlink>
          <a:srgbClr val="FF5800"/>
        </a:hlink>
        <a:folHlink>
          <a:srgbClr val="FED1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E75E9266EDB6945AAE4FDCF515F0563" ma:contentTypeVersion="" ma:contentTypeDescription="Create a new document." ma:contentTypeScope="" ma:versionID="afcd349e095dd42daa30695a05e154ff">
  <xsd:schema xmlns:xsd="http://www.w3.org/2001/XMLSchema" xmlns:xs="http://www.w3.org/2001/XMLSchema" xmlns:p="http://schemas.microsoft.com/office/2006/metadata/properties" xmlns:ns2="789a5397-e311-4074-bb86-a3d262859971" xmlns:ns3="33cc2fe6-d691-4e39-a8a4-3bb83de63507" targetNamespace="http://schemas.microsoft.com/office/2006/metadata/properties" ma:root="true" ma:fieldsID="952e1c4b93f04eaab7e023875ae18b63" ns2:_="" ns3:_="">
    <xsd:import namespace="789a5397-e311-4074-bb86-a3d262859971"/>
    <xsd:import namespace="33cc2fe6-d691-4e39-a8a4-3bb83de6350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9a5397-e311-4074-bb86-a3d262859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3cc2fe6-d691-4e39-a8a4-3bb83de6350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A5DD20-A176-4EEF-9683-74890E6ACC85}">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838f699-16f1-4241-88d8-da176918ceb5"/>
    <ds:schemaRef ds:uri="d59272e4-bf7f-4235-b3a1-eb8b0d39d22a"/>
    <ds:schemaRef ds:uri="http://www.w3.org/XML/1998/namespace"/>
    <ds:schemaRef ds:uri="http://purl.org/dc/dcmitype/"/>
  </ds:schemaRefs>
</ds:datastoreItem>
</file>

<file path=customXml/itemProps2.xml><?xml version="1.0" encoding="utf-8"?>
<ds:datastoreItem xmlns:ds="http://schemas.openxmlformats.org/officeDocument/2006/customXml" ds:itemID="{F7AC89AB-C4C7-4056-8205-9A5FE8E4171A}"/>
</file>

<file path=customXml/itemProps3.xml><?xml version="1.0" encoding="utf-8"?>
<ds:datastoreItem xmlns:ds="http://schemas.openxmlformats.org/officeDocument/2006/customXml" ds:itemID="{99FF824B-D651-43B8-BD19-BA966C303C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MHRA-OfficialSensitive</Template>
  <TotalTime>2577</TotalTime>
  <Words>1807</Words>
  <Application>Microsoft Office PowerPoint</Application>
  <PresentationFormat>Widescreen</PresentationFormat>
  <Paragraphs>190</Paragraphs>
  <Slides>17</Slides>
  <Notes>14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17</vt:i4>
      </vt:variant>
    </vt:vector>
  </HeadingPairs>
  <TitlesOfParts>
    <vt:vector size="21" baseType="lpstr">
      <vt:lpstr>Arial</vt:lpstr>
      <vt:lpstr>Wingdings</vt:lpstr>
      <vt:lpstr>MHRA-OfficialSensitive</vt:lpstr>
      <vt:lpstr>1_MHRA with logo</vt:lpstr>
      <vt:lpstr>History and future of missing data in regulatory settings</vt:lpstr>
      <vt:lpstr>Disclaimer</vt:lpstr>
      <vt:lpstr>Outline</vt:lpstr>
      <vt:lpstr>Who are we?</vt:lpstr>
      <vt:lpstr>Missing data: Definition and consequences </vt:lpstr>
      <vt:lpstr>Missing data taxonomy: Rubin (1976)</vt:lpstr>
      <vt:lpstr>Missing data: Overall concern for regulators</vt:lpstr>
      <vt:lpstr>History of missing data in regulatory settings</vt:lpstr>
      <vt:lpstr>Some key messages from ICH E9</vt:lpstr>
      <vt:lpstr>ICH E9: Missing data</vt:lpstr>
      <vt:lpstr>NAS report on missing data</vt:lpstr>
      <vt:lpstr>CHMP guideline on missing data</vt:lpstr>
      <vt:lpstr>ICH E9 (R1) on missing data</vt:lpstr>
      <vt:lpstr>Conclusion</vt:lpstr>
      <vt:lpstr>PowerPoint Presentation</vt:lpstr>
      <vt:lpstr>Acknowledgement </vt:lpstr>
      <vt:lpstr>© Crown copyright </vt:lpstr>
    </vt:vector>
  </TitlesOfParts>
  <Manager>[department's name]</Manager>
  <Company>MHRA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PowerPoint presentation</dc:subject>
  <dc:creator>Ahmed, Mazkur</dc:creator>
  <cp:lastModifiedBy>Rantell, Khadija</cp:lastModifiedBy>
  <cp:revision>28</cp:revision>
  <dcterms:created xsi:type="dcterms:W3CDTF">2018-07-23T10:01:59Z</dcterms:created>
  <dcterms:modified xsi:type="dcterms:W3CDTF">2021-04-30T16:57:34Z</dcterms:modified>
  <cp:category>[department's name], PowerPoint, [key words]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0x010100FE75E9266EDB6945AAE4FDCF515F0563</vt:lpwstr>
  </property>
</Properties>
</file>