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49"/>
  </p:notesMasterIdLst>
  <p:handoutMasterIdLst>
    <p:handoutMasterId r:id="rId50"/>
  </p:handoutMasterIdLst>
  <p:sldIdLst>
    <p:sldId id="259" r:id="rId5"/>
    <p:sldId id="508" r:id="rId6"/>
    <p:sldId id="607" r:id="rId7"/>
    <p:sldId id="637" r:id="rId8"/>
    <p:sldId id="532" r:id="rId9"/>
    <p:sldId id="524" r:id="rId10"/>
    <p:sldId id="630" r:id="rId11"/>
    <p:sldId id="545" r:id="rId12"/>
    <p:sldId id="518" r:id="rId13"/>
    <p:sldId id="588" r:id="rId14"/>
    <p:sldId id="618" r:id="rId15"/>
    <p:sldId id="620" r:id="rId16"/>
    <p:sldId id="631" r:id="rId17"/>
    <p:sldId id="623" r:id="rId18"/>
    <p:sldId id="624" r:id="rId19"/>
    <p:sldId id="632" r:id="rId20"/>
    <p:sldId id="633" r:id="rId21"/>
    <p:sldId id="565" r:id="rId22"/>
    <p:sldId id="639" r:id="rId23"/>
    <p:sldId id="616" r:id="rId24"/>
    <p:sldId id="627" r:id="rId25"/>
    <p:sldId id="592" r:id="rId26"/>
    <p:sldId id="594" r:id="rId27"/>
    <p:sldId id="595" r:id="rId28"/>
    <p:sldId id="596" r:id="rId29"/>
    <p:sldId id="638" r:id="rId30"/>
    <p:sldId id="609" r:id="rId31"/>
    <p:sldId id="621" r:id="rId32"/>
    <p:sldId id="611" r:id="rId33"/>
    <p:sldId id="603" r:id="rId34"/>
    <p:sldId id="613" r:id="rId35"/>
    <p:sldId id="612" r:id="rId36"/>
    <p:sldId id="614" r:id="rId37"/>
    <p:sldId id="602" r:id="rId38"/>
    <p:sldId id="615" r:id="rId39"/>
    <p:sldId id="617" r:id="rId40"/>
    <p:sldId id="605" r:id="rId41"/>
    <p:sldId id="577" r:id="rId42"/>
    <p:sldId id="520" r:id="rId43"/>
    <p:sldId id="268" r:id="rId44"/>
    <p:sldId id="629" r:id="rId45"/>
    <p:sldId id="640" r:id="rId46"/>
    <p:sldId id="561" r:id="rId47"/>
    <p:sldId id="62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er, Daniel [Groton-CR]" initials="M[" lastIdx="4" clrIdx="0">
    <p:extLst>
      <p:ext uri="{19B8F6BF-5375-455C-9EA6-DF929625EA0E}">
        <p15:presenceInfo xmlns:p15="http://schemas.microsoft.com/office/powerpoint/2012/main" userId="S::meyerd@pfizer.com::99170007-6d27-4a78-8b5c-e1f9654a4f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BE8"/>
    <a:srgbClr val="37AADE"/>
    <a:srgbClr val="2B88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E994D-2B79-4F2F-B151-112E8B658535}" v="15" dt="2021-04-30T20:25:4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571" autoAdjust="0"/>
  </p:normalViewPr>
  <p:slideViewPr>
    <p:cSldViewPr snapToGrid="0">
      <p:cViewPr varScale="1">
        <p:scale>
          <a:sx n="63" d="100"/>
          <a:sy n="63" d="100"/>
        </p:scale>
        <p:origin x="84" y="156"/>
      </p:cViewPr>
      <p:guideLst>
        <p:guide orient="horz" pos="1992"/>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Marchenko" userId="878c195a-0e00-47db-9d10-f8888cce16b0" providerId="ADAL" clId="{1D5180D7-C157-4410-B2DF-257C8101EB42}"/>
    <pc:docChg chg="modSld">
      <pc:chgData name="Olga Marchenko" userId="878c195a-0e00-47db-9d10-f8888cce16b0" providerId="ADAL" clId="{1D5180D7-C157-4410-B2DF-257C8101EB42}" dt="2020-08-03T19:19:58.626" v="108"/>
      <pc:docMkLst>
        <pc:docMk/>
      </pc:docMkLst>
      <pc:sldChg chg="modSp">
        <pc:chgData name="Olga Marchenko" userId="878c195a-0e00-47db-9d10-f8888cce16b0" providerId="ADAL" clId="{1D5180D7-C157-4410-B2DF-257C8101EB42}" dt="2020-08-03T19:18:00.453" v="60" actId="20577"/>
        <pc:sldMkLst>
          <pc:docMk/>
          <pc:sldMk cId="1090250173" sldId="523"/>
        </pc:sldMkLst>
        <pc:spChg chg="mod">
          <ac:chgData name="Olga Marchenko" userId="878c195a-0e00-47db-9d10-f8888cce16b0" providerId="ADAL" clId="{1D5180D7-C157-4410-B2DF-257C8101EB42}" dt="2020-08-03T19:18:00.453" v="60" actId="20577"/>
          <ac:spMkLst>
            <pc:docMk/>
            <pc:sldMk cId="1090250173" sldId="523"/>
            <ac:spMk id="7" creationId="{1A0B8C22-15DA-4DE9-BB9A-0AEA3B4335C1}"/>
          </ac:spMkLst>
        </pc:spChg>
      </pc:sldChg>
      <pc:sldChg chg="modSp">
        <pc:chgData name="Olga Marchenko" userId="878c195a-0e00-47db-9d10-f8888cce16b0" providerId="ADAL" clId="{1D5180D7-C157-4410-B2DF-257C8101EB42}" dt="2020-08-03T19:12:01.428" v="4" actId="20577"/>
        <pc:sldMkLst>
          <pc:docMk/>
          <pc:sldMk cId="1623365036" sldId="527"/>
        </pc:sldMkLst>
        <pc:spChg chg="mod">
          <ac:chgData name="Olga Marchenko" userId="878c195a-0e00-47db-9d10-f8888cce16b0" providerId="ADAL" clId="{1D5180D7-C157-4410-B2DF-257C8101EB42}" dt="2020-08-03T19:12:01.428" v="4" actId="20577"/>
          <ac:spMkLst>
            <pc:docMk/>
            <pc:sldMk cId="1623365036" sldId="527"/>
            <ac:spMk id="13" creationId="{14B5AE48-AC5C-4E82-B71B-A234C8F85CE6}"/>
          </ac:spMkLst>
        </pc:spChg>
      </pc:sldChg>
      <pc:sldChg chg="modSp">
        <pc:chgData name="Olga Marchenko" userId="878c195a-0e00-47db-9d10-f8888cce16b0" providerId="ADAL" clId="{1D5180D7-C157-4410-B2DF-257C8101EB42}" dt="2020-08-03T19:18:43.498" v="66" actId="20577"/>
        <pc:sldMkLst>
          <pc:docMk/>
          <pc:sldMk cId="449077881" sldId="532"/>
        </pc:sldMkLst>
        <pc:graphicFrameChg chg="modGraphic">
          <ac:chgData name="Olga Marchenko" userId="878c195a-0e00-47db-9d10-f8888cce16b0" providerId="ADAL" clId="{1D5180D7-C157-4410-B2DF-257C8101EB42}" dt="2020-08-03T19:18:43.498" v="66" actId="20577"/>
          <ac:graphicFrameMkLst>
            <pc:docMk/>
            <pc:sldMk cId="449077881" sldId="532"/>
            <ac:graphicFrameMk id="6" creationId="{29460EEA-891D-4C2A-8B1F-45F6B45AC297}"/>
          </ac:graphicFrameMkLst>
        </pc:graphicFrameChg>
      </pc:sldChg>
      <pc:sldChg chg="modSp">
        <pc:chgData name="Olga Marchenko" userId="878c195a-0e00-47db-9d10-f8888cce16b0" providerId="ADAL" clId="{1D5180D7-C157-4410-B2DF-257C8101EB42}" dt="2020-08-03T19:13:48.911" v="7" actId="207"/>
        <pc:sldMkLst>
          <pc:docMk/>
          <pc:sldMk cId="3351136558" sldId="591"/>
        </pc:sldMkLst>
        <pc:spChg chg="mod">
          <ac:chgData name="Olga Marchenko" userId="878c195a-0e00-47db-9d10-f8888cce16b0" providerId="ADAL" clId="{1D5180D7-C157-4410-B2DF-257C8101EB42}" dt="2020-08-03T19:13:48.911" v="7" actId="207"/>
          <ac:spMkLst>
            <pc:docMk/>
            <pc:sldMk cId="3351136558" sldId="591"/>
            <ac:spMk id="13" creationId="{14B5AE48-AC5C-4E82-B71B-A234C8F85CE6}"/>
          </ac:spMkLst>
        </pc:spChg>
      </pc:sldChg>
    </pc:docChg>
  </pc:docChgLst>
  <pc:docChgLst>
    <pc:chgData name="Bohdana Ratitch" userId="e80edf88-66b9-4d01-8cc4-406524e465ad" providerId="ADAL" clId="{26B94620-98A4-4FEA-A918-AC0C2A80A96B}"/>
    <pc:docChg chg="undo custSel addSld delSld modSld">
      <pc:chgData name="Bohdana Ratitch" userId="e80edf88-66b9-4d01-8cc4-406524e465ad" providerId="ADAL" clId="{26B94620-98A4-4FEA-A918-AC0C2A80A96B}" dt="2020-08-10T15:52:36.002" v="29" actId="255"/>
      <pc:docMkLst>
        <pc:docMk/>
      </pc:docMkLst>
      <pc:sldChg chg="del">
        <pc:chgData name="Bohdana Ratitch" userId="e80edf88-66b9-4d01-8cc4-406524e465ad" providerId="ADAL" clId="{26B94620-98A4-4FEA-A918-AC0C2A80A96B}" dt="2020-08-10T15:28:26.722" v="1" actId="2696"/>
        <pc:sldMkLst>
          <pc:docMk/>
          <pc:sldMk cId="1488675164" sldId="509"/>
        </pc:sldMkLst>
      </pc:sldChg>
      <pc:sldChg chg="del">
        <pc:chgData name="Bohdana Ratitch" userId="e80edf88-66b9-4d01-8cc4-406524e465ad" providerId="ADAL" clId="{26B94620-98A4-4FEA-A918-AC0C2A80A96B}" dt="2020-08-10T15:36:49.531" v="3" actId="2696"/>
        <pc:sldMkLst>
          <pc:docMk/>
          <pc:sldMk cId="2862062563" sldId="516"/>
        </pc:sldMkLst>
      </pc:sldChg>
      <pc:sldChg chg="modSp">
        <pc:chgData name="Bohdana Ratitch" userId="e80edf88-66b9-4d01-8cc4-406524e465ad" providerId="ADAL" clId="{26B94620-98A4-4FEA-A918-AC0C2A80A96B}" dt="2020-08-10T15:52:36.002" v="29" actId="255"/>
        <pc:sldMkLst>
          <pc:docMk/>
          <pc:sldMk cId="2116120470" sldId="520"/>
        </pc:sldMkLst>
        <pc:spChg chg="mod">
          <ac:chgData name="Bohdana Ratitch" userId="e80edf88-66b9-4d01-8cc4-406524e465ad" providerId="ADAL" clId="{26B94620-98A4-4FEA-A918-AC0C2A80A96B}" dt="2020-08-10T15:52:36.002" v="29" actId="255"/>
          <ac:spMkLst>
            <pc:docMk/>
            <pc:sldMk cId="2116120470" sldId="520"/>
            <ac:spMk id="2" creationId="{FD8A6776-FC74-4B87-BFDF-463C7C5F9131}"/>
          </ac:spMkLst>
        </pc:spChg>
      </pc:sldChg>
      <pc:sldChg chg="add del">
        <pc:chgData name="Bohdana Ratitch" userId="e80edf88-66b9-4d01-8cc4-406524e465ad" providerId="ADAL" clId="{26B94620-98A4-4FEA-A918-AC0C2A80A96B}" dt="2020-08-10T15:47:43.052" v="8"/>
        <pc:sldMkLst>
          <pc:docMk/>
          <pc:sldMk cId="1090250173" sldId="523"/>
        </pc:sldMkLst>
      </pc:sldChg>
      <pc:sldChg chg="add del">
        <pc:chgData name="Bohdana Ratitch" userId="e80edf88-66b9-4d01-8cc4-406524e465ad" providerId="ADAL" clId="{26B94620-98A4-4FEA-A918-AC0C2A80A96B}" dt="2020-08-10T15:47:43.052" v="8"/>
        <pc:sldMkLst>
          <pc:docMk/>
          <pc:sldMk cId="1236021982" sldId="524"/>
        </pc:sldMkLst>
      </pc:sldChg>
      <pc:sldChg chg="add del">
        <pc:chgData name="Bohdana Ratitch" userId="e80edf88-66b9-4d01-8cc4-406524e465ad" providerId="ADAL" clId="{26B94620-98A4-4FEA-A918-AC0C2A80A96B}" dt="2020-08-10T15:47:43.052" v="8"/>
        <pc:sldMkLst>
          <pc:docMk/>
          <pc:sldMk cId="1623365036" sldId="527"/>
        </pc:sldMkLst>
      </pc:sldChg>
      <pc:sldChg chg="add del">
        <pc:chgData name="Bohdana Ratitch" userId="e80edf88-66b9-4d01-8cc4-406524e465ad" providerId="ADAL" clId="{26B94620-98A4-4FEA-A918-AC0C2A80A96B}" dt="2020-08-10T15:47:43.052" v="8"/>
        <pc:sldMkLst>
          <pc:docMk/>
          <pc:sldMk cId="3351136558" sldId="591"/>
        </pc:sldMkLst>
      </pc:sldChg>
      <pc:sldChg chg="add">
        <pc:chgData name="Bohdana Ratitch" userId="e80edf88-66b9-4d01-8cc4-406524e465ad" providerId="ADAL" clId="{26B94620-98A4-4FEA-A918-AC0C2A80A96B}" dt="2020-08-10T15:28:24.616" v="0"/>
        <pc:sldMkLst>
          <pc:docMk/>
          <pc:sldMk cId="1830932198" sldId="637"/>
        </pc:sldMkLst>
      </pc:sldChg>
      <pc:sldChg chg="add">
        <pc:chgData name="Bohdana Ratitch" userId="e80edf88-66b9-4d01-8cc4-406524e465ad" providerId="ADAL" clId="{26B94620-98A4-4FEA-A918-AC0C2A80A96B}" dt="2020-08-10T15:36:46.648" v="2"/>
        <pc:sldMkLst>
          <pc:docMk/>
          <pc:sldMk cId="4057941258" sldId="638"/>
        </pc:sldMkLst>
      </pc:sldChg>
    </pc:docChg>
  </pc:docChgLst>
  <pc:docChgLst>
    <pc:chgData name="Bohdana Ratitch" userId="e80edf88-66b9-4d01-8cc4-406524e465ad" providerId="ADAL" clId="{3E413521-8436-4107-81E8-96C05B311819}"/>
    <pc:docChg chg="undo custSel addSld delSld modSld sldOrd">
      <pc:chgData name="Bohdana Ratitch" userId="e80edf88-66b9-4d01-8cc4-406524e465ad" providerId="ADAL" clId="{3E413521-8436-4107-81E8-96C05B311819}" dt="2020-08-10T15:21:21.411" v="416" actId="6549"/>
      <pc:docMkLst>
        <pc:docMk/>
      </pc:docMkLst>
      <pc:sldChg chg="addSp delSp modSp add">
        <pc:chgData name="Bohdana Ratitch" userId="e80edf88-66b9-4d01-8cc4-406524e465ad" providerId="ADAL" clId="{3E413521-8436-4107-81E8-96C05B311819}" dt="2020-08-07T17:29:01.473" v="167" actId="948"/>
        <pc:sldMkLst>
          <pc:docMk/>
          <pc:sldMk cId="935878018" sldId="518"/>
        </pc:sldMkLst>
        <pc:spChg chg="del mod">
          <ac:chgData name="Bohdana Ratitch" userId="e80edf88-66b9-4d01-8cc4-406524e465ad" providerId="ADAL" clId="{3E413521-8436-4107-81E8-96C05B311819}" dt="2020-08-03T20:02:22.836" v="91" actId="478"/>
          <ac:spMkLst>
            <pc:docMk/>
            <pc:sldMk cId="935878018" sldId="518"/>
            <ac:spMk id="3" creationId="{3752DB2D-1AE9-4B38-AE6F-9CE8D8B82001}"/>
          </ac:spMkLst>
        </pc:spChg>
        <pc:spChg chg="add mod">
          <ac:chgData name="Bohdana Ratitch" userId="e80edf88-66b9-4d01-8cc4-406524e465ad" providerId="ADAL" clId="{3E413521-8436-4107-81E8-96C05B311819}" dt="2020-08-07T17:28:33.490" v="165" actId="14100"/>
          <ac:spMkLst>
            <pc:docMk/>
            <pc:sldMk cId="935878018" sldId="518"/>
            <ac:spMk id="6" creationId="{E0F1E05C-5B78-4ABE-B56B-257CACFE5AEE}"/>
          </ac:spMkLst>
        </pc:spChg>
        <pc:spChg chg="mod">
          <ac:chgData name="Bohdana Ratitch" userId="e80edf88-66b9-4d01-8cc4-406524e465ad" providerId="ADAL" clId="{3E413521-8436-4107-81E8-96C05B311819}" dt="2020-08-07T17:29:01.473" v="167" actId="948"/>
          <ac:spMkLst>
            <pc:docMk/>
            <pc:sldMk cId="935878018" sldId="518"/>
            <ac:spMk id="8" creationId="{4C4DCE2F-DCED-44D7-9F65-8A4BB80CBA6F}"/>
          </ac:spMkLst>
        </pc:spChg>
      </pc:sldChg>
      <pc:sldChg chg="modSp">
        <pc:chgData name="Bohdana Ratitch" userId="e80edf88-66b9-4d01-8cc4-406524e465ad" providerId="ADAL" clId="{3E413521-8436-4107-81E8-96C05B311819}" dt="2020-08-07T20:54:32.908" v="183"/>
        <pc:sldMkLst>
          <pc:docMk/>
          <pc:sldMk cId="635414676" sldId="519"/>
        </pc:sldMkLst>
        <pc:graphicFrameChg chg="mod">
          <ac:chgData name="Bohdana Ratitch" userId="e80edf88-66b9-4d01-8cc4-406524e465ad" providerId="ADAL" clId="{3E413521-8436-4107-81E8-96C05B311819}" dt="2020-08-07T20:54:32.908" v="183"/>
          <ac:graphicFrameMkLst>
            <pc:docMk/>
            <pc:sldMk cId="635414676" sldId="519"/>
            <ac:graphicFrameMk id="10" creationId="{5EDD9B6E-BE62-4C7F-91B3-8A58F824D208}"/>
          </ac:graphicFrameMkLst>
        </pc:graphicFrameChg>
      </pc:sldChg>
      <pc:sldChg chg="delSp modSp">
        <pc:chgData name="Bohdana Ratitch" userId="e80edf88-66b9-4d01-8cc4-406524e465ad" providerId="ADAL" clId="{3E413521-8436-4107-81E8-96C05B311819}" dt="2020-08-03T19:58:02.083" v="35" actId="20578"/>
        <pc:sldMkLst>
          <pc:docMk/>
          <pc:sldMk cId="2116120470" sldId="520"/>
        </pc:sldMkLst>
        <pc:spChg chg="mod">
          <ac:chgData name="Bohdana Ratitch" userId="e80edf88-66b9-4d01-8cc4-406524e465ad" providerId="ADAL" clId="{3E413521-8436-4107-81E8-96C05B311819}" dt="2020-08-03T19:58:02.083" v="35" actId="20578"/>
          <ac:spMkLst>
            <pc:docMk/>
            <pc:sldMk cId="2116120470" sldId="520"/>
            <ac:spMk id="2" creationId="{FD8A6776-FC74-4B87-BFDF-463C7C5F9131}"/>
          </ac:spMkLst>
        </pc:spChg>
        <pc:spChg chg="del">
          <ac:chgData name="Bohdana Ratitch" userId="e80edf88-66b9-4d01-8cc4-406524e465ad" providerId="ADAL" clId="{3E413521-8436-4107-81E8-96C05B311819}" dt="2020-08-03T19:57:25.679" v="31" actId="478"/>
          <ac:spMkLst>
            <pc:docMk/>
            <pc:sldMk cId="2116120470" sldId="520"/>
            <ac:spMk id="6" creationId="{45251DCD-71EB-436C-99AC-99011124EB4B}"/>
          </ac:spMkLst>
        </pc:spChg>
      </pc:sldChg>
      <pc:sldChg chg="add">
        <pc:chgData name="Bohdana Ratitch" userId="e80edf88-66b9-4d01-8cc4-406524e465ad" providerId="ADAL" clId="{3E413521-8436-4107-81E8-96C05B311819}" dt="2020-08-03T20:13:29.102" v="148"/>
        <pc:sldMkLst>
          <pc:docMk/>
          <pc:sldMk cId="555793396" sldId="545"/>
        </pc:sldMkLst>
      </pc:sldChg>
      <pc:sldChg chg="delSp modSp add">
        <pc:chgData name="Bohdana Ratitch" userId="e80edf88-66b9-4d01-8cc4-406524e465ad" providerId="ADAL" clId="{3E413521-8436-4107-81E8-96C05B311819}" dt="2020-08-03T20:06:42.615" v="129" actId="478"/>
        <pc:sldMkLst>
          <pc:docMk/>
          <pc:sldMk cId="3929889881" sldId="552"/>
        </pc:sldMkLst>
        <pc:spChg chg="del mod">
          <ac:chgData name="Bohdana Ratitch" userId="e80edf88-66b9-4d01-8cc4-406524e465ad" providerId="ADAL" clId="{3E413521-8436-4107-81E8-96C05B311819}" dt="2020-08-03T20:06:42.615" v="129" actId="478"/>
          <ac:spMkLst>
            <pc:docMk/>
            <pc:sldMk cId="3929889881" sldId="552"/>
            <ac:spMk id="3" creationId="{3752DB2D-1AE9-4B38-AE6F-9CE8D8B82001}"/>
          </ac:spMkLst>
        </pc:spChg>
        <pc:spChg chg="mod">
          <ac:chgData name="Bohdana Ratitch" userId="e80edf88-66b9-4d01-8cc4-406524e465ad" providerId="ADAL" clId="{3E413521-8436-4107-81E8-96C05B311819}" dt="2020-08-03T20:06:40.220" v="128" actId="6549"/>
          <ac:spMkLst>
            <pc:docMk/>
            <pc:sldMk cId="3929889881" sldId="552"/>
            <ac:spMk id="8" creationId="{4C4DCE2F-DCED-44D7-9F65-8A4BB80CBA6F}"/>
          </ac:spMkLst>
        </pc:spChg>
      </pc:sldChg>
      <pc:sldChg chg="delSp modSp add">
        <pc:chgData name="Bohdana Ratitch" userId="e80edf88-66b9-4d01-8cc4-406524e465ad" providerId="ADAL" clId="{3E413521-8436-4107-81E8-96C05B311819}" dt="2020-08-03T20:06:57.243" v="134" actId="478"/>
        <pc:sldMkLst>
          <pc:docMk/>
          <pc:sldMk cId="3948844114" sldId="554"/>
        </pc:sldMkLst>
        <pc:spChg chg="del mod">
          <ac:chgData name="Bohdana Ratitch" userId="e80edf88-66b9-4d01-8cc4-406524e465ad" providerId="ADAL" clId="{3E413521-8436-4107-81E8-96C05B311819}" dt="2020-08-03T20:06:57.243" v="134" actId="478"/>
          <ac:spMkLst>
            <pc:docMk/>
            <pc:sldMk cId="3948844114" sldId="554"/>
            <ac:spMk id="3" creationId="{3752DB2D-1AE9-4B38-AE6F-9CE8D8B82001}"/>
          </ac:spMkLst>
        </pc:spChg>
      </pc:sldChg>
      <pc:sldChg chg="delSp modSp add">
        <pc:chgData name="Bohdana Ratitch" userId="e80edf88-66b9-4d01-8cc4-406524e465ad" providerId="ADAL" clId="{3E413521-8436-4107-81E8-96C05B311819}" dt="2020-08-03T20:06:54.649" v="133" actId="478"/>
        <pc:sldMkLst>
          <pc:docMk/>
          <pc:sldMk cId="3055205471" sldId="555"/>
        </pc:sldMkLst>
        <pc:spChg chg="del mod">
          <ac:chgData name="Bohdana Ratitch" userId="e80edf88-66b9-4d01-8cc4-406524e465ad" providerId="ADAL" clId="{3E413521-8436-4107-81E8-96C05B311819}" dt="2020-08-03T20:06:54.649" v="133" actId="478"/>
          <ac:spMkLst>
            <pc:docMk/>
            <pc:sldMk cId="3055205471" sldId="555"/>
            <ac:spMk id="3" creationId="{3752DB2D-1AE9-4B38-AE6F-9CE8D8B82001}"/>
          </ac:spMkLst>
        </pc:spChg>
      </pc:sldChg>
      <pc:sldChg chg="add">
        <pc:chgData name="Bohdana Ratitch" userId="e80edf88-66b9-4d01-8cc4-406524e465ad" providerId="ADAL" clId="{3E413521-8436-4107-81E8-96C05B311819}" dt="2020-08-07T21:29:12.696" v="228"/>
        <pc:sldMkLst>
          <pc:docMk/>
          <pc:sldMk cId="1807463764" sldId="561"/>
        </pc:sldMkLst>
      </pc:sldChg>
      <pc:sldChg chg="delSp modSp add">
        <pc:chgData name="Bohdana Ratitch" userId="e80edf88-66b9-4d01-8cc4-406524e465ad" providerId="ADAL" clId="{3E413521-8436-4107-81E8-96C05B311819}" dt="2020-08-03T20:06:45.235" v="130" actId="478"/>
        <pc:sldMkLst>
          <pc:docMk/>
          <pc:sldMk cId="1248329976" sldId="563"/>
        </pc:sldMkLst>
        <pc:spChg chg="del mod">
          <ac:chgData name="Bohdana Ratitch" userId="e80edf88-66b9-4d01-8cc4-406524e465ad" providerId="ADAL" clId="{3E413521-8436-4107-81E8-96C05B311819}" dt="2020-08-03T20:06:45.235" v="130" actId="478"/>
          <ac:spMkLst>
            <pc:docMk/>
            <pc:sldMk cId="1248329976" sldId="563"/>
            <ac:spMk id="3" creationId="{3752DB2D-1AE9-4B38-AE6F-9CE8D8B82001}"/>
          </ac:spMkLst>
        </pc:spChg>
      </pc:sldChg>
      <pc:sldChg chg="delSp modSp add">
        <pc:chgData name="Bohdana Ratitch" userId="e80edf88-66b9-4d01-8cc4-406524e465ad" providerId="ADAL" clId="{3E413521-8436-4107-81E8-96C05B311819}" dt="2020-08-03T20:06:51.937" v="132" actId="478"/>
        <pc:sldMkLst>
          <pc:docMk/>
          <pc:sldMk cId="2399872370" sldId="564"/>
        </pc:sldMkLst>
        <pc:spChg chg="del mod">
          <ac:chgData name="Bohdana Ratitch" userId="e80edf88-66b9-4d01-8cc4-406524e465ad" providerId="ADAL" clId="{3E413521-8436-4107-81E8-96C05B311819}" dt="2020-08-03T20:06:51.937" v="132" actId="478"/>
          <ac:spMkLst>
            <pc:docMk/>
            <pc:sldMk cId="2399872370" sldId="564"/>
            <ac:spMk id="3" creationId="{3752DB2D-1AE9-4B38-AE6F-9CE8D8B82001}"/>
          </ac:spMkLst>
        </pc:spChg>
        <pc:spChg chg="mod">
          <ac:chgData name="Bohdana Ratitch" userId="e80edf88-66b9-4d01-8cc4-406524e465ad" providerId="ADAL" clId="{3E413521-8436-4107-81E8-96C05B311819}" dt="2020-08-03T20:06:49.762" v="131" actId="6549"/>
          <ac:spMkLst>
            <pc:docMk/>
            <pc:sldMk cId="2399872370" sldId="564"/>
            <ac:spMk id="8" creationId="{4C4DCE2F-DCED-44D7-9F65-8A4BB80CBA6F}"/>
          </ac:spMkLst>
        </pc:spChg>
      </pc:sldChg>
      <pc:sldChg chg="delSp modSp add del">
        <pc:chgData name="Bohdana Ratitch" userId="e80edf88-66b9-4d01-8cc4-406524e465ad" providerId="ADAL" clId="{3E413521-8436-4107-81E8-96C05B311819}" dt="2020-08-03T20:03:58.257" v="104" actId="478"/>
        <pc:sldMkLst>
          <pc:docMk/>
          <pc:sldMk cId="143181487" sldId="565"/>
        </pc:sldMkLst>
        <pc:spChg chg="del mod">
          <ac:chgData name="Bohdana Ratitch" userId="e80edf88-66b9-4d01-8cc4-406524e465ad" providerId="ADAL" clId="{3E413521-8436-4107-81E8-96C05B311819}" dt="2020-08-03T20:03:58.257" v="104" actId="478"/>
          <ac:spMkLst>
            <pc:docMk/>
            <pc:sldMk cId="143181487" sldId="565"/>
            <ac:spMk id="3" creationId="{3752DB2D-1AE9-4B38-AE6F-9CE8D8B82001}"/>
          </ac:spMkLst>
        </pc:spChg>
      </pc:sldChg>
      <pc:sldChg chg="delSp modSp add">
        <pc:chgData name="Bohdana Ratitch" userId="e80edf88-66b9-4d01-8cc4-406524e465ad" providerId="ADAL" clId="{3E413521-8436-4107-81E8-96C05B311819}" dt="2020-08-10T15:19:20.945" v="402" actId="20577"/>
        <pc:sldMkLst>
          <pc:docMk/>
          <pc:sldMk cId="3975110272" sldId="577"/>
        </pc:sldMkLst>
        <pc:spChg chg="del mod">
          <ac:chgData name="Bohdana Ratitch" userId="e80edf88-66b9-4d01-8cc4-406524e465ad" providerId="ADAL" clId="{3E413521-8436-4107-81E8-96C05B311819}" dt="2020-08-03T20:05:10.727" v="123" actId="478"/>
          <ac:spMkLst>
            <pc:docMk/>
            <pc:sldMk cId="3975110272" sldId="577"/>
            <ac:spMk id="3" creationId="{3752DB2D-1AE9-4B38-AE6F-9CE8D8B82001}"/>
          </ac:spMkLst>
        </pc:spChg>
        <pc:spChg chg="mod">
          <ac:chgData name="Bohdana Ratitch" userId="e80edf88-66b9-4d01-8cc4-406524e465ad" providerId="ADAL" clId="{3E413521-8436-4107-81E8-96C05B311819}" dt="2020-08-10T15:19:20.945" v="402" actId="20577"/>
          <ac:spMkLst>
            <pc:docMk/>
            <pc:sldMk cId="3975110272" sldId="577"/>
            <ac:spMk id="9" creationId="{BC1824A2-42F9-4133-B889-D6AD9AA771CF}"/>
          </ac:spMkLst>
        </pc:spChg>
      </pc:sldChg>
      <pc:sldChg chg="modSp add">
        <pc:chgData name="Bohdana Ratitch" userId="e80edf88-66b9-4d01-8cc4-406524e465ad" providerId="ADAL" clId="{3E413521-8436-4107-81E8-96C05B311819}" dt="2020-08-03T19:55:16.535" v="27"/>
        <pc:sldMkLst>
          <pc:docMk/>
          <pc:sldMk cId="3655790122" sldId="588"/>
        </pc:sldMkLst>
        <pc:spChg chg="mod">
          <ac:chgData name="Bohdana Ratitch" userId="e80edf88-66b9-4d01-8cc4-406524e465ad" providerId="ADAL" clId="{3E413521-8436-4107-81E8-96C05B311819}" dt="2020-08-03T19:55:16.535" v="27"/>
          <ac:spMkLst>
            <pc:docMk/>
            <pc:sldMk cId="3655790122" sldId="588"/>
            <ac:spMk id="31" creationId="{96885C6C-A29E-47B2-B427-2B81436359F9}"/>
          </ac:spMkLst>
        </pc:spChg>
      </pc:sldChg>
      <pc:sldChg chg="delSp modSp add">
        <pc:chgData name="Bohdana Ratitch" userId="e80edf88-66b9-4d01-8cc4-406524e465ad" providerId="ADAL" clId="{3E413521-8436-4107-81E8-96C05B311819}" dt="2020-08-03T20:04:06.131" v="107" actId="478"/>
        <pc:sldMkLst>
          <pc:docMk/>
          <pc:sldMk cId="3745181081" sldId="592"/>
        </pc:sldMkLst>
        <pc:spChg chg="del mod">
          <ac:chgData name="Bohdana Ratitch" userId="e80edf88-66b9-4d01-8cc4-406524e465ad" providerId="ADAL" clId="{3E413521-8436-4107-81E8-96C05B311819}" dt="2020-08-03T20:04:06.131" v="107" actId="478"/>
          <ac:spMkLst>
            <pc:docMk/>
            <pc:sldMk cId="3745181081" sldId="592"/>
            <ac:spMk id="3" creationId="{3752DB2D-1AE9-4B38-AE6F-9CE8D8B82001}"/>
          </ac:spMkLst>
        </pc:spChg>
      </pc:sldChg>
      <pc:sldChg chg="delSp modSp add">
        <pc:chgData name="Bohdana Ratitch" userId="e80edf88-66b9-4d01-8cc4-406524e465ad" providerId="ADAL" clId="{3E413521-8436-4107-81E8-96C05B311819}" dt="2020-08-07T21:21:23.541" v="226" actId="20577"/>
        <pc:sldMkLst>
          <pc:docMk/>
          <pc:sldMk cId="2218416058" sldId="593"/>
        </pc:sldMkLst>
        <pc:spChg chg="del mod">
          <ac:chgData name="Bohdana Ratitch" userId="e80edf88-66b9-4d01-8cc4-406524e465ad" providerId="ADAL" clId="{3E413521-8436-4107-81E8-96C05B311819}" dt="2020-08-03T20:04:15.442" v="111" actId="478"/>
          <ac:spMkLst>
            <pc:docMk/>
            <pc:sldMk cId="2218416058" sldId="593"/>
            <ac:spMk id="3" creationId="{3752DB2D-1AE9-4B38-AE6F-9CE8D8B82001}"/>
          </ac:spMkLst>
        </pc:spChg>
        <pc:spChg chg="mod">
          <ac:chgData name="Bohdana Ratitch" userId="e80edf88-66b9-4d01-8cc4-406524e465ad" providerId="ADAL" clId="{3E413521-8436-4107-81E8-96C05B311819}" dt="2020-08-07T21:21:23.541" v="226" actId="20577"/>
          <ac:spMkLst>
            <pc:docMk/>
            <pc:sldMk cId="2218416058" sldId="593"/>
            <ac:spMk id="35" creationId="{4301E6F2-F2CA-4526-BD13-9E87FAFA370B}"/>
          </ac:spMkLst>
        </pc:spChg>
      </pc:sldChg>
      <pc:sldChg chg="delSp modSp add">
        <pc:chgData name="Bohdana Ratitch" userId="e80edf88-66b9-4d01-8cc4-406524e465ad" providerId="ADAL" clId="{3E413521-8436-4107-81E8-96C05B311819}" dt="2020-08-03T20:04:08.424" v="108" actId="478"/>
        <pc:sldMkLst>
          <pc:docMk/>
          <pc:sldMk cId="399792906" sldId="594"/>
        </pc:sldMkLst>
        <pc:spChg chg="del mod">
          <ac:chgData name="Bohdana Ratitch" userId="e80edf88-66b9-4d01-8cc4-406524e465ad" providerId="ADAL" clId="{3E413521-8436-4107-81E8-96C05B311819}" dt="2020-08-03T20:04:08.424" v="108" actId="478"/>
          <ac:spMkLst>
            <pc:docMk/>
            <pc:sldMk cId="399792906" sldId="594"/>
            <ac:spMk id="3" creationId="{3752DB2D-1AE9-4B38-AE6F-9CE8D8B82001}"/>
          </ac:spMkLst>
        </pc:spChg>
      </pc:sldChg>
      <pc:sldChg chg="delSp modSp add">
        <pc:chgData name="Bohdana Ratitch" userId="e80edf88-66b9-4d01-8cc4-406524e465ad" providerId="ADAL" clId="{3E413521-8436-4107-81E8-96C05B311819}" dt="2020-08-03T20:04:10.600" v="109" actId="478"/>
        <pc:sldMkLst>
          <pc:docMk/>
          <pc:sldMk cId="1508636870" sldId="595"/>
        </pc:sldMkLst>
        <pc:spChg chg="del mod">
          <ac:chgData name="Bohdana Ratitch" userId="e80edf88-66b9-4d01-8cc4-406524e465ad" providerId="ADAL" clId="{3E413521-8436-4107-81E8-96C05B311819}" dt="2020-08-03T20:04:10.600" v="109" actId="478"/>
          <ac:spMkLst>
            <pc:docMk/>
            <pc:sldMk cId="1508636870" sldId="595"/>
            <ac:spMk id="3" creationId="{3752DB2D-1AE9-4B38-AE6F-9CE8D8B82001}"/>
          </ac:spMkLst>
        </pc:spChg>
      </pc:sldChg>
      <pc:sldChg chg="delSp modSp add">
        <pc:chgData name="Bohdana Ratitch" userId="e80edf88-66b9-4d01-8cc4-406524e465ad" providerId="ADAL" clId="{3E413521-8436-4107-81E8-96C05B311819}" dt="2020-08-03T20:04:13.028" v="110" actId="478"/>
        <pc:sldMkLst>
          <pc:docMk/>
          <pc:sldMk cId="2351180001" sldId="596"/>
        </pc:sldMkLst>
        <pc:spChg chg="del mod">
          <ac:chgData name="Bohdana Ratitch" userId="e80edf88-66b9-4d01-8cc4-406524e465ad" providerId="ADAL" clId="{3E413521-8436-4107-81E8-96C05B311819}" dt="2020-08-03T20:04:13.028" v="110" actId="478"/>
          <ac:spMkLst>
            <pc:docMk/>
            <pc:sldMk cId="2351180001" sldId="596"/>
            <ac:spMk id="3" creationId="{3752DB2D-1AE9-4B38-AE6F-9CE8D8B82001}"/>
          </ac:spMkLst>
        </pc:spChg>
      </pc:sldChg>
      <pc:sldChg chg="delSp modSp add">
        <pc:chgData name="Bohdana Ratitch" userId="e80edf88-66b9-4d01-8cc4-406524e465ad" providerId="ADAL" clId="{3E413521-8436-4107-81E8-96C05B311819}" dt="2020-08-03T20:04:29.648" v="116" actId="478"/>
        <pc:sldMkLst>
          <pc:docMk/>
          <pc:sldMk cId="2348252713" sldId="602"/>
        </pc:sldMkLst>
        <pc:spChg chg="del mod">
          <ac:chgData name="Bohdana Ratitch" userId="e80edf88-66b9-4d01-8cc4-406524e465ad" providerId="ADAL" clId="{3E413521-8436-4107-81E8-96C05B311819}" dt="2020-08-03T20:04:29.648" v="116" actId="478"/>
          <ac:spMkLst>
            <pc:docMk/>
            <pc:sldMk cId="2348252713" sldId="602"/>
            <ac:spMk id="3" creationId="{3752DB2D-1AE9-4B38-AE6F-9CE8D8B82001}"/>
          </ac:spMkLst>
        </pc:spChg>
      </pc:sldChg>
      <pc:sldChg chg="delSp modSp add">
        <pc:chgData name="Bohdana Ratitch" userId="e80edf88-66b9-4d01-8cc4-406524e465ad" providerId="ADAL" clId="{3E413521-8436-4107-81E8-96C05B311819}" dt="2020-08-03T20:07:08.613" v="137" actId="478"/>
        <pc:sldMkLst>
          <pc:docMk/>
          <pc:sldMk cId="678475434" sldId="603"/>
        </pc:sldMkLst>
        <pc:spChg chg="del mod">
          <ac:chgData name="Bohdana Ratitch" userId="e80edf88-66b9-4d01-8cc4-406524e465ad" providerId="ADAL" clId="{3E413521-8436-4107-81E8-96C05B311819}" dt="2020-08-03T20:07:08.613" v="137" actId="478"/>
          <ac:spMkLst>
            <pc:docMk/>
            <pc:sldMk cId="678475434" sldId="603"/>
            <ac:spMk id="3" creationId="{3752DB2D-1AE9-4B38-AE6F-9CE8D8B82001}"/>
          </ac:spMkLst>
        </pc:spChg>
        <pc:spChg chg="mod">
          <ac:chgData name="Bohdana Ratitch" userId="e80edf88-66b9-4d01-8cc4-406524e465ad" providerId="ADAL" clId="{3E413521-8436-4107-81E8-96C05B311819}" dt="2020-08-03T20:07:05.202" v="136" actId="6549"/>
          <ac:spMkLst>
            <pc:docMk/>
            <pc:sldMk cId="678475434" sldId="603"/>
            <ac:spMk id="8" creationId="{4C4DCE2F-DCED-44D7-9F65-8A4BB80CBA6F}"/>
          </ac:spMkLst>
        </pc:spChg>
      </pc:sldChg>
      <pc:sldChg chg="delSp modSp add">
        <pc:chgData name="Bohdana Ratitch" userId="e80edf88-66b9-4d01-8cc4-406524e465ad" providerId="ADAL" clId="{3E413521-8436-4107-81E8-96C05B311819}" dt="2020-08-03T20:07:31.948" v="145" actId="478"/>
        <pc:sldMkLst>
          <pc:docMk/>
          <pc:sldMk cId="3661407335" sldId="605"/>
        </pc:sldMkLst>
        <pc:spChg chg="del mod">
          <ac:chgData name="Bohdana Ratitch" userId="e80edf88-66b9-4d01-8cc4-406524e465ad" providerId="ADAL" clId="{3E413521-8436-4107-81E8-96C05B311819}" dt="2020-08-03T20:07:31.948" v="145" actId="478"/>
          <ac:spMkLst>
            <pc:docMk/>
            <pc:sldMk cId="3661407335" sldId="605"/>
            <ac:spMk id="3" creationId="{3752DB2D-1AE9-4B38-AE6F-9CE8D8B82001}"/>
          </ac:spMkLst>
        </pc:spChg>
      </pc:sldChg>
      <pc:sldChg chg="delSp modSp add">
        <pc:chgData name="Bohdana Ratitch" userId="e80edf88-66b9-4d01-8cc4-406524e465ad" providerId="ADAL" clId="{3E413521-8436-4107-81E8-96C05B311819}" dt="2020-08-03T20:02:11.404" v="90" actId="478"/>
        <pc:sldMkLst>
          <pc:docMk/>
          <pc:sldMk cId="4069907550" sldId="607"/>
        </pc:sldMkLst>
        <pc:spChg chg="del mod">
          <ac:chgData name="Bohdana Ratitch" userId="e80edf88-66b9-4d01-8cc4-406524e465ad" providerId="ADAL" clId="{3E413521-8436-4107-81E8-96C05B311819}" dt="2020-08-03T20:02:11.404" v="90" actId="478"/>
          <ac:spMkLst>
            <pc:docMk/>
            <pc:sldMk cId="4069907550" sldId="607"/>
            <ac:spMk id="3" creationId="{00000000-0000-0000-0000-000000000000}"/>
          </ac:spMkLst>
        </pc:spChg>
      </pc:sldChg>
      <pc:sldChg chg="delSp modSp add">
        <pc:chgData name="Bohdana Ratitch" userId="e80edf88-66b9-4d01-8cc4-406524e465ad" providerId="ADAL" clId="{3E413521-8436-4107-81E8-96C05B311819}" dt="2020-08-03T20:04:18.442" v="112" actId="478"/>
        <pc:sldMkLst>
          <pc:docMk/>
          <pc:sldMk cId="958492126" sldId="609"/>
        </pc:sldMkLst>
        <pc:spChg chg="del mod">
          <ac:chgData name="Bohdana Ratitch" userId="e80edf88-66b9-4d01-8cc4-406524e465ad" providerId="ADAL" clId="{3E413521-8436-4107-81E8-96C05B311819}" dt="2020-08-03T20:04:18.442" v="112" actId="478"/>
          <ac:spMkLst>
            <pc:docMk/>
            <pc:sldMk cId="958492126" sldId="609"/>
            <ac:spMk id="3" creationId="{3752DB2D-1AE9-4B38-AE6F-9CE8D8B82001}"/>
          </ac:spMkLst>
        </pc:spChg>
      </pc:sldChg>
      <pc:sldChg chg="delSp modSp add">
        <pc:chgData name="Bohdana Ratitch" userId="e80edf88-66b9-4d01-8cc4-406524e465ad" providerId="ADAL" clId="{3E413521-8436-4107-81E8-96C05B311819}" dt="2020-08-07T20:58:22.267" v="187" actId="108"/>
        <pc:sldMkLst>
          <pc:docMk/>
          <pc:sldMk cId="2682223390" sldId="611"/>
        </pc:sldMkLst>
        <pc:spChg chg="del mod">
          <ac:chgData name="Bohdana Ratitch" userId="e80edf88-66b9-4d01-8cc4-406524e465ad" providerId="ADAL" clId="{3E413521-8436-4107-81E8-96C05B311819}" dt="2020-08-03T20:04:27.236" v="115" actId="478"/>
          <ac:spMkLst>
            <pc:docMk/>
            <pc:sldMk cId="2682223390" sldId="611"/>
            <ac:spMk id="3" creationId="{3752DB2D-1AE9-4B38-AE6F-9CE8D8B82001}"/>
          </ac:spMkLst>
        </pc:spChg>
        <pc:spChg chg="mod">
          <ac:chgData name="Bohdana Ratitch" userId="e80edf88-66b9-4d01-8cc4-406524e465ad" providerId="ADAL" clId="{3E413521-8436-4107-81E8-96C05B311819}" dt="2020-08-07T20:58:22.267" v="187" actId="108"/>
          <ac:spMkLst>
            <pc:docMk/>
            <pc:sldMk cId="2682223390" sldId="611"/>
            <ac:spMk id="28" creationId="{5B478373-514B-4811-9561-F4B89A117A47}"/>
          </ac:spMkLst>
        </pc:spChg>
      </pc:sldChg>
      <pc:sldChg chg="delSp modSp add">
        <pc:chgData name="Bohdana Ratitch" userId="e80edf88-66b9-4d01-8cc4-406524e465ad" providerId="ADAL" clId="{3E413521-8436-4107-81E8-96C05B311819}" dt="2020-08-03T20:07:14.527" v="139" actId="478"/>
        <pc:sldMkLst>
          <pc:docMk/>
          <pc:sldMk cId="2176665782" sldId="612"/>
        </pc:sldMkLst>
        <pc:spChg chg="del mod">
          <ac:chgData name="Bohdana Ratitch" userId="e80edf88-66b9-4d01-8cc4-406524e465ad" providerId="ADAL" clId="{3E413521-8436-4107-81E8-96C05B311819}" dt="2020-08-03T20:07:14.527" v="139" actId="478"/>
          <ac:spMkLst>
            <pc:docMk/>
            <pc:sldMk cId="2176665782" sldId="612"/>
            <ac:spMk id="3" creationId="{3752DB2D-1AE9-4B38-AE6F-9CE8D8B82001}"/>
          </ac:spMkLst>
        </pc:spChg>
        <pc:spChg chg="mod">
          <ac:chgData name="Bohdana Ratitch" userId="e80edf88-66b9-4d01-8cc4-406524e465ad" providerId="ADAL" clId="{3E413521-8436-4107-81E8-96C05B311819}" dt="2020-08-03T20:07:12.530" v="138" actId="6549"/>
          <ac:spMkLst>
            <pc:docMk/>
            <pc:sldMk cId="2176665782" sldId="612"/>
            <ac:spMk id="8" creationId="{4C4DCE2F-DCED-44D7-9F65-8A4BB80CBA6F}"/>
          </ac:spMkLst>
        </pc:spChg>
      </pc:sldChg>
      <pc:sldChg chg="delSp modSp add">
        <pc:chgData name="Bohdana Ratitch" userId="e80edf88-66b9-4d01-8cc4-406524e465ad" providerId="ADAL" clId="{3E413521-8436-4107-81E8-96C05B311819}" dt="2020-08-03T20:07:20.176" v="141" actId="478"/>
        <pc:sldMkLst>
          <pc:docMk/>
          <pc:sldMk cId="3671940101" sldId="613"/>
        </pc:sldMkLst>
        <pc:spChg chg="del mod">
          <ac:chgData name="Bohdana Ratitch" userId="e80edf88-66b9-4d01-8cc4-406524e465ad" providerId="ADAL" clId="{3E413521-8436-4107-81E8-96C05B311819}" dt="2020-08-03T20:07:20.176" v="141" actId="478"/>
          <ac:spMkLst>
            <pc:docMk/>
            <pc:sldMk cId="3671940101" sldId="613"/>
            <ac:spMk id="3" creationId="{3752DB2D-1AE9-4B38-AE6F-9CE8D8B82001}"/>
          </ac:spMkLst>
        </pc:spChg>
        <pc:spChg chg="mod">
          <ac:chgData name="Bohdana Ratitch" userId="e80edf88-66b9-4d01-8cc4-406524e465ad" providerId="ADAL" clId="{3E413521-8436-4107-81E8-96C05B311819}" dt="2020-08-03T20:07:18.409" v="140" actId="6549"/>
          <ac:spMkLst>
            <pc:docMk/>
            <pc:sldMk cId="3671940101" sldId="613"/>
            <ac:spMk id="8" creationId="{4C4DCE2F-DCED-44D7-9F65-8A4BB80CBA6F}"/>
          </ac:spMkLst>
        </pc:spChg>
      </pc:sldChg>
      <pc:sldChg chg="delSp modSp add">
        <pc:chgData name="Bohdana Ratitch" userId="e80edf88-66b9-4d01-8cc4-406524e465ad" providerId="ADAL" clId="{3E413521-8436-4107-81E8-96C05B311819}" dt="2020-08-03T20:07:25.971" v="143" actId="478"/>
        <pc:sldMkLst>
          <pc:docMk/>
          <pc:sldMk cId="2407854811" sldId="614"/>
        </pc:sldMkLst>
        <pc:spChg chg="del mod">
          <ac:chgData name="Bohdana Ratitch" userId="e80edf88-66b9-4d01-8cc4-406524e465ad" providerId="ADAL" clId="{3E413521-8436-4107-81E8-96C05B311819}" dt="2020-08-03T20:07:25.971" v="143" actId="478"/>
          <ac:spMkLst>
            <pc:docMk/>
            <pc:sldMk cId="2407854811" sldId="614"/>
            <ac:spMk id="3" creationId="{3752DB2D-1AE9-4B38-AE6F-9CE8D8B82001}"/>
          </ac:spMkLst>
        </pc:spChg>
        <pc:spChg chg="mod">
          <ac:chgData name="Bohdana Ratitch" userId="e80edf88-66b9-4d01-8cc4-406524e465ad" providerId="ADAL" clId="{3E413521-8436-4107-81E8-96C05B311819}" dt="2020-08-03T20:07:23.550" v="142" actId="6549"/>
          <ac:spMkLst>
            <pc:docMk/>
            <pc:sldMk cId="2407854811" sldId="614"/>
            <ac:spMk id="8" creationId="{4C4DCE2F-DCED-44D7-9F65-8A4BB80CBA6F}"/>
          </ac:spMkLst>
        </pc:spChg>
      </pc:sldChg>
      <pc:sldChg chg="delSp modSp add">
        <pc:chgData name="Bohdana Ratitch" userId="e80edf88-66b9-4d01-8cc4-406524e465ad" providerId="ADAL" clId="{3E413521-8436-4107-81E8-96C05B311819}" dt="2020-08-03T20:04:58.509" v="119" actId="1076"/>
        <pc:sldMkLst>
          <pc:docMk/>
          <pc:sldMk cId="2062092515" sldId="615"/>
        </pc:sldMkLst>
        <pc:spChg chg="del mod">
          <ac:chgData name="Bohdana Ratitch" userId="e80edf88-66b9-4d01-8cc4-406524e465ad" providerId="ADAL" clId="{3E413521-8436-4107-81E8-96C05B311819}" dt="2020-08-03T20:04:45.642" v="118" actId="478"/>
          <ac:spMkLst>
            <pc:docMk/>
            <pc:sldMk cId="2062092515" sldId="615"/>
            <ac:spMk id="3" creationId="{3752DB2D-1AE9-4B38-AE6F-9CE8D8B82001}"/>
          </ac:spMkLst>
        </pc:spChg>
        <pc:spChg chg="mod">
          <ac:chgData name="Bohdana Ratitch" userId="e80edf88-66b9-4d01-8cc4-406524e465ad" providerId="ADAL" clId="{3E413521-8436-4107-81E8-96C05B311819}" dt="2020-08-03T20:04:58.509" v="119" actId="1076"/>
          <ac:spMkLst>
            <pc:docMk/>
            <pc:sldMk cId="2062092515" sldId="615"/>
            <ac:spMk id="45" creationId="{F22967E8-5D81-4FD0-9E4E-7A8495D10A8D}"/>
          </ac:spMkLst>
        </pc:spChg>
      </pc:sldChg>
      <pc:sldChg chg="delSp modSp add">
        <pc:chgData name="Bohdana Ratitch" userId="e80edf88-66b9-4d01-8cc4-406524e465ad" providerId="ADAL" clId="{3E413521-8436-4107-81E8-96C05B311819}" dt="2020-08-07T21:18:59.516" v="218" actId="6549"/>
        <pc:sldMkLst>
          <pc:docMk/>
          <pc:sldMk cId="1732059865" sldId="616"/>
        </pc:sldMkLst>
        <pc:spChg chg="del mod">
          <ac:chgData name="Bohdana Ratitch" userId="e80edf88-66b9-4d01-8cc4-406524e465ad" providerId="ADAL" clId="{3E413521-8436-4107-81E8-96C05B311819}" dt="2020-08-03T20:04:00.608" v="105" actId="478"/>
          <ac:spMkLst>
            <pc:docMk/>
            <pc:sldMk cId="1732059865" sldId="616"/>
            <ac:spMk id="3" creationId="{3752DB2D-1AE9-4B38-AE6F-9CE8D8B82001}"/>
          </ac:spMkLst>
        </pc:spChg>
        <pc:spChg chg="mod">
          <ac:chgData name="Bohdana Ratitch" userId="e80edf88-66b9-4d01-8cc4-406524e465ad" providerId="ADAL" clId="{3E413521-8436-4107-81E8-96C05B311819}" dt="2020-08-07T21:18:59.516" v="218" actId="6549"/>
          <ac:spMkLst>
            <pc:docMk/>
            <pc:sldMk cId="1732059865" sldId="616"/>
            <ac:spMk id="8" creationId="{4C4DCE2F-DCED-44D7-9F65-8A4BB80CBA6F}"/>
          </ac:spMkLst>
        </pc:spChg>
      </pc:sldChg>
      <pc:sldChg chg="delSp modSp add">
        <pc:chgData name="Bohdana Ratitch" userId="e80edf88-66b9-4d01-8cc4-406524e465ad" providerId="ADAL" clId="{3E413521-8436-4107-81E8-96C05B311819}" dt="2020-08-10T15:21:21.411" v="416" actId="6549"/>
        <pc:sldMkLst>
          <pc:docMk/>
          <pc:sldMk cId="2644759083" sldId="617"/>
        </pc:sldMkLst>
        <pc:spChg chg="del mod">
          <ac:chgData name="Bohdana Ratitch" userId="e80edf88-66b9-4d01-8cc4-406524e465ad" providerId="ADAL" clId="{3E413521-8436-4107-81E8-96C05B311819}" dt="2020-08-03T20:05:08.258" v="122" actId="478"/>
          <ac:spMkLst>
            <pc:docMk/>
            <pc:sldMk cId="2644759083" sldId="617"/>
            <ac:spMk id="3" creationId="{3752DB2D-1AE9-4B38-AE6F-9CE8D8B82001}"/>
          </ac:spMkLst>
        </pc:spChg>
        <pc:spChg chg="mod">
          <ac:chgData name="Bohdana Ratitch" userId="e80edf88-66b9-4d01-8cc4-406524e465ad" providerId="ADAL" clId="{3E413521-8436-4107-81E8-96C05B311819}" dt="2020-08-10T15:21:21.411" v="416" actId="6549"/>
          <ac:spMkLst>
            <pc:docMk/>
            <pc:sldMk cId="2644759083" sldId="617"/>
            <ac:spMk id="8" creationId="{4C4DCE2F-DCED-44D7-9F65-8A4BB80CBA6F}"/>
          </ac:spMkLst>
        </pc:spChg>
      </pc:sldChg>
      <pc:sldChg chg="delSp modSp add">
        <pc:chgData name="Bohdana Ratitch" userId="e80edf88-66b9-4d01-8cc4-406524e465ad" providerId="ADAL" clId="{3E413521-8436-4107-81E8-96C05B311819}" dt="2020-08-03T20:03:21.179" v="94" actId="478"/>
        <pc:sldMkLst>
          <pc:docMk/>
          <pc:sldMk cId="2387867319" sldId="618"/>
        </pc:sldMkLst>
        <pc:spChg chg="del mod">
          <ac:chgData name="Bohdana Ratitch" userId="e80edf88-66b9-4d01-8cc4-406524e465ad" providerId="ADAL" clId="{3E413521-8436-4107-81E8-96C05B311819}" dt="2020-08-03T20:03:21.179" v="94" actId="478"/>
          <ac:spMkLst>
            <pc:docMk/>
            <pc:sldMk cId="2387867319" sldId="618"/>
            <ac:spMk id="3" creationId="{3752DB2D-1AE9-4B38-AE6F-9CE8D8B82001}"/>
          </ac:spMkLst>
        </pc:spChg>
      </pc:sldChg>
      <pc:sldChg chg="delSp modSp add ord">
        <pc:chgData name="Bohdana Ratitch" userId="e80edf88-66b9-4d01-8cc4-406524e465ad" providerId="ADAL" clId="{3E413521-8436-4107-81E8-96C05B311819}" dt="2020-08-04T17:53:10.100" v="160" actId="478"/>
        <pc:sldMkLst>
          <pc:docMk/>
          <pc:sldMk cId="911716657" sldId="620"/>
        </pc:sldMkLst>
        <pc:spChg chg="del mod">
          <ac:chgData name="Bohdana Ratitch" userId="e80edf88-66b9-4d01-8cc4-406524e465ad" providerId="ADAL" clId="{3E413521-8436-4107-81E8-96C05B311819}" dt="2020-08-03T20:03:26.345" v="96" actId="478"/>
          <ac:spMkLst>
            <pc:docMk/>
            <pc:sldMk cId="911716657" sldId="620"/>
            <ac:spMk id="3" creationId="{3752DB2D-1AE9-4B38-AE6F-9CE8D8B82001}"/>
          </ac:spMkLst>
        </pc:spChg>
        <pc:spChg chg="del">
          <ac:chgData name="Bohdana Ratitch" userId="e80edf88-66b9-4d01-8cc4-406524e465ad" providerId="ADAL" clId="{3E413521-8436-4107-81E8-96C05B311819}" dt="2020-08-04T17:53:09.117" v="159" actId="478"/>
          <ac:spMkLst>
            <pc:docMk/>
            <pc:sldMk cId="911716657" sldId="620"/>
            <ac:spMk id="17" creationId="{91FF7959-9603-49FC-B2B8-3D5890986CDB}"/>
          </ac:spMkLst>
        </pc:spChg>
        <pc:spChg chg="del">
          <ac:chgData name="Bohdana Ratitch" userId="e80edf88-66b9-4d01-8cc4-406524e465ad" providerId="ADAL" clId="{3E413521-8436-4107-81E8-96C05B311819}" dt="2020-08-04T17:53:07.185" v="157" actId="478"/>
          <ac:spMkLst>
            <pc:docMk/>
            <pc:sldMk cId="911716657" sldId="620"/>
            <ac:spMk id="18" creationId="{7C082930-F2B8-4DAC-A218-C5D09B80DFF2}"/>
          </ac:spMkLst>
        </pc:spChg>
        <pc:picChg chg="del">
          <ac:chgData name="Bohdana Ratitch" userId="e80edf88-66b9-4d01-8cc4-406524e465ad" providerId="ADAL" clId="{3E413521-8436-4107-81E8-96C05B311819}" dt="2020-08-04T17:53:08.123" v="158" actId="478"/>
          <ac:picMkLst>
            <pc:docMk/>
            <pc:sldMk cId="911716657" sldId="620"/>
            <ac:picMk id="4" creationId="{C679422E-BF2F-408A-97FA-B59BEF42D00B}"/>
          </ac:picMkLst>
        </pc:picChg>
        <pc:picChg chg="del">
          <ac:chgData name="Bohdana Ratitch" userId="e80edf88-66b9-4d01-8cc4-406524e465ad" providerId="ADAL" clId="{3E413521-8436-4107-81E8-96C05B311819}" dt="2020-08-04T17:53:10.100" v="160" actId="478"/>
          <ac:picMkLst>
            <pc:docMk/>
            <pc:sldMk cId="911716657" sldId="620"/>
            <ac:picMk id="33" creationId="{03CCADEE-D280-4BBB-BD34-3A3D09FF7B0B}"/>
          </ac:picMkLst>
        </pc:picChg>
      </pc:sldChg>
      <pc:sldChg chg="delSp modSp add">
        <pc:chgData name="Bohdana Ratitch" userId="e80edf88-66b9-4d01-8cc4-406524e465ad" providerId="ADAL" clId="{3E413521-8436-4107-81E8-96C05B311819}" dt="2020-08-03T20:04:24.638" v="114" actId="478"/>
        <pc:sldMkLst>
          <pc:docMk/>
          <pc:sldMk cId="2453119111" sldId="621"/>
        </pc:sldMkLst>
        <pc:spChg chg="del mod">
          <ac:chgData name="Bohdana Ratitch" userId="e80edf88-66b9-4d01-8cc4-406524e465ad" providerId="ADAL" clId="{3E413521-8436-4107-81E8-96C05B311819}" dt="2020-08-03T20:04:24.638" v="114" actId="478"/>
          <ac:spMkLst>
            <pc:docMk/>
            <pc:sldMk cId="2453119111" sldId="621"/>
            <ac:spMk id="3" creationId="{3752DB2D-1AE9-4B38-AE6F-9CE8D8B82001}"/>
          </ac:spMkLst>
        </pc:spChg>
      </pc:sldChg>
      <pc:sldChg chg="addSp delSp modSp add">
        <pc:chgData name="Bohdana Ratitch" userId="e80edf88-66b9-4d01-8cc4-406524e465ad" providerId="ADAL" clId="{3E413521-8436-4107-81E8-96C05B311819}" dt="2020-08-10T15:08:18.340" v="246" actId="14100"/>
        <pc:sldMkLst>
          <pc:docMk/>
          <pc:sldMk cId="4194963036" sldId="622"/>
        </pc:sldMkLst>
        <pc:spChg chg="del mod">
          <ac:chgData name="Bohdana Ratitch" userId="e80edf88-66b9-4d01-8cc4-406524e465ad" providerId="ADAL" clId="{3E413521-8436-4107-81E8-96C05B311819}" dt="2020-08-03T20:05:02.812" v="120" actId="478"/>
          <ac:spMkLst>
            <pc:docMk/>
            <pc:sldMk cId="4194963036" sldId="622"/>
            <ac:spMk id="3" creationId="{3752DB2D-1AE9-4B38-AE6F-9CE8D8B82001}"/>
          </ac:spMkLst>
        </pc:spChg>
        <pc:spChg chg="mod">
          <ac:chgData name="Bohdana Ratitch" userId="e80edf88-66b9-4d01-8cc4-406524e465ad" providerId="ADAL" clId="{3E413521-8436-4107-81E8-96C05B311819}" dt="2020-08-10T15:06:40.966" v="236" actId="1076"/>
          <ac:spMkLst>
            <pc:docMk/>
            <pc:sldMk cId="4194963036" sldId="622"/>
            <ac:spMk id="8" creationId="{2B01EE9D-84A5-4EAB-9DE7-B4653507B570}"/>
          </ac:spMkLst>
        </pc:spChg>
        <pc:spChg chg="add mod">
          <ac:chgData name="Bohdana Ratitch" userId="e80edf88-66b9-4d01-8cc4-406524e465ad" providerId="ADAL" clId="{3E413521-8436-4107-81E8-96C05B311819}" dt="2020-08-10T15:08:18.340" v="246" actId="14100"/>
          <ac:spMkLst>
            <pc:docMk/>
            <pc:sldMk cId="4194963036" sldId="622"/>
            <ac:spMk id="13" creationId="{93104F70-6E02-4269-8E6D-F3BCD0AD69AE}"/>
          </ac:spMkLst>
        </pc:spChg>
        <pc:graphicFrameChg chg="modGraphic">
          <ac:chgData name="Bohdana Ratitch" userId="e80edf88-66b9-4d01-8cc4-406524e465ad" providerId="ADAL" clId="{3E413521-8436-4107-81E8-96C05B311819}" dt="2020-08-10T15:05:19.140" v="229" actId="14734"/>
          <ac:graphicFrameMkLst>
            <pc:docMk/>
            <pc:sldMk cId="4194963036" sldId="622"/>
            <ac:graphicFrameMk id="9" creationId="{4DAA359D-71E0-4711-806B-434061D61CE2}"/>
          </ac:graphicFrameMkLst>
        </pc:graphicFrameChg>
      </pc:sldChg>
      <pc:sldChg chg="delSp modSp add">
        <pc:chgData name="Bohdana Ratitch" userId="e80edf88-66b9-4d01-8cc4-406524e465ad" providerId="ADAL" clId="{3E413521-8436-4107-81E8-96C05B311819}" dt="2020-08-03T20:03:28.891" v="97" actId="478"/>
        <pc:sldMkLst>
          <pc:docMk/>
          <pc:sldMk cId="2173609125" sldId="623"/>
        </pc:sldMkLst>
        <pc:spChg chg="del mod">
          <ac:chgData name="Bohdana Ratitch" userId="e80edf88-66b9-4d01-8cc4-406524e465ad" providerId="ADAL" clId="{3E413521-8436-4107-81E8-96C05B311819}" dt="2020-08-03T20:03:28.891" v="97" actId="478"/>
          <ac:spMkLst>
            <pc:docMk/>
            <pc:sldMk cId="2173609125" sldId="623"/>
            <ac:spMk id="3" creationId="{3752DB2D-1AE9-4B38-AE6F-9CE8D8B82001}"/>
          </ac:spMkLst>
        </pc:spChg>
      </pc:sldChg>
      <pc:sldChg chg="addSp delSp modSp add">
        <pc:chgData name="Bohdana Ratitch" userId="e80edf88-66b9-4d01-8cc4-406524e465ad" providerId="ADAL" clId="{3E413521-8436-4107-81E8-96C05B311819}" dt="2020-08-07T21:11:51.869" v="216" actId="478"/>
        <pc:sldMkLst>
          <pc:docMk/>
          <pc:sldMk cId="2259530357" sldId="624"/>
        </pc:sldMkLst>
        <pc:spChg chg="del mod">
          <ac:chgData name="Bohdana Ratitch" userId="e80edf88-66b9-4d01-8cc4-406524e465ad" providerId="ADAL" clId="{3E413521-8436-4107-81E8-96C05B311819}" dt="2020-08-03T20:03:52.419" v="102" actId="478"/>
          <ac:spMkLst>
            <pc:docMk/>
            <pc:sldMk cId="2259530357" sldId="624"/>
            <ac:spMk id="3" creationId="{3752DB2D-1AE9-4B38-AE6F-9CE8D8B82001}"/>
          </ac:spMkLst>
        </pc:spChg>
        <pc:spChg chg="add mod">
          <ac:chgData name="Bohdana Ratitch" userId="e80edf88-66b9-4d01-8cc4-406524e465ad" providerId="ADAL" clId="{3E413521-8436-4107-81E8-96C05B311819}" dt="2020-08-07T21:09:03.139" v="195" actId="207"/>
          <ac:spMkLst>
            <pc:docMk/>
            <pc:sldMk cId="2259530357" sldId="624"/>
            <ac:spMk id="22" creationId="{ABD47B97-C433-471C-9374-955531FE5B24}"/>
          </ac:spMkLst>
        </pc:spChg>
        <pc:spChg chg="add mod">
          <ac:chgData name="Bohdana Ratitch" userId="e80edf88-66b9-4d01-8cc4-406524e465ad" providerId="ADAL" clId="{3E413521-8436-4107-81E8-96C05B311819}" dt="2020-08-07T21:09:10.546" v="196" actId="207"/>
          <ac:spMkLst>
            <pc:docMk/>
            <pc:sldMk cId="2259530357" sldId="624"/>
            <ac:spMk id="23" creationId="{5D20BAF8-C353-485C-9D07-1BCCA6E8F227}"/>
          </ac:spMkLst>
        </pc:spChg>
        <pc:spChg chg="mod">
          <ac:chgData name="Bohdana Ratitch" userId="e80edf88-66b9-4d01-8cc4-406524e465ad" providerId="ADAL" clId="{3E413521-8436-4107-81E8-96C05B311819}" dt="2020-08-07T21:06:44.806" v="189" actId="207"/>
          <ac:spMkLst>
            <pc:docMk/>
            <pc:sldMk cId="2259530357" sldId="624"/>
            <ac:spMk id="30" creationId="{39145ED2-59B8-4F42-A2D6-0F2BF3170709}"/>
          </ac:spMkLst>
        </pc:spChg>
        <pc:spChg chg="del mod">
          <ac:chgData name="Bohdana Ratitch" userId="e80edf88-66b9-4d01-8cc4-406524e465ad" providerId="ADAL" clId="{3E413521-8436-4107-81E8-96C05B311819}" dt="2020-08-07T21:11:51.869" v="216" actId="478"/>
          <ac:spMkLst>
            <pc:docMk/>
            <pc:sldMk cId="2259530357" sldId="624"/>
            <ac:spMk id="40" creationId="{BCD98CC9-BA4F-4231-93B4-2D7BCE8DDD35}"/>
          </ac:spMkLst>
        </pc:spChg>
        <pc:spChg chg="del mod">
          <ac:chgData name="Bohdana Ratitch" userId="e80edf88-66b9-4d01-8cc4-406524e465ad" providerId="ADAL" clId="{3E413521-8436-4107-81E8-96C05B311819}" dt="2020-08-07T21:11:51.869" v="216" actId="478"/>
          <ac:spMkLst>
            <pc:docMk/>
            <pc:sldMk cId="2259530357" sldId="624"/>
            <ac:spMk id="41" creationId="{D6C92CDC-55BF-45AE-A5C5-A1B6012B7261}"/>
          </ac:spMkLst>
        </pc:spChg>
        <pc:spChg chg="del mod">
          <ac:chgData name="Bohdana Ratitch" userId="e80edf88-66b9-4d01-8cc4-406524e465ad" providerId="ADAL" clId="{3E413521-8436-4107-81E8-96C05B311819}" dt="2020-08-07T21:11:51.869" v="216" actId="478"/>
          <ac:spMkLst>
            <pc:docMk/>
            <pc:sldMk cId="2259530357" sldId="624"/>
            <ac:spMk id="42" creationId="{29108E9A-5914-4E2E-8BD3-85F30427600B}"/>
          </ac:spMkLst>
        </pc:spChg>
        <pc:spChg chg="del">
          <ac:chgData name="Bohdana Ratitch" userId="e80edf88-66b9-4d01-8cc4-406524e465ad" providerId="ADAL" clId="{3E413521-8436-4107-81E8-96C05B311819}" dt="2020-08-07T21:11:51.869" v="216" actId="478"/>
          <ac:spMkLst>
            <pc:docMk/>
            <pc:sldMk cId="2259530357" sldId="624"/>
            <ac:spMk id="43" creationId="{B4079307-8BE5-46E8-94A6-002A1B9416D4}"/>
          </ac:spMkLst>
        </pc:spChg>
        <pc:spChg chg="mod">
          <ac:chgData name="Bohdana Ratitch" userId="e80edf88-66b9-4d01-8cc4-406524e465ad" providerId="ADAL" clId="{3E413521-8436-4107-81E8-96C05B311819}" dt="2020-08-03T20:03:49.117" v="101" actId="6549"/>
          <ac:spMkLst>
            <pc:docMk/>
            <pc:sldMk cId="2259530357" sldId="624"/>
            <ac:spMk id="44" creationId="{D0D71C2D-DCFD-4E75-9958-7EFD0038B4EC}"/>
          </ac:spMkLst>
        </pc:spChg>
        <pc:picChg chg="del">
          <ac:chgData name="Bohdana Ratitch" userId="e80edf88-66b9-4d01-8cc4-406524e465ad" providerId="ADAL" clId="{3E413521-8436-4107-81E8-96C05B311819}" dt="2020-08-07T21:11:51.869" v="216" actId="478"/>
          <ac:picMkLst>
            <pc:docMk/>
            <pc:sldMk cId="2259530357" sldId="624"/>
            <ac:picMk id="32" creationId="{4AB6DEA8-5938-49BE-BD40-BB610AA48838}"/>
          </ac:picMkLst>
        </pc:picChg>
        <pc:picChg chg="del">
          <ac:chgData name="Bohdana Ratitch" userId="e80edf88-66b9-4d01-8cc4-406524e465ad" providerId="ADAL" clId="{3E413521-8436-4107-81E8-96C05B311819}" dt="2020-08-07T21:11:51.869" v="216" actId="478"/>
          <ac:picMkLst>
            <pc:docMk/>
            <pc:sldMk cId="2259530357" sldId="624"/>
            <ac:picMk id="33" creationId="{03CCADEE-D280-4BBB-BD34-3A3D09FF7B0B}"/>
          </ac:picMkLst>
        </pc:picChg>
      </pc:sldChg>
      <pc:sldChg chg="delSp modSp add">
        <pc:chgData name="Bohdana Ratitch" userId="e80edf88-66b9-4d01-8cc4-406524e465ad" providerId="ADAL" clId="{3E413521-8436-4107-81E8-96C05B311819}" dt="2020-08-03T20:04:03.077" v="106" actId="478"/>
        <pc:sldMkLst>
          <pc:docMk/>
          <pc:sldMk cId="3311400380" sldId="627"/>
        </pc:sldMkLst>
        <pc:spChg chg="del mod">
          <ac:chgData name="Bohdana Ratitch" userId="e80edf88-66b9-4d01-8cc4-406524e465ad" providerId="ADAL" clId="{3E413521-8436-4107-81E8-96C05B311819}" dt="2020-08-03T20:04:03.077" v="106" actId="478"/>
          <ac:spMkLst>
            <pc:docMk/>
            <pc:sldMk cId="3311400380" sldId="627"/>
            <ac:spMk id="3" creationId="{3752DB2D-1AE9-4B38-AE6F-9CE8D8B82001}"/>
          </ac:spMkLst>
        </pc:spChg>
      </pc:sldChg>
      <pc:sldChg chg="delSp modSp add">
        <pc:chgData name="Bohdana Ratitch" userId="e80edf88-66b9-4d01-8cc4-406524e465ad" providerId="ADAL" clId="{3E413521-8436-4107-81E8-96C05B311819}" dt="2020-08-03T20:07:00.420" v="135" actId="478"/>
        <pc:sldMkLst>
          <pc:docMk/>
          <pc:sldMk cId="3708137822" sldId="629"/>
        </pc:sldMkLst>
        <pc:spChg chg="del mod">
          <ac:chgData name="Bohdana Ratitch" userId="e80edf88-66b9-4d01-8cc4-406524e465ad" providerId="ADAL" clId="{3E413521-8436-4107-81E8-96C05B311819}" dt="2020-08-03T20:07:00.420" v="135" actId="478"/>
          <ac:spMkLst>
            <pc:docMk/>
            <pc:sldMk cId="3708137822" sldId="629"/>
            <ac:spMk id="3" creationId="{3752DB2D-1AE9-4B38-AE6F-9CE8D8B82001}"/>
          </ac:spMkLst>
        </pc:spChg>
      </pc:sldChg>
      <pc:sldChg chg="delSp modSp add">
        <pc:chgData name="Bohdana Ratitch" userId="e80edf88-66b9-4d01-8cc4-406524e465ad" providerId="ADAL" clId="{3E413521-8436-4107-81E8-96C05B311819}" dt="2020-08-03T20:00:51.441" v="89" actId="478"/>
        <pc:sldMkLst>
          <pc:docMk/>
          <pc:sldMk cId="469372658" sldId="630"/>
        </pc:sldMkLst>
        <pc:spChg chg="del">
          <ac:chgData name="Bohdana Ratitch" userId="e80edf88-66b9-4d01-8cc4-406524e465ad" providerId="ADAL" clId="{3E413521-8436-4107-81E8-96C05B311819}" dt="2020-08-03T20:00:51.441" v="89" actId="478"/>
          <ac:spMkLst>
            <pc:docMk/>
            <pc:sldMk cId="469372658" sldId="630"/>
            <ac:spMk id="2" creationId="{0C155EDF-168A-4B25-93EE-3ACC6AA1BD98}"/>
          </ac:spMkLst>
        </pc:spChg>
        <pc:spChg chg="mod">
          <ac:chgData name="Bohdana Ratitch" userId="e80edf88-66b9-4d01-8cc4-406524e465ad" providerId="ADAL" clId="{3E413521-8436-4107-81E8-96C05B311819}" dt="2020-08-03T20:00:48.093" v="88" actId="20577"/>
          <ac:spMkLst>
            <pc:docMk/>
            <pc:sldMk cId="469372658" sldId="630"/>
            <ac:spMk id="3" creationId="{360E04D3-295E-4E98-B6F9-6A17CC2FB5EA}"/>
          </ac:spMkLst>
        </pc:spChg>
      </pc:sldChg>
      <pc:sldChg chg="add">
        <pc:chgData name="Bohdana Ratitch" userId="e80edf88-66b9-4d01-8cc4-406524e465ad" providerId="ADAL" clId="{3E413521-8436-4107-81E8-96C05B311819}" dt="2020-08-04T17:52:57.333" v="155"/>
        <pc:sldMkLst>
          <pc:docMk/>
          <pc:sldMk cId="2667290415" sldId="631"/>
        </pc:sldMkLst>
      </pc:sldChg>
      <pc:sldChg chg="delSp add">
        <pc:chgData name="Bohdana Ratitch" userId="e80edf88-66b9-4d01-8cc4-406524e465ad" providerId="ADAL" clId="{3E413521-8436-4107-81E8-96C05B311819}" dt="2020-08-07T21:12:01.353" v="217" actId="478"/>
        <pc:sldMkLst>
          <pc:docMk/>
          <pc:sldMk cId="2672264564" sldId="632"/>
        </pc:sldMkLst>
        <pc:spChg chg="del">
          <ac:chgData name="Bohdana Ratitch" userId="e80edf88-66b9-4d01-8cc4-406524e465ad" providerId="ADAL" clId="{3E413521-8436-4107-81E8-96C05B311819}" dt="2020-08-07T21:12:01.353" v="217" actId="478"/>
          <ac:spMkLst>
            <pc:docMk/>
            <pc:sldMk cId="2672264564" sldId="632"/>
            <ac:spMk id="41" creationId="{D6C92CDC-55BF-45AE-A5C5-A1B6012B7261}"/>
          </ac:spMkLst>
        </pc:spChg>
        <pc:spChg chg="del">
          <ac:chgData name="Bohdana Ratitch" userId="e80edf88-66b9-4d01-8cc4-406524e465ad" providerId="ADAL" clId="{3E413521-8436-4107-81E8-96C05B311819}" dt="2020-08-07T21:12:01.353" v="217" actId="478"/>
          <ac:spMkLst>
            <pc:docMk/>
            <pc:sldMk cId="2672264564" sldId="632"/>
            <ac:spMk id="43" creationId="{B4079307-8BE5-46E8-94A6-002A1B9416D4}"/>
          </ac:spMkLst>
        </pc:spChg>
        <pc:picChg chg="del">
          <ac:chgData name="Bohdana Ratitch" userId="e80edf88-66b9-4d01-8cc4-406524e465ad" providerId="ADAL" clId="{3E413521-8436-4107-81E8-96C05B311819}" dt="2020-08-07T21:12:01.353" v="217" actId="478"/>
          <ac:picMkLst>
            <pc:docMk/>
            <pc:sldMk cId="2672264564" sldId="632"/>
            <ac:picMk id="33" creationId="{03CCADEE-D280-4BBB-BD34-3A3D09FF7B0B}"/>
          </ac:picMkLst>
        </pc:picChg>
      </pc:sldChg>
      <pc:sldChg chg="add">
        <pc:chgData name="Bohdana Ratitch" userId="e80edf88-66b9-4d01-8cc4-406524e465ad" providerId="ADAL" clId="{3E413521-8436-4107-81E8-96C05B311819}" dt="2020-08-07T21:11:41.600" v="215"/>
        <pc:sldMkLst>
          <pc:docMk/>
          <pc:sldMk cId="1533108736" sldId="633"/>
        </pc:sldMkLst>
      </pc:sldChg>
      <pc:sldChg chg="add del">
        <pc:chgData name="Bohdana Ratitch" userId="e80edf88-66b9-4d01-8cc4-406524e465ad" providerId="ADAL" clId="{3E413521-8436-4107-81E8-96C05B311819}" dt="2020-08-10T15:06:23.859" v="234" actId="2696"/>
        <pc:sldMkLst>
          <pc:docMk/>
          <pc:sldMk cId="1011676620" sldId="634"/>
        </pc:sldMkLst>
      </pc:sldChg>
      <pc:sldChg chg="modSp add">
        <pc:chgData name="Bohdana Ratitch" userId="e80edf88-66b9-4d01-8cc4-406524e465ad" providerId="ADAL" clId="{3E413521-8436-4107-81E8-96C05B311819}" dt="2020-08-10T15:07:02.847" v="238" actId="1076"/>
        <pc:sldMkLst>
          <pc:docMk/>
          <pc:sldMk cId="3443087490" sldId="634"/>
        </pc:sldMkLst>
        <pc:spChg chg="mod">
          <ac:chgData name="Bohdana Ratitch" userId="e80edf88-66b9-4d01-8cc4-406524e465ad" providerId="ADAL" clId="{3E413521-8436-4107-81E8-96C05B311819}" dt="2020-08-10T15:07:02.847" v="238" actId="1076"/>
          <ac:spMkLst>
            <pc:docMk/>
            <pc:sldMk cId="3443087490" sldId="634"/>
            <ac:spMk id="13" creationId="{93104F70-6E02-4269-8E6D-F3BCD0AD69AE}"/>
          </ac:spMkLst>
        </pc:spChg>
      </pc:sldChg>
      <pc:sldChg chg="addSp modSp add">
        <pc:chgData name="Bohdana Ratitch" userId="e80edf88-66b9-4d01-8cc4-406524e465ad" providerId="ADAL" clId="{3E413521-8436-4107-81E8-96C05B311819}" dt="2020-08-10T15:12:16.588" v="252" actId="208"/>
        <pc:sldMkLst>
          <pc:docMk/>
          <pc:sldMk cId="265864761" sldId="635"/>
        </pc:sldMkLst>
        <pc:spChg chg="mod">
          <ac:chgData name="Bohdana Ratitch" userId="e80edf88-66b9-4d01-8cc4-406524e465ad" providerId="ADAL" clId="{3E413521-8436-4107-81E8-96C05B311819}" dt="2020-08-10T15:07:25.040" v="241" actId="14100"/>
          <ac:spMkLst>
            <pc:docMk/>
            <pc:sldMk cId="265864761" sldId="635"/>
            <ac:spMk id="13" creationId="{93104F70-6E02-4269-8E6D-F3BCD0AD69AE}"/>
          </ac:spMkLst>
        </pc:spChg>
        <pc:spChg chg="add mod">
          <ac:chgData name="Bohdana Ratitch" userId="e80edf88-66b9-4d01-8cc4-406524e465ad" providerId="ADAL" clId="{3E413521-8436-4107-81E8-96C05B311819}" dt="2020-08-10T15:12:16.588" v="252" actId="208"/>
          <ac:spMkLst>
            <pc:docMk/>
            <pc:sldMk cId="265864761" sldId="635"/>
            <ac:spMk id="14" creationId="{2452D6F1-95B2-4E19-87FE-6D65E76F8D08}"/>
          </ac:spMkLst>
        </pc:spChg>
      </pc:sldChg>
      <pc:sldChg chg="addSp modSp add">
        <pc:chgData name="Bohdana Ratitch" userId="e80edf88-66b9-4d01-8cc4-406524e465ad" providerId="ADAL" clId="{3E413521-8436-4107-81E8-96C05B311819}" dt="2020-08-10T15:13:16.551" v="260" actId="14100"/>
        <pc:sldMkLst>
          <pc:docMk/>
          <pc:sldMk cId="4095952101" sldId="636"/>
        </pc:sldMkLst>
        <pc:spChg chg="mod">
          <ac:chgData name="Bohdana Ratitch" userId="e80edf88-66b9-4d01-8cc4-406524e465ad" providerId="ADAL" clId="{3E413521-8436-4107-81E8-96C05B311819}" dt="2020-08-10T15:07:49.423" v="244" actId="14100"/>
          <ac:spMkLst>
            <pc:docMk/>
            <pc:sldMk cId="4095952101" sldId="636"/>
            <ac:spMk id="13" creationId="{93104F70-6E02-4269-8E6D-F3BCD0AD69AE}"/>
          </ac:spMkLst>
        </pc:spChg>
        <pc:spChg chg="add mod">
          <ac:chgData name="Bohdana Ratitch" userId="e80edf88-66b9-4d01-8cc4-406524e465ad" providerId="ADAL" clId="{3E413521-8436-4107-81E8-96C05B311819}" dt="2020-08-10T15:13:16.551" v="260" actId="14100"/>
          <ac:spMkLst>
            <pc:docMk/>
            <pc:sldMk cId="4095952101" sldId="636"/>
            <ac:spMk id="14" creationId="{24CECCE5-F5BA-47D1-A158-517EBB5E3DAB}"/>
          </ac:spMkLst>
        </pc:spChg>
        <pc:graphicFrameChg chg="modGraphic">
          <ac:chgData name="Bohdana Ratitch" userId="e80edf88-66b9-4d01-8cc4-406524e465ad" providerId="ADAL" clId="{3E413521-8436-4107-81E8-96C05B311819}" dt="2020-08-10T15:12:52.850" v="257" actId="14734"/>
          <ac:graphicFrameMkLst>
            <pc:docMk/>
            <pc:sldMk cId="4095952101" sldId="636"/>
            <ac:graphicFrameMk id="9" creationId="{4DAA359D-71E0-4711-806B-434061D61CE2}"/>
          </ac:graphicFrameMkLst>
        </pc:graphicFrameChg>
      </pc:sldChg>
    </pc:docChg>
  </pc:docChgLst>
  <pc:docChgLst>
    <pc:chgData name="Bohdana Ratitch" userId="e80edf88-66b9-4d01-8cc4-406524e465ad" providerId="ADAL" clId="{AB1E994D-2B79-4F2F-B151-112E8B658535}"/>
    <pc:docChg chg="undo custSel addSld delSld modSld sldOrd">
      <pc:chgData name="Bohdana Ratitch" userId="e80edf88-66b9-4d01-8cc4-406524e465ad" providerId="ADAL" clId="{AB1E994D-2B79-4F2F-B151-112E8B658535}" dt="2021-04-30T20:25:52.166" v="447" actId="20577"/>
      <pc:docMkLst>
        <pc:docMk/>
      </pc:docMkLst>
      <pc:sldChg chg="modSp mod modNotesTx">
        <pc:chgData name="Bohdana Ratitch" userId="e80edf88-66b9-4d01-8cc4-406524e465ad" providerId="ADAL" clId="{AB1E994D-2B79-4F2F-B151-112E8B658535}" dt="2021-04-29T19:27:17.011" v="362" actId="6549"/>
        <pc:sldMkLst>
          <pc:docMk/>
          <pc:sldMk cId="3608401200" sldId="259"/>
        </pc:sldMkLst>
        <pc:spChg chg="mod">
          <ac:chgData name="Bohdana Ratitch" userId="e80edf88-66b9-4d01-8cc4-406524e465ad" providerId="ADAL" clId="{AB1E994D-2B79-4F2F-B151-112E8B658535}" dt="2021-04-19T15:26:56.004" v="36" actId="1076"/>
          <ac:spMkLst>
            <pc:docMk/>
            <pc:sldMk cId="3608401200" sldId="259"/>
            <ac:spMk id="3" creationId="{00000000-0000-0000-0000-000000000000}"/>
          </ac:spMkLst>
        </pc:spChg>
        <pc:spChg chg="mod">
          <ac:chgData name="Bohdana Ratitch" userId="e80edf88-66b9-4d01-8cc4-406524e465ad" providerId="ADAL" clId="{AB1E994D-2B79-4F2F-B151-112E8B658535}" dt="2021-04-19T15:40:31.957" v="75" actId="20577"/>
          <ac:spMkLst>
            <pc:docMk/>
            <pc:sldMk cId="3608401200" sldId="259"/>
            <ac:spMk id="5" creationId="{FA754250-847A-45A8-B466-D0079FC92AF1}"/>
          </ac:spMkLst>
        </pc:spChg>
      </pc:sldChg>
      <pc:sldChg chg="ord">
        <pc:chgData name="Bohdana Ratitch" userId="e80edf88-66b9-4d01-8cc4-406524e465ad" providerId="ADAL" clId="{AB1E994D-2B79-4F2F-B151-112E8B658535}" dt="2021-04-29T19:31:59.110" v="364"/>
        <pc:sldMkLst>
          <pc:docMk/>
          <pc:sldMk cId="324643772" sldId="508"/>
        </pc:sldMkLst>
      </pc:sldChg>
      <pc:sldChg chg="del">
        <pc:chgData name="Bohdana Ratitch" userId="e80edf88-66b9-4d01-8cc4-406524e465ad" providerId="ADAL" clId="{AB1E994D-2B79-4F2F-B151-112E8B658535}" dt="2021-04-19T15:37:40.423" v="67" actId="47"/>
        <pc:sldMkLst>
          <pc:docMk/>
          <pc:sldMk cId="635414676" sldId="519"/>
        </pc:sldMkLst>
      </pc:sldChg>
      <pc:sldChg chg="del">
        <pc:chgData name="Bohdana Ratitch" userId="e80edf88-66b9-4d01-8cc4-406524e465ad" providerId="ADAL" clId="{AB1E994D-2B79-4F2F-B151-112E8B658535}" dt="2021-04-19T15:32:02.093" v="60" actId="47"/>
        <pc:sldMkLst>
          <pc:docMk/>
          <pc:sldMk cId="1090250173" sldId="523"/>
        </pc:sldMkLst>
      </pc:sldChg>
      <pc:sldChg chg="modSp add del mod">
        <pc:chgData name="Bohdana Ratitch" userId="e80edf88-66b9-4d01-8cc4-406524e465ad" providerId="ADAL" clId="{AB1E994D-2B79-4F2F-B151-112E8B658535}" dt="2021-04-20T00:18:05.459" v="350" actId="6549"/>
        <pc:sldMkLst>
          <pc:docMk/>
          <pc:sldMk cId="1236021982" sldId="524"/>
        </pc:sldMkLst>
        <pc:spChg chg="mod">
          <ac:chgData name="Bohdana Ratitch" userId="e80edf88-66b9-4d01-8cc4-406524e465ad" providerId="ADAL" clId="{AB1E994D-2B79-4F2F-B151-112E8B658535}" dt="2021-04-20T00:18:05.459" v="350" actId="6549"/>
          <ac:spMkLst>
            <pc:docMk/>
            <pc:sldMk cId="1236021982" sldId="524"/>
            <ac:spMk id="12" creationId="{0A974271-5FDA-445C-8C91-FF13A0B2C294}"/>
          </ac:spMkLst>
        </pc:spChg>
      </pc:sldChg>
      <pc:sldChg chg="del">
        <pc:chgData name="Bohdana Ratitch" userId="e80edf88-66b9-4d01-8cc4-406524e465ad" providerId="ADAL" clId="{AB1E994D-2B79-4F2F-B151-112E8B658535}" dt="2021-04-19T15:33:29.543" v="63" actId="47"/>
        <pc:sldMkLst>
          <pc:docMk/>
          <pc:sldMk cId="1623365036" sldId="527"/>
        </pc:sldMkLst>
      </pc:sldChg>
      <pc:sldChg chg="modSp mod">
        <pc:chgData name="Bohdana Ratitch" userId="e80edf88-66b9-4d01-8cc4-406524e465ad" providerId="ADAL" clId="{AB1E994D-2B79-4F2F-B151-112E8B658535}" dt="2021-04-19T15:48:29.157" v="173" actId="20577"/>
        <pc:sldMkLst>
          <pc:docMk/>
          <pc:sldMk cId="449077881" sldId="532"/>
        </pc:sldMkLst>
        <pc:graphicFrameChg chg="mod modGraphic">
          <ac:chgData name="Bohdana Ratitch" userId="e80edf88-66b9-4d01-8cc4-406524e465ad" providerId="ADAL" clId="{AB1E994D-2B79-4F2F-B151-112E8B658535}" dt="2021-04-19T15:48:29.157" v="173" actId="20577"/>
          <ac:graphicFrameMkLst>
            <pc:docMk/>
            <pc:sldMk cId="449077881" sldId="532"/>
            <ac:graphicFrameMk id="6" creationId="{29460EEA-891D-4C2A-8B1F-45F6B45AC297}"/>
          </ac:graphicFrameMkLst>
        </pc:graphicFrameChg>
      </pc:sldChg>
      <pc:sldChg chg="ord">
        <pc:chgData name="Bohdana Ratitch" userId="e80edf88-66b9-4d01-8cc4-406524e465ad" providerId="ADAL" clId="{AB1E994D-2B79-4F2F-B151-112E8B658535}" dt="2021-04-19T15:35:59.146" v="66"/>
        <pc:sldMkLst>
          <pc:docMk/>
          <pc:sldMk cId="555793396" sldId="545"/>
        </pc:sldMkLst>
      </pc:sldChg>
      <pc:sldChg chg="del">
        <pc:chgData name="Bohdana Ratitch" userId="e80edf88-66b9-4d01-8cc4-406524e465ad" providerId="ADAL" clId="{AB1E994D-2B79-4F2F-B151-112E8B658535}" dt="2021-04-19T15:38:25.449" v="70" actId="47"/>
        <pc:sldMkLst>
          <pc:docMk/>
          <pc:sldMk cId="3929889881" sldId="552"/>
        </pc:sldMkLst>
      </pc:sldChg>
      <pc:sldChg chg="del">
        <pc:chgData name="Bohdana Ratitch" userId="e80edf88-66b9-4d01-8cc4-406524e465ad" providerId="ADAL" clId="{AB1E994D-2B79-4F2F-B151-112E8B658535}" dt="2021-04-19T15:38:25.449" v="70" actId="47"/>
        <pc:sldMkLst>
          <pc:docMk/>
          <pc:sldMk cId="3948844114" sldId="554"/>
        </pc:sldMkLst>
      </pc:sldChg>
      <pc:sldChg chg="del">
        <pc:chgData name="Bohdana Ratitch" userId="e80edf88-66b9-4d01-8cc4-406524e465ad" providerId="ADAL" clId="{AB1E994D-2B79-4F2F-B151-112E8B658535}" dt="2021-04-19T15:38:25.449" v="70" actId="47"/>
        <pc:sldMkLst>
          <pc:docMk/>
          <pc:sldMk cId="3055205471" sldId="555"/>
        </pc:sldMkLst>
      </pc:sldChg>
      <pc:sldChg chg="modSp mod ord">
        <pc:chgData name="Bohdana Ratitch" userId="e80edf88-66b9-4d01-8cc4-406524e465ad" providerId="ADAL" clId="{AB1E994D-2B79-4F2F-B151-112E8B658535}" dt="2021-04-30T20:25:32.990" v="434"/>
        <pc:sldMkLst>
          <pc:docMk/>
          <pc:sldMk cId="1807463764" sldId="561"/>
        </pc:sldMkLst>
        <pc:spChg chg="mod">
          <ac:chgData name="Bohdana Ratitch" userId="e80edf88-66b9-4d01-8cc4-406524e465ad" providerId="ADAL" clId="{AB1E994D-2B79-4F2F-B151-112E8B658535}" dt="2021-04-19T23:56:36.812" v="285" actId="20578"/>
          <ac:spMkLst>
            <pc:docMk/>
            <pc:sldMk cId="1807463764" sldId="561"/>
            <ac:spMk id="8" creationId="{4C4DCE2F-DCED-44D7-9F65-8A4BB80CBA6F}"/>
          </ac:spMkLst>
        </pc:spChg>
      </pc:sldChg>
      <pc:sldChg chg="del">
        <pc:chgData name="Bohdana Ratitch" userId="e80edf88-66b9-4d01-8cc4-406524e465ad" providerId="ADAL" clId="{AB1E994D-2B79-4F2F-B151-112E8B658535}" dt="2021-04-19T15:38:25.449" v="70" actId="47"/>
        <pc:sldMkLst>
          <pc:docMk/>
          <pc:sldMk cId="1248329976" sldId="563"/>
        </pc:sldMkLst>
      </pc:sldChg>
      <pc:sldChg chg="del">
        <pc:chgData name="Bohdana Ratitch" userId="e80edf88-66b9-4d01-8cc4-406524e465ad" providerId="ADAL" clId="{AB1E994D-2B79-4F2F-B151-112E8B658535}" dt="2021-04-19T15:38:25.449" v="70" actId="47"/>
        <pc:sldMkLst>
          <pc:docMk/>
          <pc:sldMk cId="2399872370" sldId="564"/>
        </pc:sldMkLst>
      </pc:sldChg>
      <pc:sldChg chg="delSp modSp mod">
        <pc:chgData name="Bohdana Ratitch" userId="e80edf88-66b9-4d01-8cc4-406524e465ad" providerId="ADAL" clId="{AB1E994D-2B79-4F2F-B151-112E8B658535}" dt="2021-04-19T23:56:57.363" v="287" actId="14100"/>
        <pc:sldMkLst>
          <pc:docMk/>
          <pc:sldMk cId="143181487" sldId="565"/>
        </pc:sldMkLst>
        <pc:spChg chg="mod">
          <ac:chgData name="Bohdana Ratitch" userId="e80edf88-66b9-4d01-8cc4-406524e465ad" providerId="ADAL" clId="{AB1E994D-2B79-4F2F-B151-112E8B658535}" dt="2021-04-19T23:56:57.363" v="287" actId="14100"/>
          <ac:spMkLst>
            <pc:docMk/>
            <pc:sldMk cId="143181487" sldId="565"/>
            <ac:spMk id="8" creationId="{4C4DCE2F-DCED-44D7-9F65-8A4BB80CBA6F}"/>
          </ac:spMkLst>
        </pc:spChg>
        <pc:spChg chg="del">
          <ac:chgData name="Bohdana Ratitch" userId="e80edf88-66b9-4d01-8cc4-406524e465ad" providerId="ADAL" clId="{AB1E994D-2B79-4F2F-B151-112E8B658535}" dt="2021-04-19T23:56:49.197" v="286" actId="478"/>
          <ac:spMkLst>
            <pc:docMk/>
            <pc:sldMk cId="143181487" sldId="565"/>
            <ac:spMk id="9" creationId="{F96172CE-B92F-4F16-A7E2-AF5B6EAE0E4D}"/>
          </ac:spMkLst>
        </pc:spChg>
      </pc:sldChg>
      <pc:sldChg chg="del">
        <pc:chgData name="Bohdana Ratitch" userId="e80edf88-66b9-4d01-8cc4-406524e465ad" providerId="ADAL" clId="{AB1E994D-2B79-4F2F-B151-112E8B658535}" dt="2021-04-19T15:33:34.069" v="64" actId="47"/>
        <pc:sldMkLst>
          <pc:docMk/>
          <pc:sldMk cId="3351136558" sldId="591"/>
        </pc:sldMkLst>
      </pc:sldChg>
      <pc:sldChg chg="delSp del mod">
        <pc:chgData name="Bohdana Ratitch" userId="e80edf88-66b9-4d01-8cc4-406524e465ad" providerId="ADAL" clId="{AB1E994D-2B79-4F2F-B151-112E8B658535}" dt="2021-04-30T19:36:18.813" v="368" actId="47"/>
        <pc:sldMkLst>
          <pc:docMk/>
          <pc:sldMk cId="2218416058" sldId="593"/>
        </pc:sldMkLst>
        <pc:spChg chg="del">
          <ac:chgData name="Bohdana Ratitch" userId="e80edf88-66b9-4d01-8cc4-406524e465ad" providerId="ADAL" clId="{AB1E994D-2B79-4F2F-B151-112E8B658535}" dt="2021-04-19T23:57:50.864" v="290" actId="478"/>
          <ac:spMkLst>
            <pc:docMk/>
            <pc:sldMk cId="2218416058" sldId="593"/>
            <ac:spMk id="35" creationId="{4301E6F2-F2CA-4526-BD13-9E87FAFA370B}"/>
          </ac:spMkLst>
        </pc:spChg>
        <pc:picChg chg="del">
          <ac:chgData name="Bohdana Ratitch" userId="e80edf88-66b9-4d01-8cc4-406524e465ad" providerId="ADAL" clId="{AB1E994D-2B79-4F2F-B151-112E8B658535}" dt="2021-04-19T23:57:50.021" v="289" actId="478"/>
          <ac:picMkLst>
            <pc:docMk/>
            <pc:sldMk cId="2218416058" sldId="593"/>
            <ac:picMk id="36" creationId="{745FC716-92BD-4014-9695-3F74E029A3E9}"/>
          </ac:picMkLst>
        </pc:picChg>
      </pc:sldChg>
      <pc:sldChg chg="add">
        <pc:chgData name="Bohdana Ratitch" userId="e80edf88-66b9-4d01-8cc4-406524e465ad" providerId="ADAL" clId="{AB1E994D-2B79-4F2F-B151-112E8B658535}" dt="2021-04-20T00:07:03.981" v="308"/>
        <pc:sldMkLst>
          <pc:docMk/>
          <pc:sldMk cId="112706611" sldId="602"/>
        </pc:sldMkLst>
      </pc:sldChg>
      <pc:sldChg chg="del">
        <pc:chgData name="Bohdana Ratitch" userId="e80edf88-66b9-4d01-8cc4-406524e465ad" providerId="ADAL" clId="{AB1E994D-2B79-4F2F-B151-112E8B658535}" dt="2021-04-20T00:06:58.351" v="307" actId="2696"/>
        <pc:sldMkLst>
          <pc:docMk/>
          <pc:sldMk cId="2348252713" sldId="602"/>
        </pc:sldMkLst>
      </pc:sldChg>
      <pc:sldChg chg="modSp mod ord">
        <pc:chgData name="Bohdana Ratitch" userId="e80edf88-66b9-4d01-8cc4-406524e465ad" providerId="ADAL" clId="{AB1E994D-2B79-4F2F-B151-112E8B658535}" dt="2021-04-30T19:48:19.403" v="395" actId="20577"/>
        <pc:sldMkLst>
          <pc:docMk/>
          <pc:sldMk cId="678475434" sldId="603"/>
        </pc:sldMkLst>
        <pc:spChg chg="mod">
          <ac:chgData name="Bohdana Ratitch" userId="e80edf88-66b9-4d01-8cc4-406524e465ad" providerId="ADAL" clId="{AB1E994D-2B79-4F2F-B151-112E8B658535}" dt="2021-04-30T19:48:19.403" v="395" actId="20577"/>
          <ac:spMkLst>
            <pc:docMk/>
            <pc:sldMk cId="678475434" sldId="603"/>
            <ac:spMk id="8" creationId="{4C4DCE2F-DCED-44D7-9F65-8A4BB80CBA6F}"/>
          </ac:spMkLst>
        </pc:spChg>
      </pc:sldChg>
      <pc:sldChg chg="ord">
        <pc:chgData name="Bohdana Ratitch" userId="e80edf88-66b9-4d01-8cc4-406524e465ad" providerId="ADAL" clId="{AB1E994D-2B79-4F2F-B151-112E8B658535}" dt="2021-04-19T15:39:17.959" v="72"/>
        <pc:sldMkLst>
          <pc:docMk/>
          <pc:sldMk cId="3661407335" sldId="605"/>
        </pc:sldMkLst>
      </pc:sldChg>
      <pc:sldChg chg="ord">
        <pc:chgData name="Bohdana Ratitch" userId="e80edf88-66b9-4d01-8cc4-406524e465ad" providerId="ADAL" clId="{AB1E994D-2B79-4F2F-B151-112E8B658535}" dt="2021-04-29T19:32:51.818" v="367"/>
        <pc:sldMkLst>
          <pc:docMk/>
          <pc:sldMk cId="4069907550" sldId="607"/>
        </pc:sldMkLst>
      </pc:sldChg>
      <pc:sldChg chg="modSp mod ord">
        <pc:chgData name="Bohdana Ratitch" userId="e80edf88-66b9-4d01-8cc4-406524e465ad" providerId="ADAL" clId="{AB1E994D-2B79-4F2F-B151-112E8B658535}" dt="2021-04-30T19:57:41.751" v="400" actId="20577"/>
        <pc:sldMkLst>
          <pc:docMk/>
          <pc:sldMk cId="2176665782" sldId="612"/>
        </pc:sldMkLst>
        <pc:spChg chg="mod">
          <ac:chgData name="Bohdana Ratitch" userId="e80edf88-66b9-4d01-8cc4-406524e465ad" providerId="ADAL" clId="{AB1E994D-2B79-4F2F-B151-112E8B658535}" dt="2021-04-20T00:00:33.737" v="306" actId="1036"/>
          <ac:spMkLst>
            <pc:docMk/>
            <pc:sldMk cId="2176665782" sldId="612"/>
            <ac:spMk id="2" creationId="{3AD1C27C-5289-4A5C-9C34-46DF821504C6}"/>
          </ac:spMkLst>
        </pc:spChg>
        <pc:spChg chg="mod">
          <ac:chgData name="Bohdana Ratitch" userId="e80edf88-66b9-4d01-8cc4-406524e465ad" providerId="ADAL" clId="{AB1E994D-2B79-4F2F-B151-112E8B658535}" dt="2021-04-30T19:57:41.751" v="400" actId="20577"/>
          <ac:spMkLst>
            <pc:docMk/>
            <pc:sldMk cId="2176665782" sldId="612"/>
            <ac:spMk id="8" creationId="{4C4DCE2F-DCED-44D7-9F65-8A4BB80CBA6F}"/>
          </ac:spMkLst>
        </pc:spChg>
      </pc:sldChg>
      <pc:sldChg chg="modSp mod ord">
        <pc:chgData name="Bohdana Ratitch" userId="e80edf88-66b9-4d01-8cc4-406524e465ad" providerId="ADAL" clId="{AB1E994D-2B79-4F2F-B151-112E8B658535}" dt="2021-04-30T20:08:13.553" v="430" actId="20577"/>
        <pc:sldMkLst>
          <pc:docMk/>
          <pc:sldMk cId="3671940101" sldId="613"/>
        </pc:sldMkLst>
        <pc:spChg chg="mod">
          <ac:chgData name="Bohdana Ratitch" userId="e80edf88-66b9-4d01-8cc4-406524e465ad" providerId="ADAL" clId="{AB1E994D-2B79-4F2F-B151-112E8B658535}" dt="2021-04-30T20:08:13.553" v="430" actId="20577"/>
          <ac:spMkLst>
            <pc:docMk/>
            <pc:sldMk cId="3671940101" sldId="613"/>
            <ac:spMk id="8" creationId="{4C4DCE2F-DCED-44D7-9F65-8A4BB80CBA6F}"/>
          </ac:spMkLst>
        </pc:spChg>
      </pc:sldChg>
      <pc:sldChg chg="ord">
        <pc:chgData name="Bohdana Ratitch" userId="e80edf88-66b9-4d01-8cc4-406524e465ad" providerId="ADAL" clId="{AB1E994D-2B79-4F2F-B151-112E8B658535}" dt="2021-04-19T15:39:38.854" v="74"/>
        <pc:sldMkLst>
          <pc:docMk/>
          <pc:sldMk cId="2407854811" sldId="614"/>
        </pc:sldMkLst>
      </pc:sldChg>
      <pc:sldChg chg="del">
        <pc:chgData name="Bohdana Ratitch" userId="e80edf88-66b9-4d01-8cc4-406524e465ad" providerId="ADAL" clId="{AB1E994D-2B79-4F2F-B151-112E8B658535}" dt="2021-04-20T00:06:58.351" v="307" actId="2696"/>
        <pc:sldMkLst>
          <pc:docMk/>
          <pc:sldMk cId="2062092515" sldId="615"/>
        </pc:sldMkLst>
      </pc:sldChg>
      <pc:sldChg chg="add">
        <pc:chgData name="Bohdana Ratitch" userId="e80edf88-66b9-4d01-8cc4-406524e465ad" providerId="ADAL" clId="{AB1E994D-2B79-4F2F-B151-112E8B658535}" dt="2021-04-20T00:07:03.981" v="308"/>
        <pc:sldMkLst>
          <pc:docMk/>
          <pc:sldMk cId="2566094831" sldId="615"/>
        </pc:sldMkLst>
      </pc:sldChg>
      <pc:sldChg chg="delSp modSp mod ord">
        <pc:chgData name="Bohdana Ratitch" userId="e80edf88-66b9-4d01-8cc4-406524e465ad" providerId="ADAL" clId="{AB1E994D-2B79-4F2F-B151-112E8B658535}" dt="2021-04-30T20:14:37.759" v="432"/>
        <pc:sldMkLst>
          <pc:docMk/>
          <pc:sldMk cId="4194963036" sldId="622"/>
        </pc:sldMkLst>
        <pc:spChg chg="del">
          <ac:chgData name="Bohdana Ratitch" userId="e80edf88-66b9-4d01-8cc4-406524e465ad" providerId="ADAL" clId="{AB1E994D-2B79-4F2F-B151-112E8B658535}" dt="2021-04-20T00:10:54.279" v="316" actId="478"/>
          <ac:spMkLst>
            <pc:docMk/>
            <pc:sldMk cId="4194963036" sldId="622"/>
            <ac:spMk id="12" creationId="{86050222-6B0B-402F-A27C-4A7C25997CB3}"/>
          </ac:spMkLst>
        </pc:spChg>
        <pc:graphicFrameChg chg="modGraphic">
          <ac:chgData name="Bohdana Ratitch" userId="e80edf88-66b9-4d01-8cc4-406524e465ad" providerId="ADAL" clId="{AB1E994D-2B79-4F2F-B151-112E8B658535}" dt="2021-04-20T00:15:14.186" v="341" actId="313"/>
          <ac:graphicFrameMkLst>
            <pc:docMk/>
            <pc:sldMk cId="4194963036" sldId="622"/>
            <ac:graphicFrameMk id="9" creationId="{4DAA359D-71E0-4711-806B-434061D61CE2}"/>
          </ac:graphicFrameMkLst>
        </pc:graphicFrameChg>
      </pc:sldChg>
      <pc:sldChg chg="modSp mod">
        <pc:chgData name="Bohdana Ratitch" userId="e80edf88-66b9-4d01-8cc4-406524e465ad" providerId="ADAL" clId="{AB1E994D-2B79-4F2F-B151-112E8B658535}" dt="2021-04-20T00:09:03.486" v="310" actId="6549"/>
        <pc:sldMkLst>
          <pc:docMk/>
          <pc:sldMk cId="469372658" sldId="630"/>
        </pc:sldMkLst>
        <pc:spChg chg="mod">
          <ac:chgData name="Bohdana Ratitch" userId="e80edf88-66b9-4d01-8cc4-406524e465ad" providerId="ADAL" clId="{AB1E994D-2B79-4F2F-B151-112E8B658535}" dt="2021-04-20T00:09:03.486" v="310" actId="6549"/>
          <ac:spMkLst>
            <pc:docMk/>
            <pc:sldMk cId="469372658" sldId="630"/>
            <ac:spMk id="3" creationId="{360E04D3-295E-4E98-B6F9-6A17CC2FB5EA}"/>
          </ac:spMkLst>
        </pc:spChg>
      </pc:sldChg>
      <pc:sldChg chg="delSp del mod">
        <pc:chgData name="Bohdana Ratitch" userId="e80edf88-66b9-4d01-8cc4-406524e465ad" providerId="ADAL" clId="{AB1E994D-2B79-4F2F-B151-112E8B658535}" dt="2021-04-20T00:12:44.435" v="320" actId="47"/>
        <pc:sldMkLst>
          <pc:docMk/>
          <pc:sldMk cId="3443087490" sldId="634"/>
        </pc:sldMkLst>
        <pc:spChg chg="del">
          <ac:chgData name="Bohdana Ratitch" userId="e80edf88-66b9-4d01-8cc4-406524e465ad" providerId="ADAL" clId="{AB1E994D-2B79-4F2F-B151-112E8B658535}" dt="2021-04-20T00:10:58.538" v="317" actId="478"/>
          <ac:spMkLst>
            <pc:docMk/>
            <pc:sldMk cId="3443087490" sldId="634"/>
            <ac:spMk id="12" creationId="{86050222-6B0B-402F-A27C-4A7C25997CB3}"/>
          </ac:spMkLst>
        </pc:spChg>
      </pc:sldChg>
      <pc:sldChg chg="delSp del mod">
        <pc:chgData name="Bohdana Ratitch" userId="e80edf88-66b9-4d01-8cc4-406524e465ad" providerId="ADAL" clId="{AB1E994D-2B79-4F2F-B151-112E8B658535}" dt="2021-04-20T00:12:44.435" v="320" actId="47"/>
        <pc:sldMkLst>
          <pc:docMk/>
          <pc:sldMk cId="265864761" sldId="635"/>
        </pc:sldMkLst>
        <pc:spChg chg="del">
          <ac:chgData name="Bohdana Ratitch" userId="e80edf88-66b9-4d01-8cc4-406524e465ad" providerId="ADAL" clId="{AB1E994D-2B79-4F2F-B151-112E8B658535}" dt="2021-04-20T00:11:02.009" v="318" actId="478"/>
          <ac:spMkLst>
            <pc:docMk/>
            <pc:sldMk cId="265864761" sldId="635"/>
            <ac:spMk id="12" creationId="{86050222-6B0B-402F-A27C-4A7C25997CB3}"/>
          </ac:spMkLst>
        </pc:spChg>
      </pc:sldChg>
      <pc:sldChg chg="delSp del mod">
        <pc:chgData name="Bohdana Ratitch" userId="e80edf88-66b9-4d01-8cc4-406524e465ad" providerId="ADAL" clId="{AB1E994D-2B79-4F2F-B151-112E8B658535}" dt="2021-04-20T00:12:44.435" v="320" actId="47"/>
        <pc:sldMkLst>
          <pc:docMk/>
          <pc:sldMk cId="4095952101" sldId="636"/>
        </pc:sldMkLst>
        <pc:spChg chg="del">
          <ac:chgData name="Bohdana Ratitch" userId="e80edf88-66b9-4d01-8cc4-406524e465ad" providerId="ADAL" clId="{AB1E994D-2B79-4F2F-B151-112E8B658535}" dt="2021-04-20T00:11:05.712" v="319" actId="478"/>
          <ac:spMkLst>
            <pc:docMk/>
            <pc:sldMk cId="4095952101" sldId="636"/>
            <ac:spMk id="12" creationId="{86050222-6B0B-402F-A27C-4A7C25997CB3}"/>
          </ac:spMkLst>
        </pc:spChg>
      </pc:sldChg>
      <pc:sldChg chg="modSp mod">
        <pc:chgData name="Bohdana Ratitch" userId="e80edf88-66b9-4d01-8cc4-406524e465ad" providerId="ADAL" clId="{AB1E994D-2B79-4F2F-B151-112E8B658535}" dt="2021-04-29T19:32:04.214" v="365" actId="6549"/>
        <pc:sldMkLst>
          <pc:docMk/>
          <pc:sldMk cId="1830932198" sldId="637"/>
        </pc:sldMkLst>
        <pc:spChg chg="mod">
          <ac:chgData name="Bohdana Ratitch" userId="e80edf88-66b9-4d01-8cc4-406524e465ad" providerId="ADAL" clId="{AB1E994D-2B79-4F2F-B151-112E8B658535}" dt="2021-04-29T19:32:04.214" v="365" actId="6549"/>
          <ac:spMkLst>
            <pc:docMk/>
            <pc:sldMk cId="1830932198" sldId="637"/>
            <ac:spMk id="2" creationId="{FD8A6776-FC74-4B87-BFDF-463C7C5F9131}"/>
          </ac:spMkLst>
        </pc:spChg>
      </pc:sldChg>
      <pc:sldChg chg="modSp add mod">
        <pc:chgData name="Bohdana Ratitch" userId="e80edf88-66b9-4d01-8cc4-406524e465ad" providerId="ADAL" clId="{AB1E994D-2B79-4F2F-B151-112E8B658535}" dt="2021-04-30T19:39:52.292" v="383" actId="20577"/>
        <pc:sldMkLst>
          <pc:docMk/>
          <pc:sldMk cId="89080533" sldId="638"/>
        </pc:sldMkLst>
        <pc:spChg chg="mod">
          <ac:chgData name="Bohdana Ratitch" userId="e80edf88-66b9-4d01-8cc4-406524e465ad" providerId="ADAL" clId="{AB1E994D-2B79-4F2F-B151-112E8B658535}" dt="2021-04-30T19:39:52.292" v="383" actId="20577"/>
          <ac:spMkLst>
            <pc:docMk/>
            <pc:sldMk cId="89080533" sldId="638"/>
            <ac:spMk id="35" creationId="{4301E6F2-F2CA-4526-BD13-9E87FAFA370B}"/>
          </ac:spMkLst>
        </pc:spChg>
      </pc:sldChg>
      <pc:sldChg chg="del">
        <pc:chgData name="Bohdana Ratitch" userId="e80edf88-66b9-4d01-8cc4-406524e465ad" providerId="ADAL" clId="{AB1E994D-2B79-4F2F-B151-112E8B658535}" dt="2021-04-19T15:31:59.108" v="59" actId="47"/>
        <pc:sldMkLst>
          <pc:docMk/>
          <pc:sldMk cId="4057941258" sldId="638"/>
        </pc:sldMkLst>
      </pc:sldChg>
      <pc:sldChg chg="modSp add mod">
        <pc:chgData name="Bohdana Ratitch" userId="e80edf88-66b9-4d01-8cc4-406524e465ad" providerId="ADAL" clId="{AB1E994D-2B79-4F2F-B151-112E8B658535}" dt="2021-04-20T00:09:25.782" v="315" actId="1076"/>
        <pc:sldMkLst>
          <pc:docMk/>
          <pc:sldMk cId="360870218" sldId="639"/>
        </pc:sldMkLst>
        <pc:spChg chg="mod">
          <ac:chgData name="Bohdana Ratitch" userId="e80edf88-66b9-4d01-8cc4-406524e465ad" providerId="ADAL" clId="{AB1E994D-2B79-4F2F-B151-112E8B658535}" dt="2021-04-20T00:09:25.782" v="315" actId="1076"/>
          <ac:spMkLst>
            <pc:docMk/>
            <pc:sldMk cId="360870218" sldId="639"/>
            <ac:spMk id="3" creationId="{360E04D3-295E-4E98-B6F9-6A17CC2FB5EA}"/>
          </ac:spMkLst>
        </pc:spChg>
      </pc:sldChg>
      <pc:sldChg chg="add del">
        <pc:chgData name="Bohdana Ratitch" userId="e80edf88-66b9-4d01-8cc4-406524e465ad" providerId="ADAL" clId="{AB1E994D-2B79-4F2F-B151-112E8B658535}" dt="2021-04-20T00:09:08.992" v="311" actId="2696"/>
        <pc:sldMkLst>
          <pc:docMk/>
          <pc:sldMk cId="2389813742" sldId="639"/>
        </pc:sldMkLst>
      </pc:sldChg>
      <pc:sldChg chg="modSp add mod">
        <pc:chgData name="Bohdana Ratitch" userId="e80edf88-66b9-4d01-8cc4-406524e465ad" providerId="ADAL" clId="{AB1E994D-2B79-4F2F-B151-112E8B658535}" dt="2021-04-30T20:25:52.166" v="447" actId="20577"/>
        <pc:sldMkLst>
          <pc:docMk/>
          <pc:sldMk cId="2426876557" sldId="640"/>
        </pc:sldMkLst>
        <pc:spChg chg="mod">
          <ac:chgData name="Bohdana Ratitch" userId="e80edf88-66b9-4d01-8cc4-406524e465ad" providerId="ADAL" clId="{AB1E994D-2B79-4F2F-B151-112E8B658535}" dt="2021-04-30T20:25:52.166" v="447" actId="20577"/>
          <ac:spMkLst>
            <pc:docMk/>
            <pc:sldMk cId="2426876557" sldId="640"/>
            <ac:spMk id="3" creationId="{360E04D3-295E-4E98-B6F9-6A17CC2FB5EA}"/>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768-A94B-A3AD-0781F1D475AA}"/>
            </c:ext>
          </c:extLst>
        </c:ser>
        <c:ser>
          <c:idx val="1"/>
          <c:order val="1"/>
          <c:tx>
            <c:strRef>
              <c:f>Sheet1!$C$1</c:f>
              <c:strCache>
                <c:ptCount val="1"/>
                <c:pt idx="0">
                  <c:v>Series 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768-A94B-A3AD-0781F1D475AA}"/>
            </c:ext>
          </c:extLst>
        </c:ser>
        <c:ser>
          <c:idx val="2"/>
          <c:order val="2"/>
          <c:tx>
            <c:strRef>
              <c:f>Sheet1!$D$1</c:f>
              <c:strCache>
                <c:ptCount val="1"/>
                <c:pt idx="0">
                  <c:v>Series 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768-A94B-A3AD-0781F1D475AA}"/>
            </c:ext>
          </c:extLst>
        </c:ser>
        <c:dLbls>
          <c:showLegendKey val="0"/>
          <c:showVal val="1"/>
          <c:showCatName val="0"/>
          <c:showSerName val="0"/>
          <c:showPercent val="0"/>
          <c:showBubbleSize val="0"/>
        </c:dLbls>
        <c:gapWidth val="75"/>
        <c:axId val="1961463904"/>
        <c:axId val="-2139972752"/>
      </c:barChart>
      <c:catAx>
        <c:axId val="1961463904"/>
        <c:scaling>
          <c:orientation val="minMax"/>
        </c:scaling>
        <c:delete val="0"/>
        <c:axPos val="b"/>
        <c:numFmt formatCode="General" sourceLinked="0"/>
        <c:majorTickMark val="none"/>
        <c:minorTickMark val="none"/>
        <c:tickLblPos val="nextTo"/>
        <c:crossAx val="-2139972752"/>
        <c:crosses val="autoZero"/>
        <c:auto val="1"/>
        <c:lblAlgn val="ctr"/>
        <c:lblOffset val="100"/>
        <c:noMultiLvlLbl val="0"/>
      </c:catAx>
      <c:valAx>
        <c:axId val="-2139972752"/>
        <c:scaling>
          <c:orientation val="minMax"/>
        </c:scaling>
        <c:delete val="0"/>
        <c:axPos val="l"/>
        <c:numFmt formatCode="General" sourceLinked="1"/>
        <c:majorTickMark val="none"/>
        <c:minorTickMark val="none"/>
        <c:tickLblPos val="nextTo"/>
        <c:crossAx val="196146390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F7B2F7-DA36-49D4-90A0-15150E6371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F48CFC-8D08-4AF9-A547-1AEDAE3C78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4C3B5A-5310-4CD2-8081-3181E49740DC}" type="datetimeFigureOut">
              <a:rPr lang="en-US" smtClean="0"/>
              <a:t>4/30/2021</a:t>
            </a:fld>
            <a:endParaRPr lang="en-US"/>
          </a:p>
        </p:txBody>
      </p:sp>
      <p:sp>
        <p:nvSpPr>
          <p:cNvPr id="4" name="Footer Placeholder 3">
            <a:extLst>
              <a:ext uri="{FF2B5EF4-FFF2-40B4-BE49-F238E27FC236}">
                <a16:creationId xmlns:a16="http://schemas.microsoft.com/office/drawing/2014/main" id="{BAF21243-4EC6-4CA0-AAA4-0D48178473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85C0A4-F6C7-4882-A7DD-1880C752F5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7D31CA-BE3E-4E62-8F46-164A56C1D2EE}" type="slidenum">
              <a:rPr lang="en-US" smtClean="0"/>
              <a:t>‹#›</a:t>
            </a:fld>
            <a:endParaRPr lang="en-US"/>
          </a:p>
        </p:txBody>
      </p:sp>
    </p:spTree>
    <p:extLst>
      <p:ext uri="{BB962C8B-B14F-4D97-AF65-F5344CB8AC3E}">
        <p14:creationId xmlns:p14="http://schemas.microsoft.com/office/powerpoint/2010/main" val="59857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31955-9C68-4B01-8B59-D00714C61901}"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48DA9-255D-4021-9152-50E7A9D6F49F}" type="slidenum">
              <a:rPr lang="en-US" smtClean="0"/>
              <a:t>‹#›</a:t>
            </a:fld>
            <a:endParaRPr lang="en-US"/>
          </a:p>
        </p:txBody>
      </p:sp>
    </p:spTree>
    <p:extLst>
      <p:ext uri="{BB962C8B-B14F-4D97-AF65-F5344CB8AC3E}">
        <p14:creationId xmlns:p14="http://schemas.microsoft.com/office/powerpoint/2010/main" val="15965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latin typeface="+mn-lt"/>
              </a:rPr>
              <a:t>Clinical trials discussed here do not include the “clinical studies to evaluate COVID-19 treatment”.</a:t>
            </a:r>
          </a:p>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a:t>
            </a:fld>
            <a:endParaRPr lang="en-US"/>
          </a:p>
        </p:txBody>
      </p:sp>
    </p:spTree>
    <p:extLst>
      <p:ext uri="{BB962C8B-B14F-4D97-AF65-F5344CB8AC3E}">
        <p14:creationId xmlns:p14="http://schemas.microsoft.com/office/powerpoint/2010/main" val="1463524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14</a:t>
            </a:fld>
            <a:endParaRPr lang="en-US"/>
          </a:p>
        </p:txBody>
      </p:sp>
    </p:spTree>
    <p:extLst>
      <p:ext uri="{BB962C8B-B14F-4D97-AF65-F5344CB8AC3E}">
        <p14:creationId xmlns:p14="http://schemas.microsoft.com/office/powerpoint/2010/main" val="1551742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15</a:t>
            </a:fld>
            <a:endParaRPr lang="en-US"/>
          </a:p>
        </p:txBody>
      </p:sp>
    </p:spTree>
    <p:extLst>
      <p:ext uri="{BB962C8B-B14F-4D97-AF65-F5344CB8AC3E}">
        <p14:creationId xmlns:p14="http://schemas.microsoft.com/office/powerpoint/2010/main" val="196444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16</a:t>
            </a:fld>
            <a:endParaRPr lang="en-US"/>
          </a:p>
        </p:txBody>
      </p:sp>
    </p:spTree>
    <p:extLst>
      <p:ext uri="{BB962C8B-B14F-4D97-AF65-F5344CB8AC3E}">
        <p14:creationId xmlns:p14="http://schemas.microsoft.com/office/powerpoint/2010/main" val="361444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17</a:t>
            </a:fld>
            <a:endParaRPr lang="en-US"/>
          </a:p>
        </p:txBody>
      </p:sp>
    </p:spTree>
    <p:extLst>
      <p:ext uri="{BB962C8B-B14F-4D97-AF65-F5344CB8AC3E}">
        <p14:creationId xmlns:p14="http://schemas.microsoft.com/office/powerpoint/2010/main" val="113556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18</a:t>
            </a:fld>
            <a:endParaRPr lang="en-US"/>
          </a:p>
        </p:txBody>
      </p:sp>
    </p:spTree>
    <p:extLst>
      <p:ext uri="{BB962C8B-B14F-4D97-AF65-F5344CB8AC3E}">
        <p14:creationId xmlns:p14="http://schemas.microsoft.com/office/powerpoint/2010/main" val="291641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20</a:t>
            </a:fld>
            <a:endParaRPr lang="en-US"/>
          </a:p>
        </p:txBody>
      </p:sp>
    </p:spTree>
    <p:extLst>
      <p:ext uri="{BB962C8B-B14F-4D97-AF65-F5344CB8AC3E}">
        <p14:creationId xmlns:p14="http://schemas.microsoft.com/office/powerpoint/2010/main" val="91495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21</a:t>
            </a:fld>
            <a:endParaRPr lang="en-US"/>
          </a:p>
        </p:txBody>
      </p:sp>
    </p:spTree>
    <p:extLst>
      <p:ext uri="{BB962C8B-B14F-4D97-AF65-F5344CB8AC3E}">
        <p14:creationId xmlns:p14="http://schemas.microsoft.com/office/powerpoint/2010/main" val="1030595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22</a:t>
            </a:fld>
            <a:endParaRPr lang="en-US"/>
          </a:p>
        </p:txBody>
      </p:sp>
    </p:spTree>
    <p:extLst>
      <p:ext uri="{BB962C8B-B14F-4D97-AF65-F5344CB8AC3E}">
        <p14:creationId xmlns:p14="http://schemas.microsoft.com/office/powerpoint/2010/main" val="402990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hypothetical scenario does not have to be that participants would adhere perfectly to treatment and may represent a mix of adhering and non-adhering participants, as it would likely be the case in the absence of the pandemic.</a:t>
            </a:r>
          </a:p>
        </p:txBody>
      </p:sp>
      <p:sp>
        <p:nvSpPr>
          <p:cNvPr id="4" name="Slide Number Placeholder 3"/>
          <p:cNvSpPr>
            <a:spLocks noGrp="1"/>
          </p:cNvSpPr>
          <p:nvPr>
            <p:ph type="sldNum" sz="quarter" idx="5"/>
          </p:nvPr>
        </p:nvSpPr>
        <p:spPr/>
        <p:txBody>
          <a:bodyPr/>
          <a:lstStyle/>
          <a:p>
            <a:fld id="{47A48DA9-255D-4021-9152-50E7A9D6F49F}" type="slidenum">
              <a:rPr lang="en-US" smtClean="0"/>
              <a:t>23</a:t>
            </a:fld>
            <a:endParaRPr lang="en-US"/>
          </a:p>
        </p:txBody>
      </p:sp>
    </p:spTree>
    <p:extLst>
      <p:ext uri="{BB962C8B-B14F-4D97-AF65-F5344CB8AC3E}">
        <p14:creationId xmlns:p14="http://schemas.microsoft.com/office/powerpoint/2010/main" val="2713737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24</a:t>
            </a:fld>
            <a:endParaRPr lang="en-US"/>
          </a:p>
        </p:txBody>
      </p:sp>
    </p:spTree>
    <p:extLst>
      <p:ext uri="{BB962C8B-B14F-4D97-AF65-F5344CB8AC3E}">
        <p14:creationId xmlns:p14="http://schemas.microsoft.com/office/powerpoint/2010/main" val="207887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7A48DA9-255D-4021-9152-50E7A9D6F49F}" type="slidenum">
              <a:rPr lang="en-US" smtClean="0"/>
              <a:t>3</a:t>
            </a:fld>
            <a:endParaRPr lang="en-US"/>
          </a:p>
        </p:txBody>
      </p:sp>
    </p:spTree>
    <p:extLst>
      <p:ext uri="{BB962C8B-B14F-4D97-AF65-F5344CB8AC3E}">
        <p14:creationId xmlns:p14="http://schemas.microsoft.com/office/powerpoint/2010/main" val="173307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25</a:t>
            </a:fld>
            <a:endParaRPr lang="en-US"/>
          </a:p>
        </p:txBody>
      </p:sp>
    </p:spTree>
    <p:extLst>
      <p:ext uri="{BB962C8B-B14F-4D97-AF65-F5344CB8AC3E}">
        <p14:creationId xmlns:p14="http://schemas.microsoft.com/office/powerpoint/2010/main" val="165131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Importance of collecting information on pandemic-related factors contributing to ICEs and missingness, both at the patient level and site level, is one of the recommendations in the FDA guidance on statistical considerations. The FDA mentions that this information may be useful for incorporating into analysis strategies.</a:t>
            </a:r>
          </a:p>
        </p:txBody>
      </p:sp>
      <p:sp>
        <p:nvSpPr>
          <p:cNvPr id="4" name="Slide Number Placeholder 3"/>
          <p:cNvSpPr>
            <a:spLocks noGrp="1"/>
          </p:cNvSpPr>
          <p:nvPr>
            <p:ph type="sldNum" sz="quarter" idx="5"/>
          </p:nvPr>
        </p:nvSpPr>
        <p:spPr/>
        <p:txBody>
          <a:bodyPr/>
          <a:lstStyle/>
          <a:p>
            <a:fld id="{47A48DA9-255D-4021-9152-50E7A9D6F49F}" type="slidenum">
              <a:rPr lang="en-US" smtClean="0"/>
              <a:t>26</a:t>
            </a:fld>
            <a:endParaRPr lang="en-US"/>
          </a:p>
        </p:txBody>
      </p:sp>
    </p:spTree>
    <p:extLst>
      <p:ext uri="{BB962C8B-B14F-4D97-AF65-F5344CB8AC3E}">
        <p14:creationId xmlns:p14="http://schemas.microsoft.com/office/powerpoint/2010/main" val="2776811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27</a:t>
            </a:fld>
            <a:endParaRPr lang="en-US"/>
          </a:p>
        </p:txBody>
      </p:sp>
    </p:spTree>
    <p:extLst>
      <p:ext uri="{BB962C8B-B14F-4D97-AF65-F5344CB8AC3E}">
        <p14:creationId xmlns:p14="http://schemas.microsoft.com/office/powerpoint/2010/main" val="1371505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28</a:t>
            </a:fld>
            <a:endParaRPr lang="en-US"/>
          </a:p>
        </p:txBody>
      </p:sp>
    </p:spTree>
    <p:extLst>
      <p:ext uri="{BB962C8B-B14F-4D97-AF65-F5344CB8AC3E}">
        <p14:creationId xmlns:p14="http://schemas.microsoft.com/office/powerpoint/2010/main" val="195055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29</a:t>
            </a:fld>
            <a:endParaRPr lang="en-US"/>
          </a:p>
        </p:txBody>
      </p:sp>
    </p:spTree>
    <p:extLst>
      <p:ext uri="{BB962C8B-B14F-4D97-AF65-F5344CB8AC3E}">
        <p14:creationId xmlns:p14="http://schemas.microsoft.com/office/powerpoint/2010/main" val="1710360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30</a:t>
            </a:fld>
            <a:endParaRPr lang="en-US"/>
          </a:p>
        </p:txBody>
      </p:sp>
    </p:spTree>
    <p:extLst>
      <p:ext uri="{BB962C8B-B14F-4D97-AF65-F5344CB8AC3E}">
        <p14:creationId xmlns:p14="http://schemas.microsoft.com/office/powerpoint/2010/main" val="2678963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31</a:t>
            </a:fld>
            <a:endParaRPr lang="en-US"/>
          </a:p>
        </p:txBody>
      </p:sp>
    </p:spTree>
    <p:extLst>
      <p:ext uri="{BB962C8B-B14F-4D97-AF65-F5344CB8AC3E}">
        <p14:creationId xmlns:p14="http://schemas.microsoft.com/office/powerpoint/2010/main" val="703049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32</a:t>
            </a:fld>
            <a:endParaRPr lang="en-US"/>
          </a:p>
        </p:txBody>
      </p:sp>
    </p:spTree>
    <p:extLst>
      <p:ext uri="{BB962C8B-B14F-4D97-AF65-F5344CB8AC3E}">
        <p14:creationId xmlns:p14="http://schemas.microsoft.com/office/powerpoint/2010/main" val="1956265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HAM-A normally should be administered by an experienced clinician.</a:t>
            </a:r>
          </a:p>
        </p:txBody>
      </p:sp>
      <p:sp>
        <p:nvSpPr>
          <p:cNvPr id="4" name="Slide Number Placeholder 3"/>
          <p:cNvSpPr>
            <a:spLocks noGrp="1"/>
          </p:cNvSpPr>
          <p:nvPr>
            <p:ph type="sldNum" sz="quarter" idx="5"/>
          </p:nvPr>
        </p:nvSpPr>
        <p:spPr/>
        <p:txBody>
          <a:bodyPr/>
          <a:lstStyle/>
          <a:p>
            <a:fld id="{47A48DA9-255D-4021-9152-50E7A9D6F49F}" type="slidenum">
              <a:rPr lang="en-US" smtClean="0"/>
              <a:t>33</a:t>
            </a:fld>
            <a:endParaRPr lang="en-US"/>
          </a:p>
        </p:txBody>
      </p:sp>
    </p:spTree>
    <p:extLst>
      <p:ext uri="{BB962C8B-B14F-4D97-AF65-F5344CB8AC3E}">
        <p14:creationId xmlns:p14="http://schemas.microsoft.com/office/powerpoint/2010/main" val="283862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34</a:t>
            </a:fld>
            <a:endParaRPr lang="en-US"/>
          </a:p>
        </p:txBody>
      </p:sp>
    </p:spTree>
    <p:extLst>
      <p:ext uri="{BB962C8B-B14F-4D97-AF65-F5344CB8AC3E}">
        <p14:creationId xmlns:p14="http://schemas.microsoft.com/office/powerpoint/2010/main" val="380311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5</a:t>
            </a:fld>
            <a:endParaRPr lang="en-US"/>
          </a:p>
        </p:txBody>
      </p:sp>
    </p:spTree>
    <p:extLst>
      <p:ext uri="{BB962C8B-B14F-4D97-AF65-F5344CB8AC3E}">
        <p14:creationId xmlns:p14="http://schemas.microsoft.com/office/powerpoint/2010/main" val="962508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approach of excluding potentially affected participants from a site is pursued, participants with non-pandemic related ICEs and missingness would be excluded too if their scheduled assessment would have occurred during the pandemic period.</a:t>
            </a:r>
          </a:p>
          <a:p>
            <a:endParaRPr lang="en-US"/>
          </a:p>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35</a:t>
            </a:fld>
            <a:endParaRPr lang="en-US"/>
          </a:p>
        </p:txBody>
      </p:sp>
    </p:spTree>
    <p:extLst>
      <p:ext uri="{BB962C8B-B14F-4D97-AF65-F5344CB8AC3E}">
        <p14:creationId xmlns:p14="http://schemas.microsoft.com/office/powerpoint/2010/main" val="2895976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36</a:t>
            </a:fld>
            <a:endParaRPr lang="en-US"/>
          </a:p>
        </p:txBody>
      </p:sp>
    </p:spTree>
    <p:extLst>
      <p:ext uri="{BB962C8B-B14F-4D97-AF65-F5344CB8AC3E}">
        <p14:creationId xmlns:p14="http://schemas.microsoft.com/office/powerpoint/2010/main" val="2730610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assessing power, e.g., via simulations, study teams can consider increasing enrolment or follow-up time for time-to-event trials, as suggested by the FDA guidance.</a:t>
            </a:r>
          </a:p>
          <a:p>
            <a:endParaRPr lang="en-US" dirty="0"/>
          </a:p>
          <a:p>
            <a:r>
              <a:rPr lang="en-US" dirty="0"/>
              <a:t>Positivity: each unit in the experiment has a non-zero probability of being exposed to all experimental conditions (in this context: having observed or unobserved values).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Overlap refers to the overlap of the confounder distributions across the exposure groups (in this case “exposure” would be observed vs unobserved). </a:t>
            </a:r>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37</a:t>
            </a:fld>
            <a:endParaRPr lang="en-US"/>
          </a:p>
        </p:txBody>
      </p:sp>
    </p:spTree>
    <p:extLst>
      <p:ext uri="{BB962C8B-B14F-4D97-AF65-F5344CB8AC3E}">
        <p14:creationId xmlns:p14="http://schemas.microsoft.com/office/powerpoint/2010/main" val="2665331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38</a:t>
            </a:fld>
            <a:endParaRPr lang="en-US"/>
          </a:p>
        </p:txBody>
      </p:sp>
    </p:spTree>
    <p:extLst>
      <p:ext uri="{BB962C8B-B14F-4D97-AF65-F5344CB8AC3E}">
        <p14:creationId xmlns:p14="http://schemas.microsoft.com/office/powerpoint/2010/main" val="1836712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41</a:t>
            </a:fld>
            <a:endParaRPr lang="en-US"/>
          </a:p>
        </p:txBody>
      </p:sp>
    </p:spTree>
    <p:extLst>
      <p:ext uri="{BB962C8B-B14F-4D97-AF65-F5344CB8AC3E}">
        <p14:creationId xmlns:p14="http://schemas.microsoft.com/office/powerpoint/2010/main" val="226207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43</a:t>
            </a:fld>
            <a:endParaRPr lang="en-US"/>
          </a:p>
        </p:txBody>
      </p:sp>
    </p:spTree>
    <p:extLst>
      <p:ext uri="{BB962C8B-B14F-4D97-AF65-F5344CB8AC3E}">
        <p14:creationId xmlns:p14="http://schemas.microsoft.com/office/powerpoint/2010/main" val="3880446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44</a:t>
            </a:fld>
            <a:endParaRPr lang="en-US"/>
          </a:p>
        </p:txBody>
      </p:sp>
    </p:spTree>
    <p:extLst>
      <p:ext uri="{BB962C8B-B14F-4D97-AF65-F5344CB8AC3E}">
        <p14:creationId xmlns:p14="http://schemas.microsoft.com/office/powerpoint/2010/main" val="407728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8</a:t>
            </a:fld>
            <a:endParaRPr lang="en-US"/>
          </a:p>
        </p:txBody>
      </p:sp>
    </p:spTree>
    <p:extLst>
      <p:ext uri="{BB962C8B-B14F-4D97-AF65-F5344CB8AC3E}">
        <p14:creationId xmlns:p14="http://schemas.microsoft.com/office/powerpoint/2010/main" val="36445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9</a:t>
            </a:fld>
            <a:endParaRPr lang="en-US"/>
          </a:p>
        </p:txBody>
      </p:sp>
    </p:spTree>
    <p:extLst>
      <p:ext uri="{BB962C8B-B14F-4D97-AF65-F5344CB8AC3E}">
        <p14:creationId xmlns:p14="http://schemas.microsoft.com/office/powerpoint/2010/main" val="147268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A48DA9-255D-4021-9152-50E7A9D6F49F}" type="slidenum">
              <a:rPr lang="en-US" smtClean="0"/>
              <a:t>10</a:t>
            </a:fld>
            <a:endParaRPr lang="en-US"/>
          </a:p>
        </p:txBody>
      </p:sp>
    </p:spTree>
    <p:extLst>
      <p:ext uri="{BB962C8B-B14F-4D97-AF65-F5344CB8AC3E}">
        <p14:creationId xmlns:p14="http://schemas.microsoft.com/office/powerpoint/2010/main" val="268520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11</a:t>
            </a:fld>
            <a:endParaRPr lang="en-US"/>
          </a:p>
        </p:txBody>
      </p:sp>
    </p:spTree>
    <p:extLst>
      <p:ext uri="{BB962C8B-B14F-4D97-AF65-F5344CB8AC3E}">
        <p14:creationId xmlns:p14="http://schemas.microsoft.com/office/powerpoint/2010/main" val="392678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COVID-19 infection in itself may not be an ICE if it does not lead to study treatment discontinuation, initiation of therapies for COVID-19 or death.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COVID-19 related deaths and initiation of treatment for COVID-19 infections may also be considered as ICEs if they occur after the completion/discontinuation of study treatment or after other non-pandemic-related ICEs and before the time point associated with the endpoint of interest.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Decreased compliance and death may not have been on the list of anticipated ICEs before, but should be considered now.</a:t>
            </a:r>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12</a:t>
            </a:fld>
            <a:endParaRPr lang="en-US"/>
          </a:p>
        </p:txBody>
      </p:sp>
    </p:spTree>
    <p:extLst>
      <p:ext uri="{BB962C8B-B14F-4D97-AF65-F5344CB8AC3E}">
        <p14:creationId xmlns:p14="http://schemas.microsoft.com/office/powerpoint/2010/main" val="348770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COVID-19 infection in itself may not be an ICE if it does not lead to study treatment discontinuation, initiation of therapies for COVID-19 or death.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COVID-19 related deaths and initiation of treatment for COVID-19 infections may also be considered as ICEs if they occur after the completion/discontinuation of study treatment or after other non-pandemic-related ICEs and before the time point associated with the endpoint of interest.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Decreased compliance and death may not have been on the list of anticipated ICEs before, but should be considered now.</a:t>
            </a:r>
            <a:endParaRPr lang="en-US" dirty="0"/>
          </a:p>
        </p:txBody>
      </p:sp>
      <p:sp>
        <p:nvSpPr>
          <p:cNvPr id="4" name="Slide Number Placeholder 3"/>
          <p:cNvSpPr>
            <a:spLocks noGrp="1"/>
          </p:cNvSpPr>
          <p:nvPr>
            <p:ph type="sldNum" sz="quarter" idx="5"/>
          </p:nvPr>
        </p:nvSpPr>
        <p:spPr/>
        <p:txBody>
          <a:bodyPr/>
          <a:lstStyle/>
          <a:p>
            <a:fld id="{47A48DA9-255D-4021-9152-50E7A9D6F49F}" type="slidenum">
              <a:rPr lang="en-US" smtClean="0"/>
              <a:t>13</a:t>
            </a:fld>
            <a:endParaRPr lang="en-US"/>
          </a:p>
        </p:txBody>
      </p:sp>
    </p:spTree>
    <p:extLst>
      <p:ext uri="{BB962C8B-B14F-4D97-AF65-F5344CB8AC3E}">
        <p14:creationId xmlns:p14="http://schemas.microsoft.com/office/powerpoint/2010/main" val="2898083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7447"/>
          <a:stretch/>
        </p:blipFill>
        <p:spPr>
          <a:xfrm>
            <a:off x="0" y="17100"/>
            <a:ext cx="12224880" cy="6858000"/>
          </a:xfrm>
          <a:prstGeom prst="rect">
            <a:avLst/>
          </a:prstGeom>
        </p:spPr>
      </p:pic>
      <p:sp>
        <p:nvSpPr>
          <p:cNvPr id="3" name="Subtitle 2"/>
          <p:cNvSpPr>
            <a:spLocks noGrp="1"/>
          </p:cNvSpPr>
          <p:nvPr>
            <p:ph type="subTitle" idx="1" hasCustomPrompt="1"/>
          </p:nvPr>
        </p:nvSpPr>
        <p:spPr>
          <a:xfrm>
            <a:off x="3040592" y="3446101"/>
            <a:ext cx="6143696" cy="949663"/>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 | Location</a:t>
            </a:r>
          </a:p>
        </p:txBody>
      </p:sp>
      <p:sp>
        <p:nvSpPr>
          <p:cNvPr id="13" name="Title 1"/>
          <p:cNvSpPr>
            <a:spLocks noGrp="1"/>
          </p:cNvSpPr>
          <p:nvPr>
            <p:ph type="ctrTitle" hasCustomPrompt="1"/>
          </p:nvPr>
        </p:nvSpPr>
        <p:spPr>
          <a:xfrm>
            <a:off x="3040591" y="1976076"/>
            <a:ext cx="6143699" cy="1470025"/>
          </a:xfrm>
        </p:spPr>
        <p:txBody>
          <a:bodyPr>
            <a:normAutofit/>
          </a:bodyPr>
          <a:lstStyle>
            <a:lvl1pPr algn="ctr">
              <a:defRPr sz="3200" b="0" baseline="0"/>
            </a:lvl1pPr>
          </a:lstStyle>
          <a:p>
            <a:r>
              <a:rPr lang="en-US">
                <a:solidFill>
                  <a:schemeClr val="bg1"/>
                </a:solidFill>
              </a:rPr>
              <a:t>Insert Title</a:t>
            </a:r>
            <a:endParaRPr lang="en-US"/>
          </a:p>
        </p:txBody>
      </p:sp>
    </p:spTree>
    <p:extLst>
      <p:ext uri="{BB962C8B-B14F-4D97-AF65-F5344CB8AC3E}">
        <p14:creationId xmlns:p14="http://schemas.microsoft.com/office/powerpoint/2010/main" val="368707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_FULL BODY">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588570"/>
            <a:ext cx="10972800" cy="4756150"/>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a:t>Page </a:t>
            </a:r>
            <a:fld id="{127D9164-07AF-9947-BAED-B5CA6D2A48F4}" type="slidenum">
              <a:rPr lang="en-US" smtClean="0"/>
              <a:pPr/>
              <a:t>‹#›</a:t>
            </a:fld>
            <a:endParaRPr lang="en-US"/>
          </a:p>
        </p:txBody>
      </p:sp>
    </p:spTree>
    <p:extLst>
      <p:ext uri="{BB962C8B-B14F-4D97-AF65-F5344CB8AC3E}">
        <p14:creationId xmlns:p14="http://schemas.microsoft.com/office/powerpoint/2010/main" val="412272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Content Page_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54864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6366933" y="1600200"/>
            <a:ext cx="5486400" cy="475615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a:t>Page </a:t>
            </a:r>
            <a:fld id="{127D9164-07AF-9947-BAED-B5CA6D2A48F4}" type="slidenum">
              <a:rPr lang="en-US" smtClean="0"/>
              <a:pPr/>
              <a:t>‹#›</a:t>
            </a:fld>
            <a:endParaRPr lang="en-US"/>
          </a:p>
        </p:txBody>
      </p:sp>
    </p:spTree>
    <p:extLst>
      <p:ext uri="{BB962C8B-B14F-4D97-AF65-F5344CB8AC3E}">
        <p14:creationId xmlns:p14="http://schemas.microsoft.com/office/powerpoint/2010/main" val="302909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0"/>
            <a:ext cx="7298267" cy="1117600"/>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p:txBody>
      </p:sp>
      <p:graphicFrame>
        <p:nvGraphicFramePr>
          <p:cNvPr id="9" name="Chart 8"/>
          <p:cNvGraphicFramePr/>
          <p:nvPr userDrawn="1">
            <p:extLst>
              <p:ext uri="{D42A27DB-BD31-4B8C-83A1-F6EECF244321}">
                <p14:modId xmlns:p14="http://schemas.microsoft.com/office/powerpoint/2010/main" val="2941650231"/>
              </p:ext>
            </p:extLst>
          </p:nvPr>
        </p:nvGraphicFramePr>
        <p:xfrm>
          <a:off x="2709333" y="2514600"/>
          <a:ext cx="67056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a:t>Page </a:t>
            </a:r>
            <a:fld id="{127D9164-07AF-9947-BAED-B5CA6D2A48F4}" type="slidenum">
              <a:rPr lang="en-US" smtClean="0"/>
              <a:pPr/>
              <a:t>‹#›</a:t>
            </a:fld>
            <a:endParaRPr lang="en-US"/>
          </a:p>
        </p:txBody>
      </p:sp>
    </p:spTree>
    <p:extLst>
      <p:ext uri="{BB962C8B-B14F-4D97-AF65-F5344CB8AC3E}">
        <p14:creationId xmlns:p14="http://schemas.microsoft.com/office/powerpoint/2010/main" val="1207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447"/>
          <a:stretch/>
        </p:blipFill>
        <p:spPr>
          <a:xfrm>
            <a:off x="0" y="0"/>
            <a:ext cx="1222488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875" y="1793875"/>
            <a:ext cx="3270251" cy="3270251"/>
          </a:xfrm>
          <a:prstGeom prst="rect">
            <a:avLst/>
          </a:prstGeom>
        </p:spPr>
      </p:pic>
    </p:spTree>
    <p:extLst>
      <p:ext uri="{BB962C8B-B14F-4D97-AF65-F5344CB8AC3E}">
        <p14:creationId xmlns:p14="http://schemas.microsoft.com/office/powerpoint/2010/main" val="154583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t="27987" b="58166"/>
          <a:stretch/>
        </p:blipFill>
        <p:spPr>
          <a:xfrm>
            <a:off x="0" y="1"/>
            <a:ext cx="12224880" cy="1150295"/>
          </a:xfrm>
          <a:prstGeom prst="rect">
            <a:avLst/>
          </a:prstGeom>
        </p:spPr>
      </p:pic>
      <p:sp>
        <p:nvSpPr>
          <p:cNvPr id="2" name="Title Placeholder 1"/>
          <p:cNvSpPr>
            <a:spLocks noGrp="1"/>
          </p:cNvSpPr>
          <p:nvPr>
            <p:ph type="title"/>
          </p:nvPr>
        </p:nvSpPr>
        <p:spPr>
          <a:xfrm>
            <a:off x="609600" y="244663"/>
            <a:ext cx="10972800" cy="9056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686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7846103" y="6344720"/>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r>
              <a:rPr lang="en-US"/>
              <a:t>Page </a:t>
            </a:r>
            <a:fld id="{127D9164-07AF-9947-BAED-B5CA6D2A48F4}" type="slidenum">
              <a:rPr lang="en-US" smtClean="0"/>
              <a:pPr/>
              <a:t>‹#›</a:t>
            </a:fld>
            <a:endParaRPr lang="en-US"/>
          </a:p>
        </p:txBody>
      </p:sp>
    </p:spTree>
    <p:extLst>
      <p:ext uri="{BB962C8B-B14F-4D97-AF65-F5344CB8AC3E}">
        <p14:creationId xmlns:p14="http://schemas.microsoft.com/office/powerpoint/2010/main" val="1166784625"/>
      </p:ext>
    </p:extLst>
  </p:cSld>
  <p:clrMap bg1="lt1" tx1="dk1" bg2="lt2" tx2="dk2" accent1="accent1" accent2="accent2" accent3="accent3" accent4="accent4" accent5="accent5" accent6="accent6" hlink="hlink" folHlink="folHlink"/>
  <p:sldLayoutIdLst>
    <p:sldLayoutId id="2147483733" r:id="rId1"/>
    <p:sldLayoutId id="2147483742" r:id="rId2"/>
    <p:sldLayoutId id="2147483738" r:id="rId3"/>
    <p:sldLayoutId id="2147483740" r:id="rId4"/>
    <p:sldLayoutId id="2147483744" r:id="rId5"/>
  </p:sldLayoutIdLst>
  <p:hf hdr="0" ftr="0"/>
  <p:txStyles>
    <p:title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p:titleStyle>
    <p:bodyStyle>
      <a:lvl1pPr marL="457200" indent="-457200" algn="l" defTabSz="457200" rtl="0" eaLnBrk="1" latinLnBrk="0" hangingPunct="1">
        <a:spcBef>
          <a:spcPct val="20000"/>
        </a:spcBef>
        <a:buFontTx/>
        <a:buBlip>
          <a:blip r:embed="rId8"/>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0.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jpe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32.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doi.org/10.1080/19466315.2020.1785543" TargetMode="External"/><Relationship Id="rId3" Type="http://schemas.openxmlformats.org/officeDocument/2006/relationships/hyperlink" Target="https://www.fda.gov/media/139145/download" TargetMode="External"/><Relationship Id="rId7" Type="http://schemas.openxmlformats.org/officeDocument/2006/relationships/hyperlink" Target="https://www.tandfonline.com/doi/full/10.1080/19466315.2020.1779123?src=recsys%E2%80%8B" TargetMode="External"/><Relationship Id="rId2" Type="http://schemas.openxmlformats.org/officeDocument/2006/relationships/hyperlink" Target="https://www.fda.gov/media/136238/download" TargetMode="External"/><Relationship Id="rId1" Type="http://schemas.openxmlformats.org/officeDocument/2006/relationships/slideLayout" Target="../slideLayouts/slideLayout2.xml"/><Relationship Id="rId6" Type="http://schemas.openxmlformats.org/officeDocument/2006/relationships/hyperlink" Target="https://www.tandfonline.com/doi/full/10.1080/19466315.2020.1785931" TargetMode="External"/><Relationship Id="rId11" Type="http://schemas.openxmlformats.org/officeDocument/2006/relationships/hyperlink" Target="https://doi.org/10.1002/pst.2019" TargetMode="External"/><Relationship Id="rId5" Type="http://schemas.openxmlformats.org/officeDocument/2006/relationships/hyperlink" Target="https://www.tandfonline.com/doi/full/10.1080/19466315.2020.1779122" TargetMode="External"/><Relationship Id="rId10" Type="http://schemas.openxmlformats.org/officeDocument/2006/relationships/hyperlink" Target="https://www.tandfonline.com/doi/full/10.1080/19466315.2020.1790415" TargetMode="External"/><Relationship Id="rId4" Type="http://schemas.openxmlformats.org/officeDocument/2006/relationships/hyperlink" Target="https://ec.europa.eu/health/sites/health/files/files/eudralex/vol-10/guidanceclinicaltrials_covid19_en.pdf" TargetMode="External"/><Relationship Id="rId9" Type="http://schemas.openxmlformats.org/officeDocument/2006/relationships/hyperlink" Target="https://www.tandfonline.com/doi/full/10.1080/19466315.2020.179985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48795" y="5733617"/>
            <a:ext cx="6143696" cy="949663"/>
          </a:xfrm>
        </p:spPr>
        <p:txBody>
          <a:bodyPr/>
          <a:lstStyle/>
          <a:p>
            <a:r>
              <a:rPr lang="en-US" dirty="0">
                <a:latin typeface="Gill Sans MT" panose="020B0502020104020203" pitchFamily="34" charset="0"/>
              </a:rPr>
              <a:t>May 4</a:t>
            </a:r>
            <a:r>
              <a:rPr lang="en-US" baseline="30000" dirty="0">
                <a:latin typeface="Gill Sans MT" panose="020B0502020104020203" pitchFamily="34" charset="0"/>
              </a:rPr>
              <a:t>th</a:t>
            </a:r>
            <a:r>
              <a:rPr lang="en-US" dirty="0">
                <a:latin typeface="Gill Sans MT" panose="020B0502020104020203" pitchFamily="34" charset="0"/>
              </a:rPr>
              <a:t>, 2021</a:t>
            </a:r>
          </a:p>
        </p:txBody>
      </p:sp>
      <p:sp>
        <p:nvSpPr>
          <p:cNvPr id="2" name="Title 1"/>
          <p:cNvSpPr>
            <a:spLocks noGrp="1"/>
          </p:cNvSpPr>
          <p:nvPr>
            <p:ph type="ctrTitle"/>
          </p:nvPr>
        </p:nvSpPr>
        <p:spPr>
          <a:xfrm>
            <a:off x="295275" y="1124383"/>
            <a:ext cx="11760601" cy="1470025"/>
          </a:xfrm>
        </p:spPr>
        <p:txBody>
          <a:bodyPr>
            <a:normAutofit/>
          </a:bodyPr>
          <a:lstStyle/>
          <a:p>
            <a:r>
              <a:rPr lang="en-US" sz="3600" cap="all" dirty="0">
                <a:latin typeface="Gill Sans MT" panose="020B0502020104020203" pitchFamily="34" charset="0"/>
                <a:cs typeface="+mj-cs"/>
              </a:rPr>
              <a:t>Statistical Issues and Recommendations for Clinical Trials Conducted During the COVID-19 Pandemic</a:t>
            </a:r>
          </a:p>
        </p:txBody>
      </p:sp>
      <p:sp>
        <p:nvSpPr>
          <p:cNvPr id="5" name="Rectangle 4">
            <a:extLst>
              <a:ext uri="{FF2B5EF4-FFF2-40B4-BE49-F238E27FC236}">
                <a16:creationId xmlns:a16="http://schemas.microsoft.com/office/drawing/2014/main" id="{FA754250-847A-45A8-B466-D0079FC92AF1}"/>
              </a:ext>
            </a:extLst>
          </p:cNvPr>
          <p:cNvSpPr/>
          <p:nvPr/>
        </p:nvSpPr>
        <p:spPr>
          <a:xfrm>
            <a:off x="1373080" y="3429000"/>
            <a:ext cx="9445840" cy="2185214"/>
          </a:xfrm>
          <a:prstGeom prst="rect">
            <a:avLst/>
          </a:prstGeom>
        </p:spPr>
        <p:txBody>
          <a:bodyPr wrap="square" anchor="t">
            <a:spAutoFit/>
          </a:bodyPr>
          <a:lstStyle/>
          <a:p>
            <a:pPr algn="ctr"/>
            <a:r>
              <a:rPr lang="en-US" sz="2800" dirty="0">
                <a:solidFill>
                  <a:schemeClr val="bg1"/>
                </a:solidFill>
                <a:latin typeface="Gill Sans MT"/>
              </a:rPr>
              <a:t>PSI Scientific Committee One Day Meeting </a:t>
            </a:r>
          </a:p>
          <a:p>
            <a:pPr algn="ctr"/>
            <a:r>
              <a:rPr lang="en-US" sz="2800" dirty="0">
                <a:solidFill>
                  <a:schemeClr val="bg1"/>
                </a:solidFill>
                <a:latin typeface="Gill Sans MT"/>
              </a:rPr>
              <a:t>Missing Data in Clinical Trials - Past, Present, and Future</a:t>
            </a:r>
          </a:p>
          <a:p>
            <a:pPr algn="ctr"/>
            <a:endParaRPr lang="en-US" sz="2000" dirty="0">
              <a:solidFill>
                <a:schemeClr val="bg1"/>
              </a:solidFill>
              <a:latin typeface="Gill Sans MT"/>
              <a:cs typeface="Arial"/>
            </a:endParaRPr>
          </a:p>
          <a:p>
            <a:pPr algn="ctr"/>
            <a:r>
              <a:rPr lang="en-US" sz="2000" dirty="0">
                <a:solidFill>
                  <a:schemeClr val="bg1"/>
                </a:solidFill>
                <a:latin typeface="Gill Sans MT"/>
                <a:cs typeface="Arial"/>
              </a:rPr>
              <a:t>Bohdana Ratitch, Bayer</a:t>
            </a:r>
          </a:p>
          <a:p>
            <a:pPr algn="ctr"/>
            <a:endParaRPr lang="en-US" sz="2000" dirty="0">
              <a:solidFill>
                <a:schemeClr val="bg1"/>
              </a:solidFill>
              <a:latin typeface="Gill Sans MT"/>
              <a:cs typeface="Arial"/>
            </a:endParaRPr>
          </a:p>
          <a:p>
            <a:endParaRPr lang="en-US" sz="2000" dirty="0">
              <a:solidFill>
                <a:schemeClr val="bg1"/>
              </a:solidFill>
              <a:latin typeface="Arial"/>
              <a:cs typeface="Arial"/>
            </a:endParaRPr>
          </a:p>
        </p:txBody>
      </p:sp>
    </p:spTree>
    <p:extLst>
      <p:ext uri="{BB962C8B-B14F-4D97-AF65-F5344CB8AC3E}">
        <p14:creationId xmlns:p14="http://schemas.microsoft.com/office/powerpoint/2010/main" val="3608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E59A8-F92D-4682-8700-85C02BCD4703}"/>
              </a:ext>
            </a:extLst>
          </p:cNvPr>
          <p:cNvSpPr/>
          <p:nvPr/>
        </p:nvSpPr>
        <p:spPr>
          <a:xfrm>
            <a:off x="4665518" y="5388429"/>
            <a:ext cx="7242464" cy="1290760"/>
          </a:xfrm>
          <a:prstGeom prst="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10</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Estimand framework – unnecessary complication or a helpful tool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10</a:t>
            </a:fld>
            <a:endParaRPr lang="en-US"/>
          </a:p>
        </p:txBody>
      </p:sp>
      <p:sp>
        <p:nvSpPr>
          <p:cNvPr id="72" name="Content Placeholder 2">
            <a:extLst>
              <a:ext uri="{FF2B5EF4-FFF2-40B4-BE49-F238E27FC236}">
                <a16:creationId xmlns:a16="http://schemas.microsoft.com/office/drawing/2014/main" id="{CFF43CB6-DC5E-4D1C-98A7-801BF29ACEA7}"/>
              </a:ext>
            </a:extLst>
          </p:cNvPr>
          <p:cNvSpPr txBox="1">
            <a:spLocks/>
          </p:cNvSpPr>
          <p:nvPr/>
        </p:nvSpPr>
        <p:spPr>
          <a:xfrm>
            <a:off x="4598136" y="1216960"/>
            <a:ext cx="7164373" cy="5260040"/>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buClr>
                <a:schemeClr val="accent1"/>
              </a:buClr>
            </a:pPr>
            <a:r>
              <a:rPr lang="en-US" sz="2400">
                <a:solidFill>
                  <a:srgbClr val="C00000"/>
                </a:solidFill>
                <a:latin typeface="Gill Sans MT" panose="020B0502020104020203" pitchFamily="34" charset="0"/>
                <a:cs typeface="Calibri"/>
              </a:rPr>
              <a:t>Estimand framework</a:t>
            </a:r>
            <a:r>
              <a:rPr lang="en-US" sz="2400">
                <a:latin typeface="Gill Sans MT" panose="020B0502020104020203" pitchFamily="34" charset="0"/>
                <a:cs typeface="Calibri"/>
              </a:rPr>
              <a:t> as the means to detail the study objective and </a:t>
            </a:r>
            <a:r>
              <a:rPr lang="en-US" sz="2400">
                <a:solidFill>
                  <a:srgbClr val="C00000"/>
                </a:solidFill>
                <a:latin typeface="Gill Sans MT" panose="020B0502020104020203" pitchFamily="34" charset="0"/>
                <a:cs typeface="Calibri"/>
              </a:rPr>
              <a:t>define targeted treatment effect</a:t>
            </a:r>
            <a:r>
              <a:rPr lang="en-US" sz="2400">
                <a:latin typeface="Gill Sans MT" panose="020B0502020104020203" pitchFamily="34" charset="0"/>
                <a:cs typeface="Calibri"/>
              </a:rPr>
              <a:t> using </a:t>
            </a:r>
            <a:r>
              <a:rPr lang="en-US" sz="2400">
                <a:solidFill>
                  <a:srgbClr val="C00000"/>
                </a:solidFill>
                <a:latin typeface="Gill Sans MT" panose="020B0502020104020203" pitchFamily="34" charset="0"/>
                <a:cs typeface="Calibri"/>
              </a:rPr>
              <a:t>five attributes.</a:t>
            </a:r>
          </a:p>
          <a:p>
            <a:pPr marL="305435" indent="-305435">
              <a:spcBef>
                <a:spcPts val="1200"/>
              </a:spcBef>
              <a:buClr>
                <a:schemeClr val="accent1"/>
              </a:buClr>
            </a:pPr>
            <a:r>
              <a:rPr lang="en-US" sz="2400">
                <a:latin typeface="Gill Sans MT" panose="020B0502020104020203" pitchFamily="34" charset="0"/>
                <a:cs typeface="Calibri"/>
              </a:rPr>
              <a:t>COVID-19 pandemic disruptions may impact the estimated treatment effect, with impact potentially exerted via any of the five estimand attributes</a:t>
            </a:r>
          </a:p>
          <a:p>
            <a:pPr marL="571500" indent="0">
              <a:spcBef>
                <a:spcPts val="1800"/>
              </a:spcBef>
              <a:buClr>
                <a:schemeClr val="accent1"/>
              </a:buClr>
              <a:buNone/>
            </a:pPr>
            <a:r>
              <a:rPr lang="en-US" sz="2400">
                <a:solidFill>
                  <a:srgbClr val="C00000"/>
                </a:solidFill>
                <a:latin typeface="Gill Sans MT" panose="020B0502020104020203" pitchFamily="34" charset="0"/>
                <a:cs typeface="Calibri"/>
              </a:rPr>
              <a:t>Study treatment interruptions</a:t>
            </a:r>
          </a:p>
          <a:p>
            <a:pPr marL="571500" indent="0">
              <a:spcBef>
                <a:spcPts val="1200"/>
              </a:spcBef>
              <a:buClr>
                <a:schemeClr val="accent1"/>
              </a:buClr>
              <a:buNone/>
            </a:pPr>
            <a:r>
              <a:rPr lang="en-US" sz="2400">
                <a:solidFill>
                  <a:srgbClr val="C00000"/>
                </a:solidFill>
                <a:latin typeface="Gill Sans MT" panose="020B0502020104020203" pitchFamily="34" charset="0"/>
                <a:cs typeface="Calibri"/>
              </a:rPr>
              <a:t>Alternative methods of assessment</a:t>
            </a:r>
          </a:p>
          <a:p>
            <a:pPr marL="571500" indent="0">
              <a:spcBef>
                <a:spcPts val="1200"/>
              </a:spcBef>
              <a:buClr>
                <a:schemeClr val="accent1"/>
              </a:buClr>
              <a:buNone/>
            </a:pPr>
            <a:r>
              <a:rPr lang="en-US" sz="2400">
                <a:solidFill>
                  <a:srgbClr val="C00000"/>
                </a:solidFill>
                <a:latin typeface="Gill Sans MT" panose="020B0502020104020203" pitchFamily="34" charset="0"/>
                <a:cs typeface="Calibri"/>
              </a:rPr>
              <a:t>COVID-19 hospitalizations, therapies, deaths</a:t>
            </a:r>
          </a:p>
          <a:p>
            <a:pPr marL="282575" indent="0" algn="ctr">
              <a:spcBef>
                <a:spcPts val="1200"/>
              </a:spcBef>
              <a:buClr>
                <a:schemeClr val="accent1"/>
              </a:buClr>
              <a:buNone/>
            </a:pPr>
            <a:r>
              <a:rPr lang="en-US" sz="2400" b="1" i="1">
                <a:latin typeface="Gill Sans MT"/>
                <a:cs typeface="Calibri"/>
              </a:rPr>
              <a:t>If estimands were not formally defined, still useful to assess the impacts systematically and as basis for regulatory discussions</a:t>
            </a:r>
            <a:endParaRPr lang="en-US" sz="2400" b="1" i="1">
              <a:solidFill>
                <a:srgbClr val="C00000"/>
              </a:solidFill>
              <a:latin typeface="Gill Sans MT" panose="020B0502020104020203" pitchFamily="34" charset="0"/>
              <a:cs typeface="Calibri"/>
            </a:endParaRPr>
          </a:p>
          <a:p>
            <a:pPr marL="0" indent="0">
              <a:spcBef>
                <a:spcPts val="1200"/>
              </a:spcBef>
              <a:buClr>
                <a:schemeClr val="accent1"/>
              </a:buClr>
              <a:buNone/>
            </a:pPr>
            <a:endParaRPr lang="en-US" sz="1800">
              <a:latin typeface="Gill Sans MT" panose="020B0502020104020203" pitchFamily="34" charset="0"/>
              <a:cs typeface="Calibri"/>
            </a:endParaRPr>
          </a:p>
        </p:txBody>
      </p:sp>
      <p:sp>
        <p:nvSpPr>
          <p:cNvPr id="30" name="Rectangle 29">
            <a:extLst>
              <a:ext uri="{FF2B5EF4-FFF2-40B4-BE49-F238E27FC236}">
                <a16:creationId xmlns:a16="http://schemas.microsoft.com/office/drawing/2014/main" id="{0B21388E-F03C-4320-8A28-C752C6E7E35D}"/>
              </a:ext>
            </a:extLst>
          </p:cNvPr>
          <p:cNvSpPr/>
          <p:nvPr/>
        </p:nvSpPr>
        <p:spPr>
          <a:xfrm>
            <a:off x="116829" y="1216959"/>
            <a:ext cx="4229068" cy="4171470"/>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r>
              <a:rPr lang="en-US"/>
              <a:t>Estimand:   Target      treatment effect</a:t>
            </a:r>
          </a:p>
        </p:txBody>
      </p:sp>
      <p:sp>
        <p:nvSpPr>
          <p:cNvPr id="31" name="Date Placeholder 2">
            <a:extLst>
              <a:ext uri="{FF2B5EF4-FFF2-40B4-BE49-F238E27FC236}">
                <a16:creationId xmlns:a16="http://schemas.microsoft.com/office/drawing/2014/main" id="{96885C6C-A29E-47B2-B427-2B81436359F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2020 DIA, Inc. All rights reserved.</a:t>
            </a:r>
          </a:p>
        </p:txBody>
      </p:sp>
      <p:sp>
        <p:nvSpPr>
          <p:cNvPr id="32" name="Trapezoid 31">
            <a:extLst>
              <a:ext uri="{FF2B5EF4-FFF2-40B4-BE49-F238E27FC236}">
                <a16:creationId xmlns:a16="http://schemas.microsoft.com/office/drawing/2014/main" id="{853B0D2A-B67A-4181-938E-4CD1EC0CE76A}"/>
              </a:ext>
            </a:extLst>
          </p:cNvPr>
          <p:cNvSpPr/>
          <p:nvPr/>
        </p:nvSpPr>
        <p:spPr>
          <a:xfrm>
            <a:off x="325835" y="4723633"/>
            <a:ext cx="3810000" cy="520480"/>
          </a:xfrm>
          <a:prstGeom prst="trapezoid">
            <a:avLst>
              <a:gd name="adj" fmla="val 41821"/>
            </a:avLst>
          </a:prstGeom>
          <a:pattFill prst="zigZag">
            <a:fgClr>
              <a:srgbClr val="799C4B"/>
            </a:fgClr>
            <a:bgClr>
              <a:schemeClr val="bg1"/>
            </a:bgClr>
          </a:patt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accent5">
                    <a:lumMod val="50000"/>
                  </a:schemeClr>
                </a:solidFill>
              </a:rPr>
              <a:t>Intercurrent events</a:t>
            </a:r>
          </a:p>
        </p:txBody>
      </p:sp>
      <p:grpSp>
        <p:nvGrpSpPr>
          <p:cNvPr id="33" name="Group 32">
            <a:extLst>
              <a:ext uri="{FF2B5EF4-FFF2-40B4-BE49-F238E27FC236}">
                <a16:creationId xmlns:a16="http://schemas.microsoft.com/office/drawing/2014/main" id="{BD9CBB0D-DCDA-4B7C-A187-0BAD3552004B}"/>
              </a:ext>
            </a:extLst>
          </p:cNvPr>
          <p:cNvGrpSpPr/>
          <p:nvPr/>
        </p:nvGrpSpPr>
        <p:grpSpPr>
          <a:xfrm>
            <a:off x="1401930" y="1303545"/>
            <a:ext cx="1657810" cy="1765290"/>
            <a:chOff x="3184295" y="0"/>
            <a:chExt cx="1657810" cy="1765290"/>
          </a:xfrm>
          <a:pattFill prst="diagBrick">
            <a:fgClr>
              <a:schemeClr val="accent1"/>
            </a:fgClr>
            <a:bgClr>
              <a:schemeClr val="bg1"/>
            </a:bgClr>
          </a:pattFill>
        </p:grpSpPr>
        <p:sp>
          <p:nvSpPr>
            <p:cNvPr id="34" name="Isosceles Triangle 33">
              <a:extLst>
                <a:ext uri="{FF2B5EF4-FFF2-40B4-BE49-F238E27FC236}">
                  <a16:creationId xmlns:a16="http://schemas.microsoft.com/office/drawing/2014/main" id="{10DBFE52-9101-438D-BA1E-E108355FCFDE}"/>
                </a:ext>
              </a:extLst>
            </p:cNvPr>
            <p:cNvSpPr/>
            <p:nvPr/>
          </p:nvSpPr>
          <p:spPr>
            <a:xfrm>
              <a:off x="3184295" y="0"/>
              <a:ext cx="1657810" cy="1657810"/>
            </a:xfrm>
            <a:prstGeom prst="triangl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Isosceles Triangle 4">
              <a:extLst>
                <a:ext uri="{FF2B5EF4-FFF2-40B4-BE49-F238E27FC236}">
                  <a16:creationId xmlns:a16="http://schemas.microsoft.com/office/drawing/2014/main" id="{6CB6476C-B465-4E1D-A951-A1774899BD37}"/>
                </a:ext>
              </a:extLst>
            </p:cNvPr>
            <p:cNvSpPr txBox="1"/>
            <p:nvPr/>
          </p:nvSpPr>
          <p:spPr>
            <a:xfrm>
              <a:off x="3492990" y="936385"/>
              <a:ext cx="1079292" cy="82890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a:solidFill>
                    <a:schemeClr val="accent5">
                      <a:lumMod val="50000"/>
                    </a:schemeClr>
                  </a:solidFill>
                </a:rPr>
                <a:t>Summary measure</a:t>
              </a:r>
            </a:p>
          </p:txBody>
        </p:sp>
      </p:grpSp>
      <p:grpSp>
        <p:nvGrpSpPr>
          <p:cNvPr id="58" name="Group 57">
            <a:extLst>
              <a:ext uri="{FF2B5EF4-FFF2-40B4-BE49-F238E27FC236}">
                <a16:creationId xmlns:a16="http://schemas.microsoft.com/office/drawing/2014/main" id="{EAA24D59-E0CD-42BA-BBC3-91BA33BCE3F1}"/>
              </a:ext>
            </a:extLst>
          </p:cNvPr>
          <p:cNvGrpSpPr/>
          <p:nvPr/>
        </p:nvGrpSpPr>
        <p:grpSpPr>
          <a:xfrm>
            <a:off x="1401931" y="2995129"/>
            <a:ext cx="1657810" cy="1657810"/>
            <a:chOff x="3184295" y="1657810"/>
            <a:chExt cx="1657810" cy="1657810"/>
          </a:xfrm>
          <a:pattFill prst="diagBrick">
            <a:fgClr>
              <a:schemeClr val="accent1"/>
            </a:fgClr>
            <a:bgClr>
              <a:schemeClr val="bg1"/>
            </a:bgClr>
          </a:pattFill>
        </p:grpSpPr>
        <p:sp>
          <p:nvSpPr>
            <p:cNvPr id="59" name="Isosceles Triangle 58">
              <a:extLst>
                <a:ext uri="{FF2B5EF4-FFF2-40B4-BE49-F238E27FC236}">
                  <a16:creationId xmlns:a16="http://schemas.microsoft.com/office/drawing/2014/main" id="{1A1F50B4-1CA0-42CC-9988-215C8A29A198}"/>
                </a:ext>
              </a:extLst>
            </p:cNvPr>
            <p:cNvSpPr/>
            <p:nvPr/>
          </p:nvSpPr>
          <p:spPr>
            <a:xfrm rot="10800000">
              <a:off x="3184295" y="1657810"/>
              <a:ext cx="1657810" cy="1657810"/>
            </a:xfrm>
            <a:prstGeom prst="triangl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Isosceles Triangle 4">
              <a:extLst>
                <a:ext uri="{FF2B5EF4-FFF2-40B4-BE49-F238E27FC236}">
                  <a16:creationId xmlns:a16="http://schemas.microsoft.com/office/drawing/2014/main" id="{6F39DDAB-B5B0-4A6B-9F1B-124632C24C39}"/>
                </a:ext>
              </a:extLst>
            </p:cNvPr>
            <p:cNvSpPr txBox="1"/>
            <p:nvPr/>
          </p:nvSpPr>
          <p:spPr>
            <a:xfrm>
              <a:off x="3460120" y="1725764"/>
              <a:ext cx="1183901" cy="82890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a:solidFill>
                    <a:schemeClr val="accent5">
                      <a:lumMod val="50000"/>
                    </a:schemeClr>
                  </a:solidFill>
                </a:rPr>
                <a:t>Endpoint</a:t>
              </a:r>
            </a:p>
          </p:txBody>
        </p:sp>
      </p:grpSp>
      <p:grpSp>
        <p:nvGrpSpPr>
          <p:cNvPr id="61" name="Group 60">
            <a:extLst>
              <a:ext uri="{FF2B5EF4-FFF2-40B4-BE49-F238E27FC236}">
                <a16:creationId xmlns:a16="http://schemas.microsoft.com/office/drawing/2014/main" id="{B6914B8E-AD9E-4EC5-AB35-226094398F4B}"/>
              </a:ext>
            </a:extLst>
          </p:cNvPr>
          <p:cNvGrpSpPr/>
          <p:nvPr/>
        </p:nvGrpSpPr>
        <p:grpSpPr>
          <a:xfrm>
            <a:off x="534154" y="3024164"/>
            <a:ext cx="1657810" cy="1778699"/>
            <a:chOff x="2389333" y="1712628"/>
            <a:chExt cx="1657810" cy="1778699"/>
          </a:xfrm>
          <a:pattFill prst="diagBrick">
            <a:fgClr>
              <a:schemeClr val="accent1"/>
            </a:fgClr>
            <a:bgClr>
              <a:schemeClr val="bg1"/>
            </a:bgClr>
          </a:pattFill>
        </p:grpSpPr>
        <p:sp>
          <p:nvSpPr>
            <p:cNvPr id="62" name="Isosceles Triangle 61">
              <a:extLst>
                <a:ext uri="{FF2B5EF4-FFF2-40B4-BE49-F238E27FC236}">
                  <a16:creationId xmlns:a16="http://schemas.microsoft.com/office/drawing/2014/main" id="{C7F29979-D7A9-42B5-9036-B640AEEF3D1A}"/>
                </a:ext>
              </a:extLst>
            </p:cNvPr>
            <p:cNvSpPr/>
            <p:nvPr/>
          </p:nvSpPr>
          <p:spPr>
            <a:xfrm>
              <a:off x="2389333" y="1712628"/>
              <a:ext cx="1657810" cy="1657810"/>
            </a:xfrm>
            <a:prstGeom prst="triangl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Isosceles Triangle 4">
              <a:extLst>
                <a:ext uri="{FF2B5EF4-FFF2-40B4-BE49-F238E27FC236}">
                  <a16:creationId xmlns:a16="http://schemas.microsoft.com/office/drawing/2014/main" id="{90D139BE-DFFC-4782-953C-13FF6DEEB28A}"/>
                </a:ext>
              </a:extLst>
            </p:cNvPr>
            <p:cNvSpPr txBox="1"/>
            <p:nvPr/>
          </p:nvSpPr>
          <p:spPr>
            <a:xfrm>
              <a:off x="2611004" y="2662422"/>
              <a:ext cx="1183901" cy="828905"/>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a:solidFill>
                    <a:schemeClr val="accent5">
                      <a:lumMod val="50000"/>
                    </a:schemeClr>
                  </a:solidFill>
                </a:rPr>
                <a:t>Treatment condition</a:t>
              </a:r>
            </a:p>
          </p:txBody>
        </p:sp>
      </p:grpSp>
      <p:grpSp>
        <p:nvGrpSpPr>
          <p:cNvPr id="64" name="Group 63">
            <a:extLst>
              <a:ext uri="{FF2B5EF4-FFF2-40B4-BE49-F238E27FC236}">
                <a16:creationId xmlns:a16="http://schemas.microsoft.com/office/drawing/2014/main" id="{37080605-B0FF-4245-8B1A-08F73EFEEE67}"/>
              </a:ext>
            </a:extLst>
          </p:cNvPr>
          <p:cNvGrpSpPr/>
          <p:nvPr/>
        </p:nvGrpSpPr>
        <p:grpSpPr>
          <a:xfrm>
            <a:off x="2269707" y="3013589"/>
            <a:ext cx="1657810" cy="1657810"/>
            <a:chOff x="4013200" y="1639911"/>
            <a:chExt cx="1657810" cy="1657810"/>
          </a:xfrm>
          <a:pattFill prst="diagBrick">
            <a:fgClr>
              <a:schemeClr val="accent1"/>
            </a:fgClr>
            <a:bgClr>
              <a:schemeClr val="bg1"/>
            </a:bgClr>
          </a:pattFill>
        </p:grpSpPr>
        <p:sp>
          <p:nvSpPr>
            <p:cNvPr id="65" name="Isosceles Triangle 64">
              <a:extLst>
                <a:ext uri="{FF2B5EF4-FFF2-40B4-BE49-F238E27FC236}">
                  <a16:creationId xmlns:a16="http://schemas.microsoft.com/office/drawing/2014/main" id="{88DD6C6E-44A4-4B37-A76C-F37D1B5C0B65}"/>
                </a:ext>
              </a:extLst>
            </p:cNvPr>
            <p:cNvSpPr/>
            <p:nvPr/>
          </p:nvSpPr>
          <p:spPr>
            <a:xfrm>
              <a:off x="4013200" y="1639911"/>
              <a:ext cx="1657810" cy="1657810"/>
            </a:xfrm>
            <a:prstGeom prst="triangl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Isosceles Triangle 4">
              <a:extLst>
                <a:ext uri="{FF2B5EF4-FFF2-40B4-BE49-F238E27FC236}">
                  <a16:creationId xmlns:a16="http://schemas.microsoft.com/office/drawing/2014/main" id="{658CA726-9242-440A-AA13-1DDAA543977A}"/>
                </a:ext>
              </a:extLst>
            </p:cNvPr>
            <p:cNvSpPr txBox="1"/>
            <p:nvPr/>
          </p:nvSpPr>
          <p:spPr>
            <a:xfrm>
              <a:off x="4265438" y="2904600"/>
              <a:ext cx="1183901" cy="31980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a:solidFill>
                    <a:schemeClr val="accent5">
                      <a:lumMod val="50000"/>
                    </a:schemeClr>
                  </a:solidFill>
                </a:rPr>
                <a:t>Population</a:t>
              </a:r>
            </a:p>
          </p:txBody>
        </p:sp>
      </p:grpSp>
      <p:sp>
        <p:nvSpPr>
          <p:cNvPr id="67" name="Flowchart: Process 66">
            <a:extLst>
              <a:ext uri="{FF2B5EF4-FFF2-40B4-BE49-F238E27FC236}">
                <a16:creationId xmlns:a16="http://schemas.microsoft.com/office/drawing/2014/main" id="{16C04A00-7660-4E19-8F11-C0A721DD34C8}"/>
              </a:ext>
            </a:extLst>
          </p:cNvPr>
          <p:cNvSpPr/>
          <p:nvPr/>
        </p:nvSpPr>
        <p:spPr>
          <a:xfrm>
            <a:off x="116829" y="6004247"/>
            <a:ext cx="4229069" cy="674942"/>
          </a:xfrm>
          <a:prstGeom prst="flowChartProcess">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sz="1600" b="1"/>
              <a:t>Study objective</a:t>
            </a:r>
          </a:p>
        </p:txBody>
      </p:sp>
      <p:pic>
        <p:nvPicPr>
          <p:cNvPr id="68" name="Graphic 67" descr="Bullseye">
            <a:extLst>
              <a:ext uri="{FF2B5EF4-FFF2-40B4-BE49-F238E27FC236}">
                <a16:creationId xmlns:a16="http://schemas.microsoft.com/office/drawing/2014/main" id="{5C174178-64F8-407E-9B41-0D390DC540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5766" y="6081477"/>
            <a:ext cx="520481" cy="520481"/>
          </a:xfrm>
          <a:prstGeom prst="rect">
            <a:avLst/>
          </a:prstGeom>
        </p:spPr>
      </p:pic>
      <p:sp>
        <p:nvSpPr>
          <p:cNvPr id="69" name="Rectangle 68">
            <a:extLst>
              <a:ext uri="{FF2B5EF4-FFF2-40B4-BE49-F238E27FC236}">
                <a16:creationId xmlns:a16="http://schemas.microsoft.com/office/drawing/2014/main" id="{A472CF00-89F8-4A82-8ED1-2C2CD39AFF58}"/>
              </a:ext>
            </a:extLst>
          </p:cNvPr>
          <p:cNvSpPr/>
          <p:nvPr/>
        </p:nvSpPr>
        <p:spPr>
          <a:xfrm>
            <a:off x="116830" y="5475015"/>
            <a:ext cx="4229068" cy="441547"/>
          </a:xfrm>
          <a:prstGeom prst="rect">
            <a:avLst/>
          </a:prstGeom>
          <a:solidFill>
            <a:srgbClr val="799C4B"/>
          </a:solid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accent5">
                    <a:lumMod val="50000"/>
                  </a:schemeClr>
                </a:solidFill>
              </a:rPr>
              <a:t>Randomized / initial treatment</a:t>
            </a:r>
          </a:p>
        </p:txBody>
      </p:sp>
      <p:pic>
        <p:nvPicPr>
          <p:cNvPr id="70" name="Graphic 69" descr="Chevron arrows RTL">
            <a:extLst>
              <a:ext uri="{FF2B5EF4-FFF2-40B4-BE49-F238E27FC236}">
                <a16:creationId xmlns:a16="http://schemas.microsoft.com/office/drawing/2014/main" id="{90DC95AB-BCA0-43C0-9A6A-E120BABE07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2048272" y="5605038"/>
            <a:ext cx="365125" cy="914400"/>
          </a:xfrm>
          <a:prstGeom prst="rect">
            <a:avLst/>
          </a:prstGeom>
        </p:spPr>
      </p:pic>
      <p:pic>
        <p:nvPicPr>
          <p:cNvPr id="29" name="Graphic 28" descr="Comet">
            <a:extLst>
              <a:ext uri="{FF2B5EF4-FFF2-40B4-BE49-F238E27FC236}">
                <a16:creationId xmlns:a16="http://schemas.microsoft.com/office/drawing/2014/main" id="{FF094C8F-6247-4187-A4B5-EA709DD762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58909">
            <a:off x="4561508" y="3762851"/>
            <a:ext cx="622229" cy="622229"/>
          </a:xfrm>
          <a:prstGeom prst="rect">
            <a:avLst/>
          </a:prstGeom>
        </p:spPr>
      </p:pic>
      <p:pic>
        <p:nvPicPr>
          <p:cNvPr id="36" name="Graphic 35" descr="Comet">
            <a:extLst>
              <a:ext uri="{FF2B5EF4-FFF2-40B4-BE49-F238E27FC236}">
                <a16:creationId xmlns:a16="http://schemas.microsoft.com/office/drawing/2014/main" id="{B7A45E76-12B8-41CF-8E57-591B5BB68E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58909">
            <a:off x="4585180" y="4252799"/>
            <a:ext cx="622229" cy="622229"/>
          </a:xfrm>
          <a:prstGeom prst="rect">
            <a:avLst/>
          </a:prstGeom>
        </p:spPr>
      </p:pic>
      <p:pic>
        <p:nvPicPr>
          <p:cNvPr id="37" name="Graphic 36" descr="Comet">
            <a:extLst>
              <a:ext uri="{FF2B5EF4-FFF2-40B4-BE49-F238E27FC236}">
                <a16:creationId xmlns:a16="http://schemas.microsoft.com/office/drawing/2014/main" id="{DFC68FF0-4955-4479-8BEA-07056DA06D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58909">
            <a:off x="4561509" y="4743941"/>
            <a:ext cx="622229" cy="622229"/>
          </a:xfrm>
          <a:prstGeom prst="rect">
            <a:avLst/>
          </a:prstGeom>
        </p:spPr>
      </p:pic>
    </p:spTree>
    <p:extLst>
      <p:ext uri="{BB962C8B-B14F-4D97-AF65-F5344CB8AC3E}">
        <p14:creationId xmlns:p14="http://schemas.microsoft.com/office/powerpoint/2010/main" val="365579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11</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Addressing intercurrent events – general framework</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11</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709860" y="3034487"/>
            <a:ext cx="2744539" cy="1222164"/>
          </a:xfrm>
          <a:prstGeom prst="flowChartAlternateProcess">
            <a:avLst/>
          </a:prstGeom>
          <a:ln w="28575">
            <a:solidFill>
              <a:schemeClr val="accent5"/>
            </a:solidFill>
          </a:ln>
        </p:spPr>
        <p:txBody>
          <a:bodyPr vert="horz" lIns="91440" tIns="45720" rIns="91440" bIns="45720" rtlCol="0" anchor="t">
            <a:normAutofit fontScale="92500" lnSpcReduction="10000"/>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2B88D2"/>
                </a:solidFill>
                <a:latin typeface="Gill Sans MT" panose="020B0502020104020203" pitchFamily="34" charset="0"/>
                <a:cs typeface="Calibri"/>
              </a:rPr>
              <a:t>Not pandemic-related</a:t>
            </a:r>
            <a:r>
              <a:rPr lang="en-US" sz="140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a:latin typeface="Gill Sans MT" panose="020B0502020104020203" pitchFamily="34" charset="0"/>
                <a:cs typeface="Calibri"/>
              </a:rPr>
              <a:t>ICEs </a:t>
            </a:r>
            <a:r>
              <a:rPr lang="en-US" sz="1400">
                <a:latin typeface="Gill Sans MT"/>
              </a:rPr>
              <a:t>due to treatment-related reasons (LOE, tolerability)</a:t>
            </a:r>
          </a:p>
          <a:p>
            <a:pPr marL="171450" indent="-171450">
              <a:buFont typeface="Arial" panose="020B0604020202020204" pitchFamily="34" charset="0"/>
              <a:buChar char="•"/>
            </a:pPr>
            <a:r>
              <a:rPr lang="en-US" sz="1400">
                <a:latin typeface="Gill Sans MT"/>
              </a:rPr>
              <a:t>ICEs due to other reasons, not related to the pandemic</a:t>
            </a:r>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709861" y="1268714"/>
            <a:ext cx="11318853" cy="1157626"/>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C00000"/>
                </a:solidFill>
                <a:latin typeface="Gill Sans MT"/>
              </a:rPr>
              <a:t>Consider possible ICEs - changes in randomized/initial treatment or terminal events</a:t>
            </a:r>
            <a:endParaRPr lang="en-US" sz="1400" b="1" dirty="0">
              <a:latin typeface="Gill Sans MT"/>
            </a:endParaRPr>
          </a:p>
          <a:p>
            <a:pPr marL="171450" indent="-171450">
              <a:buFont typeface="Arial" panose="020B0604020202020204" pitchFamily="34" charset="0"/>
              <a:buChar char="•"/>
            </a:pPr>
            <a:r>
              <a:rPr lang="en-US" sz="1400" dirty="0">
                <a:latin typeface="Gill Sans MT"/>
              </a:rPr>
              <a:t>Study treatment permanently discontinued (with or without switch to an alternative therapy for study disease);</a:t>
            </a:r>
          </a:p>
          <a:p>
            <a:pPr marL="171450" indent="-171450">
              <a:buFont typeface="Arial" panose="020B0604020202020204" pitchFamily="34" charset="0"/>
              <a:buChar char="•"/>
            </a:pPr>
            <a:r>
              <a:rPr lang="en-US" sz="1400" dirty="0">
                <a:latin typeface="Gill Sans MT"/>
              </a:rPr>
              <a:t>Study treatment temporarily interrupted or compliance significantly reduced (with or without changes in concomitant therapy for study disease);</a:t>
            </a:r>
          </a:p>
          <a:p>
            <a:pPr marL="171450" indent="-171450">
              <a:buFont typeface="Arial" panose="020B0604020202020204" pitchFamily="34" charset="0"/>
              <a:buChar char="•"/>
            </a:pPr>
            <a:r>
              <a:rPr lang="en-US" sz="1400" dirty="0">
                <a:latin typeface="Gill Sans MT"/>
                <a:cs typeface="Calibri"/>
              </a:rPr>
              <a:t>Death</a:t>
            </a:r>
            <a:endParaRPr lang="en-US" sz="1400" dirty="0">
              <a:latin typeface="Gill Sans MT" panose="020B0502020104020203" pitchFamily="34" charset="0"/>
              <a:cs typeface="Calibri"/>
            </a:endParaRPr>
          </a:p>
        </p:txBody>
      </p:sp>
      <p:sp>
        <p:nvSpPr>
          <p:cNvPr id="12" name="Content Placeholder 2">
            <a:extLst>
              <a:ext uri="{FF2B5EF4-FFF2-40B4-BE49-F238E27FC236}">
                <a16:creationId xmlns:a16="http://schemas.microsoft.com/office/drawing/2014/main" id="{00C2BF2D-9721-47E5-9E2C-0402B9AD014F}"/>
              </a:ext>
            </a:extLst>
          </p:cNvPr>
          <p:cNvSpPr txBox="1">
            <a:spLocks/>
          </p:cNvSpPr>
          <p:nvPr/>
        </p:nvSpPr>
        <p:spPr>
          <a:xfrm>
            <a:off x="709859" y="2547182"/>
            <a:ext cx="2744539" cy="36512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a:solidFill>
                  <a:srgbClr val="C00000"/>
                </a:solidFill>
                <a:latin typeface="Gill Sans MT" panose="020B0502020104020203" pitchFamily="34" charset="0"/>
                <a:cs typeface="Calibri"/>
              </a:rPr>
              <a:t>Consider reasons for ICEs</a:t>
            </a:r>
          </a:p>
        </p:txBody>
      </p:sp>
      <p:sp>
        <p:nvSpPr>
          <p:cNvPr id="13" name="Content Placeholder 2">
            <a:extLst>
              <a:ext uri="{FF2B5EF4-FFF2-40B4-BE49-F238E27FC236}">
                <a16:creationId xmlns:a16="http://schemas.microsoft.com/office/drawing/2014/main" id="{7C5EE58A-3F26-4C35-9CD4-8A6CA4542DF4}"/>
              </a:ext>
            </a:extLst>
          </p:cNvPr>
          <p:cNvSpPr txBox="1">
            <a:spLocks/>
          </p:cNvSpPr>
          <p:nvPr/>
        </p:nvSpPr>
        <p:spPr>
          <a:xfrm>
            <a:off x="709859" y="4351284"/>
            <a:ext cx="2744539" cy="122686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2B88D2"/>
                </a:solidFill>
                <a:latin typeface="Gill Sans MT" panose="020B0502020104020203" pitchFamily="34" charset="0"/>
                <a:cs typeface="Calibri"/>
              </a:rPr>
              <a:t>Pandemic-related</a:t>
            </a:r>
            <a:r>
              <a:rPr lang="en-US" sz="140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a:latin typeface="Gill Sans MT" panose="020B0502020104020203" pitchFamily="34" charset="0"/>
                <a:cs typeface="Calibri"/>
              </a:rPr>
              <a:t>ICEs </a:t>
            </a:r>
            <a:r>
              <a:rPr lang="en-US" sz="1400">
                <a:latin typeface="Gill Sans MT"/>
                <a:cs typeface="Calibri"/>
              </a:rPr>
              <a:t>with the primary reason </a:t>
            </a:r>
            <a:r>
              <a:rPr lang="en-US" sz="1400">
                <a:latin typeface="Gill Sans MT"/>
              </a:rPr>
              <a:t>related to the pandemic</a:t>
            </a:r>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7004" y="2195429"/>
            <a:ext cx="914400" cy="732723"/>
          </a:xfrm>
          <a:prstGeom prst="rect">
            <a:avLst/>
          </a:prstGeom>
        </p:spPr>
      </p:pic>
    </p:spTree>
    <p:extLst>
      <p:ext uri="{BB962C8B-B14F-4D97-AF65-F5344CB8AC3E}">
        <p14:creationId xmlns:p14="http://schemas.microsoft.com/office/powerpoint/2010/main" val="238786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12</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general framework</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709860" y="3034487"/>
            <a:ext cx="2744539" cy="1222164"/>
          </a:xfrm>
          <a:prstGeom prst="flowChartAlternateProcess">
            <a:avLst/>
          </a:prstGeom>
          <a:ln w="28575">
            <a:solidFill>
              <a:schemeClr val="accent5"/>
            </a:solidFill>
          </a:ln>
        </p:spPr>
        <p:txBody>
          <a:bodyPr vert="horz" lIns="91440" tIns="45720" rIns="91440" bIns="45720" rtlCol="0" anchor="t">
            <a:normAutofit fontScale="92500" lnSpcReduction="10000"/>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2B88D2"/>
                </a:solidFill>
                <a:latin typeface="Gill Sans MT" panose="020B0502020104020203" pitchFamily="34" charset="0"/>
                <a:cs typeface="Calibri"/>
              </a:rPr>
              <a:t>Not pandemic-related</a:t>
            </a:r>
            <a:r>
              <a:rPr lang="en-US" sz="1400" dirty="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dirty="0">
                <a:latin typeface="Gill Sans MT" panose="020B0502020104020203" pitchFamily="34" charset="0"/>
                <a:cs typeface="Calibri"/>
              </a:rPr>
              <a:t>ICEs </a:t>
            </a:r>
            <a:r>
              <a:rPr lang="en-US" sz="1400" dirty="0">
                <a:latin typeface="Gill Sans MT"/>
              </a:rPr>
              <a:t>due to treatment-related reasons (LOE, tolerability)</a:t>
            </a:r>
          </a:p>
          <a:p>
            <a:pPr marL="171450" indent="-171450">
              <a:buFont typeface="Arial" panose="020B0604020202020204" pitchFamily="34" charset="0"/>
              <a:buChar char="•"/>
            </a:pPr>
            <a:r>
              <a:rPr lang="en-US" sz="1400" dirty="0">
                <a:latin typeface="Gill Sans MT"/>
              </a:rPr>
              <a:t>ICEs due to other reasons, not related to the pandemic</a:t>
            </a:r>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709861" y="1268714"/>
            <a:ext cx="11318853" cy="1157626"/>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C00000"/>
                </a:solidFill>
                <a:latin typeface="Gill Sans MT"/>
              </a:rPr>
              <a:t>Consider possible ICEs - changes in randomized/initial treatment or terminal events</a:t>
            </a:r>
            <a:endParaRPr lang="en-US" sz="1400" b="1">
              <a:latin typeface="Gill Sans MT"/>
            </a:endParaRPr>
          </a:p>
          <a:p>
            <a:pPr marL="171450" indent="-171450">
              <a:buFont typeface="Arial" panose="020B0604020202020204" pitchFamily="34" charset="0"/>
              <a:buChar char="•"/>
            </a:pPr>
            <a:r>
              <a:rPr lang="en-US" sz="1400">
                <a:latin typeface="Gill Sans MT"/>
              </a:rPr>
              <a:t>Study treatment permanently discontinued (with or without switch to an alternative therapy for study disease);</a:t>
            </a:r>
          </a:p>
          <a:p>
            <a:pPr marL="171450" indent="-171450">
              <a:buFont typeface="Arial" panose="020B0604020202020204" pitchFamily="34" charset="0"/>
              <a:buChar char="•"/>
            </a:pPr>
            <a:r>
              <a:rPr lang="en-US" sz="1400">
                <a:latin typeface="Gill Sans MT"/>
              </a:rPr>
              <a:t>Study treatment temporarily interrupted or compliance significantly reduced (with or without changes in concomitant therapy for study disease);</a:t>
            </a:r>
          </a:p>
          <a:p>
            <a:pPr marL="171450" indent="-171450">
              <a:buFont typeface="Arial" panose="020B0604020202020204" pitchFamily="34" charset="0"/>
              <a:buChar char="•"/>
            </a:pPr>
            <a:r>
              <a:rPr lang="en-US" sz="1400">
                <a:latin typeface="Gill Sans MT"/>
                <a:cs typeface="Calibri"/>
              </a:rPr>
              <a:t>Death</a:t>
            </a:r>
            <a:endParaRPr lang="en-US" sz="1400">
              <a:latin typeface="Gill Sans MT" panose="020B0502020104020203" pitchFamily="34" charset="0"/>
              <a:cs typeface="Calibri"/>
            </a:endParaRPr>
          </a:p>
        </p:txBody>
      </p:sp>
      <p:sp>
        <p:nvSpPr>
          <p:cNvPr id="12" name="Content Placeholder 2">
            <a:extLst>
              <a:ext uri="{FF2B5EF4-FFF2-40B4-BE49-F238E27FC236}">
                <a16:creationId xmlns:a16="http://schemas.microsoft.com/office/drawing/2014/main" id="{00C2BF2D-9721-47E5-9E2C-0402B9AD014F}"/>
              </a:ext>
            </a:extLst>
          </p:cNvPr>
          <p:cNvSpPr txBox="1">
            <a:spLocks/>
          </p:cNvSpPr>
          <p:nvPr/>
        </p:nvSpPr>
        <p:spPr>
          <a:xfrm>
            <a:off x="709859" y="2547182"/>
            <a:ext cx="2744539" cy="36512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dirty="0">
                <a:solidFill>
                  <a:srgbClr val="C00000"/>
                </a:solidFill>
                <a:latin typeface="Gill Sans MT" panose="020B0502020104020203" pitchFamily="34" charset="0"/>
                <a:cs typeface="Calibri"/>
              </a:rPr>
              <a:t>Consider reasons for ICEs</a:t>
            </a:r>
          </a:p>
        </p:txBody>
      </p:sp>
      <p:sp>
        <p:nvSpPr>
          <p:cNvPr id="13" name="Content Placeholder 2">
            <a:extLst>
              <a:ext uri="{FF2B5EF4-FFF2-40B4-BE49-F238E27FC236}">
                <a16:creationId xmlns:a16="http://schemas.microsoft.com/office/drawing/2014/main" id="{7C5EE58A-3F26-4C35-9CD4-8A6CA4542DF4}"/>
              </a:ext>
            </a:extLst>
          </p:cNvPr>
          <p:cNvSpPr txBox="1">
            <a:spLocks/>
          </p:cNvSpPr>
          <p:nvPr/>
        </p:nvSpPr>
        <p:spPr>
          <a:xfrm>
            <a:off x="709859" y="4351284"/>
            <a:ext cx="2744539" cy="122686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2B88D2"/>
                </a:solidFill>
                <a:latin typeface="Gill Sans MT" panose="020B0502020104020203" pitchFamily="34" charset="0"/>
                <a:cs typeface="Calibri"/>
              </a:rPr>
              <a:t>Pandemic-related</a:t>
            </a:r>
            <a:r>
              <a:rPr lang="en-US" sz="140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a:latin typeface="Gill Sans MT" panose="020B0502020104020203" pitchFamily="34" charset="0"/>
                <a:cs typeface="Calibri"/>
              </a:rPr>
              <a:t>ICEs </a:t>
            </a:r>
            <a:r>
              <a:rPr lang="en-US" sz="1400">
                <a:latin typeface="Gill Sans MT"/>
                <a:cs typeface="Calibri"/>
              </a:rPr>
              <a:t>with the primary reason </a:t>
            </a:r>
            <a:r>
              <a:rPr lang="en-US" sz="1400">
                <a:latin typeface="Gill Sans MT"/>
              </a:rPr>
              <a:t>related to the pandemic</a:t>
            </a:r>
          </a:p>
        </p:txBody>
      </p:sp>
      <p:sp>
        <p:nvSpPr>
          <p:cNvPr id="14" name="Content Placeholder 2">
            <a:extLst>
              <a:ext uri="{FF2B5EF4-FFF2-40B4-BE49-F238E27FC236}">
                <a16:creationId xmlns:a16="http://schemas.microsoft.com/office/drawing/2014/main" id="{6344328C-D8F2-4873-BE6C-B90A1EBB42CF}"/>
              </a:ext>
            </a:extLst>
          </p:cNvPr>
          <p:cNvSpPr txBox="1">
            <a:spLocks/>
          </p:cNvSpPr>
          <p:nvPr/>
        </p:nvSpPr>
        <p:spPr>
          <a:xfrm>
            <a:off x="9590510" y="4856856"/>
            <a:ext cx="2438202" cy="1877052"/>
          </a:xfrm>
          <a:prstGeom prst="flowChartAlternateProcess">
            <a:avLst/>
          </a:prstGeom>
          <a:solidFill>
            <a:schemeClr val="bg1"/>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Participant’s COVID-19 Concomitant Treatment(s)</a:t>
            </a:r>
          </a:p>
          <a:p>
            <a:pPr marL="171450" indent="-171450">
              <a:buFont typeface="Arial" panose="020B0604020202020204" pitchFamily="34" charset="0"/>
              <a:buChar char="•"/>
            </a:pPr>
            <a:r>
              <a:rPr lang="en-US" sz="1200">
                <a:latin typeface="Gill Sans MT" panose="020B0502020104020203" pitchFamily="34" charset="0"/>
                <a:cs typeface="Calibri"/>
              </a:rPr>
              <a:t>Treated for COVID-19 (pharmacologically, oxygen);</a:t>
            </a:r>
          </a:p>
          <a:p>
            <a:pPr marL="171450" indent="-171450">
              <a:buFont typeface="Arial" panose="020B0604020202020204" pitchFamily="34" charset="0"/>
              <a:buChar char="•"/>
            </a:pPr>
            <a:r>
              <a:rPr lang="en-US" sz="1200">
                <a:latin typeface="Gill Sans MT" panose="020B0502020104020203" pitchFamily="34" charset="0"/>
                <a:cs typeface="Calibri"/>
              </a:rPr>
              <a:t>Hospitalized, not in ICU;</a:t>
            </a:r>
          </a:p>
          <a:p>
            <a:pPr marL="171450" indent="-171450">
              <a:buFont typeface="Arial" panose="020B0604020202020204" pitchFamily="34" charset="0"/>
              <a:buChar char="•"/>
            </a:pPr>
            <a:r>
              <a:rPr lang="en-US" sz="1200">
                <a:latin typeface="Gill Sans MT" panose="020B0502020104020203" pitchFamily="34" charset="0"/>
                <a:cs typeface="Calibri"/>
              </a:rPr>
              <a:t>Admitted to ICU.</a:t>
            </a:r>
            <a:endParaRPr lang="en-US" sz="1200">
              <a:latin typeface="Gill Sans MT"/>
            </a:endParaRPr>
          </a:p>
        </p:txBody>
      </p:sp>
      <p:sp>
        <p:nvSpPr>
          <p:cNvPr id="15" name="Content Placeholder 2">
            <a:extLst>
              <a:ext uri="{FF2B5EF4-FFF2-40B4-BE49-F238E27FC236}">
                <a16:creationId xmlns:a16="http://schemas.microsoft.com/office/drawing/2014/main" id="{F18A5D67-E00C-4A50-B7FC-CE086E6B6C2C}"/>
              </a:ext>
            </a:extLst>
          </p:cNvPr>
          <p:cNvSpPr txBox="1">
            <a:spLocks/>
          </p:cNvSpPr>
          <p:nvPr/>
        </p:nvSpPr>
        <p:spPr>
          <a:xfrm>
            <a:off x="6587538" y="4844423"/>
            <a:ext cx="2898328" cy="1877052"/>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Participant’s COVID-19 Infection Condition</a:t>
            </a:r>
          </a:p>
          <a:p>
            <a:pPr marL="171450" indent="-171450">
              <a:buFont typeface="Arial" panose="020B0604020202020204" pitchFamily="34" charset="0"/>
              <a:buChar char="•"/>
            </a:pPr>
            <a:r>
              <a:rPr lang="en-US" sz="1200">
                <a:latin typeface="Gill Sans MT" panose="020B0502020104020203" pitchFamily="34" charset="0"/>
                <a:cs typeface="Calibri"/>
              </a:rPr>
              <a:t>Positive for COVID-19 and alive;</a:t>
            </a:r>
          </a:p>
          <a:p>
            <a:pPr marL="171450" indent="-171450">
              <a:buFont typeface="Arial" panose="020B0604020202020204" pitchFamily="34" charset="0"/>
              <a:buChar char="•"/>
            </a:pPr>
            <a:r>
              <a:rPr lang="en-US" sz="1200">
                <a:latin typeface="Gill Sans MT" panose="020B0502020104020203" pitchFamily="34" charset="0"/>
                <a:cs typeface="Calibri"/>
              </a:rPr>
              <a:t>Deceased due to COVID-19;</a:t>
            </a:r>
          </a:p>
          <a:p>
            <a:pPr marL="171450" indent="-171450">
              <a:buFont typeface="Arial" panose="020B0604020202020204" pitchFamily="34" charset="0"/>
              <a:buChar char="•"/>
            </a:pPr>
            <a:r>
              <a:rPr lang="en-US" sz="1200">
                <a:latin typeface="Gill Sans MT" panose="020B0502020104020203" pitchFamily="34" charset="0"/>
                <a:cs typeface="Calibri"/>
              </a:rPr>
              <a:t>Suspected COVID-19 infection;</a:t>
            </a:r>
          </a:p>
          <a:p>
            <a:pPr marL="171450" indent="-171450">
              <a:buFont typeface="Arial" panose="020B0604020202020204" pitchFamily="34" charset="0"/>
              <a:buChar char="•"/>
            </a:pPr>
            <a:r>
              <a:rPr lang="en-US" sz="1200">
                <a:latin typeface="Gill Sans MT" panose="020B0502020104020203" pitchFamily="34" charset="0"/>
                <a:cs typeface="Calibri"/>
              </a:rPr>
              <a:t>Exacerbation of underlying health issues due to reduced healthcare access.</a:t>
            </a:r>
          </a:p>
        </p:txBody>
      </p:sp>
      <p:sp>
        <p:nvSpPr>
          <p:cNvPr id="16" name="Content Placeholder 2">
            <a:extLst>
              <a:ext uri="{FF2B5EF4-FFF2-40B4-BE49-F238E27FC236}">
                <a16:creationId xmlns:a16="http://schemas.microsoft.com/office/drawing/2014/main" id="{2A098259-2BD4-4B3B-B054-F03B3978E65A}"/>
              </a:ext>
            </a:extLst>
          </p:cNvPr>
          <p:cNvSpPr txBox="1">
            <a:spLocks/>
          </p:cNvSpPr>
          <p:nvPr/>
        </p:nvSpPr>
        <p:spPr>
          <a:xfrm>
            <a:off x="3584566" y="4844423"/>
            <a:ext cx="2898327" cy="1877052"/>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Study Treatment Accessibility</a:t>
            </a:r>
          </a:p>
          <a:p>
            <a:pPr marL="171450" indent="-171450">
              <a:buFont typeface="Arial" panose="020B0604020202020204" pitchFamily="34" charset="0"/>
              <a:buChar char="•"/>
            </a:pPr>
            <a:r>
              <a:rPr lang="en-US" sz="1200">
                <a:latin typeface="Gill Sans MT" panose="020B0502020104020203" pitchFamily="34" charset="0"/>
                <a:cs typeface="Calibri"/>
              </a:rPr>
              <a:t>Drug supply interruption;</a:t>
            </a:r>
          </a:p>
          <a:p>
            <a:pPr marL="171450" indent="-171450">
              <a:buFont typeface="Arial" panose="020B0604020202020204" pitchFamily="34" charset="0"/>
              <a:buChar char="•"/>
            </a:pPr>
            <a:r>
              <a:rPr lang="en-US" sz="1200">
                <a:latin typeface="Gill Sans MT" panose="020B0502020104020203" pitchFamily="34" charset="0"/>
                <a:cs typeface="Calibri"/>
              </a:rPr>
              <a:t>Site unavailable to administer/dispense study treatment;</a:t>
            </a:r>
          </a:p>
          <a:p>
            <a:pPr marL="171450" indent="-171450">
              <a:buFont typeface="Arial" panose="020B0604020202020204" pitchFamily="34" charset="0"/>
              <a:buChar char="•"/>
            </a:pPr>
            <a:r>
              <a:rPr lang="en-US" sz="1200">
                <a:latin typeface="Gill Sans MT" panose="020B0502020104020203" pitchFamily="34" charset="0"/>
                <a:cs typeface="Calibri"/>
              </a:rPr>
              <a:t>Study treatment available but participant is unable/unwilling to get study treatment due to personal pandemic-related reasons.</a:t>
            </a:r>
          </a:p>
          <a:p>
            <a:pPr marL="171450" indent="-171450">
              <a:buFont typeface="Arial" panose="020B0604020202020204" pitchFamily="34" charset="0"/>
              <a:buChar char="•"/>
            </a:pPr>
            <a:endParaRPr lang="en-US" sz="1200">
              <a:latin typeface="Gill Sans MT"/>
            </a:endParaRPr>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27004" y="2195429"/>
            <a:ext cx="914400" cy="732723"/>
          </a:xfrm>
          <a:prstGeom prst="rect">
            <a:avLst/>
          </a:prstGeom>
        </p:spPr>
      </p:pic>
    </p:spTree>
    <p:extLst>
      <p:ext uri="{BB962C8B-B14F-4D97-AF65-F5344CB8AC3E}">
        <p14:creationId xmlns:p14="http://schemas.microsoft.com/office/powerpoint/2010/main" val="91171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13</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general framework</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13</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709860" y="3034487"/>
            <a:ext cx="2744539" cy="1222164"/>
          </a:xfrm>
          <a:prstGeom prst="flowChartAlternateProcess">
            <a:avLst/>
          </a:prstGeom>
          <a:ln w="28575">
            <a:solidFill>
              <a:schemeClr val="accent5"/>
            </a:solidFill>
          </a:ln>
        </p:spPr>
        <p:txBody>
          <a:bodyPr vert="horz" lIns="91440" tIns="45720" rIns="91440" bIns="45720" rtlCol="0" anchor="t">
            <a:normAutofit fontScale="92500" lnSpcReduction="10000"/>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2B88D2"/>
                </a:solidFill>
                <a:latin typeface="Gill Sans MT" panose="020B0502020104020203" pitchFamily="34" charset="0"/>
                <a:cs typeface="Calibri"/>
              </a:rPr>
              <a:t>Not pandemic-related</a:t>
            </a:r>
            <a:r>
              <a:rPr lang="en-US" sz="1400" dirty="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dirty="0">
                <a:latin typeface="Gill Sans MT" panose="020B0502020104020203" pitchFamily="34" charset="0"/>
                <a:cs typeface="Calibri"/>
              </a:rPr>
              <a:t>ICEs </a:t>
            </a:r>
            <a:r>
              <a:rPr lang="en-US" sz="1400" dirty="0">
                <a:latin typeface="Gill Sans MT"/>
              </a:rPr>
              <a:t>due to treatment-related reasons (LOE, tolerability)</a:t>
            </a:r>
          </a:p>
          <a:p>
            <a:pPr marL="171450" indent="-171450">
              <a:buFont typeface="Arial" panose="020B0604020202020204" pitchFamily="34" charset="0"/>
              <a:buChar char="•"/>
            </a:pPr>
            <a:r>
              <a:rPr lang="en-US" sz="1400" dirty="0">
                <a:latin typeface="Gill Sans MT"/>
              </a:rPr>
              <a:t>ICEs due to other reasons, not related to the pandemic</a:t>
            </a:r>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709861" y="1268714"/>
            <a:ext cx="11318853" cy="1157626"/>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C00000"/>
                </a:solidFill>
                <a:latin typeface="Gill Sans MT"/>
              </a:rPr>
              <a:t>Consider possible ICEs - changes in randomized/initial treatment or terminal events</a:t>
            </a:r>
            <a:endParaRPr lang="en-US" sz="1400" b="1">
              <a:latin typeface="Gill Sans MT"/>
            </a:endParaRPr>
          </a:p>
          <a:p>
            <a:pPr marL="171450" indent="-171450">
              <a:buFont typeface="Arial" panose="020B0604020202020204" pitchFamily="34" charset="0"/>
              <a:buChar char="•"/>
            </a:pPr>
            <a:r>
              <a:rPr lang="en-US" sz="1400">
                <a:latin typeface="Gill Sans MT"/>
              </a:rPr>
              <a:t>Study treatment permanently discontinued (with or without switch to an alternative therapy for study disease);</a:t>
            </a:r>
          </a:p>
          <a:p>
            <a:pPr marL="171450" indent="-171450">
              <a:buFont typeface="Arial" panose="020B0604020202020204" pitchFamily="34" charset="0"/>
              <a:buChar char="•"/>
            </a:pPr>
            <a:r>
              <a:rPr lang="en-US" sz="1400">
                <a:latin typeface="Gill Sans MT"/>
              </a:rPr>
              <a:t>Study treatment temporarily interrupted or compliance significantly reduced (with or without changes in concomitant therapy for study disease);</a:t>
            </a:r>
          </a:p>
          <a:p>
            <a:pPr marL="171450" indent="-171450">
              <a:buFont typeface="Arial" panose="020B0604020202020204" pitchFamily="34" charset="0"/>
              <a:buChar char="•"/>
            </a:pPr>
            <a:r>
              <a:rPr lang="en-US" sz="1400">
                <a:latin typeface="Gill Sans MT"/>
                <a:cs typeface="Calibri"/>
              </a:rPr>
              <a:t>Death</a:t>
            </a:r>
            <a:endParaRPr lang="en-US" sz="1400">
              <a:latin typeface="Gill Sans MT" panose="020B0502020104020203" pitchFamily="34" charset="0"/>
              <a:cs typeface="Calibri"/>
            </a:endParaRPr>
          </a:p>
        </p:txBody>
      </p:sp>
      <p:sp>
        <p:nvSpPr>
          <p:cNvPr id="12" name="Content Placeholder 2">
            <a:extLst>
              <a:ext uri="{FF2B5EF4-FFF2-40B4-BE49-F238E27FC236}">
                <a16:creationId xmlns:a16="http://schemas.microsoft.com/office/drawing/2014/main" id="{00C2BF2D-9721-47E5-9E2C-0402B9AD014F}"/>
              </a:ext>
            </a:extLst>
          </p:cNvPr>
          <p:cNvSpPr txBox="1">
            <a:spLocks/>
          </p:cNvSpPr>
          <p:nvPr/>
        </p:nvSpPr>
        <p:spPr>
          <a:xfrm>
            <a:off x="709859" y="2547182"/>
            <a:ext cx="2744539" cy="36512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a:solidFill>
                  <a:srgbClr val="C00000"/>
                </a:solidFill>
                <a:latin typeface="Gill Sans MT" panose="020B0502020104020203" pitchFamily="34" charset="0"/>
                <a:cs typeface="Calibri"/>
              </a:rPr>
              <a:t>Consider reasons for ICEs</a:t>
            </a:r>
          </a:p>
        </p:txBody>
      </p:sp>
      <p:sp>
        <p:nvSpPr>
          <p:cNvPr id="13" name="Content Placeholder 2">
            <a:extLst>
              <a:ext uri="{FF2B5EF4-FFF2-40B4-BE49-F238E27FC236}">
                <a16:creationId xmlns:a16="http://schemas.microsoft.com/office/drawing/2014/main" id="{7C5EE58A-3F26-4C35-9CD4-8A6CA4542DF4}"/>
              </a:ext>
            </a:extLst>
          </p:cNvPr>
          <p:cNvSpPr txBox="1">
            <a:spLocks/>
          </p:cNvSpPr>
          <p:nvPr/>
        </p:nvSpPr>
        <p:spPr>
          <a:xfrm>
            <a:off x="709859" y="4351284"/>
            <a:ext cx="2744539" cy="122686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a:solidFill>
                  <a:srgbClr val="2B88D2"/>
                </a:solidFill>
                <a:latin typeface="Gill Sans MT" panose="020B0502020104020203" pitchFamily="34" charset="0"/>
                <a:cs typeface="Calibri"/>
              </a:rPr>
              <a:t>Pandemic-related</a:t>
            </a:r>
            <a:r>
              <a:rPr lang="en-US" sz="1400">
                <a:solidFill>
                  <a:srgbClr val="2B88D2"/>
                </a:solidFill>
                <a:latin typeface="Gill Sans MT" panose="020B0502020104020203" pitchFamily="34" charset="0"/>
                <a:cs typeface="Calibri"/>
              </a:rPr>
              <a:t>:</a:t>
            </a:r>
          </a:p>
          <a:p>
            <a:pPr marL="171450" indent="-171450">
              <a:buFont typeface="Arial" panose="020B0604020202020204" pitchFamily="34" charset="0"/>
              <a:buChar char="•"/>
            </a:pPr>
            <a:r>
              <a:rPr lang="en-US" sz="1400">
                <a:latin typeface="Gill Sans MT" panose="020B0502020104020203" pitchFamily="34" charset="0"/>
                <a:cs typeface="Calibri"/>
              </a:rPr>
              <a:t>ICEs </a:t>
            </a:r>
            <a:r>
              <a:rPr lang="en-US" sz="1400">
                <a:latin typeface="Gill Sans MT"/>
                <a:cs typeface="Calibri"/>
              </a:rPr>
              <a:t>with the primary reason </a:t>
            </a:r>
            <a:r>
              <a:rPr lang="en-US" sz="1400">
                <a:latin typeface="Gill Sans MT"/>
              </a:rPr>
              <a:t>related to the pandemic</a:t>
            </a:r>
          </a:p>
        </p:txBody>
      </p:sp>
      <p:sp>
        <p:nvSpPr>
          <p:cNvPr id="14" name="Content Placeholder 2">
            <a:extLst>
              <a:ext uri="{FF2B5EF4-FFF2-40B4-BE49-F238E27FC236}">
                <a16:creationId xmlns:a16="http://schemas.microsoft.com/office/drawing/2014/main" id="{6344328C-D8F2-4873-BE6C-B90A1EBB42CF}"/>
              </a:ext>
            </a:extLst>
          </p:cNvPr>
          <p:cNvSpPr txBox="1">
            <a:spLocks/>
          </p:cNvSpPr>
          <p:nvPr/>
        </p:nvSpPr>
        <p:spPr>
          <a:xfrm>
            <a:off x="9590510" y="4856856"/>
            <a:ext cx="2438202" cy="1877052"/>
          </a:xfrm>
          <a:prstGeom prst="flowChartAlternateProcess">
            <a:avLst/>
          </a:prstGeom>
          <a:solidFill>
            <a:schemeClr val="bg1"/>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Participant’s COVID-19 Concomitant Treatment(s)</a:t>
            </a:r>
          </a:p>
          <a:p>
            <a:pPr marL="171450" indent="-171450">
              <a:buFont typeface="Arial" panose="020B0604020202020204" pitchFamily="34" charset="0"/>
              <a:buChar char="•"/>
            </a:pPr>
            <a:r>
              <a:rPr lang="en-US" sz="1200">
                <a:latin typeface="Gill Sans MT" panose="020B0502020104020203" pitchFamily="34" charset="0"/>
                <a:cs typeface="Calibri"/>
              </a:rPr>
              <a:t>Treated for COVID-19 (pharmacologically, oxygen);</a:t>
            </a:r>
          </a:p>
          <a:p>
            <a:pPr marL="171450" indent="-171450">
              <a:buFont typeface="Arial" panose="020B0604020202020204" pitchFamily="34" charset="0"/>
              <a:buChar char="•"/>
            </a:pPr>
            <a:r>
              <a:rPr lang="en-US" sz="1200">
                <a:latin typeface="Gill Sans MT" panose="020B0502020104020203" pitchFamily="34" charset="0"/>
                <a:cs typeface="Calibri"/>
              </a:rPr>
              <a:t>Hospitalized, not in ICU;</a:t>
            </a:r>
          </a:p>
          <a:p>
            <a:pPr marL="171450" indent="-171450">
              <a:buFont typeface="Arial" panose="020B0604020202020204" pitchFamily="34" charset="0"/>
              <a:buChar char="•"/>
            </a:pPr>
            <a:r>
              <a:rPr lang="en-US" sz="1200">
                <a:latin typeface="Gill Sans MT" panose="020B0502020104020203" pitchFamily="34" charset="0"/>
                <a:cs typeface="Calibri"/>
              </a:rPr>
              <a:t>Admitted to ICU.</a:t>
            </a:r>
            <a:endParaRPr lang="en-US" sz="1200">
              <a:latin typeface="Gill Sans MT"/>
            </a:endParaRPr>
          </a:p>
        </p:txBody>
      </p:sp>
      <p:sp>
        <p:nvSpPr>
          <p:cNvPr id="15" name="Content Placeholder 2">
            <a:extLst>
              <a:ext uri="{FF2B5EF4-FFF2-40B4-BE49-F238E27FC236}">
                <a16:creationId xmlns:a16="http://schemas.microsoft.com/office/drawing/2014/main" id="{F18A5D67-E00C-4A50-B7FC-CE086E6B6C2C}"/>
              </a:ext>
            </a:extLst>
          </p:cNvPr>
          <p:cNvSpPr txBox="1">
            <a:spLocks/>
          </p:cNvSpPr>
          <p:nvPr/>
        </p:nvSpPr>
        <p:spPr>
          <a:xfrm>
            <a:off x="6587538" y="4844423"/>
            <a:ext cx="2898328" cy="1877052"/>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Participant’s COVID-19 Infection Condition</a:t>
            </a:r>
          </a:p>
          <a:p>
            <a:pPr marL="171450" indent="-171450">
              <a:buFont typeface="Arial" panose="020B0604020202020204" pitchFamily="34" charset="0"/>
              <a:buChar char="•"/>
            </a:pPr>
            <a:r>
              <a:rPr lang="en-US" sz="1200">
                <a:latin typeface="Gill Sans MT" panose="020B0502020104020203" pitchFamily="34" charset="0"/>
                <a:cs typeface="Calibri"/>
              </a:rPr>
              <a:t>Positive for COVID-19 and alive;</a:t>
            </a:r>
          </a:p>
          <a:p>
            <a:pPr marL="171450" indent="-171450">
              <a:buFont typeface="Arial" panose="020B0604020202020204" pitchFamily="34" charset="0"/>
              <a:buChar char="•"/>
            </a:pPr>
            <a:r>
              <a:rPr lang="en-US" sz="1200">
                <a:latin typeface="Gill Sans MT" panose="020B0502020104020203" pitchFamily="34" charset="0"/>
                <a:cs typeface="Calibri"/>
              </a:rPr>
              <a:t>Deceased due to COVID-19;</a:t>
            </a:r>
          </a:p>
          <a:p>
            <a:pPr marL="171450" indent="-171450">
              <a:buFont typeface="Arial" panose="020B0604020202020204" pitchFamily="34" charset="0"/>
              <a:buChar char="•"/>
            </a:pPr>
            <a:r>
              <a:rPr lang="en-US" sz="1200">
                <a:latin typeface="Gill Sans MT" panose="020B0502020104020203" pitchFamily="34" charset="0"/>
                <a:cs typeface="Calibri"/>
              </a:rPr>
              <a:t>Suspected COVID-19 infection;</a:t>
            </a:r>
          </a:p>
          <a:p>
            <a:pPr marL="171450" indent="-171450">
              <a:buFont typeface="Arial" panose="020B0604020202020204" pitchFamily="34" charset="0"/>
              <a:buChar char="•"/>
            </a:pPr>
            <a:r>
              <a:rPr lang="en-US" sz="1200">
                <a:latin typeface="Gill Sans MT" panose="020B0502020104020203" pitchFamily="34" charset="0"/>
                <a:cs typeface="Calibri"/>
              </a:rPr>
              <a:t>Exacerbation of underlying health issues due to reduced healthcare access.</a:t>
            </a:r>
          </a:p>
        </p:txBody>
      </p:sp>
      <p:sp>
        <p:nvSpPr>
          <p:cNvPr id="16" name="Content Placeholder 2">
            <a:extLst>
              <a:ext uri="{FF2B5EF4-FFF2-40B4-BE49-F238E27FC236}">
                <a16:creationId xmlns:a16="http://schemas.microsoft.com/office/drawing/2014/main" id="{2A098259-2BD4-4B3B-B054-F03B3978E65A}"/>
              </a:ext>
            </a:extLst>
          </p:cNvPr>
          <p:cNvSpPr txBox="1">
            <a:spLocks/>
          </p:cNvSpPr>
          <p:nvPr/>
        </p:nvSpPr>
        <p:spPr>
          <a:xfrm>
            <a:off x="3584566" y="4844423"/>
            <a:ext cx="2898327" cy="1877052"/>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solidFill>
                  <a:srgbClr val="2B88D2"/>
                </a:solidFill>
                <a:latin typeface="Gill Sans MT" panose="020B0502020104020203" pitchFamily="34" charset="0"/>
                <a:cs typeface="Calibri"/>
              </a:rPr>
              <a:t>Study Treatment Accessibility</a:t>
            </a:r>
          </a:p>
          <a:p>
            <a:pPr marL="171450" indent="-171450">
              <a:buFont typeface="Arial" panose="020B0604020202020204" pitchFamily="34" charset="0"/>
              <a:buChar char="•"/>
            </a:pPr>
            <a:r>
              <a:rPr lang="en-US" sz="1200">
                <a:latin typeface="Gill Sans MT" panose="020B0502020104020203" pitchFamily="34" charset="0"/>
                <a:cs typeface="Calibri"/>
              </a:rPr>
              <a:t>Drug supply interruption;</a:t>
            </a:r>
          </a:p>
          <a:p>
            <a:pPr marL="171450" indent="-171450">
              <a:buFont typeface="Arial" panose="020B0604020202020204" pitchFamily="34" charset="0"/>
              <a:buChar char="•"/>
            </a:pPr>
            <a:r>
              <a:rPr lang="en-US" sz="1200">
                <a:latin typeface="Gill Sans MT" panose="020B0502020104020203" pitchFamily="34" charset="0"/>
                <a:cs typeface="Calibri"/>
              </a:rPr>
              <a:t>Site unavailable to administer/dispense study treatment;</a:t>
            </a:r>
          </a:p>
          <a:p>
            <a:pPr marL="171450" indent="-171450">
              <a:buFont typeface="Arial" panose="020B0604020202020204" pitchFamily="34" charset="0"/>
              <a:buChar char="•"/>
            </a:pPr>
            <a:r>
              <a:rPr lang="en-US" sz="1200">
                <a:latin typeface="Gill Sans MT" panose="020B0502020104020203" pitchFamily="34" charset="0"/>
                <a:cs typeface="Calibri"/>
              </a:rPr>
              <a:t>Study treatment available but participant is unable/unwilling to get study treatment due to personal pandemic-related reasons.</a:t>
            </a:r>
          </a:p>
          <a:p>
            <a:pPr marL="171450" indent="-171450">
              <a:buFont typeface="Arial" panose="020B0604020202020204" pitchFamily="34" charset="0"/>
              <a:buChar char="•"/>
            </a:pPr>
            <a:endParaRPr lang="en-US" sz="1200">
              <a:latin typeface="Gill Sans MT"/>
            </a:endParaRPr>
          </a:p>
        </p:txBody>
      </p:sp>
      <p:sp>
        <p:nvSpPr>
          <p:cNvPr id="17" name="Content Placeholder 2">
            <a:extLst>
              <a:ext uri="{FF2B5EF4-FFF2-40B4-BE49-F238E27FC236}">
                <a16:creationId xmlns:a16="http://schemas.microsoft.com/office/drawing/2014/main" id="{91FF7959-9603-49FC-B2B8-3D5890986CDB}"/>
              </a:ext>
            </a:extLst>
          </p:cNvPr>
          <p:cNvSpPr txBox="1">
            <a:spLocks/>
          </p:cNvSpPr>
          <p:nvPr/>
        </p:nvSpPr>
        <p:spPr>
          <a:xfrm>
            <a:off x="3741724" y="4379018"/>
            <a:ext cx="8286988" cy="365125"/>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dirty="0">
                <a:solidFill>
                  <a:srgbClr val="C00000"/>
                </a:solidFill>
                <a:latin typeface="Gill Sans MT" panose="020B0502020104020203" pitchFamily="34" charset="0"/>
                <a:cs typeface="Calibri"/>
              </a:rPr>
              <a:t>Address the ICEs considering pandemic-related factors contributing to the occurrence of ICEs</a:t>
            </a:r>
          </a:p>
        </p:txBody>
      </p:sp>
      <p:sp>
        <p:nvSpPr>
          <p:cNvPr id="18" name="Content Placeholder 2">
            <a:extLst>
              <a:ext uri="{FF2B5EF4-FFF2-40B4-BE49-F238E27FC236}">
                <a16:creationId xmlns:a16="http://schemas.microsoft.com/office/drawing/2014/main" id="{7C082930-F2B8-4DAC-A218-C5D09B80DFF2}"/>
              </a:ext>
            </a:extLst>
          </p:cNvPr>
          <p:cNvSpPr txBox="1">
            <a:spLocks/>
          </p:cNvSpPr>
          <p:nvPr/>
        </p:nvSpPr>
        <p:spPr>
          <a:xfrm>
            <a:off x="3741724" y="3034487"/>
            <a:ext cx="8286988" cy="365125"/>
          </a:xfrm>
          <a:prstGeom prst="flowChartAlternateProcess">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400" b="1">
                <a:solidFill>
                  <a:srgbClr val="C00000"/>
                </a:solidFill>
                <a:latin typeface="Gill Sans MT" panose="020B0502020104020203" pitchFamily="34" charset="0"/>
                <a:cs typeface="Calibri"/>
              </a:rPr>
              <a:t>Address the ICEs as originally planned, even if such ICEs occur during the pandemic</a:t>
            </a:r>
          </a:p>
        </p:txBody>
      </p:sp>
      <p:pic>
        <p:nvPicPr>
          <p:cNvPr id="4" name="Graphic 3" descr="Arrow Slight curve">
            <a:extLst>
              <a:ext uri="{FF2B5EF4-FFF2-40B4-BE49-F238E27FC236}">
                <a16:creationId xmlns:a16="http://schemas.microsoft.com/office/drawing/2014/main" id="{C679422E-BF2F-408A-97FA-B59BEF42D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827324" y="2798357"/>
            <a:ext cx="914400" cy="914400"/>
          </a:xfrm>
          <a:prstGeom prst="rect">
            <a:avLst/>
          </a:prstGeom>
        </p:spPr>
      </p:pic>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27004" y="2195429"/>
            <a:ext cx="914400" cy="732723"/>
          </a:xfrm>
          <a:prstGeom prst="rect">
            <a:avLst/>
          </a:prstGeom>
        </p:spPr>
      </p:pic>
      <p:pic>
        <p:nvPicPr>
          <p:cNvPr id="33" name="Graphic 32" descr="Arrow Slight curve">
            <a:extLst>
              <a:ext uri="{FF2B5EF4-FFF2-40B4-BE49-F238E27FC236}">
                <a16:creationId xmlns:a16="http://schemas.microsoft.com/office/drawing/2014/main" id="{03CCADEE-D280-4BBB-BD34-3A3D09FF7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2844194" y="4104380"/>
            <a:ext cx="914400" cy="914400"/>
          </a:xfrm>
          <a:prstGeom prst="rect">
            <a:avLst/>
          </a:prstGeom>
        </p:spPr>
      </p:pic>
    </p:spTree>
    <p:extLst>
      <p:ext uri="{BB962C8B-B14F-4D97-AF65-F5344CB8AC3E}">
        <p14:creationId xmlns:p14="http://schemas.microsoft.com/office/powerpoint/2010/main" val="266729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14</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estimand strategies</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14</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629905"/>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299579"/>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dirty="0">
                <a:solidFill>
                  <a:srgbClr val="2B88D2"/>
                </a:solidFill>
                <a:latin typeface="Gill Sans MT" panose="020B0502020104020203" pitchFamily="34" charset="0"/>
                <a:cs typeface="Calibri"/>
              </a:rPr>
              <a:t>Pandemic-related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1924504"/>
            <a:ext cx="2518535" cy="12017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Treatment policy</a:t>
            </a:r>
            <a:endParaRPr lang="en-US" sz="1600" dirty="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36380" y="4637975"/>
            <a:ext cx="2550209" cy="1208673"/>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While-on-treatment</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Principal stratification</a:t>
            </a:r>
            <a:endParaRPr lang="en-US" sz="1600" dirty="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77781"/>
            <a:ext cx="2518535" cy="1208673"/>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Tree>
    <p:extLst>
      <p:ext uri="{BB962C8B-B14F-4D97-AF65-F5344CB8AC3E}">
        <p14:creationId xmlns:p14="http://schemas.microsoft.com/office/powerpoint/2010/main" val="217360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15</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estimand strategies</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15</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629905"/>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299579"/>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dirty="0">
                <a:solidFill>
                  <a:srgbClr val="2B88D2"/>
                </a:solidFill>
                <a:latin typeface="Gill Sans MT" panose="020B0502020104020203" pitchFamily="34" charset="0"/>
                <a:cs typeface="Calibri"/>
              </a:rPr>
              <a:t>Pandemic-related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1924504"/>
            <a:ext cx="2518535" cy="12017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Treatment policy</a:t>
            </a:r>
            <a:endParaRPr lang="en-US" sz="1600" dirty="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36380" y="4637975"/>
            <a:ext cx="2550209" cy="1208673"/>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While-on-treatment</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Principal stratification</a:t>
            </a:r>
            <a:endParaRPr lang="en-US" sz="1600" dirty="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77781"/>
            <a:ext cx="2518535" cy="1208673"/>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1917609"/>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Likely not appropriate in most cases</a:t>
            </a:r>
          </a:p>
          <a:p>
            <a:pPr marL="0" indent="0">
              <a:spcBef>
                <a:spcPts val="0"/>
              </a:spcBef>
              <a:buNone/>
            </a:pPr>
            <a:r>
              <a:rPr lang="en-US" sz="1600" dirty="0">
                <a:latin typeface="Gill Sans MT" panose="020B0502020104020203" pitchFamily="34" charset="0"/>
                <a:cs typeface="Calibri"/>
              </a:rPr>
              <a:t>Not of interest w.r.t the original study objective(s) and would not generalize to clinical care in “post-pandemic world” </a:t>
            </a:r>
          </a:p>
        </p:txBody>
      </p:sp>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1567184"/>
            <a:ext cx="914400" cy="914400"/>
          </a:xfrm>
          <a:prstGeom prst="rect">
            <a:avLst/>
          </a:prstGeom>
        </p:spPr>
      </p:pic>
      <p:sp>
        <p:nvSpPr>
          <p:cNvPr id="39" name="Content Placeholder 2">
            <a:extLst>
              <a:ext uri="{FF2B5EF4-FFF2-40B4-BE49-F238E27FC236}">
                <a16:creationId xmlns:a16="http://schemas.microsoft.com/office/drawing/2014/main" id="{5AA78D08-4E2F-412D-B0FC-161797CCEE42}"/>
              </a:ext>
            </a:extLst>
          </p:cNvPr>
          <p:cNvSpPr txBox="1">
            <a:spLocks/>
          </p:cNvSpPr>
          <p:nvPr/>
        </p:nvSpPr>
        <p:spPr>
          <a:xfrm>
            <a:off x="7873231" y="1914652"/>
            <a:ext cx="4133118" cy="1211631"/>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Consider</a:t>
            </a:r>
          </a:p>
          <a:p>
            <a:pPr marL="0" indent="0">
              <a:spcBef>
                <a:spcPts val="0"/>
              </a:spcBef>
              <a:buNone/>
            </a:pPr>
            <a:r>
              <a:rPr lang="en-US" sz="1600" dirty="0">
                <a:latin typeface="Gill Sans MT" panose="020B0502020104020203" pitchFamily="34" charset="0"/>
                <a:cs typeface="Calibri"/>
              </a:rPr>
              <a:t>when percentage of participants with such ICEs is low and this strategy was planned for most non-pandemic ICEs</a:t>
            </a:r>
          </a:p>
          <a:p>
            <a:pPr marL="0" indent="0" algn="ctr">
              <a:spcBef>
                <a:spcPts val="0"/>
              </a:spcBef>
              <a:buNone/>
            </a:pPr>
            <a:r>
              <a:rPr lang="en-US" sz="1600" b="1" dirty="0">
                <a:solidFill>
                  <a:srgbClr val="2B88D2"/>
                </a:solidFill>
                <a:latin typeface="Gill Sans MT" panose="020B0502020104020203" pitchFamily="34" charset="0"/>
                <a:cs typeface="Calibri"/>
              </a:rPr>
              <a:t> </a:t>
            </a:r>
          </a:p>
        </p:txBody>
      </p:sp>
      <p:sp>
        <p:nvSpPr>
          <p:cNvPr id="44" name="Rectangle 43">
            <a:extLst>
              <a:ext uri="{FF2B5EF4-FFF2-40B4-BE49-F238E27FC236}">
                <a16:creationId xmlns:a16="http://schemas.microsoft.com/office/drawing/2014/main" id="{D0D71C2D-DCFD-4E75-9958-7EFD0038B4EC}"/>
              </a:ext>
            </a:extLst>
          </p:cNvPr>
          <p:cNvSpPr/>
          <p:nvPr/>
        </p:nvSpPr>
        <p:spPr>
          <a:xfrm>
            <a:off x="406219" y="5895592"/>
            <a:ext cx="11600129" cy="523220"/>
          </a:xfrm>
          <a:prstGeom prst="rect">
            <a:avLst/>
          </a:prstGeom>
        </p:spPr>
        <p:txBody>
          <a:bodyPr wrap="square">
            <a:spAutoFit/>
          </a:bodyPr>
          <a:lstStyle/>
          <a:p>
            <a:r>
              <a:rPr lang="en-US" sz="1400" dirty="0">
                <a:latin typeface="Gill Sans MT" panose="020B0502020104020203" pitchFamily="34" charset="0"/>
                <a:cs typeface="Calibri"/>
              </a:rPr>
              <a:t>* Modeling unobservable outcomes under the hypothetical scenario does not need to assume perfect adherence to treatment and may need to account for pandemic-related factors contributing to the occurrence of ICEs. </a:t>
            </a:r>
            <a:endParaRPr lang="en-US" sz="1400" dirty="0"/>
          </a:p>
        </p:txBody>
      </p:sp>
      <p:sp>
        <p:nvSpPr>
          <p:cNvPr id="21" name="Rectangle 20">
            <a:extLst>
              <a:ext uri="{FF2B5EF4-FFF2-40B4-BE49-F238E27FC236}">
                <a16:creationId xmlns:a16="http://schemas.microsoft.com/office/drawing/2014/main" id="{79945D39-35BE-4729-998E-55199799E61B}"/>
              </a:ext>
            </a:extLst>
          </p:cNvPr>
          <p:cNvSpPr/>
          <p:nvPr/>
        </p:nvSpPr>
        <p:spPr>
          <a:xfrm>
            <a:off x="609601" y="758734"/>
            <a:ext cx="3349214" cy="523220"/>
          </a:xfrm>
          <a:prstGeom prst="rect">
            <a:avLst/>
          </a:prstGeom>
        </p:spPr>
        <p:txBody>
          <a:bodyPr wrap="square">
            <a:spAutoFit/>
          </a:bodyPr>
          <a:lstStyle/>
          <a:p>
            <a:r>
              <a:rPr lang="en-US" sz="1400" dirty="0">
                <a:solidFill>
                  <a:srgbClr val="FFFF00"/>
                </a:solidFill>
                <a:latin typeface="Gill Sans MT" panose="020B0502020104020203" pitchFamily="34" charset="0"/>
                <a:cs typeface="Calibri"/>
              </a:rPr>
              <a:t>See extra slides for additional information</a:t>
            </a:r>
          </a:p>
          <a:p>
            <a:pPr marL="342900" indent="-342900">
              <a:buAutoNum type="arabicPeriod"/>
            </a:pPr>
            <a:endParaRPr lang="en-US" sz="1400" dirty="0">
              <a:solidFill>
                <a:srgbClr val="FFFF00"/>
              </a:solidFill>
            </a:endParaRPr>
          </a:p>
        </p:txBody>
      </p:sp>
      <p:sp>
        <p:nvSpPr>
          <p:cNvPr id="22" name="myP_Thumbs down">
            <a:extLst>
              <a:ext uri="{FF2B5EF4-FFF2-40B4-BE49-F238E27FC236}">
                <a16:creationId xmlns:a16="http://schemas.microsoft.com/office/drawing/2014/main" id="{ABD47B97-C433-471C-9374-955531FE5B24}"/>
              </a:ext>
            </a:extLst>
          </p:cNvPr>
          <p:cNvSpPr>
            <a:spLocks noEditPoints="1"/>
          </p:cNvSpPr>
          <p:nvPr/>
        </p:nvSpPr>
        <p:spPr bwMode="auto">
          <a:xfrm flipV="1">
            <a:off x="5423961" y="1428706"/>
            <a:ext cx="315380" cy="337382"/>
          </a:xfrm>
          <a:custGeom>
            <a:avLst/>
            <a:gdLst>
              <a:gd name="T0" fmla="*/ 35 w 144"/>
              <a:gd name="T1" fmla="*/ 155 h 157"/>
              <a:gd name="T2" fmla="*/ 9 w 144"/>
              <a:gd name="T3" fmla="*/ 155 h 157"/>
              <a:gd name="T4" fmla="*/ 0 w 144"/>
              <a:gd name="T5" fmla="*/ 75 h 157"/>
              <a:gd name="T6" fmla="*/ 35 w 144"/>
              <a:gd name="T7" fmla="*/ 75 h 157"/>
              <a:gd name="T8" fmla="*/ 35 w 144"/>
              <a:gd name="T9" fmla="*/ 155 h 157"/>
              <a:gd name="T10" fmla="*/ 42 w 144"/>
              <a:gd name="T11" fmla="*/ 72 h 157"/>
              <a:gd name="T12" fmla="*/ 42 w 144"/>
              <a:gd name="T13" fmla="*/ 154 h 157"/>
              <a:gd name="T14" fmla="*/ 47 w 144"/>
              <a:gd name="T15" fmla="*/ 157 h 157"/>
              <a:gd name="T16" fmla="*/ 118 w 144"/>
              <a:gd name="T17" fmla="*/ 157 h 157"/>
              <a:gd name="T18" fmla="*/ 129 w 144"/>
              <a:gd name="T19" fmla="*/ 147 h 157"/>
              <a:gd name="T20" fmla="*/ 124 w 144"/>
              <a:gd name="T21" fmla="*/ 132 h 157"/>
              <a:gd name="T22" fmla="*/ 136 w 144"/>
              <a:gd name="T23" fmla="*/ 124 h 157"/>
              <a:gd name="T24" fmla="*/ 128 w 144"/>
              <a:gd name="T25" fmla="*/ 112 h 157"/>
              <a:gd name="T26" fmla="*/ 139 w 144"/>
              <a:gd name="T27" fmla="*/ 100 h 157"/>
              <a:gd name="T28" fmla="*/ 134 w 144"/>
              <a:gd name="T29" fmla="*/ 88 h 157"/>
              <a:gd name="T30" fmla="*/ 144 w 144"/>
              <a:gd name="T31" fmla="*/ 75 h 157"/>
              <a:gd name="T32" fmla="*/ 133 w 144"/>
              <a:gd name="T33" fmla="*/ 62 h 157"/>
              <a:gd name="T34" fmla="*/ 86 w 144"/>
              <a:gd name="T35" fmla="*/ 62 h 157"/>
              <a:gd name="T36" fmla="*/ 94 w 144"/>
              <a:gd name="T37" fmla="*/ 31 h 157"/>
              <a:gd name="T38" fmla="*/ 71 w 144"/>
              <a:gd name="T39" fmla="*/ 1 h 157"/>
              <a:gd name="T40" fmla="*/ 62 w 144"/>
              <a:gd name="T41" fmla="*/ 35 h 157"/>
              <a:gd name="T42" fmla="*/ 42 w 144"/>
              <a:gd name="T43" fmla="*/ 7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57">
                <a:moveTo>
                  <a:pt x="35" y="155"/>
                </a:moveTo>
                <a:cubicBezTo>
                  <a:pt x="9" y="155"/>
                  <a:pt x="9" y="155"/>
                  <a:pt x="9" y="155"/>
                </a:cubicBezTo>
                <a:cubicBezTo>
                  <a:pt x="0" y="75"/>
                  <a:pt x="0" y="75"/>
                  <a:pt x="0" y="75"/>
                </a:cubicBezTo>
                <a:cubicBezTo>
                  <a:pt x="35" y="75"/>
                  <a:pt x="35" y="75"/>
                  <a:pt x="35" y="75"/>
                </a:cubicBezTo>
                <a:lnTo>
                  <a:pt x="35" y="155"/>
                </a:lnTo>
                <a:close/>
                <a:moveTo>
                  <a:pt x="42" y="72"/>
                </a:moveTo>
                <a:cubicBezTo>
                  <a:pt x="40" y="80"/>
                  <a:pt x="42" y="154"/>
                  <a:pt x="42" y="154"/>
                </a:cubicBezTo>
                <a:cubicBezTo>
                  <a:pt x="47" y="157"/>
                  <a:pt x="47" y="157"/>
                  <a:pt x="47" y="157"/>
                </a:cubicBezTo>
                <a:cubicBezTo>
                  <a:pt x="118" y="157"/>
                  <a:pt x="118" y="157"/>
                  <a:pt x="118" y="157"/>
                </a:cubicBezTo>
                <a:cubicBezTo>
                  <a:pt x="118" y="157"/>
                  <a:pt x="129" y="155"/>
                  <a:pt x="129" y="147"/>
                </a:cubicBezTo>
                <a:cubicBezTo>
                  <a:pt x="129" y="139"/>
                  <a:pt x="124" y="132"/>
                  <a:pt x="124" y="132"/>
                </a:cubicBezTo>
                <a:cubicBezTo>
                  <a:pt x="124" y="132"/>
                  <a:pt x="134" y="130"/>
                  <a:pt x="136" y="124"/>
                </a:cubicBezTo>
                <a:cubicBezTo>
                  <a:pt x="136" y="117"/>
                  <a:pt x="128" y="112"/>
                  <a:pt x="128" y="112"/>
                </a:cubicBezTo>
                <a:cubicBezTo>
                  <a:pt x="128" y="112"/>
                  <a:pt x="139" y="110"/>
                  <a:pt x="139" y="100"/>
                </a:cubicBezTo>
                <a:cubicBezTo>
                  <a:pt x="139" y="92"/>
                  <a:pt x="134" y="88"/>
                  <a:pt x="134" y="88"/>
                </a:cubicBezTo>
                <a:cubicBezTo>
                  <a:pt x="134" y="88"/>
                  <a:pt x="144" y="83"/>
                  <a:pt x="144" y="75"/>
                </a:cubicBezTo>
                <a:cubicBezTo>
                  <a:pt x="144" y="67"/>
                  <a:pt x="133" y="62"/>
                  <a:pt x="133" y="62"/>
                </a:cubicBezTo>
                <a:cubicBezTo>
                  <a:pt x="86" y="62"/>
                  <a:pt x="86" y="62"/>
                  <a:pt x="86" y="62"/>
                </a:cubicBezTo>
                <a:cubicBezTo>
                  <a:pt x="86" y="62"/>
                  <a:pt x="94" y="41"/>
                  <a:pt x="94" y="31"/>
                </a:cubicBezTo>
                <a:cubicBezTo>
                  <a:pt x="94" y="20"/>
                  <a:pt x="87" y="0"/>
                  <a:pt x="71" y="1"/>
                </a:cubicBezTo>
                <a:cubicBezTo>
                  <a:pt x="56" y="3"/>
                  <a:pt x="64" y="16"/>
                  <a:pt x="62" y="35"/>
                </a:cubicBezTo>
                <a:cubicBezTo>
                  <a:pt x="62" y="55"/>
                  <a:pt x="46" y="63"/>
                  <a:pt x="42" y="72"/>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myP_Thumbs up">
            <a:extLst>
              <a:ext uri="{FF2B5EF4-FFF2-40B4-BE49-F238E27FC236}">
                <a16:creationId xmlns:a16="http://schemas.microsoft.com/office/drawing/2014/main" id="{5D20BAF8-C353-485C-9D07-1BCCA6E8F227}"/>
              </a:ext>
            </a:extLst>
          </p:cNvPr>
          <p:cNvSpPr>
            <a:spLocks noEditPoints="1"/>
          </p:cNvSpPr>
          <p:nvPr/>
        </p:nvSpPr>
        <p:spPr bwMode="auto">
          <a:xfrm>
            <a:off x="9782100" y="1405275"/>
            <a:ext cx="315380" cy="337382"/>
          </a:xfrm>
          <a:custGeom>
            <a:avLst/>
            <a:gdLst>
              <a:gd name="T0" fmla="*/ 21 w 86"/>
              <a:gd name="T1" fmla="*/ 93 h 94"/>
              <a:gd name="T2" fmla="*/ 5 w 86"/>
              <a:gd name="T3" fmla="*/ 93 h 94"/>
              <a:gd name="T4" fmla="*/ 0 w 86"/>
              <a:gd name="T5" fmla="*/ 45 h 94"/>
              <a:gd name="T6" fmla="*/ 21 w 86"/>
              <a:gd name="T7" fmla="*/ 45 h 94"/>
              <a:gd name="T8" fmla="*/ 21 w 86"/>
              <a:gd name="T9" fmla="*/ 93 h 94"/>
              <a:gd name="T10" fmla="*/ 25 w 86"/>
              <a:gd name="T11" fmla="*/ 43 h 94"/>
              <a:gd name="T12" fmla="*/ 25 w 86"/>
              <a:gd name="T13" fmla="*/ 92 h 94"/>
              <a:gd name="T14" fmla="*/ 28 w 86"/>
              <a:gd name="T15" fmla="*/ 94 h 94"/>
              <a:gd name="T16" fmla="*/ 70 w 86"/>
              <a:gd name="T17" fmla="*/ 94 h 94"/>
              <a:gd name="T18" fmla="*/ 77 w 86"/>
              <a:gd name="T19" fmla="*/ 88 h 94"/>
              <a:gd name="T20" fmla="*/ 74 w 86"/>
              <a:gd name="T21" fmla="*/ 79 h 94"/>
              <a:gd name="T22" fmla="*/ 81 w 86"/>
              <a:gd name="T23" fmla="*/ 74 h 94"/>
              <a:gd name="T24" fmla="*/ 76 w 86"/>
              <a:gd name="T25" fmla="*/ 67 h 94"/>
              <a:gd name="T26" fmla="*/ 83 w 86"/>
              <a:gd name="T27" fmla="*/ 60 h 94"/>
              <a:gd name="T28" fmla="*/ 80 w 86"/>
              <a:gd name="T29" fmla="*/ 53 h 94"/>
              <a:gd name="T30" fmla="*/ 86 w 86"/>
              <a:gd name="T31" fmla="*/ 45 h 94"/>
              <a:gd name="T32" fmla="*/ 79 w 86"/>
              <a:gd name="T33" fmla="*/ 37 h 94"/>
              <a:gd name="T34" fmla="*/ 51 w 86"/>
              <a:gd name="T35" fmla="*/ 37 h 94"/>
              <a:gd name="T36" fmla="*/ 56 w 86"/>
              <a:gd name="T37" fmla="*/ 19 h 94"/>
              <a:gd name="T38" fmla="*/ 42 w 86"/>
              <a:gd name="T39" fmla="*/ 1 h 94"/>
              <a:gd name="T40" fmla="*/ 37 w 86"/>
              <a:gd name="T41" fmla="*/ 21 h 94"/>
              <a:gd name="T42" fmla="*/ 25 w 86"/>
              <a:gd name="T4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94">
                <a:moveTo>
                  <a:pt x="21" y="93"/>
                </a:moveTo>
                <a:cubicBezTo>
                  <a:pt x="5" y="93"/>
                  <a:pt x="5" y="93"/>
                  <a:pt x="5" y="93"/>
                </a:cubicBezTo>
                <a:cubicBezTo>
                  <a:pt x="0" y="45"/>
                  <a:pt x="0" y="45"/>
                  <a:pt x="0" y="45"/>
                </a:cubicBezTo>
                <a:cubicBezTo>
                  <a:pt x="21" y="45"/>
                  <a:pt x="21" y="45"/>
                  <a:pt x="21" y="45"/>
                </a:cubicBezTo>
                <a:lnTo>
                  <a:pt x="21" y="93"/>
                </a:lnTo>
                <a:close/>
                <a:moveTo>
                  <a:pt x="25" y="43"/>
                </a:moveTo>
                <a:cubicBezTo>
                  <a:pt x="24" y="48"/>
                  <a:pt x="25" y="92"/>
                  <a:pt x="25" y="92"/>
                </a:cubicBezTo>
                <a:cubicBezTo>
                  <a:pt x="28" y="94"/>
                  <a:pt x="28" y="94"/>
                  <a:pt x="28" y="94"/>
                </a:cubicBezTo>
                <a:cubicBezTo>
                  <a:pt x="70" y="94"/>
                  <a:pt x="70" y="94"/>
                  <a:pt x="70" y="94"/>
                </a:cubicBezTo>
                <a:cubicBezTo>
                  <a:pt x="70" y="94"/>
                  <a:pt x="77" y="93"/>
                  <a:pt x="77" y="88"/>
                </a:cubicBezTo>
                <a:cubicBezTo>
                  <a:pt x="77" y="83"/>
                  <a:pt x="74" y="79"/>
                  <a:pt x="74" y="79"/>
                </a:cubicBezTo>
                <a:cubicBezTo>
                  <a:pt x="74" y="79"/>
                  <a:pt x="80" y="78"/>
                  <a:pt x="81" y="74"/>
                </a:cubicBezTo>
                <a:cubicBezTo>
                  <a:pt x="81" y="70"/>
                  <a:pt x="76" y="67"/>
                  <a:pt x="76" y="67"/>
                </a:cubicBezTo>
                <a:cubicBezTo>
                  <a:pt x="76" y="67"/>
                  <a:pt x="83" y="66"/>
                  <a:pt x="83" y="60"/>
                </a:cubicBezTo>
                <a:cubicBezTo>
                  <a:pt x="83" y="55"/>
                  <a:pt x="80" y="53"/>
                  <a:pt x="80" y="53"/>
                </a:cubicBezTo>
                <a:cubicBezTo>
                  <a:pt x="80" y="53"/>
                  <a:pt x="86" y="50"/>
                  <a:pt x="86" y="45"/>
                </a:cubicBezTo>
                <a:cubicBezTo>
                  <a:pt x="86" y="40"/>
                  <a:pt x="79" y="37"/>
                  <a:pt x="79" y="37"/>
                </a:cubicBezTo>
                <a:cubicBezTo>
                  <a:pt x="51" y="37"/>
                  <a:pt x="51" y="37"/>
                  <a:pt x="51" y="37"/>
                </a:cubicBezTo>
                <a:cubicBezTo>
                  <a:pt x="51" y="37"/>
                  <a:pt x="56" y="25"/>
                  <a:pt x="56" y="19"/>
                </a:cubicBezTo>
                <a:cubicBezTo>
                  <a:pt x="56" y="12"/>
                  <a:pt x="52" y="0"/>
                  <a:pt x="42" y="1"/>
                </a:cubicBezTo>
                <a:cubicBezTo>
                  <a:pt x="33" y="2"/>
                  <a:pt x="38" y="10"/>
                  <a:pt x="37" y="21"/>
                </a:cubicBezTo>
                <a:cubicBezTo>
                  <a:pt x="37" y="33"/>
                  <a:pt x="27" y="38"/>
                  <a:pt x="25" y="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953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16</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estimand strategies</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16</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629905"/>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299579"/>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dirty="0">
                <a:solidFill>
                  <a:srgbClr val="2B88D2"/>
                </a:solidFill>
                <a:latin typeface="Gill Sans MT" panose="020B0502020104020203" pitchFamily="34" charset="0"/>
                <a:cs typeface="Calibri"/>
              </a:rPr>
              <a:t>Pandemic-related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1924504"/>
            <a:ext cx="2518535" cy="12017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Treatment policy</a:t>
            </a:r>
            <a:endParaRPr lang="en-US" sz="1600" dirty="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36380" y="4637975"/>
            <a:ext cx="2550209" cy="1208673"/>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While-on-treatment</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Principal stratification</a:t>
            </a:r>
            <a:endParaRPr lang="en-US" sz="1600" dirty="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77781"/>
            <a:ext cx="2518535" cy="1208673"/>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1917609"/>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Likely not appropriate in most cases</a:t>
            </a:r>
          </a:p>
          <a:p>
            <a:pPr marL="0" indent="0">
              <a:spcBef>
                <a:spcPts val="0"/>
              </a:spcBef>
              <a:buNone/>
            </a:pPr>
            <a:r>
              <a:rPr lang="en-US" sz="1600" dirty="0">
                <a:latin typeface="Gill Sans MT" panose="020B0502020104020203" pitchFamily="34" charset="0"/>
                <a:cs typeface="Calibri"/>
              </a:rPr>
              <a:t>Not of interest w.r.t the original study objective(s) and would not generalize to clinical care in “post-pandemic world” </a:t>
            </a:r>
          </a:p>
        </p:txBody>
      </p:sp>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1567184"/>
            <a:ext cx="914400" cy="914400"/>
          </a:xfrm>
          <a:prstGeom prst="rect">
            <a:avLst/>
          </a:prstGeom>
        </p:spPr>
      </p:pic>
      <p:sp>
        <p:nvSpPr>
          <p:cNvPr id="39" name="Content Placeholder 2">
            <a:extLst>
              <a:ext uri="{FF2B5EF4-FFF2-40B4-BE49-F238E27FC236}">
                <a16:creationId xmlns:a16="http://schemas.microsoft.com/office/drawing/2014/main" id="{5AA78D08-4E2F-412D-B0FC-161797CCEE42}"/>
              </a:ext>
            </a:extLst>
          </p:cNvPr>
          <p:cNvSpPr txBox="1">
            <a:spLocks/>
          </p:cNvSpPr>
          <p:nvPr/>
        </p:nvSpPr>
        <p:spPr>
          <a:xfrm>
            <a:off x="7873231" y="1914652"/>
            <a:ext cx="4133118" cy="1211631"/>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Consider</a:t>
            </a:r>
          </a:p>
          <a:p>
            <a:pPr marL="0" indent="0">
              <a:spcBef>
                <a:spcPts val="0"/>
              </a:spcBef>
              <a:buNone/>
            </a:pPr>
            <a:r>
              <a:rPr lang="en-US" sz="1600" dirty="0">
                <a:latin typeface="Gill Sans MT" panose="020B0502020104020203" pitchFamily="34" charset="0"/>
                <a:cs typeface="Calibri"/>
              </a:rPr>
              <a:t>when percentage of participants with such ICEs is low and this strategy was planned for most non-pandemic ICEs</a:t>
            </a:r>
          </a:p>
          <a:p>
            <a:pPr marL="0" indent="0" algn="ctr">
              <a:spcBef>
                <a:spcPts val="0"/>
              </a:spcBef>
              <a:buNone/>
            </a:pPr>
            <a:r>
              <a:rPr lang="en-US" sz="1600" b="1" dirty="0">
                <a:solidFill>
                  <a:srgbClr val="2B88D2"/>
                </a:solidFill>
                <a:latin typeface="Gill Sans MT" panose="020B0502020104020203" pitchFamily="34" charset="0"/>
                <a:cs typeface="Calibri"/>
              </a:rPr>
              <a:t> </a:t>
            </a:r>
          </a:p>
        </p:txBody>
      </p:sp>
      <p:sp>
        <p:nvSpPr>
          <p:cNvPr id="40" name="Content Placeholder 2">
            <a:extLst>
              <a:ext uri="{FF2B5EF4-FFF2-40B4-BE49-F238E27FC236}">
                <a16:creationId xmlns:a16="http://schemas.microsoft.com/office/drawing/2014/main" id="{BCD98CC9-BA4F-4231-93B4-2D7BCE8DDD35}"/>
              </a:ext>
            </a:extLst>
          </p:cNvPr>
          <p:cNvSpPr txBox="1">
            <a:spLocks/>
          </p:cNvSpPr>
          <p:nvPr/>
        </p:nvSpPr>
        <p:spPr>
          <a:xfrm>
            <a:off x="3584626" y="3277803"/>
            <a:ext cx="4133118" cy="120867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Not appropriate in indications </a:t>
            </a:r>
          </a:p>
          <a:p>
            <a:pPr marL="0" indent="0">
              <a:spcBef>
                <a:spcPts val="0"/>
              </a:spcBef>
              <a:buNone/>
            </a:pPr>
            <a:r>
              <a:rPr lang="en-US" sz="1600" dirty="0">
                <a:latin typeface="Gill Sans MT" panose="020B0502020104020203" pitchFamily="34" charset="0"/>
                <a:cs typeface="Calibri"/>
              </a:rPr>
              <a:t>when COVID-19 complications / death may be indicative of lack of study disease control</a:t>
            </a:r>
          </a:p>
        </p:txBody>
      </p:sp>
      <p:sp>
        <p:nvSpPr>
          <p:cNvPr id="42" name="Content Placeholder 2">
            <a:extLst>
              <a:ext uri="{FF2B5EF4-FFF2-40B4-BE49-F238E27FC236}">
                <a16:creationId xmlns:a16="http://schemas.microsoft.com/office/drawing/2014/main" id="{29108E9A-5914-4E2E-8BD3-85F30427600B}"/>
              </a:ext>
            </a:extLst>
          </p:cNvPr>
          <p:cNvSpPr txBox="1">
            <a:spLocks/>
          </p:cNvSpPr>
          <p:nvPr/>
        </p:nvSpPr>
        <p:spPr>
          <a:xfrm>
            <a:off x="7873231" y="3277781"/>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Likely appropriate in most cases</a:t>
            </a:r>
          </a:p>
          <a:p>
            <a:pPr marL="0" indent="0">
              <a:spcBef>
                <a:spcPts val="0"/>
              </a:spcBef>
              <a:buNone/>
            </a:pPr>
            <a:r>
              <a:rPr lang="en-US" sz="1600" dirty="0">
                <a:latin typeface="Gill Sans MT" panose="020B0502020104020203" pitchFamily="34" charset="0"/>
                <a:cs typeface="Calibri"/>
              </a:rPr>
              <a:t>under hypothetical scenario “if participant did not discontinue treatment / die due to COVID-19”</a:t>
            </a:r>
            <a:r>
              <a:rPr lang="en-US" sz="1600" baseline="30000" dirty="0">
                <a:latin typeface="Gill Sans MT" panose="020B0502020104020203" pitchFamily="34" charset="0"/>
                <a:cs typeface="Calibri"/>
              </a:rPr>
              <a:t> *</a:t>
            </a:r>
          </a:p>
        </p:txBody>
      </p:sp>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2916623"/>
            <a:ext cx="914400" cy="914400"/>
          </a:xfrm>
          <a:prstGeom prst="rect">
            <a:avLst/>
          </a:prstGeom>
        </p:spPr>
      </p:pic>
      <p:sp>
        <p:nvSpPr>
          <p:cNvPr id="44" name="Rectangle 43">
            <a:extLst>
              <a:ext uri="{FF2B5EF4-FFF2-40B4-BE49-F238E27FC236}">
                <a16:creationId xmlns:a16="http://schemas.microsoft.com/office/drawing/2014/main" id="{D0D71C2D-DCFD-4E75-9958-7EFD0038B4EC}"/>
              </a:ext>
            </a:extLst>
          </p:cNvPr>
          <p:cNvSpPr/>
          <p:nvPr/>
        </p:nvSpPr>
        <p:spPr>
          <a:xfrm>
            <a:off x="406219" y="5895592"/>
            <a:ext cx="11600129" cy="523220"/>
          </a:xfrm>
          <a:prstGeom prst="rect">
            <a:avLst/>
          </a:prstGeom>
        </p:spPr>
        <p:txBody>
          <a:bodyPr wrap="square">
            <a:spAutoFit/>
          </a:bodyPr>
          <a:lstStyle/>
          <a:p>
            <a:r>
              <a:rPr lang="en-US" sz="1400" dirty="0">
                <a:latin typeface="Gill Sans MT" panose="020B0502020104020203" pitchFamily="34" charset="0"/>
                <a:cs typeface="Calibri"/>
              </a:rPr>
              <a:t>* Modeling unobservable outcomes under the hypothetical scenario does not need to assume perfect adherence to treatment and may need to account for pandemic-related factors contributing to the occurrence of ICEs. </a:t>
            </a:r>
            <a:endParaRPr lang="en-US" sz="1400" dirty="0"/>
          </a:p>
        </p:txBody>
      </p:sp>
      <p:sp>
        <p:nvSpPr>
          <p:cNvPr id="21" name="Rectangle 20">
            <a:extLst>
              <a:ext uri="{FF2B5EF4-FFF2-40B4-BE49-F238E27FC236}">
                <a16:creationId xmlns:a16="http://schemas.microsoft.com/office/drawing/2014/main" id="{79945D39-35BE-4729-998E-55199799E61B}"/>
              </a:ext>
            </a:extLst>
          </p:cNvPr>
          <p:cNvSpPr/>
          <p:nvPr/>
        </p:nvSpPr>
        <p:spPr>
          <a:xfrm>
            <a:off x="609601" y="758734"/>
            <a:ext cx="3349214" cy="523220"/>
          </a:xfrm>
          <a:prstGeom prst="rect">
            <a:avLst/>
          </a:prstGeom>
        </p:spPr>
        <p:txBody>
          <a:bodyPr wrap="square">
            <a:spAutoFit/>
          </a:bodyPr>
          <a:lstStyle/>
          <a:p>
            <a:r>
              <a:rPr lang="en-US" sz="1400" dirty="0">
                <a:solidFill>
                  <a:srgbClr val="FFFF00"/>
                </a:solidFill>
                <a:latin typeface="Gill Sans MT" panose="020B0502020104020203" pitchFamily="34" charset="0"/>
                <a:cs typeface="Calibri"/>
              </a:rPr>
              <a:t>See extra slides for additional information</a:t>
            </a:r>
          </a:p>
          <a:p>
            <a:pPr marL="342900" indent="-342900">
              <a:buAutoNum type="arabicPeriod"/>
            </a:pPr>
            <a:endParaRPr lang="en-US" sz="1400" dirty="0">
              <a:solidFill>
                <a:srgbClr val="FFFF00"/>
              </a:solidFill>
            </a:endParaRPr>
          </a:p>
        </p:txBody>
      </p:sp>
      <p:sp>
        <p:nvSpPr>
          <p:cNvPr id="22" name="myP_Thumbs down">
            <a:extLst>
              <a:ext uri="{FF2B5EF4-FFF2-40B4-BE49-F238E27FC236}">
                <a16:creationId xmlns:a16="http://schemas.microsoft.com/office/drawing/2014/main" id="{ABD47B97-C433-471C-9374-955531FE5B24}"/>
              </a:ext>
            </a:extLst>
          </p:cNvPr>
          <p:cNvSpPr>
            <a:spLocks noEditPoints="1"/>
          </p:cNvSpPr>
          <p:nvPr/>
        </p:nvSpPr>
        <p:spPr bwMode="auto">
          <a:xfrm flipV="1">
            <a:off x="5423961" y="1428706"/>
            <a:ext cx="315380" cy="337382"/>
          </a:xfrm>
          <a:custGeom>
            <a:avLst/>
            <a:gdLst>
              <a:gd name="T0" fmla="*/ 35 w 144"/>
              <a:gd name="T1" fmla="*/ 155 h 157"/>
              <a:gd name="T2" fmla="*/ 9 w 144"/>
              <a:gd name="T3" fmla="*/ 155 h 157"/>
              <a:gd name="T4" fmla="*/ 0 w 144"/>
              <a:gd name="T5" fmla="*/ 75 h 157"/>
              <a:gd name="T6" fmla="*/ 35 w 144"/>
              <a:gd name="T7" fmla="*/ 75 h 157"/>
              <a:gd name="T8" fmla="*/ 35 w 144"/>
              <a:gd name="T9" fmla="*/ 155 h 157"/>
              <a:gd name="T10" fmla="*/ 42 w 144"/>
              <a:gd name="T11" fmla="*/ 72 h 157"/>
              <a:gd name="T12" fmla="*/ 42 w 144"/>
              <a:gd name="T13" fmla="*/ 154 h 157"/>
              <a:gd name="T14" fmla="*/ 47 w 144"/>
              <a:gd name="T15" fmla="*/ 157 h 157"/>
              <a:gd name="T16" fmla="*/ 118 w 144"/>
              <a:gd name="T17" fmla="*/ 157 h 157"/>
              <a:gd name="T18" fmla="*/ 129 w 144"/>
              <a:gd name="T19" fmla="*/ 147 h 157"/>
              <a:gd name="T20" fmla="*/ 124 w 144"/>
              <a:gd name="T21" fmla="*/ 132 h 157"/>
              <a:gd name="T22" fmla="*/ 136 w 144"/>
              <a:gd name="T23" fmla="*/ 124 h 157"/>
              <a:gd name="T24" fmla="*/ 128 w 144"/>
              <a:gd name="T25" fmla="*/ 112 h 157"/>
              <a:gd name="T26" fmla="*/ 139 w 144"/>
              <a:gd name="T27" fmla="*/ 100 h 157"/>
              <a:gd name="T28" fmla="*/ 134 w 144"/>
              <a:gd name="T29" fmla="*/ 88 h 157"/>
              <a:gd name="T30" fmla="*/ 144 w 144"/>
              <a:gd name="T31" fmla="*/ 75 h 157"/>
              <a:gd name="T32" fmla="*/ 133 w 144"/>
              <a:gd name="T33" fmla="*/ 62 h 157"/>
              <a:gd name="T34" fmla="*/ 86 w 144"/>
              <a:gd name="T35" fmla="*/ 62 h 157"/>
              <a:gd name="T36" fmla="*/ 94 w 144"/>
              <a:gd name="T37" fmla="*/ 31 h 157"/>
              <a:gd name="T38" fmla="*/ 71 w 144"/>
              <a:gd name="T39" fmla="*/ 1 h 157"/>
              <a:gd name="T40" fmla="*/ 62 w 144"/>
              <a:gd name="T41" fmla="*/ 35 h 157"/>
              <a:gd name="T42" fmla="*/ 42 w 144"/>
              <a:gd name="T43" fmla="*/ 7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57">
                <a:moveTo>
                  <a:pt x="35" y="155"/>
                </a:moveTo>
                <a:cubicBezTo>
                  <a:pt x="9" y="155"/>
                  <a:pt x="9" y="155"/>
                  <a:pt x="9" y="155"/>
                </a:cubicBezTo>
                <a:cubicBezTo>
                  <a:pt x="0" y="75"/>
                  <a:pt x="0" y="75"/>
                  <a:pt x="0" y="75"/>
                </a:cubicBezTo>
                <a:cubicBezTo>
                  <a:pt x="35" y="75"/>
                  <a:pt x="35" y="75"/>
                  <a:pt x="35" y="75"/>
                </a:cubicBezTo>
                <a:lnTo>
                  <a:pt x="35" y="155"/>
                </a:lnTo>
                <a:close/>
                <a:moveTo>
                  <a:pt x="42" y="72"/>
                </a:moveTo>
                <a:cubicBezTo>
                  <a:pt x="40" y="80"/>
                  <a:pt x="42" y="154"/>
                  <a:pt x="42" y="154"/>
                </a:cubicBezTo>
                <a:cubicBezTo>
                  <a:pt x="47" y="157"/>
                  <a:pt x="47" y="157"/>
                  <a:pt x="47" y="157"/>
                </a:cubicBezTo>
                <a:cubicBezTo>
                  <a:pt x="118" y="157"/>
                  <a:pt x="118" y="157"/>
                  <a:pt x="118" y="157"/>
                </a:cubicBezTo>
                <a:cubicBezTo>
                  <a:pt x="118" y="157"/>
                  <a:pt x="129" y="155"/>
                  <a:pt x="129" y="147"/>
                </a:cubicBezTo>
                <a:cubicBezTo>
                  <a:pt x="129" y="139"/>
                  <a:pt x="124" y="132"/>
                  <a:pt x="124" y="132"/>
                </a:cubicBezTo>
                <a:cubicBezTo>
                  <a:pt x="124" y="132"/>
                  <a:pt x="134" y="130"/>
                  <a:pt x="136" y="124"/>
                </a:cubicBezTo>
                <a:cubicBezTo>
                  <a:pt x="136" y="117"/>
                  <a:pt x="128" y="112"/>
                  <a:pt x="128" y="112"/>
                </a:cubicBezTo>
                <a:cubicBezTo>
                  <a:pt x="128" y="112"/>
                  <a:pt x="139" y="110"/>
                  <a:pt x="139" y="100"/>
                </a:cubicBezTo>
                <a:cubicBezTo>
                  <a:pt x="139" y="92"/>
                  <a:pt x="134" y="88"/>
                  <a:pt x="134" y="88"/>
                </a:cubicBezTo>
                <a:cubicBezTo>
                  <a:pt x="134" y="88"/>
                  <a:pt x="144" y="83"/>
                  <a:pt x="144" y="75"/>
                </a:cubicBezTo>
                <a:cubicBezTo>
                  <a:pt x="144" y="67"/>
                  <a:pt x="133" y="62"/>
                  <a:pt x="133" y="62"/>
                </a:cubicBezTo>
                <a:cubicBezTo>
                  <a:pt x="86" y="62"/>
                  <a:pt x="86" y="62"/>
                  <a:pt x="86" y="62"/>
                </a:cubicBezTo>
                <a:cubicBezTo>
                  <a:pt x="86" y="62"/>
                  <a:pt x="94" y="41"/>
                  <a:pt x="94" y="31"/>
                </a:cubicBezTo>
                <a:cubicBezTo>
                  <a:pt x="94" y="20"/>
                  <a:pt x="87" y="0"/>
                  <a:pt x="71" y="1"/>
                </a:cubicBezTo>
                <a:cubicBezTo>
                  <a:pt x="56" y="3"/>
                  <a:pt x="64" y="16"/>
                  <a:pt x="62" y="35"/>
                </a:cubicBezTo>
                <a:cubicBezTo>
                  <a:pt x="62" y="55"/>
                  <a:pt x="46" y="63"/>
                  <a:pt x="42" y="72"/>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myP_Thumbs up">
            <a:extLst>
              <a:ext uri="{FF2B5EF4-FFF2-40B4-BE49-F238E27FC236}">
                <a16:creationId xmlns:a16="http://schemas.microsoft.com/office/drawing/2014/main" id="{5D20BAF8-C353-485C-9D07-1BCCA6E8F227}"/>
              </a:ext>
            </a:extLst>
          </p:cNvPr>
          <p:cNvSpPr>
            <a:spLocks noEditPoints="1"/>
          </p:cNvSpPr>
          <p:nvPr/>
        </p:nvSpPr>
        <p:spPr bwMode="auto">
          <a:xfrm>
            <a:off x="9782100" y="1405275"/>
            <a:ext cx="315380" cy="337382"/>
          </a:xfrm>
          <a:custGeom>
            <a:avLst/>
            <a:gdLst>
              <a:gd name="T0" fmla="*/ 21 w 86"/>
              <a:gd name="T1" fmla="*/ 93 h 94"/>
              <a:gd name="T2" fmla="*/ 5 w 86"/>
              <a:gd name="T3" fmla="*/ 93 h 94"/>
              <a:gd name="T4" fmla="*/ 0 w 86"/>
              <a:gd name="T5" fmla="*/ 45 h 94"/>
              <a:gd name="T6" fmla="*/ 21 w 86"/>
              <a:gd name="T7" fmla="*/ 45 h 94"/>
              <a:gd name="T8" fmla="*/ 21 w 86"/>
              <a:gd name="T9" fmla="*/ 93 h 94"/>
              <a:gd name="T10" fmla="*/ 25 w 86"/>
              <a:gd name="T11" fmla="*/ 43 h 94"/>
              <a:gd name="T12" fmla="*/ 25 w 86"/>
              <a:gd name="T13" fmla="*/ 92 h 94"/>
              <a:gd name="T14" fmla="*/ 28 w 86"/>
              <a:gd name="T15" fmla="*/ 94 h 94"/>
              <a:gd name="T16" fmla="*/ 70 w 86"/>
              <a:gd name="T17" fmla="*/ 94 h 94"/>
              <a:gd name="T18" fmla="*/ 77 w 86"/>
              <a:gd name="T19" fmla="*/ 88 h 94"/>
              <a:gd name="T20" fmla="*/ 74 w 86"/>
              <a:gd name="T21" fmla="*/ 79 h 94"/>
              <a:gd name="T22" fmla="*/ 81 w 86"/>
              <a:gd name="T23" fmla="*/ 74 h 94"/>
              <a:gd name="T24" fmla="*/ 76 w 86"/>
              <a:gd name="T25" fmla="*/ 67 h 94"/>
              <a:gd name="T26" fmla="*/ 83 w 86"/>
              <a:gd name="T27" fmla="*/ 60 h 94"/>
              <a:gd name="T28" fmla="*/ 80 w 86"/>
              <a:gd name="T29" fmla="*/ 53 h 94"/>
              <a:gd name="T30" fmla="*/ 86 w 86"/>
              <a:gd name="T31" fmla="*/ 45 h 94"/>
              <a:gd name="T32" fmla="*/ 79 w 86"/>
              <a:gd name="T33" fmla="*/ 37 h 94"/>
              <a:gd name="T34" fmla="*/ 51 w 86"/>
              <a:gd name="T35" fmla="*/ 37 h 94"/>
              <a:gd name="T36" fmla="*/ 56 w 86"/>
              <a:gd name="T37" fmla="*/ 19 h 94"/>
              <a:gd name="T38" fmla="*/ 42 w 86"/>
              <a:gd name="T39" fmla="*/ 1 h 94"/>
              <a:gd name="T40" fmla="*/ 37 w 86"/>
              <a:gd name="T41" fmla="*/ 21 h 94"/>
              <a:gd name="T42" fmla="*/ 25 w 86"/>
              <a:gd name="T4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94">
                <a:moveTo>
                  <a:pt x="21" y="93"/>
                </a:moveTo>
                <a:cubicBezTo>
                  <a:pt x="5" y="93"/>
                  <a:pt x="5" y="93"/>
                  <a:pt x="5" y="93"/>
                </a:cubicBezTo>
                <a:cubicBezTo>
                  <a:pt x="0" y="45"/>
                  <a:pt x="0" y="45"/>
                  <a:pt x="0" y="45"/>
                </a:cubicBezTo>
                <a:cubicBezTo>
                  <a:pt x="21" y="45"/>
                  <a:pt x="21" y="45"/>
                  <a:pt x="21" y="45"/>
                </a:cubicBezTo>
                <a:lnTo>
                  <a:pt x="21" y="93"/>
                </a:lnTo>
                <a:close/>
                <a:moveTo>
                  <a:pt x="25" y="43"/>
                </a:moveTo>
                <a:cubicBezTo>
                  <a:pt x="24" y="48"/>
                  <a:pt x="25" y="92"/>
                  <a:pt x="25" y="92"/>
                </a:cubicBezTo>
                <a:cubicBezTo>
                  <a:pt x="28" y="94"/>
                  <a:pt x="28" y="94"/>
                  <a:pt x="28" y="94"/>
                </a:cubicBezTo>
                <a:cubicBezTo>
                  <a:pt x="70" y="94"/>
                  <a:pt x="70" y="94"/>
                  <a:pt x="70" y="94"/>
                </a:cubicBezTo>
                <a:cubicBezTo>
                  <a:pt x="70" y="94"/>
                  <a:pt x="77" y="93"/>
                  <a:pt x="77" y="88"/>
                </a:cubicBezTo>
                <a:cubicBezTo>
                  <a:pt x="77" y="83"/>
                  <a:pt x="74" y="79"/>
                  <a:pt x="74" y="79"/>
                </a:cubicBezTo>
                <a:cubicBezTo>
                  <a:pt x="74" y="79"/>
                  <a:pt x="80" y="78"/>
                  <a:pt x="81" y="74"/>
                </a:cubicBezTo>
                <a:cubicBezTo>
                  <a:pt x="81" y="70"/>
                  <a:pt x="76" y="67"/>
                  <a:pt x="76" y="67"/>
                </a:cubicBezTo>
                <a:cubicBezTo>
                  <a:pt x="76" y="67"/>
                  <a:pt x="83" y="66"/>
                  <a:pt x="83" y="60"/>
                </a:cubicBezTo>
                <a:cubicBezTo>
                  <a:pt x="83" y="55"/>
                  <a:pt x="80" y="53"/>
                  <a:pt x="80" y="53"/>
                </a:cubicBezTo>
                <a:cubicBezTo>
                  <a:pt x="80" y="53"/>
                  <a:pt x="86" y="50"/>
                  <a:pt x="86" y="45"/>
                </a:cubicBezTo>
                <a:cubicBezTo>
                  <a:pt x="86" y="40"/>
                  <a:pt x="79" y="37"/>
                  <a:pt x="79" y="37"/>
                </a:cubicBezTo>
                <a:cubicBezTo>
                  <a:pt x="51" y="37"/>
                  <a:pt x="51" y="37"/>
                  <a:pt x="51" y="37"/>
                </a:cubicBezTo>
                <a:cubicBezTo>
                  <a:pt x="51" y="37"/>
                  <a:pt x="56" y="25"/>
                  <a:pt x="56" y="19"/>
                </a:cubicBezTo>
                <a:cubicBezTo>
                  <a:pt x="56" y="12"/>
                  <a:pt x="52" y="0"/>
                  <a:pt x="42" y="1"/>
                </a:cubicBezTo>
                <a:cubicBezTo>
                  <a:pt x="33" y="2"/>
                  <a:pt x="38" y="10"/>
                  <a:pt x="37" y="21"/>
                </a:cubicBezTo>
                <a:cubicBezTo>
                  <a:pt x="37" y="33"/>
                  <a:pt x="27" y="38"/>
                  <a:pt x="25" y="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226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17</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estimand strategies</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17</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629905"/>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299579"/>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dirty="0">
                <a:solidFill>
                  <a:srgbClr val="2B88D2"/>
                </a:solidFill>
                <a:latin typeface="Gill Sans MT" panose="020B0502020104020203" pitchFamily="34" charset="0"/>
                <a:cs typeface="Calibri"/>
              </a:rPr>
              <a:t>Pandemic-related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1924504"/>
            <a:ext cx="2518535" cy="12017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Treatment policy</a:t>
            </a:r>
            <a:endParaRPr lang="en-US" sz="1600" dirty="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36380" y="4637975"/>
            <a:ext cx="2550209" cy="1208673"/>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While-on-treatment</a:t>
            </a:r>
          </a:p>
          <a:p>
            <a:pPr marL="115888" indent="-115888">
              <a:buFont typeface="Arial" panose="020B0604020202020204" pitchFamily="34" charset="0"/>
              <a:buChar char="•"/>
            </a:pPr>
            <a:r>
              <a:rPr lang="en-US" sz="1600" b="1" dirty="0">
                <a:solidFill>
                  <a:srgbClr val="2B88D2"/>
                </a:solidFill>
                <a:latin typeface="Gill Sans MT" panose="020B0502020104020203" pitchFamily="34" charset="0"/>
                <a:cs typeface="Calibri"/>
              </a:rPr>
              <a:t>Principal stratification</a:t>
            </a:r>
            <a:endParaRPr lang="en-US" sz="1600" dirty="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77781"/>
            <a:ext cx="2518535" cy="1208673"/>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1917609"/>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Likely not appropriate in most cases</a:t>
            </a:r>
          </a:p>
          <a:p>
            <a:pPr marL="0" indent="0">
              <a:spcBef>
                <a:spcPts val="0"/>
              </a:spcBef>
              <a:buNone/>
            </a:pPr>
            <a:r>
              <a:rPr lang="en-US" sz="1600" dirty="0">
                <a:latin typeface="Gill Sans MT" panose="020B0502020104020203" pitchFamily="34" charset="0"/>
                <a:cs typeface="Calibri"/>
              </a:rPr>
              <a:t>Not of interest w.r.t the original study objective(s) and would not generalize to clinical care in “post-pandemic world” </a:t>
            </a:r>
          </a:p>
        </p:txBody>
      </p:sp>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1567184"/>
            <a:ext cx="914400" cy="914400"/>
          </a:xfrm>
          <a:prstGeom prst="rect">
            <a:avLst/>
          </a:prstGeom>
        </p:spPr>
      </p:pic>
      <p:sp>
        <p:nvSpPr>
          <p:cNvPr id="39" name="Content Placeholder 2">
            <a:extLst>
              <a:ext uri="{FF2B5EF4-FFF2-40B4-BE49-F238E27FC236}">
                <a16:creationId xmlns:a16="http://schemas.microsoft.com/office/drawing/2014/main" id="{5AA78D08-4E2F-412D-B0FC-161797CCEE42}"/>
              </a:ext>
            </a:extLst>
          </p:cNvPr>
          <p:cNvSpPr txBox="1">
            <a:spLocks/>
          </p:cNvSpPr>
          <p:nvPr/>
        </p:nvSpPr>
        <p:spPr>
          <a:xfrm>
            <a:off x="7873231" y="1914652"/>
            <a:ext cx="4133118" cy="1211631"/>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Consider</a:t>
            </a:r>
          </a:p>
          <a:p>
            <a:pPr marL="0" indent="0">
              <a:spcBef>
                <a:spcPts val="0"/>
              </a:spcBef>
              <a:buNone/>
            </a:pPr>
            <a:r>
              <a:rPr lang="en-US" sz="1600" dirty="0">
                <a:latin typeface="Gill Sans MT" panose="020B0502020104020203" pitchFamily="34" charset="0"/>
                <a:cs typeface="Calibri"/>
              </a:rPr>
              <a:t>when percentage of participants with such ICEs is low and this strategy was planned for most non-pandemic ICEs</a:t>
            </a:r>
          </a:p>
          <a:p>
            <a:pPr marL="0" indent="0" algn="ctr">
              <a:spcBef>
                <a:spcPts val="0"/>
              </a:spcBef>
              <a:buNone/>
            </a:pPr>
            <a:r>
              <a:rPr lang="en-US" sz="1600" b="1" dirty="0">
                <a:solidFill>
                  <a:srgbClr val="2B88D2"/>
                </a:solidFill>
                <a:latin typeface="Gill Sans MT" panose="020B0502020104020203" pitchFamily="34" charset="0"/>
                <a:cs typeface="Calibri"/>
              </a:rPr>
              <a:t> </a:t>
            </a:r>
          </a:p>
        </p:txBody>
      </p:sp>
      <p:sp>
        <p:nvSpPr>
          <p:cNvPr id="40" name="Content Placeholder 2">
            <a:extLst>
              <a:ext uri="{FF2B5EF4-FFF2-40B4-BE49-F238E27FC236}">
                <a16:creationId xmlns:a16="http://schemas.microsoft.com/office/drawing/2014/main" id="{BCD98CC9-BA4F-4231-93B4-2D7BCE8DDD35}"/>
              </a:ext>
            </a:extLst>
          </p:cNvPr>
          <p:cNvSpPr txBox="1">
            <a:spLocks/>
          </p:cNvSpPr>
          <p:nvPr/>
        </p:nvSpPr>
        <p:spPr>
          <a:xfrm>
            <a:off x="3584626" y="3277803"/>
            <a:ext cx="4133118" cy="120867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Not appropriate in indications </a:t>
            </a:r>
          </a:p>
          <a:p>
            <a:pPr marL="0" indent="0">
              <a:spcBef>
                <a:spcPts val="0"/>
              </a:spcBef>
              <a:buNone/>
            </a:pPr>
            <a:r>
              <a:rPr lang="en-US" sz="1600" dirty="0">
                <a:latin typeface="Gill Sans MT" panose="020B0502020104020203" pitchFamily="34" charset="0"/>
                <a:cs typeface="Calibri"/>
              </a:rPr>
              <a:t>when COVID-19 complications / death may be indicative of lack of study disease control</a:t>
            </a:r>
          </a:p>
        </p:txBody>
      </p:sp>
      <p:sp>
        <p:nvSpPr>
          <p:cNvPr id="41" name="Content Placeholder 2">
            <a:extLst>
              <a:ext uri="{FF2B5EF4-FFF2-40B4-BE49-F238E27FC236}">
                <a16:creationId xmlns:a16="http://schemas.microsoft.com/office/drawing/2014/main" id="{D6C92CDC-55BF-45AE-A5C5-A1B6012B7261}"/>
              </a:ext>
            </a:extLst>
          </p:cNvPr>
          <p:cNvSpPr txBox="1">
            <a:spLocks/>
          </p:cNvSpPr>
          <p:nvPr/>
        </p:nvSpPr>
        <p:spPr>
          <a:xfrm>
            <a:off x="3584626" y="4637997"/>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C00000"/>
                </a:solidFill>
                <a:latin typeface="Gill Sans MT"/>
              </a:rPr>
              <a:t>Likely not appropriate in most cases</a:t>
            </a:r>
          </a:p>
          <a:p>
            <a:pPr marL="0" indent="0">
              <a:spcBef>
                <a:spcPts val="0"/>
              </a:spcBef>
              <a:buNone/>
            </a:pPr>
            <a:r>
              <a:rPr lang="en-US" sz="1600" dirty="0">
                <a:latin typeface="Gill Sans MT" panose="020B0502020104020203" pitchFamily="34" charset="0"/>
                <a:cs typeface="Calibri"/>
              </a:rPr>
              <a:t>Not of interest w.r.t the original study objective(s) and would not generalize to clinical care in “post-pandemic world” </a:t>
            </a:r>
          </a:p>
        </p:txBody>
      </p:sp>
      <p:sp>
        <p:nvSpPr>
          <p:cNvPr id="42" name="Content Placeholder 2">
            <a:extLst>
              <a:ext uri="{FF2B5EF4-FFF2-40B4-BE49-F238E27FC236}">
                <a16:creationId xmlns:a16="http://schemas.microsoft.com/office/drawing/2014/main" id="{29108E9A-5914-4E2E-8BD3-85F30427600B}"/>
              </a:ext>
            </a:extLst>
          </p:cNvPr>
          <p:cNvSpPr txBox="1">
            <a:spLocks/>
          </p:cNvSpPr>
          <p:nvPr/>
        </p:nvSpPr>
        <p:spPr>
          <a:xfrm>
            <a:off x="7873231" y="3277781"/>
            <a:ext cx="4133118" cy="1208673"/>
          </a:xfrm>
          <a:prstGeom prst="flowChartAlternateProcess">
            <a:avLst/>
          </a:prstGeom>
          <a:solidFill>
            <a:srgbClr val="FFFF00"/>
          </a:solidFill>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Likely appropriate in most cases</a:t>
            </a:r>
          </a:p>
          <a:p>
            <a:pPr marL="0" indent="0">
              <a:spcBef>
                <a:spcPts val="0"/>
              </a:spcBef>
              <a:buNone/>
            </a:pPr>
            <a:r>
              <a:rPr lang="en-US" sz="1600" dirty="0">
                <a:latin typeface="Gill Sans MT" panose="020B0502020104020203" pitchFamily="34" charset="0"/>
                <a:cs typeface="Calibri"/>
              </a:rPr>
              <a:t>under hypothetical scenario “if participant did not discontinue treatment / die due to COVID-19”</a:t>
            </a:r>
            <a:r>
              <a:rPr lang="en-US" sz="1600" baseline="30000" dirty="0">
                <a:latin typeface="Gill Sans MT" panose="020B0502020104020203" pitchFamily="34" charset="0"/>
                <a:cs typeface="Calibri"/>
              </a:rPr>
              <a:t> *</a:t>
            </a:r>
          </a:p>
        </p:txBody>
      </p:sp>
      <p:sp>
        <p:nvSpPr>
          <p:cNvPr id="43" name="Content Placeholder 2">
            <a:extLst>
              <a:ext uri="{FF2B5EF4-FFF2-40B4-BE49-F238E27FC236}">
                <a16:creationId xmlns:a16="http://schemas.microsoft.com/office/drawing/2014/main" id="{B4079307-8BE5-46E8-94A6-002A1B9416D4}"/>
              </a:ext>
            </a:extLst>
          </p:cNvPr>
          <p:cNvSpPr txBox="1">
            <a:spLocks/>
          </p:cNvSpPr>
          <p:nvPr/>
        </p:nvSpPr>
        <p:spPr>
          <a:xfrm>
            <a:off x="7873231" y="4637975"/>
            <a:ext cx="4133118" cy="120867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678B3E"/>
                </a:solidFill>
                <a:latin typeface="Gill Sans MT"/>
              </a:rPr>
              <a:t>Consider</a:t>
            </a:r>
          </a:p>
          <a:p>
            <a:pPr marL="285750" lvl="1">
              <a:spcBef>
                <a:spcPts val="0"/>
              </a:spcBef>
              <a:buClr>
                <a:schemeClr val="tx1"/>
              </a:buClr>
            </a:pPr>
            <a:r>
              <a:rPr lang="en-US" sz="1600" dirty="0" err="1">
                <a:latin typeface="Gill Sans MT" panose="020B0502020104020203" pitchFamily="34" charset="0"/>
                <a:cs typeface="Calibri"/>
              </a:rPr>
              <a:t>WoT</a:t>
            </a:r>
            <a:r>
              <a:rPr lang="en-US" sz="1600" dirty="0">
                <a:latin typeface="Gill Sans MT" panose="020B0502020104020203" pitchFamily="34" charset="0"/>
                <a:cs typeface="Calibri"/>
              </a:rPr>
              <a:t> if planned for non-pandemic ICEs</a:t>
            </a:r>
          </a:p>
          <a:p>
            <a:pPr marL="285750" lvl="1">
              <a:spcBef>
                <a:spcPts val="0"/>
              </a:spcBef>
              <a:buClr>
                <a:schemeClr val="tx1"/>
              </a:buClr>
            </a:pPr>
            <a:r>
              <a:rPr lang="en-US" sz="1600" dirty="0">
                <a:latin typeface="Gill Sans MT" panose="020B0502020104020203" pitchFamily="34" charset="0"/>
                <a:cs typeface="Calibri"/>
              </a:rPr>
              <a:t>PS for exploratory objectives</a:t>
            </a:r>
          </a:p>
        </p:txBody>
      </p:sp>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2916623"/>
            <a:ext cx="914400" cy="914400"/>
          </a:xfrm>
          <a:prstGeom prst="rect">
            <a:avLst/>
          </a:prstGeom>
        </p:spPr>
      </p:pic>
      <p:pic>
        <p:nvPicPr>
          <p:cNvPr id="33" name="Graphic 32" descr="Arrow Slight curve">
            <a:extLst>
              <a:ext uri="{FF2B5EF4-FFF2-40B4-BE49-F238E27FC236}">
                <a16:creationId xmlns:a16="http://schemas.microsoft.com/office/drawing/2014/main" id="{03CCADEE-D280-4BBB-BD34-3A3D09FF7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829389" y="4291373"/>
            <a:ext cx="914400" cy="914400"/>
          </a:xfrm>
          <a:prstGeom prst="rect">
            <a:avLst/>
          </a:prstGeom>
        </p:spPr>
      </p:pic>
      <p:sp>
        <p:nvSpPr>
          <p:cNvPr id="44" name="Rectangle 43">
            <a:extLst>
              <a:ext uri="{FF2B5EF4-FFF2-40B4-BE49-F238E27FC236}">
                <a16:creationId xmlns:a16="http://schemas.microsoft.com/office/drawing/2014/main" id="{D0D71C2D-DCFD-4E75-9958-7EFD0038B4EC}"/>
              </a:ext>
            </a:extLst>
          </p:cNvPr>
          <p:cNvSpPr/>
          <p:nvPr/>
        </p:nvSpPr>
        <p:spPr>
          <a:xfrm>
            <a:off x="406219" y="5895592"/>
            <a:ext cx="11600129" cy="523220"/>
          </a:xfrm>
          <a:prstGeom prst="rect">
            <a:avLst/>
          </a:prstGeom>
        </p:spPr>
        <p:txBody>
          <a:bodyPr wrap="square">
            <a:spAutoFit/>
          </a:bodyPr>
          <a:lstStyle/>
          <a:p>
            <a:r>
              <a:rPr lang="en-US" sz="1400" dirty="0">
                <a:latin typeface="Gill Sans MT" panose="020B0502020104020203" pitchFamily="34" charset="0"/>
                <a:cs typeface="Calibri"/>
              </a:rPr>
              <a:t>* Modeling unobservable outcomes under the hypothetical scenario does not need to assume perfect adherence to treatment and may need to account for pandemic-related factors contributing to the occurrence of ICEs. </a:t>
            </a:r>
            <a:endParaRPr lang="en-US" sz="1400" dirty="0"/>
          </a:p>
        </p:txBody>
      </p:sp>
      <p:sp>
        <p:nvSpPr>
          <p:cNvPr id="21" name="Rectangle 20">
            <a:extLst>
              <a:ext uri="{FF2B5EF4-FFF2-40B4-BE49-F238E27FC236}">
                <a16:creationId xmlns:a16="http://schemas.microsoft.com/office/drawing/2014/main" id="{79945D39-35BE-4729-998E-55199799E61B}"/>
              </a:ext>
            </a:extLst>
          </p:cNvPr>
          <p:cNvSpPr/>
          <p:nvPr/>
        </p:nvSpPr>
        <p:spPr>
          <a:xfrm>
            <a:off x="609601" y="758734"/>
            <a:ext cx="3349214" cy="523220"/>
          </a:xfrm>
          <a:prstGeom prst="rect">
            <a:avLst/>
          </a:prstGeom>
        </p:spPr>
        <p:txBody>
          <a:bodyPr wrap="square">
            <a:spAutoFit/>
          </a:bodyPr>
          <a:lstStyle/>
          <a:p>
            <a:r>
              <a:rPr lang="en-US" sz="1400" dirty="0">
                <a:solidFill>
                  <a:srgbClr val="FFFF00"/>
                </a:solidFill>
                <a:latin typeface="Gill Sans MT" panose="020B0502020104020203" pitchFamily="34" charset="0"/>
                <a:cs typeface="Calibri"/>
              </a:rPr>
              <a:t>See extra slides for additional information</a:t>
            </a:r>
          </a:p>
          <a:p>
            <a:pPr marL="342900" indent="-342900">
              <a:buAutoNum type="arabicPeriod"/>
            </a:pPr>
            <a:endParaRPr lang="en-US" sz="1400" dirty="0">
              <a:solidFill>
                <a:srgbClr val="FFFF00"/>
              </a:solidFill>
            </a:endParaRPr>
          </a:p>
        </p:txBody>
      </p:sp>
      <p:sp>
        <p:nvSpPr>
          <p:cNvPr id="22" name="myP_Thumbs down">
            <a:extLst>
              <a:ext uri="{FF2B5EF4-FFF2-40B4-BE49-F238E27FC236}">
                <a16:creationId xmlns:a16="http://schemas.microsoft.com/office/drawing/2014/main" id="{ABD47B97-C433-471C-9374-955531FE5B24}"/>
              </a:ext>
            </a:extLst>
          </p:cNvPr>
          <p:cNvSpPr>
            <a:spLocks noEditPoints="1"/>
          </p:cNvSpPr>
          <p:nvPr/>
        </p:nvSpPr>
        <p:spPr bwMode="auto">
          <a:xfrm flipV="1">
            <a:off x="5423961" y="1428706"/>
            <a:ext cx="315380" cy="337382"/>
          </a:xfrm>
          <a:custGeom>
            <a:avLst/>
            <a:gdLst>
              <a:gd name="T0" fmla="*/ 35 w 144"/>
              <a:gd name="T1" fmla="*/ 155 h 157"/>
              <a:gd name="T2" fmla="*/ 9 w 144"/>
              <a:gd name="T3" fmla="*/ 155 h 157"/>
              <a:gd name="T4" fmla="*/ 0 w 144"/>
              <a:gd name="T5" fmla="*/ 75 h 157"/>
              <a:gd name="T6" fmla="*/ 35 w 144"/>
              <a:gd name="T7" fmla="*/ 75 h 157"/>
              <a:gd name="T8" fmla="*/ 35 w 144"/>
              <a:gd name="T9" fmla="*/ 155 h 157"/>
              <a:gd name="T10" fmla="*/ 42 w 144"/>
              <a:gd name="T11" fmla="*/ 72 h 157"/>
              <a:gd name="T12" fmla="*/ 42 w 144"/>
              <a:gd name="T13" fmla="*/ 154 h 157"/>
              <a:gd name="T14" fmla="*/ 47 w 144"/>
              <a:gd name="T15" fmla="*/ 157 h 157"/>
              <a:gd name="T16" fmla="*/ 118 w 144"/>
              <a:gd name="T17" fmla="*/ 157 h 157"/>
              <a:gd name="T18" fmla="*/ 129 w 144"/>
              <a:gd name="T19" fmla="*/ 147 h 157"/>
              <a:gd name="T20" fmla="*/ 124 w 144"/>
              <a:gd name="T21" fmla="*/ 132 h 157"/>
              <a:gd name="T22" fmla="*/ 136 w 144"/>
              <a:gd name="T23" fmla="*/ 124 h 157"/>
              <a:gd name="T24" fmla="*/ 128 w 144"/>
              <a:gd name="T25" fmla="*/ 112 h 157"/>
              <a:gd name="T26" fmla="*/ 139 w 144"/>
              <a:gd name="T27" fmla="*/ 100 h 157"/>
              <a:gd name="T28" fmla="*/ 134 w 144"/>
              <a:gd name="T29" fmla="*/ 88 h 157"/>
              <a:gd name="T30" fmla="*/ 144 w 144"/>
              <a:gd name="T31" fmla="*/ 75 h 157"/>
              <a:gd name="T32" fmla="*/ 133 w 144"/>
              <a:gd name="T33" fmla="*/ 62 h 157"/>
              <a:gd name="T34" fmla="*/ 86 w 144"/>
              <a:gd name="T35" fmla="*/ 62 h 157"/>
              <a:gd name="T36" fmla="*/ 94 w 144"/>
              <a:gd name="T37" fmla="*/ 31 h 157"/>
              <a:gd name="T38" fmla="*/ 71 w 144"/>
              <a:gd name="T39" fmla="*/ 1 h 157"/>
              <a:gd name="T40" fmla="*/ 62 w 144"/>
              <a:gd name="T41" fmla="*/ 35 h 157"/>
              <a:gd name="T42" fmla="*/ 42 w 144"/>
              <a:gd name="T43" fmla="*/ 7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57">
                <a:moveTo>
                  <a:pt x="35" y="155"/>
                </a:moveTo>
                <a:cubicBezTo>
                  <a:pt x="9" y="155"/>
                  <a:pt x="9" y="155"/>
                  <a:pt x="9" y="155"/>
                </a:cubicBezTo>
                <a:cubicBezTo>
                  <a:pt x="0" y="75"/>
                  <a:pt x="0" y="75"/>
                  <a:pt x="0" y="75"/>
                </a:cubicBezTo>
                <a:cubicBezTo>
                  <a:pt x="35" y="75"/>
                  <a:pt x="35" y="75"/>
                  <a:pt x="35" y="75"/>
                </a:cubicBezTo>
                <a:lnTo>
                  <a:pt x="35" y="155"/>
                </a:lnTo>
                <a:close/>
                <a:moveTo>
                  <a:pt x="42" y="72"/>
                </a:moveTo>
                <a:cubicBezTo>
                  <a:pt x="40" y="80"/>
                  <a:pt x="42" y="154"/>
                  <a:pt x="42" y="154"/>
                </a:cubicBezTo>
                <a:cubicBezTo>
                  <a:pt x="47" y="157"/>
                  <a:pt x="47" y="157"/>
                  <a:pt x="47" y="157"/>
                </a:cubicBezTo>
                <a:cubicBezTo>
                  <a:pt x="118" y="157"/>
                  <a:pt x="118" y="157"/>
                  <a:pt x="118" y="157"/>
                </a:cubicBezTo>
                <a:cubicBezTo>
                  <a:pt x="118" y="157"/>
                  <a:pt x="129" y="155"/>
                  <a:pt x="129" y="147"/>
                </a:cubicBezTo>
                <a:cubicBezTo>
                  <a:pt x="129" y="139"/>
                  <a:pt x="124" y="132"/>
                  <a:pt x="124" y="132"/>
                </a:cubicBezTo>
                <a:cubicBezTo>
                  <a:pt x="124" y="132"/>
                  <a:pt x="134" y="130"/>
                  <a:pt x="136" y="124"/>
                </a:cubicBezTo>
                <a:cubicBezTo>
                  <a:pt x="136" y="117"/>
                  <a:pt x="128" y="112"/>
                  <a:pt x="128" y="112"/>
                </a:cubicBezTo>
                <a:cubicBezTo>
                  <a:pt x="128" y="112"/>
                  <a:pt x="139" y="110"/>
                  <a:pt x="139" y="100"/>
                </a:cubicBezTo>
                <a:cubicBezTo>
                  <a:pt x="139" y="92"/>
                  <a:pt x="134" y="88"/>
                  <a:pt x="134" y="88"/>
                </a:cubicBezTo>
                <a:cubicBezTo>
                  <a:pt x="134" y="88"/>
                  <a:pt x="144" y="83"/>
                  <a:pt x="144" y="75"/>
                </a:cubicBezTo>
                <a:cubicBezTo>
                  <a:pt x="144" y="67"/>
                  <a:pt x="133" y="62"/>
                  <a:pt x="133" y="62"/>
                </a:cubicBezTo>
                <a:cubicBezTo>
                  <a:pt x="86" y="62"/>
                  <a:pt x="86" y="62"/>
                  <a:pt x="86" y="62"/>
                </a:cubicBezTo>
                <a:cubicBezTo>
                  <a:pt x="86" y="62"/>
                  <a:pt x="94" y="41"/>
                  <a:pt x="94" y="31"/>
                </a:cubicBezTo>
                <a:cubicBezTo>
                  <a:pt x="94" y="20"/>
                  <a:pt x="87" y="0"/>
                  <a:pt x="71" y="1"/>
                </a:cubicBezTo>
                <a:cubicBezTo>
                  <a:pt x="56" y="3"/>
                  <a:pt x="64" y="16"/>
                  <a:pt x="62" y="35"/>
                </a:cubicBezTo>
                <a:cubicBezTo>
                  <a:pt x="62" y="55"/>
                  <a:pt x="46" y="63"/>
                  <a:pt x="42" y="72"/>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myP_Thumbs up">
            <a:extLst>
              <a:ext uri="{FF2B5EF4-FFF2-40B4-BE49-F238E27FC236}">
                <a16:creationId xmlns:a16="http://schemas.microsoft.com/office/drawing/2014/main" id="{5D20BAF8-C353-485C-9D07-1BCCA6E8F227}"/>
              </a:ext>
            </a:extLst>
          </p:cNvPr>
          <p:cNvSpPr>
            <a:spLocks noEditPoints="1"/>
          </p:cNvSpPr>
          <p:nvPr/>
        </p:nvSpPr>
        <p:spPr bwMode="auto">
          <a:xfrm>
            <a:off x="9782100" y="1405275"/>
            <a:ext cx="315380" cy="337382"/>
          </a:xfrm>
          <a:custGeom>
            <a:avLst/>
            <a:gdLst>
              <a:gd name="T0" fmla="*/ 21 w 86"/>
              <a:gd name="T1" fmla="*/ 93 h 94"/>
              <a:gd name="T2" fmla="*/ 5 w 86"/>
              <a:gd name="T3" fmla="*/ 93 h 94"/>
              <a:gd name="T4" fmla="*/ 0 w 86"/>
              <a:gd name="T5" fmla="*/ 45 h 94"/>
              <a:gd name="T6" fmla="*/ 21 w 86"/>
              <a:gd name="T7" fmla="*/ 45 h 94"/>
              <a:gd name="T8" fmla="*/ 21 w 86"/>
              <a:gd name="T9" fmla="*/ 93 h 94"/>
              <a:gd name="T10" fmla="*/ 25 w 86"/>
              <a:gd name="T11" fmla="*/ 43 h 94"/>
              <a:gd name="T12" fmla="*/ 25 w 86"/>
              <a:gd name="T13" fmla="*/ 92 h 94"/>
              <a:gd name="T14" fmla="*/ 28 w 86"/>
              <a:gd name="T15" fmla="*/ 94 h 94"/>
              <a:gd name="T16" fmla="*/ 70 w 86"/>
              <a:gd name="T17" fmla="*/ 94 h 94"/>
              <a:gd name="T18" fmla="*/ 77 w 86"/>
              <a:gd name="T19" fmla="*/ 88 h 94"/>
              <a:gd name="T20" fmla="*/ 74 w 86"/>
              <a:gd name="T21" fmla="*/ 79 h 94"/>
              <a:gd name="T22" fmla="*/ 81 w 86"/>
              <a:gd name="T23" fmla="*/ 74 h 94"/>
              <a:gd name="T24" fmla="*/ 76 w 86"/>
              <a:gd name="T25" fmla="*/ 67 h 94"/>
              <a:gd name="T26" fmla="*/ 83 w 86"/>
              <a:gd name="T27" fmla="*/ 60 h 94"/>
              <a:gd name="T28" fmla="*/ 80 w 86"/>
              <a:gd name="T29" fmla="*/ 53 h 94"/>
              <a:gd name="T30" fmla="*/ 86 w 86"/>
              <a:gd name="T31" fmla="*/ 45 h 94"/>
              <a:gd name="T32" fmla="*/ 79 w 86"/>
              <a:gd name="T33" fmla="*/ 37 h 94"/>
              <a:gd name="T34" fmla="*/ 51 w 86"/>
              <a:gd name="T35" fmla="*/ 37 h 94"/>
              <a:gd name="T36" fmla="*/ 56 w 86"/>
              <a:gd name="T37" fmla="*/ 19 h 94"/>
              <a:gd name="T38" fmla="*/ 42 w 86"/>
              <a:gd name="T39" fmla="*/ 1 h 94"/>
              <a:gd name="T40" fmla="*/ 37 w 86"/>
              <a:gd name="T41" fmla="*/ 21 h 94"/>
              <a:gd name="T42" fmla="*/ 25 w 86"/>
              <a:gd name="T4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94">
                <a:moveTo>
                  <a:pt x="21" y="93"/>
                </a:moveTo>
                <a:cubicBezTo>
                  <a:pt x="5" y="93"/>
                  <a:pt x="5" y="93"/>
                  <a:pt x="5" y="93"/>
                </a:cubicBezTo>
                <a:cubicBezTo>
                  <a:pt x="0" y="45"/>
                  <a:pt x="0" y="45"/>
                  <a:pt x="0" y="45"/>
                </a:cubicBezTo>
                <a:cubicBezTo>
                  <a:pt x="21" y="45"/>
                  <a:pt x="21" y="45"/>
                  <a:pt x="21" y="45"/>
                </a:cubicBezTo>
                <a:lnTo>
                  <a:pt x="21" y="93"/>
                </a:lnTo>
                <a:close/>
                <a:moveTo>
                  <a:pt x="25" y="43"/>
                </a:moveTo>
                <a:cubicBezTo>
                  <a:pt x="24" y="48"/>
                  <a:pt x="25" y="92"/>
                  <a:pt x="25" y="92"/>
                </a:cubicBezTo>
                <a:cubicBezTo>
                  <a:pt x="28" y="94"/>
                  <a:pt x="28" y="94"/>
                  <a:pt x="28" y="94"/>
                </a:cubicBezTo>
                <a:cubicBezTo>
                  <a:pt x="70" y="94"/>
                  <a:pt x="70" y="94"/>
                  <a:pt x="70" y="94"/>
                </a:cubicBezTo>
                <a:cubicBezTo>
                  <a:pt x="70" y="94"/>
                  <a:pt x="77" y="93"/>
                  <a:pt x="77" y="88"/>
                </a:cubicBezTo>
                <a:cubicBezTo>
                  <a:pt x="77" y="83"/>
                  <a:pt x="74" y="79"/>
                  <a:pt x="74" y="79"/>
                </a:cubicBezTo>
                <a:cubicBezTo>
                  <a:pt x="74" y="79"/>
                  <a:pt x="80" y="78"/>
                  <a:pt x="81" y="74"/>
                </a:cubicBezTo>
                <a:cubicBezTo>
                  <a:pt x="81" y="70"/>
                  <a:pt x="76" y="67"/>
                  <a:pt x="76" y="67"/>
                </a:cubicBezTo>
                <a:cubicBezTo>
                  <a:pt x="76" y="67"/>
                  <a:pt x="83" y="66"/>
                  <a:pt x="83" y="60"/>
                </a:cubicBezTo>
                <a:cubicBezTo>
                  <a:pt x="83" y="55"/>
                  <a:pt x="80" y="53"/>
                  <a:pt x="80" y="53"/>
                </a:cubicBezTo>
                <a:cubicBezTo>
                  <a:pt x="80" y="53"/>
                  <a:pt x="86" y="50"/>
                  <a:pt x="86" y="45"/>
                </a:cubicBezTo>
                <a:cubicBezTo>
                  <a:pt x="86" y="40"/>
                  <a:pt x="79" y="37"/>
                  <a:pt x="79" y="37"/>
                </a:cubicBezTo>
                <a:cubicBezTo>
                  <a:pt x="51" y="37"/>
                  <a:pt x="51" y="37"/>
                  <a:pt x="51" y="37"/>
                </a:cubicBezTo>
                <a:cubicBezTo>
                  <a:pt x="51" y="37"/>
                  <a:pt x="56" y="25"/>
                  <a:pt x="56" y="19"/>
                </a:cubicBezTo>
                <a:cubicBezTo>
                  <a:pt x="56" y="12"/>
                  <a:pt x="52" y="0"/>
                  <a:pt x="42" y="1"/>
                </a:cubicBezTo>
                <a:cubicBezTo>
                  <a:pt x="33" y="2"/>
                  <a:pt x="38" y="10"/>
                  <a:pt x="37" y="21"/>
                </a:cubicBezTo>
                <a:cubicBezTo>
                  <a:pt x="37" y="33"/>
                  <a:pt x="27" y="38"/>
                  <a:pt x="25" y="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3310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18</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Impact on other estimand attributes</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581191" y="1589313"/>
            <a:ext cx="11414293" cy="4712607"/>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2000" dirty="0">
                <a:solidFill>
                  <a:srgbClr val="C00000"/>
                </a:solidFill>
                <a:latin typeface="Gill Sans MT" panose="020B0502020104020203" pitchFamily="34" charset="0"/>
                <a:cs typeface="Calibri"/>
              </a:rPr>
              <a:t>Treatment condition (intervention) of interest</a:t>
            </a:r>
          </a:p>
          <a:p>
            <a:pPr>
              <a:spcBef>
                <a:spcPts val="600"/>
              </a:spcBef>
              <a:buFont typeface="Wingdings" panose="05000000000000000000" pitchFamily="2" charset="2"/>
              <a:buChar char="§"/>
            </a:pPr>
            <a:r>
              <a:rPr lang="en-US" sz="2000" dirty="0">
                <a:solidFill>
                  <a:srgbClr val="C00000"/>
                </a:solidFill>
                <a:latin typeface="Gill Sans MT" panose="020B0502020104020203" pitchFamily="34" charset="0"/>
                <a:cs typeface="Calibri"/>
              </a:rPr>
              <a:t>Target population</a:t>
            </a:r>
            <a:endParaRPr lang="en-US" sz="2000" dirty="0">
              <a:latin typeface="Gill Sans MT" panose="020B0502020104020203" pitchFamily="34" charset="0"/>
              <a:cs typeface="Calibri"/>
            </a:endParaRPr>
          </a:p>
          <a:p>
            <a:pPr>
              <a:spcBef>
                <a:spcPts val="600"/>
              </a:spcBef>
              <a:buFont typeface="Wingdings" panose="05000000000000000000" pitchFamily="2" charset="2"/>
              <a:buChar char="§"/>
            </a:pPr>
            <a:r>
              <a:rPr lang="en-US" sz="2000" dirty="0">
                <a:solidFill>
                  <a:srgbClr val="C00000"/>
                </a:solidFill>
                <a:latin typeface="Gill Sans MT" panose="020B0502020104020203" pitchFamily="34" charset="0"/>
                <a:cs typeface="Calibri"/>
              </a:rPr>
              <a:t>Variable (endpoint)</a:t>
            </a:r>
          </a:p>
          <a:p>
            <a:pPr>
              <a:spcBef>
                <a:spcPts val="600"/>
              </a:spcBef>
              <a:buFont typeface="Wingdings" panose="05000000000000000000" pitchFamily="2" charset="2"/>
              <a:buChar char="§"/>
            </a:pPr>
            <a:r>
              <a:rPr lang="en-US" sz="2000" dirty="0">
                <a:solidFill>
                  <a:srgbClr val="C00000"/>
                </a:solidFill>
                <a:latin typeface="Gill Sans MT" panose="020B0502020104020203" pitchFamily="34" charset="0"/>
                <a:cs typeface="Calibri"/>
              </a:rPr>
              <a:t>Population-level summary of treatment effect</a:t>
            </a:r>
          </a:p>
          <a:p>
            <a:pPr marL="305435" indent="-305435">
              <a:spcBef>
                <a:spcPts val="600"/>
              </a:spcBef>
            </a:pPr>
            <a:endParaRPr lang="en-US" sz="2000" dirty="0">
              <a:solidFill>
                <a:srgbClr val="C00000"/>
              </a:solidFill>
              <a:latin typeface="Gill Sans MT" panose="020B0502020104020203" pitchFamily="34" charset="0"/>
              <a:cs typeface="Calibri"/>
            </a:endParaRPr>
          </a:p>
          <a:p>
            <a:pPr marL="305435" indent="-305435">
              <a:spcBef>
                <a:spcPts val="600"/>
              </a:spcBef>
            </a:pPr>
            <a:r>
              <a:rPr lang="en-US" sz="2000" dirty="0">
                <a:latin typeface="Gill Sans MT" panose="020B0502020104020203" pitchFamily="34" charset="0"/>
                <a:cs typeface="Calibri"/>
              </a:rPr>
              <a:t>The other attributes in the estimand definition should generally remain as originally planned for most studies and original objectives. </a:t>
            </a:r>
          </a:p>
          <a:p>
            <a:pPr marL="305435" indent="-305435">
              <a:spcBef>
                <a:spcPts val="600"/>
              </a:spcBef>
            </a:pPr>
            <a:r>
              <a:rPr lang="en-US" sz="2000" dirty="0">
                <a:latin typeface="Gill Sans MT" panose="020B0502020104020203" pitchFamily="34" charset="0"/>
                <a:cs typeface="Calibri"/>
              </a:rPr>
              <a:t>However, study teams should consider whether pandemic-related disruptions impact trial’s ability to align with the original plans.</a:t>
            </a:r>
          </a:p>
          <a:p>
            <a:pPr marL="305435" indent="-305435">
              <a:spcBef>
                <a:spcPts val="600"/>
              </a:spcBef>
            </a:pPr>
            <a:endParaRPr lang="en-US" sz="2000" dirty="0">
              <a:solidFill>
                <a:srgbClr val="C00000"/>
              </a:solidFill>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18</a:t>
            </a:fld>
            <a:endParaRPr lang="en-US"/>
          </a:p>
        </p:txBody>
      </p:sp>
    </p:spTree>
    <p:extLst>
      <p:ext uri="{BB962C8B-B14F-4D97-AF65-F5344CB8AC3E}">
        <p14:creationId xmlns:p14="http://schemas.microsoft.com/office/powerpoint/2010/main" val="14318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E04D3-295E-4E98-B6F9-6A17CC2FB5EA}"/>
              </a:ext>
            </a:extLst>
          </p:cNvPr>
          <p:cNvSpPr>
            <a:spLocks noGrp="1"/>
          </p:cNvSpPr>
          <p:nvPr>
            <p:ph type="ctrTitle"/>
          </p:nvPr>
        </p:nvSpPr>
        <p:spPr>
          <a:xfrm>
            <a:off x="2412924" y="2063162"/>
            <a:ext cx="7366152" cy="1470025"/>
          </a:xfrm>
        </p:spPr>
        <p:txBody>
          <a:bodyPr/>
          <a:lstStyle/>
          <a:p>
            <a:r>
              <a:rPr lang="en-US" dirty="0"/>
              <a:t>Implications for Missing Data Handling</a:t>
            </a:r>
          </a:p>
        </p:txBody>
      </p:sp>
    </p:spTree>
    <p:extLst>
      <p:ext uri="{BB962C8B-B14F-4D97-AF65-F5344CB8AC3E}">
        <p14:creationId xmlns:p14="http://schemas.microsoft.com/office/powerpoint/2010/main" val="36087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Gill Sans MT" panose="020B0502020104020203" pitchFamily="34" charset="0"/>
              </a:rPr>
              <a:t>Pharmaceutical Industry COVID-19 Biostatistics Working Group</a:t>
            </a:r>
          </a:p>
        </p:txBody>
      </p:sp>
      <p:sp>
        <p:nvSpPr>
          <p:cNvPr id="5" name="Slide Number Placeholder 4"/>
          <p:cNvSpPr>
            <a:spLocks noGrp="1"/>
          </p:cNvSpPr>
          <p:nvPr>
            <p:ph type="sldNum" sz="quarter" idx="4"/>
          </p:nvPr>
        </p:nvSpPr>
        <p:spPr/>
        <p:txBody>
          <a:bodyPr/>
          <a:lstStyle/>
          <a:p>
            <a:r>
              <a:rPr lang="en-US"/>
              <a:t>Page </a:t>
            </a:r>
            <a:fld id="{127D9164-07AF-9947-BAED-B5CA6D2A48F4}" type="slidenum">
              <a:rPr lang="en-US" smtClean="0"/>
              <a:pPr/>
              <a:t>2</a:t>
            </a:fld>
            <a:endParaRPr lang="en-US"/>
          </a:p>
        </p:txBody>
      </p:sp>
      <p:sp>
        <p:nvSpPr>
          <p:cNvPr id="8" name="Slide Number Placeholder 4">
            <a:extLst>
              <a:ext uri="{FF2B5EF4-FFF2-40B4-BE49-F238E27FC236}">
                <a16:creationId xmlns:a16="http://schemas.microsoft.com/office/drawing/2014/main" id="{EC62CC9E-E373-48FF-AECF-90D767236969}"/>
              </a:ext>
            </a:extLst>
          </p:cNvPr>
          <p:cNvSpPr txBox="1">
            <a:spLocks/>
          </p:cNvSpPr>
          <p:nvPr/>
        </p:nvSpPr>
        <p:spPr>
          <a:xfrm>
            <a:off x="11084553" y="-421502"/>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a:t>
            </a:fld>
            <a:endParaRPr lang="en-US"/>
          </a:p>
        </p:txBody>
      </p:sp>
      <p:graphicFrame>
        <p:nvGraphicFramePr>
          <p:cNvPr id="9" name="Table 16">
            <a:extLst>
              <a:ext uri="{FF2B5EF4-FFF2-40B4-BE49-F238E27FC236}">
                <a16:creationId xmlns:a16="http://schemas.microsoft.com/office/drawing/2014/main" id="{523279EA-3C0F-40CA-B1C9-6006699256D5}"/>
              </a:ext>
            </a:extLst>
          </p:cNvPr>
          <p:cNvGraphicFramePr>
            <a:graphicFrameLocks noGrp="1"/>
          </p:cNvGraphicFramePr>
          <p:nvPr>
            <p:extLst>
              <p:ext uri="{D42A27DB-BD31-4B8C-83A1-F6EECF244321}">
                <p14:modId xmlns:p14="http://schemas.microsoft.com/office/powerpoint/2010/main" val="1725168708"/>
              </p:ext>
            </p:extLst>
          </p:nvPr>
        </p:nvGraphicFramePr>
        <p:xfrm>
          <a:off x="770023" y="1409983"/>
          <a:ext cx="4463716" cy="4588360"/>
        </p:xfrm>
        <a:graphic>
          <a:graphicData uri="http://schemas.openxmlformats.org/drawingml/2006/table">
            <a:tbl>
              <a:tblPr firstRow="1" bandRow="1">
                <a:tableStyleId>{5C22544A-7EE6-4342-B048-85BDC9FD1C3A}</a:tableStyleId>
              </a:tblPr>
              <a:tblGrid>
                <a:gridCol w="2231858">
                  <a:extLst>
                    <a:ext uri="{9D8B030D-6E8A-4147-A177-3AD203B41FA5}">
                      <a16:colId xmlns:a16="http://schemas.microsoft.com/office/drawing/2014/main" val="564035949"/>
                    </a:ext>
                  </a:extLst>
                </a:gridCol>
                <a:gridCol w="2231858">
                  <a:extLst>
                    <a:ext uri="{9D8B030D-6E8A-4147-A177-3AD203B41FA5}">
                      <a16:colId xmlns:a16="http://schemas.microsoft.com/office/drawing/2014/main" val="1324320177"/>
                    </a:ext>
                  </a:extLst>
                </a:gridCol>
              </a:tblGrid>
              <a:tr h="432000">
                <a:tc>
                  <a:txBody>
                    <a:bodyPr/>
                    <a:lstStyle/>
                    <a:p>
                      <a:pPr algn="ctr"/>
                      <a:r>
                        <a:rPr lang="en-US"/>
                        <a:t>Institution</a:t>
                      </a:r>
                    </a:p>
                  </a:txBody>
                  <a:tcPr/>
                </a:tc>
                <a:tc>
                  <a:txBody>
                    <a:bodyPr/>
                    <a:lstStyle/>
                    <a:p>
                      <a:pPr algn="ctr"/>
                      <a:r>
                        <a:rPr lang="en-US"/>
                        <a:t>Member</a:t>
                      </a:r>
                    </a:p>
                  </a:txBody>
                  <a:tcPr/>
                </a:tc>
                <a:extLst>
                  <a:ext uri="{0D108BD9-81ED-4DB2-BD59-A6C34878D82A}">
                    <a16:rowId xmlns:a16="http://schemas.microsoft.com/office/drawing/2014/main" val="3360273510"/>
                  </a:ext>
                </a:extLst>
              </a:tr>
              <a:tr h="415636">
                <a:tc rowSpan="2">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Jyotirmoy Dey</a:t>
                      </a:r>
                      <a:endParaRPr lang="en-US" sz="1600"/>
                    </a:p>
                  </a:txBody>
                  <a:tcPr/>
                </a:tc>
                <a:extLst>
                  <a:ext uri="{0D108BD9-81ED-4DB2-BD59-A6C34878D82A}">
                    <a16:rowId xmlns:a16="http://schemas.microsoft.com/office/drawing/2014/main" val="3160772179"/>
                  </a:ext>
                </a:extLst>
              </a:tr>
              <a:tr h="4156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Stefan Englert</a:t>
                      </a:r>
                      <a:endParaRPr lang="en-US" sz="1600"/>
                    </a:p>
                  </a:txBody>
                  <a:tcPr/>
                </a:tc>
                <a:extLst>
                  <a:ext uri="{0D108BD9-81ED-4DB2-BD59-A6C34878D82A}">
                    <a16:rowId xmlns:a16="http://schemas.microsoft.com/office/drawing/2014/main" val="1637480333"/>
                  </a:ext>
                </a:extLst>
              </a:tr>
              <a:tr h="415636">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Thomas Liu</a:t>
                      </a:r>
                    </a:p>
                  </a:txBody>
                  <a:tcPr/>
                </a:tc>
                <a:extLst>
                  <a:ext uri="{0D108BD9-81ED-4DB2-BD59-A6C34878D82A}">
                    <a16:rowId xmlns:a16="http://schemas.microsoft.com/office/drawing/2014/main" val="876540497"/>
                  </a:ext>
                </a:extLst>
              </a:tr>
              <a:tr h="415636">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David Wright</a:t>
                      </a:r>
                    </a:p>
                  </a:txBody>
                  <a:tcPr/>
                </a:tc>
                <a:extLst>
                  <a:ext uri="{0D108BD9-81ED-4DB2-BD59-A6C34878D82A}">
                    <a16:rowId xmlns:a16="http://schemas.microsoft.com/office/drawing/2014/main" val="2497193398"/>
                  </a:ext>
                </a:extLst>
              </a:tr>
              <a:tr h="415636">
                <a:tc rowSpan="2">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Olga Marchenko</a:t>
                      </a:r>
                      <a:endParaRPr lang="en-US" sz="1600"/>
                    </a:p>
                  </a:txBody>
                  <a:tcPr/>
                </a:tc>
                <a:extLst>
                  <a:ext uri="{0D108BD9-81ED-4DB2-BD59-A6C34878D82A}">
                    <a16:rowId xmlns:a16="http://schemas.microsoft.com/office/drawing/2014/main" val="2293833623"/>
                  </a:ext>
                </a:extLst>
              </a:tr>
              <a:tr h="4156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Bohdana Ratitch</a:t>
                      </a:r>
                      <a:endParaRPr lang="en-US" sz="1600"/>
                    </a:p>
                  </a:txBody>
                  <a:tcPr/>
                </a:tc>
                <a:extLst>
                  <a:ext uri="{0D108BD9-81ED-4DB2-BD59-A6C34878D82A}">
                    <a16:rowId xmlns:a16="http://schemas.microsoft.com/office/drawing/2014/main" val="2896692428"/>
                  </a:ext>
                </a:extLst>
              </a:tr>
              <a:tr h="415636">
                <a:tc rowSpan="2">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Daniel Li</a:t>
                      </a:r>
                      <a:endParaRPr lang="en-US" sz="1600"/>
                    </a:p>
                  </a:txBody>
                  <a:tcPr/>
                </a:tc>
                <a:extLst>
                  <a:ext uri="{0D108BD9-81ED-4DB2-BD59-A6C34878D82A}">
                    <a16:rowId xmlns:a16="http://schemas.microsoft.com/office/drawing/2014/main" val="3451325800"/>
                  </a:ext>
                </a:extLst>
              </a:tr>
              <a:tr h="4156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Ming Zhou</a:t>
                      </a:r>
                      <a:endParaRPr lang="en-US" sz="1600"/>
                    </a:p>
                  </a:txBody>
                  <a:tcPr/>
                </a:tc>
                <a:extLst>
                  <a:ext uri="{0D108BD9-81ED-4DB2-BD59-A6C34878D82A}">
                    <a16:rowId xmlns:a16="http://schemas.microsoft.com/office/drawing/2014/main" val="2280087910"/>
                  </a:ext>
                </a:extLst>
              </a:tr>
              <a:tr h="415636">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Wei Shen</a:t>
                      </a:r>
                    </a:p>
                  </a:txBody>
                  <a:tcPr/>
                </a:tc>
                <a:extLst>
                  <a:ext uri="{0D108BD9-81ED-4DB2-BD59-A6C34878D82A}">
                    <a16:rowId xmlns:a16="http://schemas.microsoft.com/office/drawing/2014/main" val="3651097213"/>
                  </a:ext>
                </a:extLst>
              </a:tr>
              <a:tr h="415636">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prstClr val="black">
                              <a:hueOff val="0"/>
                              <a:satOff val="0"/>
                              <a:lumOff val="0"/>
                              <a:alphaOff val="0"/>
                            </a:prstClr>
                          </a:solidFill>
                          <a:latin typeface="Gill Sans MT" panose="020B0502020104020203"/>
                          <a:ea typeface="+mn-ea"/>
                          <a:cs typeface="+mn-cs"/>
                        </a:rPr>
                        <a:t>Gerald Crans</a:t>
                      </a:r>
                    </a:p>
                  </a:txBody>
                  <a:tcPr/>
                </a:tc>
                <a:extLst>
                  <a:ext uri="{0D108BD9-81ED-4DB2-BD59-A6C34878D82A}">
                    <a16:rowId xmlns:a16="http://schemas.microsoft.com/office/drawing/2014/main" val="3432256824"/>
                  </a:ext>
                </a:extLst>
              </a:tr>
            </a:tbl>
          </a:graphicData>
        </a:graphic>
      </p:graphicFrame>
      <p:pic>
        <p:nvPicPr>
          <p:cNvPr id="10" name="Picture 9">
            <a:extLst>
              <a:ext uri="{FF2B5EF4-FFF2-40B4-BE49-F238E27FC236}">
                <a16:creationId xmlns:a16="http://schemas.microsoft.com/office/drawing/2014/main" id="{13A146C2-674A-4F5F-8B5E-ED020952AB3D}"/>
              </a:ext>
            </a:extLst>
          </p:cNvPr>
          <p:cNvPicPr>
            <a:picLocks noChangeAspect="1"/>
          </p:cNvPicPr>
          <p:nvPr/>
        </p:nvPicPr>
        <p:blipFill>
          <a:blip r:embed="rId2"/>
          <a:stretch>
            <a:fillRect/>
          </a:stretch>
        </p:blipFill>
        <p:spPr>
          <a:xfrm>
            <a:off x="1256474" y="2008295"/>
            <a:ext cx="1137287" cy="459754"/>
          </a:xfrm>
          <a:prstGeom prst="rect">
            <a:avLst/>
          </a:prstGeom>
        </p:spPr>
      </p:pic>
      <p:pic>
        <p:nvPicPr>
          <p:cNvPr id="11" name="Picture 10">
            <a:extLst>
              <a:ext uri="{FF2B5EF4-FFF2-40B4-BE49-F238E27FC236}">
                <a16:creationId xmlns:a16="http://schemas.microsoft.com/office/drawing/2014/main" id="{6A551B92-B5CB-44E6-9BAF-A357D5FA0A63}"/>
              </a:ext>
            </a:extLst>
          </p:cNvPr>
          <p:cNvPicPr>
            <a:picLocks noChangeAspect="1"/>
          </p:cNvPicPr>
          <p:nvPr/>
        </p:nvPicPr>
        <p:blipFill>
          <a:blip r:embed="rId3"/>
          <a:stretch>
            <a:fillRect/>
          </a:stretch>
        </p:blipFill>
        <p:spPr>
          <a:xfrm>
            <a:off x="1344396" y="2708439"/>
            <a:ext cx="961443" cy="282451"/>
          </a:xfrm>
          <a:prstGeom prst="rect">
            <a:avLst/>
          </a:prstGeom>
        </p:spPr>
      </p:pic>
      <p:pic>
        <p:nvPicPr>
          <p:cNvPr id="12" name="Picture 11">
            <a:extLst>
              <a:ext uri="{FF2B5EF4-FFF2-40B4-BE49-F238E27FC236}">
                <a16:creationId xmlns:a16="http://schemas.microsoft.com/office/drawing/2014/main" id="{70E48D30-054F-4EB8-8874-BB4401DD2A85}"/>
              </a:ext>
            </a:extLst>
          </p:cNvPr>
          <p:cNvPicPr>
            <a:picLocks noChangeAspect="1"/>
          </p:cNvPicPr>
          <p:nvPr/>
        </p:nvPicPr>
        <p:blipFill>
          <a:blip r:embed="rId4"/>
          <a:stretch>
            <a:fillRect/>
          </a:stretch>
        </p:blipFill>
        <p:spPr>
          <a:xfrm>
            <a:off x="1134001" y="3140196"/>
            <a:ext cx="1382232" cy="342041"/>
          </a:xfrm>
          <a:prstGeom prst="rect">
            <a:avLst/>
          </a:prstGeom>
        </p:spPr>
      </p:pic>
      <p:pic>
        <p:nvPicPr>
          <p:cNvPr id="13" name="Picture 12">
            <a:extLst>
              <a:ext uri="{FF2B5EF4-FFF2-40B4-BE49-F238E27FC236}">
                <a16:creationId xmlns:a16="http://schemas.microsoft.com/office/drawing/2014/main" id="{9AE050EE-28D2-49D9-904A-47975F619158}"/>
              </a:ext>
            </a:extLst>
          </p:cNvPr>
          <p:cNvPicPr>
            <a:picLocks noChangeAspect="1"/>
          </p:cNvPicPr>
          <p:nvPr/>
        </p:nvPicPr>
        <p:blipFill>
          <a:blip r:embed="rId5"/>
          <a:stretch>
            <a:fillRect/>
          </a:stretch>
        </p:blipFill>
        <p:spPr>
          <a:xfrm>
            <a:off x="1503570" y="3667909"/>
            <a:ext cx="643095" cy="511848"/>
          </a:xfrm>
          <a:prstGeom prst="rect">
            <a:avLst/>
          </a:prstGeom>
        </p:spPr>
      </p:pic>
      <p:pic>
        <p:nvPicPr>
          <p:cNvPr id="14" name="Picture 13">
            <a:extLst>
              <a:ext uri="{FF2B5EF4-FFF2-40B4-BE49-F238E27FC236}">
                <a16:creationId xmlns:a16="http://schemas.microsoft.com/office/drawing/2014/main" id="{0063DD8B-E499-40A0-BDF5-BCFFDA78B650}"/>
              </a:ext>
            </a:extLst>
          </p:cNvPr>
          <p:cNvPicPr>
            <a:picLocks noChangeAspect="1"/>
          </p:cNvPicPr>
          <p:nvPr/>
        </p:nvPicPr>
        <p:blipFill>
          <a:blip r:embed="rId6"/>
          <a:stretch>
            <a:fillRect/>
          </a:stretch>
        </p:blipFill>
        <p:spPr>
          <a:xfrm>
            <a:off x="1003504" y="4542701"/>
            <a:ext cx="1643227" cy="406820"/>
          </a:xfrm>
          <a:prstGeom prst="rect">
            <a:avLst/>
          </a:prstGeom>
        </p:spPr>
      </p:pic>
      <p:pic>
        <p:nvPicPr>
          <p:cNvPr id="15" name="Picture 14">
            <a:extLst>
              <a:ext uri="{FF2B5EF4-FFF2-40B4-BE49-F238E27FC236}">
                <a16:creationId xmlns:a16="http://schemas.microsoft.com/office/drawing/2014/main" id="{1F7D8DFE-86B6-4121-AF18-EB9B1664AE69}"/>
              </a:ext>
            </a:extLst>
          </p:cNvPr>
          <p:cNvPicPr>
            <a:picLocks noChangeAspect="1"/>
          </p:cNvPicPr>
          <p:nvPr/>
        </p:nvPicPr>
        <p:blipFill>
          <a:blip r:embed="rId7"/>
          <a:stretch>
            <a:fillRect/>
          </a:stretch>
        </p:blipFill>
        <p:spPr>
          <a:xfrm>
            <a:off x="1344498" y="5232082"/>
            <a:ext cx="961238" cy="257295"/>
          </a:xfrm>
          <a:prstGeom prst="rect">
            <a:avLst/>
          </a:prstGeom>
        </p:spPr>
      </p:pic>
      <p:pic>
        <p:nvPicPr>
          <p:cNvPr id="16" name="Picture 15">
            <a:extLst>
              <a:ext uri="{FF2B5EF4-FFF2-40B4-BE49-F238E27FC236}">
                <a16:creationId xmlns:a16="http://schemas.microsoft.com/office/drawing/2014/main" id="{B5739944-5372-497F-A0FF-39DAB5297800}"/>
              </a:ext>
            </a:extLst>
          </p:cNvPr>
          <p:cNvPicPr>
            <a:picLocks noChangeAspect="1"/>
          </p:cNvPicPr>
          <p:nvPr/>
        </p:nvPicPr>
        <p:blipFill>
          <a:blip r:embed="rId8"/>
          <a:stretch>
            <a:fillRect/>
          </a:stretch>
        </p:blipFill>
        <p:spPr>
          <a:xfrm>
            <a:off x="1041808" y="5616166"/>
            <a:ext cx="1566618" cy="332513"/>
          </a:xfrm>
          <a:prstGeom prst="rect">
            <a:avLst/>
          </a:prstGeom>
        </p:spPr>
      </p:pic>
      <p:graphicFrame>
        <p:nvGraphicFramePr>
          <p:cNvPr id="17" name="Table 28">
            <a:extLst>
              <a:ext uri="{FF2B5EF4-FFF2-40B4-BE49-F238E27FC236}">
                <a16:creationId xmlns:a16="http://schemas.microsoft.com/office/drawing/2014/main" id="{DE3ADA1E-7785-46D4-83D5-31D33E70154D}"/>
              </a:ext>
            </a:extLst>
          </p:cNvPr>
          <p:cNvGraphicFramePr>
            <a:graphicFrameLocks noGrp="1"/>
          </p:cNvGraphicFramePr>
          <p:nvPr>
            <p:extLst>
              <p:ext uri="{D42A27DB-BD31-4B8C-83A1-F6EECF244321}">
                <p14:modId xmlns:p14="http://schemas.microsoft.com/office/powerpoint/2010/main" val="2094460603"/>
              </p:ext>
            </p:extLst>
          </p:nvPr>
        </p:nvGraphicFramePr>
        <p:xfrm>
          <a:off x="6112042" y="1409983"/>
          <a:ext cx="5053264" cy="4588355"/>
        </p:xfrm>
        <a:graphic>
          <a:graphicData uri="http://schemas.openxmlformats.org/drawingml/2006/table">
            <a:tbl>
              <a:tblPr firstRow="1" bandRow="1">
                <a:tableStyleId>{5C22544A-7EE6-4342-B048-85BDC9FD1C3A}</a:tableStyleId>
              </a:tblPr>
              <a:tblGrid>
                <a:gridCol w="2515882">
                  <a:extLst>
                    <a:ext uri="{9D8B030D-6E8A-4147-A177-3AD203B41FA5}">
                      <a16:colId xmlns:a16="http://schemas.microsoft.com/office/drawing/2014/main" val="3568038192"/>
                    </a:ext>
                  </a:extLst>
                </a:gridCol>
                <a:gridCol w="2537382">
                  <a:extLst>
                    <a:ext uri="{9D8B030D-6E8A-4147-A177-3AD203B41FA5}">
                      <a16:colId xmlns:a16="http://schemas.microsoft.com/office/drawing/2014/main" val="1460119847"/>
                    </a:ext>
                  </a:extLst>
                </a:gridCol>
              </a:tblGrid>
              <a:tr h="435435">
                <a:tc>
                  <a:txBody>
                    <a:bodyPr/>
                    <a:lstStyle/>
                    <a:p>
                      <a:pPr algn="ctr"/>
                      <a:r>
                        <a:rPr lang="en-US"/>
                        <a:t>Institution</a:t>
                      </a:r>
                    </a:p>
                  </a:txBody>
                  <a:tcPr/>
                </a:tc>
                <a:tc>
                  <a:txBody>
                    <a:bodyPr/>
                    <a:lstStyle/>
                    <a:p>
                      <a:pPr algn="ctr"/>
                      <a:r>
                        <a:rPr lang="en-US"/>
                        <a:t>Member</a:t>
                      </a:r>
                    </a:p>
                  </a:txBody>
                  <a:tcPr/>
                </a:tc>
                <a:extLst>
                  <a:ext uri="{0D108BD9-81ED-4DB2-BD59-A6C34878D82A}">
                    <a16:rowId xmlns:a16="http://schemas.microsoft.com/office/drawing/2014/main" val="1128322792"/>
                  </a:ext>
                </a:extLst>
              </a:tr>
              <a:tr h="415292">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Christine Fletcher</a:t>
                      </a:r>
                    </a:p>
                  </a:txBody>
                  <a:tcPr/>
                </a:tc>
                <a:extLst>
                  <a:ext uri="{0D108BD9-81ED-4DB2-BD59-A6C34878D82A}">
                    <a16:rowId xmlns:a16="http://schemas.microsoft.com/office/drawing/2014/main" val="3515655189"/>
                  </a:ext>
                </a:extLst>
              </a:tr>
              <a:tr h="415292">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Norm Bohidar</a:t>
                      </a:r>
                    </a:p>
                  </a:txBody>
                  <a:tcPr/>
                </a:tc>
                <a:extLst>
                  <a:ext uri="{0D108BD9-81ED-4DB2-BD59-A6C34878D82A}">
                    <a16:rowId xmlns:a16="http://schemas.microsoft.com/office/drawing/2014/main" val="3726509605"/>
                  </a:ext>
                </a:extLst>
              </a:tr>
              <a:tr h="415292">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Ingrid Sofie Harbo</a:t>
                      </a:r>
                    </a:p>
                  </a:txBody>
                  <a:tcPr/>
                </a:tc>
                <a:extLst>
                  <a:ext uri="{0D108BD9-81ED-4DB2-BD59-A6C34878D82A}">
                    <a16:rowId xmlns:a16="http://schemas.microsoft.com/office/drawing/2014/main" val="1797342060"/>
                  </a:ext>
                </a:extLst>
              </a:tr>
              <a:tr h="415292">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Yue Shentu</a:t>
                      </a:r>
                    </a:p>
                  </a:txBody>
                  <a:tcPr/>
                </a:tc>
                <a:extLst>
                  <a:ext uri="{0D108BD9-81ED-4DB2-BD59-A6C34878D82A}">
                    <a16:rowId xmlns:a16="http://schemas.microsoft.com/office/drawing/2014/main" val="595374423"/>
                  </a:ext>
                </a:extLst>
              </a:tr>
              <a:tr h="415292">
                <a:tc>
                  <a:txBody>
                    <a:bodyPr/>
                    <a:lstStyle/>
                    <a:p>
                      <a:endParaRPr lang="en-US"/>
                    </a:p>
                  </a:txBody>
                  <a:tcPr/>
                </a:tc>
                <a:tc>
                  <a:txBody>
                    <a:bodyPr/>
                    <a:lstStyle/>
                    <a:p>
                      <a:pPr marL="0" marR="0" lvl="0" indent="0" algn="ctr" rtl="0" eaLnBrk="1" fontAlgn="auto" latinLnBrk="0" hangingPunct="1">
                        <a:lnSpc>
                          <a:spcPct val="100000"/>
                        </a:lnSpc>
                        <a:spcBef>
                          <a:spcPts val="0"/>
                        </a:spcBef>
                        <a:spcAft>
                          <a:spcPts val="0"/>
                        </a:spcAft>
                        <a:buFontTx/>
                        <a:buNone/>
                      </a:pPr>
                      <a:r>
                        <a:rPr lang="en-US" sz="1600" kern="1200">
                          <a:latin typeface="Gill Sans MT" panose="020B0502020104020203" pitchFamily="34" charset="0"/>
                          <a:ea typeface="+mn-ea"/>
                          <a:cs typeface="+mn-cs"/>
                        </a:rPr>
                        <a:t>R. Daniel Meyer</a:t>
                      </a:r>
                    </a:p>
                  </a:txBody>
                  <a:tcPr/>
                </a:tc>
                <a:extLst>
                  <a:ext uri="{0D108BD9-81ED-4DB2-BD59-A6C34878D82A}">
                    <a16:rowId xmlns:a16="http://schemas.microsoft.com/office/drawing/2014/main" val="2790282415"/>
                  </a:ext>
                </a:extLst>
              </a:tr>
              <a:tr h="415292">
                <a:tc rowSpan="2">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Xin Li</a:t>
                      </a:r>
                      <a:endParaRPr lang="en-US" sz="1600">
                        <a:latin typeface="Gill Sans MT" panose="020B0502020104020203" pitchFamily="34" charset="0"/>
                      </a:endParaRPr>
                    </a:p>
                  </a:txBody>
                  <a:tcPr/>
                </a:tc>
                <a:extLst>
                  <a:ext uri="{0D108BD9-81ED-4DB2-BD59-A6C34878D82A}">
                    <a16:rowId xmlns:a16="http://schemas.microsoft.com/office/drawing/2014/main" val="1158097815"/>
                  </a:ext>
                </a:extLst>
              </a:tr>
              <a:tr h="415292">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Marcel Wolbers</a:t>
                      </a:r>
                      <a:endParaRPr lang="en-US" sz="1600">
                        <a:latin typeface="Gill Sans MT" panose="020B0502020104020203" pitchFamily="34" charset="0"/>
                      </a:endParaRPr>
                    </a:p>
                  </a:txBody>
                  <a:tcPr/>
                </a:tc>
                <a:extLst>
                  <a:ext uri="{0D108BD9-81ED-4DB2-BD59-A6C34878D82A}">
                    <a16:rowId xmlns:a16="http://schemas.microsoft.com/office/drawing/2014/main" val="1291161624"/>
                  </a:ext>
                </a:extLst>
              </a:tr>
              <a:tr h="415292">
                <a:tc rowSpan="2">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Peng-Liang Zhao</a:t>
                      </a:r>
                      <a:endParaRPr lang="en-US" sz="1600">
                        <a:latin typeface="Gill Sans MT" panose="020B0502020104020203" pitchFamily="34" charset="0"/>
                      </a:endParaRPr>
                    </a:p>
                  </a:txBody>
                  <a:tcPr/>
                </a:tc>
                <a:extLst>
                  <a:ext uri="{0D108BD9-81ED-4DB2-BD59-A6C34878D82A}">
                    <a16:rowId xmlns:a16="http://schemas.microsoft.com/office/drawing/2014/main" val="38680295"/>
                  </a:ext>
                </a:extLst>
              </a:tr>
              <a:tr h="415292">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Hui Quan</a:t>
                      </a:r>
                      <a:endParaRPr lang="en-US" sz="1600">
                        <a:latin typeface="Gill Sans MT" panose="020B0502020104020203" pitchFamily="34" charset="0"/>
                      </a:endParaRPr>
                    </a:p>
                  </a:txBody>
                  <a:tcPr/>
                </a:tc>
                <a:extLst>
                  <a:ext uri="{0D108BD9-81ED-4DB2-BD59-A6C34878D82A}">
                    <a16:rowId xmlns:a16="http://schemas.microsoft.com/office/drawing/2014/main" val="1593091652"/>
                  </a:ext>
                </a:extLst>
              </a:tr>
              <a:tr h="415292">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latin typeface="Gill Sans MT" panose="020B0502020104020203" pitchFamily="34" charset="0"/>
                          <a:ea typeface="+mn-ea"/>
                          <a:cs typeface="+mn-cs"/>
                        </a:rPr>
                        <a:t>Michael Hale</a:t>
                      </a:r>
                    </a:p>
                  </a:txBody>
                  <a:tcPr/>
                </a:tc>
                <a:extLst>
                  <a:ext uri="{0D108BD9-81ED-4DB2-BD59-A6C34878D82A}">
                    <a16:rowId xmlns:a16="http://schemas.microsoft.com/office/drawing/2014/main" val="2107613658"/>
                  </a:ext>
                </a:extLst>
              </a:tr>
            </a:tbl>
          </a:graphicData>
        </a:graphic>
      </p:graphicFrame>
      <p:pic>
        <p:nvPicPr>
          <p:cNvPr id="18" name="Picture 17">
            <a:extLst>
              <a:ext uri="{FF2B5EF4-FFF2-40B4-BE49-F238E27FC236}">
                <a16:creationId xmlns:a16="http://schemas.microsoft.com/office/drawing/2014/main" id="{BA8E23EA-2C95-4D8C-B137-B0FDDEE12F3F}"/>
              </a:ext>
            </a:extLst>
          </p:cNvPr>
          <p:cNvPicPr>
            <a:picLocks noChangeAspect="1"/>
          </p:cNvPicPr>
          <p:nvPr/>
        </p:nvPicPr>
        <p:blipFill>
          <a:blip r:embed="rId9"/>
          <a:stretch>
            <a:fillRect/>
          </a:stretch>
        </p:blipFill>
        <p:spPr>
          <a:xfrm>
            <a:off x="6738269" y="2314373"/>
            <a:ext cx="1137287" cy="322107"/>
          </a:xfrm>
          <a:prstGeom prst="rect">
            <a:avLst/>
          </a:prstGeom>
        </p:spPr>
      </p:pic>
      <p:pic>
        <p:nvPicPr>
          <p:cNvPr id="19" name="Picture 18">
            <a:extLst>
              <a:ext uri="{FF2B5EF4-FFF2-40B4-BE49-F238E27FC236}">
                <a16:creationId xmlns:a16="http://schemas.microsoft.com/office/drawing/2014/main" id="{C4505AE4-1A2C-4B5E-B81C-293D1A9E1F15}"/>
              </a:ext>
            </a:extLst>
          </p:cNvPr>
          <p:cNvPicPr>
            <a:picLocks noChangeAspect="1"/>
          </p:cNvPicPr>
          <p:nvPr/>
        </p:nvPicPr>
        <p:blipFill>
          <a:blip r:embed="rId10"/>
          <a:stretch>
            <a:fillRect/>
          </a:stretch>
        </p:blipFill>
        <p:spPr>
          <a:xfrm>
            <a:off x="6738269" y="2715204"/>
            <a:ext cx="1137286" cy="322107"/>
          </a:xfrm>
          <a:prstGeom prst="rect">
            <a:avLst/>
          </a:prstGeom>
        </p:spPr>
      </p:pic>
      <p:pic>
        <p:nvPicPr>
          <p:cNvPr id="20" name="Picture 19">
            <a:extLst>
              <a:ext uri="{FF2B5EF4-FFF2-40B4-BE49-F238E27FC236}">
                <a16:creationId xmlns:a16="http://schemas.microsoft.com/office/drawing/2014/main" id="{F1F70743-EFDF-4C70-95D0-63C6AAF2240E}"/>
              </a:ext>
            </a:extLst>
          </p:cNvPr>
          <p:cNvPicPr>
            <a:picLocks noChangeAspect="1"/>
          </p:cNvPicPr>
          <p:nvPr/>
        </p:nvPicPr>
        <p:blipFill>
          <a:blip r:embed="rId11"/>
          <a:stretch>
            <a:fillRect/>
          </a:stretch>
        </p:blipFill>
        <p:spPr>
          <a:xfrm>
            <a:off x="6696921" y="3125259"/>
            <a:ext cx="1219982" cy="322107"/>
          </a:xfrm>
          <a:prstGeom prst="rect">
            <a:avLst/>
          </a:prstGeom>
        </p:spPr>
      </p:pic>
      <p:pic>
        <p:nvPicPr>
          <p:cNvPr id="21" name="Picture 20">
            <a:extLst>
              <a:ext uri="{FF2B5EF4-FFF2-40B4-BE49-F238E27FC236}">
                <a16:creationId xmlns:a16="http://schemas.microsoft.com/office/drawing/2014/main" id="{97144641-6F8C-471E-9586-5BC8EF651BBC}"/>
              </a:ext>
            </a:extLst>
          </p:cNvPr>
          <p:cNvPicPr>
            <a:picLocks noChangeAspect="1"/>
          </p:cNvPicPr>
          <p:nvPr/>
        </p:nvPicPr>
        <p:blipFill>
          <a:blip r:embed="rId12"/>
          <a:stretch>
            <a:fillRect/>
          </a:stretch>
        </p:blipFill>
        <p:spPr>
          <a:xfrm>
            <a:off x="6777647" y="3535314"/>
            <a:ext cx="1058531" cy="351939"/>
          </a:xfrm>
          <a:prstGeom prst="rect">
            <a:avLst/>
          </a:prstGeom>
        </p:spPr>
      </p:pic>
      <p:pic>
        <p:nvPicPr>
          <p:cNvPr id="22" name="Picture 21">
            <a:extLst>
              <a:ext uri="{FF2B5EF4-FFF2-40B4-BE49-F238E27FC236}">
                <a16:creationId xmlns:a16="http://schemas.microsoft.com/office/drawing/2014/main" id="{ED22F42F-7625-4A12-B4E2-F0529B0ED666}"/>
              </a:ext>
            </a:extLst>
          </p:cNvPr>
          <p:cNvPicPr>
            <a:picLocks noChangeAspect="1"/>
          </p:cNvPicPr>
          <p:nvPr/>
        </p:nvPicPr>
        <p:blipFill>
          <a:blip r:embed="rId13"/>
          <a:stretch>
            <a:fillRect/>
          </a:stretch>
        </p:blipFill>
        <p:spPr>
          <a:xfrm>
            <a:off x="6881817" y="4973594"/>
            <a:ext cx="850190" cy="402128"/>
          </a:xfrm>
          <a:prstGeom prst="rect">
            <a:avLst/>
          </a:prstGeom>
        </p:spPr>
      </p:pic>
      <p:pic>
        <p:nvPicPr>
          <p:cNvPr id="23" name="Picture 22">
            <a:extLst>
              <a:ext uri="{FF2B5EF4-FFF2-40B4-BE49-F238E27FC236}">
                <a16:creationId xmlns:a16="http://schemas.microsoft.com/office/drawing/2014/main" id="{9CB0E7A6-E50F-4C5B-AC1E-852718FE9188}"/>
              </a:ext>
            </a:extLst>
          </p:cNvPr>
          <p:cNvPicPr>
            <a:picLocks noChangeAspect="1"/>
          </p:cNvPicPr>
          <p:nvPr/>
        </p:nvPicPr>
        <p:blipFill>
          <a:blip r:embed="rId14"/>
          <a:stretch>
            <a:fillRect/>
          </a:stretch>
        </p:blipFill>
        <p:spPr>
          <a:xfrm>
            <a:off x="6780112" y="5634452"/>
            <a:ext cx="1053600" cy="303551"/>
          </a:xfrm>
          <a:prstGeom prst="rect">
            <a:avLst/>
          </a:prstGeom>
        </p:spPr>
      </p:pic>
      <p:pic>
        <p:nvPicPr>
          <p:cNvPr id="24" name="Picture 23">
            <a:extLst>
              <a:ext uri="{FF2B5EF4-FFF2-40B4-BE49-F238E27FC236}">
                <a16:creationId xmlns:a16="http://schemas.microsoft.com/office/drawing/2014/main" id="{FBB8F9B6-D1D5-4CD1-959F-29F072D9BEEC}"/>
              </a:ext>
            </a:extLst>
          </p:cNvPr>
          <p:cNvPicPr>
            <a:picLocks noChangeAspect="1"/>
          </p:cNvPicPr>
          <p:nvPr/>
        </p:nvPicPr>
        <p:blipFill>
          <a:blip r:embed="rId15"/>
          <a:stretch>
            <a:fillRect/>
          </a:stretch>
        </p:blipFill>
        <p:spPr>
          <a:xfrm>
            <a:off x="6743903" y="1888769"/>
            <a:ext cx="1126018" cy="332513"/>
          </a:xfrm>
          <a:prstGeom prst="rect">
            <a:avLst/>
          </a:prstGeom>
        </p:spPr>
      </p:pic>
      <p:pic>
        <p:nvPicPr>
          <p:cNvPr id="25" name="Picture 5" descr="A close up of a logo&#10;&#10;Description generated with very high confidence">
            <a:extLst>
              <a:ext uri="{FF2B5EF4-FFF2-40B4-BE49-F238E27FC236}">
                <a16:creationId xmlns:a16="http://schemas.microsoft.com/office/drawing/2014/main" id="{2DDC2EFD-9AF4-45D5-9A79-A7A3FFE37DCE}"/>
              </a:ext>
            </a:extLst>
          </p:cNvPr>
          <p:cNvPicPr>
            <a:picLocks noChangeAspect="1"/>
          </p:cNvPicPr>
          <p:nvPr/>
        </p:nvPicPr>
        <p:blipFill>
          <a:blip r:embed="rId16"/>
          <a:stretch>
            <a:fillRect/>
          </a:stretch>
        </p:blipFill>
        <p:spPr>
          <a:xfrm>
            <a:off x="6840867" y="4048217"/>
            <a:ext cx="932090" cy="578995"/>
          </a:xfrm>
          <a:prstGeom prst="rect">
            <a:avLst/>
          </a:prstGeom>
        </p:spPr>
      </p:pic>
      <p:sp>
        <p:nvSpPr>
          <p:cNvPr id="26" name="Rechteck 5">
            <a:extLst>
              <a:ext uri="{FF2B5EF4-FFF2-40B4-BE49-F238E27FC236}">
                <a16:creationId xmlns:a16="http://schemas.microsoft.com/office/drawing/2014/main" id="{E412CC2C-0263-4C29-A070-5BC722D0DA33}"/>
              </a:ext>
            </a:extLst>
          </p:cNvPr>
          <p:cNvSpPr/>
          <p:nvPr/>
        </p:nvSpPr>
        <p:spPr>
          <a:xfrm>
            <a:off x="690345" y="6075468"/>
            <a:ext cx="10120784" cy="276999"/>
          </a:xfrm>
          <a:prstGeom prst="rect">
            <a:avLst/>
          </a:prstGeom>
        </p:spPr>
        <p:txBody>
          <a:bodyPr wrap="none">
            <a:spAutoFit/>
          </a:bodyPr>
          <a:lstStyle/>
          <a:p>
            <a:r>
              <a:rPr lang="en-US" sz="1200">
                <a:latin typeface="Gill Sans MT" panose="020B0502020104020203" pitchFamily="34" charset="0"/>
              </a:rPr>
              <a:t>This presentation reflects the views of the authors and should not be construed to represent the views or policies of their affiliated institutions and companies.</a:t>
            </a:r>
          </a:p>
        </p:txBody>
      </p:sp>
    </p:spTree>
    <p:extLst>
      <p:ext uri="{BB962C8B-B14F-4D97-AF65-F5344CB8AC3E}">
        <p14:creationId xmlns:p14="http://schemas.microsoft.com/office/powerpoint/2010/main" val="32464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20</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unobserved data</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609600" y="1429561"/>
            <a:ext cx="11109434" cy="5103586"/>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800"/>
              </a:spcBef>
            </a:pPr>
            <a:r>
              <a:rPr lang="en-US" sz="2400" dirty="0">
                <a:latin typeface="Gill Sans MT" panose="020B0502020104020203" pitchFamily="34" charset="0"/>
                <a:cs typeface="Calibri"/>
              </a:rPr>
              <a:t>Despite best efforts, sponsors should prepare for the possibility of increased amounts and/or distinct patterns of missing data.</a:t>
            </a:r>
          </a:p>
          <a:p>
            <a:pPr marL="305435" indent="-305435">
              <a:spcBef>
                <a:spcPts val="1800"/>
              </a:spcBef>
            </a:pPr>
            <a:r>
              <a:rPr lang="en-US" sz="2400" dirty="0">
                <a:latin typeface="Gill Sans MT" panose="020B0502020104020203" pitchFamily="34" charset="0"/>
                <a:cs typeface="Calibri"/>
              </a:rPr>
              <a:t>Missingness is not an ICE in itself.</a:t>
            </a:r>
          </a:p>
          <a:p>
            <a:pPr marL="305435" indent="-305435">
              <a:spcBef>
                <a:spcPts val="1800"/>
              </a:spcBef>
            </a:pPr>
            <a:r>
              <a:rPr lang="en-US" sz="2400" dirty="0">
                <a:latin typeface="Gill Sans MT" panose="020B0502020104020203" pitchFamily="34" charset="0"/>
                <a:cs typeface="Calibri"/>
              </a:rPr>
              <a:t>Missingness may occur with or without an ICE.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20</a:t>
            </a:fld>
            <a:endParaRPr lang="en-US"/>
          </a:p>
        </p:txBody>
      </p:sp>
    </p:spTree>
    <p:extLst>
      <p:ext uri="{BB962C8B-B14F-4D97-AF65-F5344CB8AC3E}">
        <p14:creationId xmlns:p14="http://schemas.microsoft.com/office/powerpoint/2010/main" val="173205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21</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Tree>
    <p:extLst>
      <p:ext uri="{BB962C8B-B14F-4D97-AF65-F5344CB8AC3E}">
        <p14:creationId xmlns:p14="http://schemas.microsoft.com/office/powerpoint/2010/main" val="331140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22</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22</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2035948"/>
            <a:ext cx="4133118" cy="1007884"/>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No missing data</a:t>
            </a:r>
          </a:p>
          <a:p>
            <a:pPr marL="0" indent="0" algn="ctr">
              <a:spcBef>
                <a:spcPts val="0"/>
              </a:spcBef>
              <a:buNone/>
            </a:pPr>
            <a:r>
              <a:rPr lang="en-US" sz="1600" b="1">
                <a:solidFill>
                  <a:srgbClr val="2B88D2"/>
                </a:solidFill>
                <a:latin typeface="Gill Sans MT" panose="020B0502020104020203" pitchFamily="34" charset="0"/>
                <a:cs typeface="Calibri"/>
              </a:rPr>
              <a:t>Data after ICE are not useful for the estimand</a:t>
            </a:r>
          </a:p>
        </p:txBody>
      </p:sp>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1832491"/>
            <a:ext cx="914400" cy="914400"/>
          </a:xfrm>
          <a:prstGeom prst="rect">
            <a:avLst/>
          </a:prstGeom>
        </p:spPr>
      </p:pic>
    </p:spTree>
    <p:extLst>
      <p:ext uri="{BB962C8B-B14F-4D97-AF65-F5344CB8AC3E}">
        <p14:creationId xmlns:p14="http://schemas.microsoft.com/office/powerpoint/2010/main" val="374518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23</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23</a:t>
            </a:fld>
            <a:endParaRPr lang="en-US"/>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3" name="Content Placeholder 2">
            <a:extLst>
              <a:ext uri="{FF2B5EF4-FFF2-40B4-BE49-F238E27FC236}">
                <a16:creationId xmlns:a16="http://schemas.microsoft.com/office/drawing/2014/main" id="{777B11F5-4CD2-4350-B124-EF2464A123E5}"/>
              </a:ext>
            </a:extLst>
          </p:cNvPr>
          <p:cNvSpPr txBox="1">
            <a:spLocks/>
          </p:cNvSpPr>
          <p:nvPr/>
        </p:nvSpPr>
        <p:spPr>
          <a:xfrm>
            <a:off x="3584626" y="3246527"/>
            <a:ext cx="4133118" cy="1013800"/>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Unobservable data</a:t>
            </a:r>
          </a:p>
          <a:p>
            <a:pPr marL="0" indent="0" algn="ctr">
              <a:spcBef>
                <a:spcPts val="0"/>
              </a:spcBef>
              <a:buNone/>
            </a:pPr>
            <a:r>
              <a:rPr lang="en-US" sz="1600" b="1">
                <a:solidFill>
                  <a:srgbClr val="2B88D2"/>
                </a:solidFill>
                <a:latin typeface="Gill Sans MT" panose="020B0502020104020203" pitchFamily="34" charset="0"/>
                <a:cs typeface="Calibri"/>
              </a:rPr>
              <a:t>Data cannot be observed under the hypothetical scenario </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29" name="Content Placeholder 2">
            <a:extLst>
              <a:ext uri="{FF2B5EF4-FFF2-40B4-BE49-F238E27FC236}">
                <a16:creationId xmlns:a16="http://schemas.microsoft.com/office/drawing/2014/main" id="{6D9C43C5-2A29-4B4D-B003-98DB11A16F44}"/>
              </a:ext>
            </a:extLst>
          </p:cNvPr>
          <p:cNvSpPr txBox="1">
            <a:spLocks/>
          </p:cNvSpPr>
          <p:nvPr/>
        </p:nvSpPr>
        <p:spPr>
          <a:xfrm>
            <a:off x="8015781" y="3241621"/>
            <a:ext cx="3848018" cy="1012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under the hypothetical scenario?</a:t>
            </a:r>
            <a:endParaRPr lang="en-US" sz="1600">
              <a:solidFill>
                <a:schemeClr val="accent1"/>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2035948"/>
            <a:ext cx="4133118" cy="1007884"/>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5"/>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No missing data</a:t>
            </a:r>
          </a:p>
          <a:p>
            <a:pPr marL="0" indent="0" algn="ctr">
              <a:spcBef>
                <a:spcPts val="0"/>
              </a:spcBef>
              <a:buNone/>
            </a:pPr>
            <a:r>
              <a:rPr lang="en-US" sz="1600" b="1">
                <a:solidFill>
                  <a:srgbClr val="2B88D2"/>
                </a:solidFill>
                <a:latin typeface="Gill Sans MT" panose="020B0502020104020203" pitchFamily="34" charset="0"/>
                <a:cs typeface="Calibri"/>
              </a:rPr>
              <a:t>Data after ICE are not useful for the estimand</a:t>
            </a:r>
          </a:p>
        </p:txBody>
      </p:sp>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3086078"/>
            <a:ext cx="914400" cy="914400"/>
          </a:xfrm>
          <a:prstGeom prst="rect">
            <a:avLst/>
          </a:prstGeom>
        </p:spPr>
      </p:pic>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1832491"/>
            <a:ext cx="914400" cy="914400"/>
          </a:xfrm>
          <a:prstGeom prst="rect">
            <a:avLst/>
          </a:prstGeom>
        </p:spPr>
      </p:pic>
      <p:pic>
        <p:nvPicPr>
          <p:cNvPr id="28" name="Graphic 27" descr="Arrow Slight curve">
            <a:extLst>
              <a:ext uri="{FF2B5EF4-FFF2-40B4-BE49-F238E27FC236}">
                <a16:creationId xmlns:a16="http://schemas.microsoft.com/office/drawing/2014/main" id="{0C4CCD39-0818-458D-8D16-DF650AE70C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28567" y="3043832"/>
            <a:ext cx="914400" cy="914400"/>
          </a:xfrm>
          <a:prstGeom prst="rect">
            <a:avLst/>
          </a:prstGeom>
        </p:spPr>
      </p:pic>
    </p:spTree>
    <p:extLst>
      <p:ext uri="{BB962C8B-B14F-4D97-AF65-F5344CB8AC3E}">
        <p14:creationId xmlns:p14="http://schemas.microsoft.com/office/powerpoint/2010/main" val="399792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24</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24</a:t>
            </a:fld>
            <a:endParaRPr lang="en-US"/>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3584626" y="4447861"/>
            <a:ext cx="4133118" cy="228558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Missing data</a:t>
            </a:r>
          </a:p>
          <a:p>
            <a:pPr marL="0" indent="0" algn="ctr">
              <a:spcBef>
                <a:spcPts val="0"/>
              </a:spcBef>
              <a:buNone/>
            </a:pPr>
            <a:r>
              <a:rPr lang="en-US" sz="1600" b="1">
                <a:solidFill>
                  <a:srgbClr val="2B88D2"/>
                </a:solidFill>
                <a:latin typeface="Gill Sans MT" panose="020B0502020104020203" pitchFamily="34" charset="0"/>
                <a:cs typeface="Calibri"/>
              </a:rPr>
              <a:t>Data would have been appropriate for the estimand but not available</a:t>
            </a:r>
          </a:p>
          <a:p>
            <a:pPr marL="171450" indent="-171450">
              <a:buFont typeface="Arial" panose="020B0604020202020204" pitchFamily="34" charset="0"/>
              <a:buChar char="•"/>
            </a:pPr>
            <a:r>
              <a:rPr lang="en-US" sz="1600">
                <a:latin typeface="Gill Sans MT"/>
              </a:rPr>
              <a:t>Missed assessment</a:t>
            </a:r>
          </a:p>
          <a:p>
            <a:pPr marL="171450" indent="-171450">
              <a:buFont typeface="Arial" panose="020B0604020202020204" pitchFamily="34" charset="0"/>
              <a:buChar char="•"/>
            </a:pPr>
            <a:r>
              <a:rPr lang="en-US" sz="1600">
                <a:latin typeface="Gill Sans MT"/>
                <a:cs typeface="Calibri"/>
              </a:rPr>
              <a:t>Incomplete assessments</a:t>
            </a:r>
            <a:endParaRPr lang="en-US" sz="1600">
              <a:latin typeface="Gill Sans MT" panose="020B0502020104020203" pitchFamily="34" charset="0"/>
              <a:cs typeface="Calibri"/>
            </a:endParaRPr>
          </a:p>
          <a:p>
            <a:pPr marL="171450" indent="-171450">
              <a:buFont typeface="Arial" panose="020B0604020202020204" pitchFamily="34" charset="0"/>
              <a:buChar char="•"/>
            </a:pPr>
            <a:r>
              <a:rPr lang="en-US" sz="1600">
                <a:latin typeface="Gill Sans MT"/>
                <a:cs typeface="Calibri"/>
              </a:rPr>
              <a:t>Delayed, out-of-window assessment</a:t>
            </a:r>
          </a:p>
          <a:p>
            <a:pPr marL="171450" indent="-171450">
              <a:buFont typeface="Arial" panose="020B0604020202020204" pitchFamily="34" charset="0"/>
              <a:buChar char="•"/>
            </a:pPr>
            <a:r>
              <a:rPr lang="en-US" sz="1600">
                <a:latin typeface="Gill Sans MT"/>
                <a:cs typeface="Calibri"/>
              </a:rPr>
              <a:t>Withdrawal from study</a:t>
            </a:r>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2" name="Content Placeholder 2">
            <a:extLst>
              <a:ext uri="{FF2B5EF4-FFF2-40B4-BE49-F238E27FC236}">
                <a16:creationId xmlns:a16="http://schemas.microsoft.com/office/drawing/2014/main" id="{64930D72-DB39-43FA-B84F-5995E773F9E7}"/>
              </a:ext>
            </a:extLst>
          </p:cNvPr>
          <p:cNvSpPr txBox="1">
            <a:spLocks/>
          </p:cNvSpPr>
          <p:nvPr/>
        </p:nvSpPr>
        <p:spPr>
          <a:xfrm>
            <a:off x="8015781" y="4447861"/>
            <a:ext cx="3848018" cy="10893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given the nature of the ICE and estimand strategy?</a:t>
            </a:r>
            <a:endParaRPr lang="en-US" sz="1600">
              <a:solidFill>
                <a:schemeClr val="accent1"/>
              </a:solidFill>
              <a:latin typeface="Gill Sans MT" panose="020B0502020104020203" pitchFamily="34" charset="0"/>
              <a:cs typeface="Calibri"/>
            </a:endParaRPr>
          </a:p>
        </p:txBody>
      </p:sp>
      <p:sp>
        <p:nvSpPr>
          <p:cNvPr id="23" name="Content Placeholder 2">
            <a:extLst>
              <a:ext uri="{FF2B5EF4-FFF2-40B4-BE49-F238E27FC236}">
                <a16:creationId xmlns:a16="http://schemas.microsoft.com/office/drawing/2014/main" id="{777B11F5-4CD2-4350-B124-EF2464A123E5}"/>
              </a:ext>
            </a:extLst>
          </p:cNvPr>
          <p:cNvSpPr txBox="1">
            <a:spLocks/>
          </p:cNvSpPr>
          <p:nvPr/>
        </p:nvSpPr>
        <p:spPr>
          <a:xfrm>
            <a:off x="3584626" y="3246527"/>
            <a:ext cx="4133118" cy="1013800"/>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Unobservable data</a:t>
            </a:r>
          </a:p>
          <a:p>
            <a:pPr marL="0" indent="0" algn="ctr">
              <a:spcBef>
                <a:spcPts val="0"/>
              </a:spcBef>
              <a:buNone/>
            </a:pPr>
            <a:r>
              <a:rPr lang="en-US" sz="1600" b="1">
                <a:solidFill>
                  <a:srgbClr val="2B88D2"/>
                </a:solidFill>
                <a:latin typeface="Gill Sans MT" panose="020B0502020104020203" pitchFamily="34" charset="0"/>
                <a:cs typeface="Calibri"/>
              </a:rPr>
              <a:t>Data cannot be observed under the hypothetical scenario </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29" name="Content Placeholder 2">
            <a:extLst>
              <a:ext uri="{FF2B5EF4-FFF2-40B4-BE49-F238E27FC236}">
                <a16:creationId xmlns:a16="http://schemas.microsoft.com/office/drawing/2014/main" id="{6D9C43C5-2A29-4B4D-B003-98DB11A16F44}"/>
              </a:ext>
            </a:extLst>
          </p:cNvPr>
          <p:cNvSpPr txBox="1">
            <a:spLocks/>
          </p:cNvSpPr>
          <p:nvPr/>
        </p:nvSpPr>
        <p:spPr>
          <a:xfrm>
            <a:off x="8015781" y="3241621"/>
            <a:ext cx="3848018" cy="1012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under the hypothetical scenario?</a:t>
            </a:r>
            <a:endParaRPr lang="en-US" sz="1600">
              <a:solidFill>
                <a:schemeClr val="accent1"/>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2035948"/>
            <a:ext cx="4133118" cy="1007884"/>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No missing data</a:t>
            </a:r>
          </a:p>
          <a:p>
            <a:pPr marL="0" indent="0" algn="ctr">
              <a:spcBef>
                <a:spcPts val="0"/>
              </a:spcBef>
              <a:buNone/>
            </a:pPr>
            <a:r>
              <a:rPr lang="en-US" sz="1600" b="1">
                <a:solidFill>
                  <a:srgbClr val="2B88D2"/>
                </a:solidFill>
                <a:latin typeface="Gill Sans MT" panose="020B0502020104020203" pitchFamily="34" charset="0"/>
                <a:cs typeface="Calibri"/>
              </a:rPr>
              <a:t>Data after ICE are not useful for the estimand</a:t>
            </a:r>
          </a:p>
        </p:txBody>
      </p:sp>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3086078"/>
            <a:ext cx="914400" cy="914400"/>
          </a:xfrm>
          <a:prstGeom prst="rect">
            <a:avLst/>
          </a:prstGeom>
        </p:spPr>
      </p:pic>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1832491"/>
            <a:ext cx="914400" cy="914400"/>
          </a:xfrm>
          <a:prstGeom prst="rect">
            <a:avLst/>
          </a:prstGeom>
        </p:spPr>
      </p:pic>
      <p:pic>
        <p:nvPicPr>
          <p:cNvPr id="33" name="Graphic 32" descr="Arrow Slight curve">
            <a:extLst>
              <a:ext uri="{FF2B5EF4-FFF2-40B4-BE49-F238E27FC236}">
                <a16:creationId xmlns:a16="http://schemas.microsoft.com/office/drawing/2014/main" id="{03CCADEE-D280-4BBB-BD34-3A3D09FF7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4254411"/>
            <a:ext cx="914400" cy="914400"/>
          </a:xfrm>
          <a:prstGeom prst="rect">
            <a:avLst/>
          </a:prstGeom>
        </p:spPr>
      </p:pic>
      <p:pic>
        <p:nvPicPr>
          <p:cNvPr id="38" name="Graphic 37" descr="Arrow Slight curve">
            <a:extLst>
              <a:ext uri="{FF2B5EF4-FFF2-40B4-BE49-F238E27FC236}">
                <a16:creationId xmlns:a16="http://schemas.microsoft.com/office/drawing/2014/main" id="{C613541A-88D5-4276-9E03-44C5AF4668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16048" y="4260327"/>
            <a:ext cx="914400" cy="914400"/>
          </a:xfrm>
          <a:prstGeom prst="rect">
            <a:avLst/>
          </a:prstGeom>
        </p:spPr>
      </p:pic>
      <p:pic>
        <p:nvPicPr>
          <p:cNvPr id="28" name="Graphic 27" descr="Arrow Slight curve">
            <a:extLst>
              <a:ext uri="{FF2B5EF4-FFF2-40B4-BE49-F238E27FC236}">
                <a16:creationId xmlns:a16="http://schemas.microsoft.com/office/drawing/2014/main" id="{CB1B768D-8089-4329-9368-C205DD27AB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28567" y="3043832"/>
            <a:ext cx="914400" cy="914400"/>
          </a:xfrm>
          <a:prstGeom prst="rect">
            <a:avLst/>
          </a:prstGeom>
        </p:spPr>
      </p:pic>
    </p:spTree>
    <p:extLst>
      <p:ext uri="{BB962C8B-B14F-4D97-AF65-F5344CB8AC3E}">
        <p14:creationId xmlns:p14="http://schemas.microsoft.com/office/powerpoint/2010/main" val="150863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25</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25</a:t>
            </a:fld>
            <a:endParaRPr lang="en-US"/>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3584626" y="4447861"/>
            <a:ext cx="4133118" cy="228558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Missing data</a:t>
            </a:r>
          </a:p>
          <a:p>
            <a:pPr marL="0" indent="0" algn="ctr">
              <a:spcBef>
                <a:spcPts val="0"/>
              </a:spcBef>
              <a:buNone/>
            </a:pPr>
            <a:r>
              <a:rPr lang="en-US" sz="1600" b="1">
                <a:solidFill>
                  <a:srgbClr val="2B88D2"/>
                </a:solidFill>
                <a:latin typeface="Gill Sans MT" panose="020B0502020104020203" pitchFamily="34" charset="0"/>
                <a:cs typeface="Calibri"/>
              </a:rPr>
              <a:t>Data would have been appropriate for the estimand but not available</a:t>
            </a:r>
          </a:p>
          <a:p>
            <a:pPr marL="171450" indent="-171450">
              <a:buFont typeface="Arial" panose="020B0604020202020204" pitchFamily="34" charset="0"/>
              <a:buChar char="•"/>
            </a:pPr>
            <a:r>
              <a:rPr lang="en-US" sz="1600">
                <a:latin typeface="Gill Sans MT"/>
              </a:rPr>
              <a:t>Missed assessment</a:t>
            </a:r>
          </a:p>
          <a:p>
            <a:pPr marL="171450" indent="-171450">
              <a:buFont typeface="Arial" panose="020B0604020202020204" pitchFamily="34" charset="0"/>
              <a:buChar char="•"/>
            </a:pPr>
            <a:r>
              <a:rPr lang="en-US" sz="1600">
                <a:latin typeface="Gill Sans MT"/>
                <a:cs typeface="Calibri"/>
              </a:rPr>
              <a:t>Incomplete assessments</a:t>
            </a:r>
            <a:endParaRPr lang="en-US" sz="1600">
              <a:latin typeface="Gill Sans MT" panose="020B0502020104020203" pitchFamily="34" charset="0"/>
              <a:cs typeface="Calibri"/>
            </a:endParaRPr>
          </a:p>
          <a:p>
            <a:pPr marL="171450" indent="-171450">
              <a:buFont typeface="Arial" panose="020B0604020202020204" pitchFamily="34" charset="0"/>
              <a:buChar char="•"/>
            </a:pPr>
            <a:r>
              <a:rPr lang="en-US" sz="1600">
                <a:latin typeface="Gill Sans MT"/>
                <a:cs typeface="Calibri"/>
              </a:rPr>
              <a:t>Delayed, out-of-window assessment</a:t>
            </a:r>
          </a:p>
          <a:p>
            <a:pPr marL="171450" indent="-171450">
              <a:buFont typeface="Arial" panose="020B0604020202020204" pitchFamily="34" charset="0"/>
              <a:buChar char="•"/>
            </a:pPr>
            <a:r>
              <a:rPr lang="en-US" sz="1600">
                <a:latin typeface="Gill Sans MT"/>
                <a:cs typeface="Calibri"/>
              </a:rPr>
              <a:t>Withdrawal from study</a:t>
            </a:r>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1" name="Content Placeholder 2">
            <a:extLst>
              <a:ext uri="{FF2B5EF4-FFF2-40B4-BE49-F238E27FC236}">
                <a16:creationId xmlns:a16="http://schemas.microsoft.com/office/drawing/2014/main" id="{53952438-5267-418F-9997-A1B0FC971A0A}"/>
              </a:ext>
            </a:extLst>
          </p:cNvPr>
          <p:cNvSpPr txBox="1">
            <a:spLocks/>
          </p:cNvSpPr>
          <p:nvPr/>
        </p:nvSpPr>
        <p:spPr>
          <a:xfrm>
            <a:off x="8015782" y="5644055"/>
            <a:ext cx="3848017" cy="1089389"/>
          </a:xfrm>
          <a:prstGeom prst="flowChartAlternateProcess">
            <a:avLst/>
          </a:prstGeom>
          <a:solidFill>
            <a:schemeClr val="bg1"/>
          </a:solidFill>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given that the participant still adheres to treatment?</a:t>
            </a:r>
            <a:endParaRPr lang="en-US" sz="1600">
              <a:solidFill>
                <a:schemeClr val="accent1"/>
              </a:solidFill>
              <a:latin typeface="Gill Sans MT" panose="020B0502020104020203" pitchFamily="34" charset="0"/>
              <a:cs typeface="Calibri"/>
            </a:endParaRPr>
          </a:p>
        </p:txBody>
      </p:sp>
      <p:sp>
        <p:nvSpPr>
          <p:cNvPr id="22" name="Content Placeholder 2">
            <a:extLst>
              <a:ext uri="{FF2B5EF4-FFF2-40B4-BE49-F238E27FC236}">
                <a16:creationId xmlns:a16="http://schemas.microsoft.com/office/drawing/2014/main" id="{64930D72-DB39-43FA-B84F-5995E773F9E7}"/>
              </a:ext>
            </a:extLst>
          </p:cNvPr>
          <p:cNvSpPr txBox="1">
            <a:spLocks/>
          </p:cNvSpPr>
          <p:nvPr/>
        </p:nvSpPr>
        <p:spPr>
          <a:xfrm>
            <a:off x="8015781" y="4447861"/>
            <a:ext cx="3848018" cy="10893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given the nature of the ICE and estimand strategy?</a:t>
            </a:r>
            <a:endParaRPr lang="en-US" sz="1600">
              <a:solidFill>
                <a:schemeClr val="accent1"/>
              </a:solidFill>
              <a:latin typeface="Gill Sans MT" panose="020B0502020104020203" pitchFamily="34" charset="0"/>
              <a:cs typeface="Calibri"/>
            </a:endParaRPr>
          </a:p>
        </p:txBody>
      </p:sp>
      <p:sp>
        <p:nvSpPr>
          <p:cNvPr id="23" name="Content Placeholder 2">
            <a:extLst>
              <a:ext uri="{FF2B5EF4-FFF2-40B4-BE49-F238E27FC236}">
                <a16:creationId xmlns:a16="http://schemas.microsoft.com/office/drawing/2014/main" id="{777B11F5-4CD2-4350-B124-EF2464A123E5}"/>
              </a:ext>
            </a:extLst>
          </p:cNvPr>
          <p:cNvSpPr txBox="1">
            <a:spLocks/>
          </p:cNvSpPr>
          <p:nvPr/>
        </p:nvSpPr>
        <p:spPr>
          <a:xfrm>
            <a:off x="3584626" y="3246527"/>
            <a:ext cx="4133118" cy="1013800"/>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Unobservable data</a:t>
            </a:r>
          </a:p>
          <a:p>
            <a:pPr marL="0" indent="0" algn="ctr">
              <a:spcBef>
                <a:spcPts val="0"/>
              </a:spcBef>
              <a:buNone/>
            </a:pPr>
            <a:r>
              <a:rPr lang="en-US" sz="1600" b="1">
                <a:solidFill>
                  <a:srgbClr val="2B88D2"/>
                </a:solidFill>
                <a:latin typeface="Gill Sans MT" panose="020B0502020104020203" pitchFamily="34" charset="0"/>
                <a:cs typeface="Calibri"/>
              </a:rPr>
              <a:t>Data cannot be observed under the hypothetical scenario </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29" name="Content Placeholder 2">
            <a:extLst>
              <a:ext uri="{FF2B5EF4-FFF2-40B4-BE49-F238E27FC236}">
                <a16:creationId xmlns:a16="http://schemas.microsoft.com/office/drawing/2014/main" id="{6D9C43C5-2A29-4B4D-B003-98DB11A16F44}"/>
              </a:ext>
            </a:extLst>
          </p:cNvPr>
          <p:cNvSpPr txBox="1">
            <a:spLocks/>
          </p:cNvSpPr>
          <p:nvPr/>
        </p:nvSpPr>
        <p:spPr>
          <a:xfrm>
            <a:off x="8015781" y="3241621"/>
            <a:ext cx="3848018" cy="1012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under the hypothetical scenario?</a:t>
            </a:r>
            <a:endParaRPr lang="en-US" sz="1600">
              <a:solidFill>
                <a:schemeClr val="accent1"/>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2035948"/>
            <a:ext cx="4133118" cy="1007884"/>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No missing data</a:t>
            </a:r>
          </a:p>
          <a:p>
            <a:pPr marL="0" indent="0" algn="ctr">
              <a:spcBef>
                <a:spcPts val="0"/>
              </a:spcBef>
              <a:buNone/>
            </a:pPr>
            <a:r>
              <a:rPr lang="en-US" sz="1600" b="1">
                <a:solidFill>
                  <a:srgbClr val="2B88D2"/>
                </a:solidFill>
                <a:latin typeface="Gill Sans MT" panose="020B0502020104020203" pitchFamily="34" charset="0"/>
                <a:cs typeface="Calibri"/>
              </a:rPr>
              <a:t>Data after ICE are not useful for the estimand</a:t>
            </a:r>
          </a:p>
        </p:txBody>
      </p:sp>
      <p:pic>
        <p:nvPicPr>
          <p:cNvPr id="31" name="Graphic 30" descr="Arrow Slight curve">
            <a:extLst>
              <a:ext uri="{FF2B5EF4-FFF2-40B4-BE49-F238E27FC236}">
                <a16:creationId xmlns:a16="http://schemas.microsoft.com/office/drawing/2014/main" id="{B1319E85-E5DB-4F7A-A0AF-9D01FF2AE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5461585"/>
            <a:ext cx="914400" cy="914400"/>
          </a:xfrm>
          <a:prstGeom prst="rect">
            <a:avLst/>
          </a:prstGeom>
        </p:spPr>
      </p:pic>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3086078"/>
            <a:ext cx="914400" cy="914400"/>
          </a:xfrm>
          <a:prstGeom prst="rect">
            <a:avLst/>
          </a:prstGeom>
        </p:spPr>
      </p:pic>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1832491"/>
            <a:ext cx="914400" cy="914400"/>
          </a:xfrm>
          <a:prstGeom prst="rect">
            <a:avLst/>
          </a:prstGeom>
        </p:spPr>
      </p:pic>
      <p:pic>
        <p:nvPicPr>
          <p:cNvPr id="33" name="Graphic 32" descr="Arrow Slight curve">
            <a:extLst>
              <a:ext uri="{FF2B5EF4-FFF2-40B4-BE49-F238E27FC236}">
                <a16:creationId xmlns:a16="http://schemas.microsoft.com/office/drawing/2014/main" id="{03CCADEE-D280-4BBB-BD34-3A3D09FF7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4254411"/>
            <a:ext cx="914400" cy="914400"/>
          </a:xfrm>
          <a:prstGeom prst="rect">
            <a:avLst/>
          </a:prstGeom>
        </p:spPr>
      </p:pic>
      <p:pic>
        <p:nvPicPr>
          <p:cNvPr id="37" name="Graphic 36" descr="Arrow Slight curve">
            <a:extLst>
              <a:ext uri="{FF2B5EF4-FFF2-40B4-BE49-F238E27FC236}">
                <a16:creationId xmlns:a16="http://schemas.microsoft.com/office/drawing/2014/main" id="{0A1529AE-7D21-4A83-A33D-F0E23CE1D9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16048" y="5468658"/>
            <a:ext cx="914400" cy="914400"/>
          </a:xfrm>
          <a:prstGeom prst="rect">
            <a:avLst/>
          </a:prstGeom>
        </p:spPr>
      </p:pic>
      <p:pic>
        <p:nvPicPr>
          <p:cNvPr id="38" name="Graphic 37" descr="Arrow Slight curve">
            <a:extLst>
              <a:ext uri="{FF2B5EF4-FFF2-40B4-BE49-F238E27FC236}">
                <a16:creationId xmlns:a16="http://schemas.microsoft.com/office/drawing/2014/main" id="{C613541A-88D5-4276-9E03-44C5AF4668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16048" y="4260327"/>
            <a:ext cx="914400" cy="914400"/>
          </a:xfrm>
          <a:prstGeom prst="rect">
            <a:avLst/>
          </a:prstGeom>
        </p:spPr>
      </p:pic>
      <p:pic>
        <p:nvPicPr>
          <p:cNvPr id="28" name="Graphic 27" descr="Arrow Slight curve">
            <a:extLst>
              <a:ext uri="{FF2B5EF4-FFF2-40B4-BE49-F238E27FC236}">
                <a16:creationId xmlns:a16="http://schemas.microsoft.com/office/drawing/2014/main" id="{BF481A82-4694-4C3B-B388-E42CEDCFF8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28567" y="3043832"/>
            <a:ext cx="914400" cy="914400"/>
          </a:xfrm>
          <a:prstGeom prst="rect">
            <a:avLst/>
          </a:prstGeom>
        </p:spPr>
      </p:pic>
    </p:spTree>
    <p:extLst>
      <p:ext uri="{BB962C8B-B14F-4D97-AF65-F5344CB8AC3E}">
        <p14:creationId xmlns:p14="http://schemas.microsoft.com/office/powerpoint/2010/main" val="235118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572839" y="6344720"/>
            <a:ext cx="2743200" cy="365125"/>
          </a:xfrm>
        </p:spPr>
        <p:txBody>
          <a:bodyPr/>
          <a:lstStyle/>
          <a:p>
            <a:r>
              <a:rPr lang="en-US"/>
              <a:t>Page </a:t>
            </a:r>
            <a:fld id="{127D9164-07AF-9947-BAED-B5CA6D2A48F4}" type="slidenum">
              <a:rPr lang="en-US" smtClean="0"/>
              <a:pPr/>
              <a:t>26</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26</a:t>
            </a:fld>
            <a:endParaRPr lang="en-US"/>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3584626" y="4447861"/>
            <a:ext cx="4133118" cy="2285583"/>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Missing data</a:t>
            </a:r>
          </a:p>
          <a:p>
            <a:pPr marL="0" indent="0" algn="ctr">
              <a:spcBef>
                <a:spcPts val="0"/>
              </a:spcBef>
              <a:buNone/>
            </a:pPr>
            <a:r>
              <a:rPr lang="en-US" sz="1600" b="1">
                <a:solidFill>
                  <a:srgbClr val="2B88D2"/>
                </a:solidFill>
                <a:latin typeface="Gill Sans MT" panose="020B0502020104020203" pitchFamily="34" charset="0"/>
                <a:cs typeface="Calibri"/>
              </a:rPr>
              <a:t>Data would have been appropriate for the estimand but not available</a:t>
            </a:r>
          </a:p>
          <a:p>
            <a:pPr marL="171450" indent="-171450">
              <a:buFont typeface="Arial" panose="020B0604020202020204" pitchFamily="34" charset="0"/>
              <a:buChar char="•"/>
            </a:pPr>
            <a:r>
              <a:rPr lang="en-US" sz="1600">
                <a:latin typeface="Gill Sans MT"/>
              </a:rPr>
              <a:t>Missed assessment</a:t>
            </a:r>
          </a:p>
          <a:p>
            <a:pPr marL="171450" indent="-171450">
              <a:buFont typeface="Arial" panose="020B0604020202020204" pitchFamily="34" charset="0"/>
              <a:buChar char="•"/>
            </a:pPr>
            <a:r>
              <a:rPr lang="en-US" sz="1600">
                <a:latin typeface="Gill Sans MT"/>
                <a:cs typeface="Calibri"/>
              </a:rPr>
              <a:t>Incomplete assessments</a:t>
            </a:r>
            <a:endParaRPr lang="en-US" sz="1600">
              <a:latin typeface="Gill Sans MT" panose="020B0502020104020203" pitchFamily="34" charset="0"/>
              <a:cs typeface="Calibri"/>
            </a:endParaRPr>
          </a:p>
          <a:p>
            <a:pPr marL="171450" indent="-171450">
              <a:buFont typeface="Arial" panose="020B0604020202020204" pitchFamily="34" charset="0"/>
              <a:buChar char="•"/>
            </a:pPr>
            <a:r>
              <a:rPr lang="en-US" sz="1600">
                <a:latin typeface="Gill Sans MT"/>
                <a:cs typeface="Calibri"/>
              </a:rPr>
              <a:t>Delayed, out-of-window assessment</a:t>
            </a:r>
          </a:p>
          <a:p>
            <a:pPr marL="171450" indent="-171450">
              <a:buFont typeface="Arial" panose="020B0604020202020204" pitchFamily="34" charset="0"/>
              <a:buChar char="•"/>
            </a:pPr>
            <a:r>
              <a:rPr lang="en-US" sz="1600">
                <a:latin typeface="Gill Sans MT"/>
                <a:cs typeface="Calibri"/>
              </a:rPr>
              <a:t>Withdrawal from study</a:t>
            </a:r>
          </a:p>
        </p:txBody>
      </p:sp>
      <p:pic>
        <p:nvPicPr>
          <p:cNvPr id="27" name="Graphic 26" descr="Arrow Rotate left">
            <a:extLst>
              <a:ext uri="{FF2B5EF4-FFF2-40B4-BE49-F238E27FC236}">
                <a16:creationId xmlns:a16="http://schemas.microsoft.com/office/drawing/2014/main" id="{CF402E4B-0C89-411B-8AAC-5DF55F6A77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106464" y="1748243"/>
            <a:ext cx="914400" cy="732723"/>
          </a:xfrm>
          <a:prstGeom prst="rect">
            <a:avLst/>
          </a:prstGeom>
        </p:spPr>
      </p:pic>
      <p:sp>
        <p:nvSpPr>
          <p:cNvPr id="19" name="Content Placeholder 2">
            <a:extLst>
              <a:ext uri="{FF2B5EF4-FFF2-40B4-BE49-F238E27FC236}">
                <a16:creationId xmlns:a16="http://schemas.microsoft.com/office/drawing/2014/main" id="{E28D2646-22A3-43C3-90EE-9BF418E10AAF}"/>
              </a:ext>
            </a:extLst>
          </p:cNvPr>
          <p:cNvSpPr txBox="1">
            <a:spLocks/>
          </p:cNvSpPr>
          <p:nvPr/>
        </p:nvSpPr>
        <p:spPr>
          <a:xfrm>
            <a:off x="406219" y="1417917"/>
            <a:ext cx="2792248" cy="443078"/>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ICE occurred</a:t>
            </a:r>
          </a:p>
        </p:txBody>
      </p:sp>
      <p:sp>
        <p:nvSpPr>
          <p:cNvPr id="20" name="Content Placeholder 2">
            <a:extLst>
              <a:ext uri="{FF2B5EF4-FFF2-40B4-BE49-F238E27FC236}">
                <a16:creationId xmlns:a16="http://schemas.microsoft.com/office/drawing/2014/main" id="{6821BA3A-0504-452E-8180-0D21646DD4EA}"/>
              </a:ext>
            </a:extLst>
          </p:cNvPr>
          <p:cNvSpPr txBox="1">
            <a:spLocks/>
          </p:cNvSpPr>
          <p:nvPr/>
        </p:nvSpPr>
        <p:spPr>
          <a:xfrm>
            <a:off x="406219" y="5790436"/>
            <a:ext cx="2792248" cy="443078"/>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200"/>
              </a:spcBef>
              <a:buNone/>
            </a:pPr>
            <a:r>
              <a:rPr lang="en-US" sz="1600" b="1">
                <a:solidFill>
                  <a:srgbClr val="C00000"/>
                </a:solidFill>
                <a:latin typeface="Gill Sans MT" panose="020B0502020104020203" pitchFamily="34" charset="0"/>
                <a:cs typeface="Calibri"/>
              </a:rPr>
              <a:t>No ICE</a:t>
            </a:r>
          </a:p>
        </p:txBody>
      </p:sp>
      <p:sp>
        <p:nvSpPr>
          <p:cNvPr id="21" name="Content Placeholder 2">
            <a:extLst>
              <a:ext uri="{FF2B5EF4-FFF2-40B4-BE49-F238E27FC236}">
                <a16:creationId xmlns:a16="http://schemas.microsoft.com/office/drawing/2014/main" id="{53952438-5267-418F-9997-A1B0FC971A0A}"/>
              </a:ext>
            </a:extLst>
          </p:cNvPr>
          <p:cNvSpPr txBox="1">
            <a:spLocks/>
          </p:cNvSpPr>
          <p:nvPr/>
        </p:nvSpPr>
        <p:spPr>
          <a:xfrm>
            <a:off x="8015782" y="5644055"/>
            <a:ext cx="3848017" cy="1089389"/>
          </a:xfrm>
          <a:prstGeom prst="flowChartAlternateProcess">
            <a:avLst/>
          </a:prstGeom>
          <a:solidFill>
            <a:schemeClr val="bg1"/>
          </a:solidFill>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given that the participant still adheres to treatment?</a:t>
            </a:r>
            <a:endParaRPr lang="en-US" sz="1600">
              <a:solidFill>
                <a:schemeClr val="accent1"/>
              </a:solidFill>
              <a:latin typeface="Gill Sans MT" panose="020B0502020104020203" pitchFamily="34" charset="0"/>
              <a:cs typeface="Calibri"/>
            </a:endParaRPr>
          </a:p>
        </p:txBody>
      </p:sp>
      <p:sp>
        <p:nvSpPr>
          <p:cNvPr id="22" name="Content Placeholder 2">
            <a:extLst>
              <a:ext uri="{FF2B5EF4-FFF2-40B4-BE49-F238E27FC236}">
                <a16:creationId xmlns:a16="http://schemas.microsoft.com/office/drawing/2014/main" id="{64930D72-DB39-43FA-B84F-5995E773F9E7}"/>
              </a:ext>
            </a:extLst>
          </p:cNvPr>
          <p:cNvSpPr txBox="1">
            <a:spLocks/>
          </p:cNvSpPr>
          <p:nvPr/>
        </p:nvSpPr>
        <p:spPr>
          <a:xfrm>
            <a:off x="8015781" y="4447861"/>
            <a:ext cx="3848018" cy="10893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given the nature of the ICE and estimand strategy?</a:t>
            </a:r>
            <a:endParaRPr lang="en-US" sz="1600">
              <a:solidFill>
                <a:schemeClr val="accent1"/>
              </a:solidFill>
              <a:latin typeface="Gill Sans MT" panose="020B0502020104020203" pitchFamily="34" charset="0"/>
              <a:cs typeface="Calibri"/>
            </a:endParaRPr>
          </a:p>
        </p:txBody>
      </p:sp>
      <p:sp>
        <p:nvSpPr>
          <p:cNvPr id="23" name="Content Placeholder 2">
            <a:extLst>
              <a:ext uri="{FF2B5EF4-FFF2-40B4-BE49-F238E27FC236}">
                <a16:creationId xmlns:a16="http://schemas.microsoft.com/office/drawing/2014/main" id="{777B11F5-4CD2-4350-B124-EF2464A123E5}"/>
              </a:ext>
            </a:extLst>
          </p:cNvPr>
          <p:cNvSpPr txBox="1">
            <a:spLocks/>
          </p:cNvSpPr>
          <p:nvPr/>
        </p:nvSpPr>
        <p:spPr>
          <a:xfrm>
            <a:off x="3584626" y="3246527"/>
            <a:ext cx="4133118" cy="1013800"/>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Unobservable data</a:t>
            </a:r>
          </a:p>
          <a:p>
            <a:pPr marL="0" indent="0" algn="ctr">
              <a:spcBef>
                <a:spcPts val="0"/>
              </a:spcBef>
              <a:buNone/>
            </a:pPr>
            <a:r>
              <a:rPr lang="en-US" sz="1600" b="1">
                <a:solidFill>
                  <a:srgbClr val="2B88D2"/>
                </a:solidFill>
                <a:latin typeface="Gill Sans MT" panose="020B0502020104020203" pitchFamily="34" charset="0"/>
                <a:cs typeface="Calibri"/>
              </a:rPr>
              <a:t>Data cannot be observed under the hypothetical scenario </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768054" y="2042842"/>
            <a:ext cx="2518535" cy="1000990"/>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Composite</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While-on-treatment</a:t>
            </a:r>
            <a:endParaRPr lang="en-US" sz="1600">
              <a:solidFill>
                <a:srgbClr val="2B88D2"/>
              </a:solidFill>
              <a:latin typeface="Gill Sans MT" panose="020B0502020104020203" pitchFamily="34" charset="0"/>
              <a:cs typeface="Calibri"/>
            </a:endParaRPr>
          </a:p>
        </p:txBody>
      </p:sp>
      <p:sp>
        <p:nvSpPr>
          <p:cNvPr id="25" name="Content Placeholder 2">
            <a:extLst>
              <a:ext uri="{FF2B5EF4-FFF2-40B4-BE49-F238E27FC236}">
                <a16:creationId xmlns:a16="http://schemas.microsoft.com/office/drawing/2014/main" id="{523A2174-5C67-49B3-8C6A-8F9BA899B5D4}"/>
              </a:ext>
            </a:extLst>
          </p:cNvPr>
          <p:cNvSpPr txBox="1">
            <a:spLocks/>
          </p:cNvSpPr>
          <p:nvPr/>
        </p:nvSpPr>
        <p:spPr>
          <a:xfrm>
            <a:off x="768054" y="4447861"/>
            <a:ext cx="2518535" cy="1009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Treatment policy</a:t>
            </a:r>
          </a:p>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Principal stratification</a:t>
            </a:r>
            <a:endParaRPr lang="en-US" sz="1600">
              <a:solidFill>
                <a:srgbClr val="2B88D2"/>
              </a:solidFill>
              <a:latin typeface="Gill Sans MT" panose="020B0502020104020203" pitchFamily="34" charset="0"/>
              <a:cs typeface="Calibri"/>
            </a:endParaRPr>
          </a:p>
        </p:txBody>
      </p:sp>
      <p:sp>
        <p:nvSpPr>
          <p:cNvPr id="26" name="Content Placeholder 2">
            <a:extLst>
              <a:ext uri="{FF2B5EF4-FFF2-40B4-BE49-F238E27FC236}">
                <a16:creationId xmlns:a16="http://schemas.microsoft.com/office/drawing/2014/main" id="{BAEA75C3-D2D5-4B7A-9873-F1AAC7D251D1}"/>
              </a:ext>
            </a:extLst>
          </p:cNvPr>
          <p:cNvSpPr txBox="1">
            <a:spLocks/>
          </p:cNvSpPr>
          <p:nvPr/>
        </p:nvSpPr>
        <p:spPr>
          <a:xfrm>
            <a:off x="768054" y="3244621"/>
            <a:ext cx="2518535" cy="1009789"/>
          </a:xfrm>
          <a:prstGeom prst="flowChartAlternateProcess">
            <a:avLst/>
          </a:prstGeom>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buFont typeface="Arial" panose="020B0604020202020204" pitchFamily="34" charset="0"/>
              <a:buChar char="•"/>
            </a:pPr>
            <a:r>
              <a:rPr lang="en-US" sz="1600" b="1">
                <a:solidFill>
                  <a:srgbClr val="2B88D2"/>
                </a:solidFill>
                <a:latin typeface="Gill Sans MT" panose="020B0502020104020203" pitchFamily="34" charset="0"/>
                <a:cs typeface="Calibri"/>
              </a:rPr>
              <a:t>Hypothetical</a:t>
            </a:r>
            <a:endParaRPr lang="en-US" sz="1600">
              <a:solidFill>
                <a:srgbClr val="2B88D2"/>
              </a:solidFill>
              <a:latin typeface="Gill Sans MT" panose="020B0502020104020203" pitchFamily="34" charset="0"/>
              <a:cs typeface="Calibri"/>
            </a:endParaRPr>
          </a:p>
        </p:txBody>
      </p:sp>
      <p:sp>
        <p:nvSpPr>
          <p:cNvPr id="29" name="Content Placeholder 2">
            <a:extLst>
              <a:ext uri="{FF2B5EF4-FFF2-40B4-BE49-F238E27FC236}">
                <a16:creationId xmlns:a16="http://schemas.microsoft.com/office/drawing/2014/main" id="{6D9C43C5-2A29-4B4D-B003-98DB11A16F44}"/>
              </a:ext>
            </a:extLst>
          </p:cNvPr>
          <p:cNvSpPr txBox="1">
            <a:spLocks/>
          </p:cNvSpPr>
          <p:nvPr/>
        </p:nvSpPr>
        <p:spPr>
          <a:xfrm>
            <a:off x="8015781" y="3241621"/>
            <a:ext cx="3848018" cy="1012789"/>
          </a:xfrm>
          <a:prstGeom prst="flowChartAlternateProcess">
            <a:avLst/>
          </a:prstGeom>
          <a:ln w="28575">
            <a:solidFill>
              <a:schemeClr val="accent5"/>
            </a:solid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chemeClr val="accent1"/>
                </a:solidFill>
                <a:latin typeface="Gill Sans MT" panose="020B0502020104020203" pitchFamily="34" charset="0"/>
                <a:cs typeface="Calibri"/>
              </a:rPr>
              <a:t>What would the outcome have been under the hypothetical scenario?</a:t>
            </a:r>
            <a:endParaRPr lang="en-US" sz="1600">
              <a:solidFill>
                <a:schemeClr val="accent1"/>
              </a:solidFill>
              <a:latin typeface="Gill Sans MT" panose="020B0502020104020203" pitchFamily="34" charset="0"/>
              <a:cs typeface="Calibri"/>
            </a:endParaRPr>
          </a:p>
        </p:txBody>
      </p:sp>
      <p:sp>
        <p:nvSpPr>
          <p:cNvPr id="30" name="Content Placeholder 2">
            <a:extLst>
              <a:ext uri="{FF2B5EF4-FFF2-40B4-BE49-F238E27FC236}">
                <a16:creationId xmlns:a16="http://schemas.microsoft.com/office/drawing/2014/main" id="{39145ED2-59B8-4F42-A2D6-0F2BF3170709}"/>
              </a:ext>
            </a:extLst>
          </p:cNvPr>
          <p:cNvSpPr txBox="1">
            <a:spLocks/>
          </p:cNvSpPr>
          <p:nvPr/>
        </p:nvSpPr>
        <p:spPr>
          <a:xfrm>
            <a:off x="3584626" y="2035948"/>
            <a:ext cx="4133118" cy="1007884"/>
          </a:xfrm>
          <a:prstGeom prst="flowChartAlternateProcess">
            <a:avLst/>
          </a:prstGeom>
          <a:ln w="28575">
            <a:solidFill>
              <a:schemeClr val="accent5"/>
            </a:solidFill>
          </a:ln>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a:solidFill>
                  <a:srgbClr val="C00000"/>
                </a:solidFill>
                <a:latin typeface="Gill Sans MT"/>
              </a:rPr>
              <a:t>No missing data</a:t>
            </a:r>
          </a:p>
          <a:p>
            <a:pPr marL="0" indent="0" algn="ctr">
              <a:spcBef>
                <a:spcPts val="0"/>
              </a:spcBef>
              <a:buNone/>
            </a:pPr>
            <a:r>
              <a:rPr lang="en-US" sz="1600" b="1">
                <a:solidFill>
                  <a:srgbClr val="2B88D2"/>
                </a:solidFill>
                <a:latin typeface="Gill Sans MT" panose="020B0502020104020203" pitchFamily="34" charset="0"/>
                <a:cs typeface="Calibri"/>
              </a:rPr>
              <a:t>Data after ICE are not useful for the estimand</a:t>
            </a:r>
          </a:p>
        </p:txBody>
      </p:sp>
      <p:pic>
        <p:nvPicPr>
          <p:cNvPr id="31" name="Graphic 30" descr="Arrow Slight curve">
            <a:extLst>
              <a:ext uri="{FF2B5EF4-FFF2-40B4-BE49-F238E27FC236}">
                <a16:creationId xmlns:a16="http://schemas.microsoft.com/office/drawing/2014/main" id="{B1319E85-E5DB-4F7A-A0AF-9D01FF2AE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5461585"/>
            <a:ext cx="914400" cy="914400"/>
          </a:xfrm>
          <a:prstGeom prst="rect">
            <a:avLst/>
          </a:prstGeom>
        </p:spPr>
      </p:pic>
      <p:pic>
        <p:nvPicPr>
          <p:cNvPr id="32" name="Graphic 31" descr="Arrow Slight curve">
            <a:extLst>
              <a:ext uri="{FF2B5EF4-FFF2-40B4-BE49-F238E27FC236}">
                <a16:creationId xmlns:a16="http://schemas.microsoft.com/office/drawing/2014/main" id="{4AB6DEA8-5938-49BE-BD40-BB610AA488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3086078"/>
            <a:ext cx="914400" cy="914400"/>
          </a:xfrm>
          <a:prstGeom prst="rect">
            <a:avLst/>
          </a:prstGeom>
        </p:spPr>
      </p:pic>
      <p:pic>
        <p:nvPicPr>
          <p:cNvPr id="34" name="Graphic 33" descr="Arrow Slight curve">
            <a:extLst>
              <a:ext uri="{FF2B5EF4-FFF2-40B4-BE49-F238E27FC236}">
                <a16:creationId xmlns:a16="http://schemas.microsoft.com/office/drawing/2014/main" id="{68CE6325-E3E3-4923-A5C2-51B30780C2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1832491"/>
            <a:ext cx="914400" cy="914400"/>
          </a:xfrm>
          <a:prstGeom prst="rect">
            <a:avLst/>
          </a:prstGeom>
        </p:spPr>
      </p:pic>
      <p:pic>
        <p:nvPicPr>
          <p:cNvPr id="33" name="Graphic 32" descr="Arrow Slight curve">
            <a:extLst>
              <a:ext uri="{FF2B5EF4-FFF2-40B4-BE49-F238E27FC236}">
                <a16:creationId xmlns:a16="http://schemas.microsoft.com/office/drawing/2014/main" id="{03CCADEE-D280-4BBB-BD34-3A3D09FF7B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797715" y="4254411"/>
            <a:ext cx="914400" cy="914400"/>
          </a:xfrm>
          <a:prstGeom prst="rect">
            <a:avLst/>
          </a:prstGeom>
        </p:spPr>
      </p:pic>
      <p:sp>
        <p:nvSpPr>
          <p:cNvPr id="35" name="Content Placeholder 2">
            <a:extLst>
              <a:ext uri="{FF2B5EF4-FFF2-40B4-BE49-F238E27FC236}">
                <a16:creationId xmlns:a16="http://schemas.microsoft.com/office/drawing/2014/main" id="{4301E6F2-F2CA-4526-BD13-9E87FAFA370B}"/>
              </a:ext>
            </a:extLst>
          </p:cNvPr>
          <p:cNvSpPr txBox="1">
            <a:spLocks/>
          </p:cNvSpPr>
          <p:nvPr/>
        </p:nvSpPr>
        <p:spPr>
          <a:xfrm>
            <a:off x="8015781" y="1291468"/>
            <a:ext cx="3848018" cy="1012789"/>
          </a:xfrm>
          <a:prstGeom prst="flowChartAlternateProcess">
            <a:avLst/>
          </a:prstGeom>
          <a:solidFill>
            <a:srgbClr val="007665"/>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latin typeface="Gill Sans MT" panose="020B0502020104020203" pitchFamily="34" charset="0"/>
                <a:cs typeface="Calibri"/>
              </a:rPr>
              <a:t>Consider pandemic-related factors similar to those discussed for ICEs</a:t>
            </a:r>
            <a:endParaRPr lang="en-US" sz="1600" dirty="0">
              <a:solidFill>
                <a:schemeClr val="bg1"/>
              </a:solidFill>
              <a:latin typeface="Gill Sans MT" panose="020B0502020104020203" pitchFamily="34" charset="0"/>
              <a:cs typeface="Calibri"/>
            </a:endParaRPr>
          </a:p>
        </p:txBody>
      </p:sp>
      <p:pic>
        <p:nvPicPr>
          <p:cNvPr id="36" name="Graphic 35" descr="Arrow Slight curve">
            <a:extLst>
              <a:ext uri="{FF2B5EF4-FFF2-40B4-BE49-F238E27FC236}">
                <a16:creationId xmlns:a16="http://schemas.microsoft.com/office/drawing/2014/main" id="{745FC716-92BD-4014-9695-3F74E029A3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flipV="1">
            <a:off x="9482590" y="2303622"/>
            <a:ext cx="914400" cy="914400"/>
          </a:xfrm>
          <a:prstGeom prst="rect">
            <a:avLst/>
          </a:prstGeom>
        </p:spPr>
      </p:pic>
      <p:pic>
        <p:nvPicPr>
          <p:cNvPr id="37" name="Graphic 36" descr="Arrow Slight curve">
            <a:extLst>
              <a:ext uri="{FF2B5EF4-FFF2-40B4-BE49-F238E27FC236}">
                <a16:creationId xmlns:a16="http://schemas.microsoft.com/office/drawing/2014/main" id="{0A1529AE-7D21-4A83-A33D-F0E23CE1D9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16048" y="5468658"/>
            <a:ext cx="914400" cy="914400"/>
          </a:xfrm>
          <a:prstGeom prst="rect">
            <a:avLst/>
          </a:prstGeom>
        </p:spPr>
      </p:pic>
      <p:pic>
        <p:nvPicPr>
          <p:cNvPr id="38" name="Graphic 37" descr="Arrow Slight curve">
            <a:extLst>
              <a:ext uri="{FF2B5EF4-FFF2-40B4-BE49-F238E27FC236}">
                <a16:creationId xmlns:a16="http://schemas.microsoft.com/office/drawing/2014/main" id="{C613541A-88D5-4276-9E03-44C5AF4668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16048" y="4260327"/>
            <a:ext cx="914400" cy="914400"/>
          </a:xfrm>
          <a:prstGeom prst="rect">
            <a:avLst/>
          </a:prstGeom>
        </p:spPr>
      </p:pic>
      <p:pic>
        <p:nvPicPr>
          <p:cNvPr id="28" name="Graphic 27" descr="Arrow Slight curve">
            <a:extLst>
              <a:ext uri="{FF2B5EF4-FFF2-40B4-BE49-F238E27FC236}">
                <a16:creationId xmlns:a16="http://schemas.microsoft.com/office/drawing/2014/main" id="{45D8A3FD-9B22-4D73-9424-28EC479FC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7228567" y="3043832"/>
            <a:ext cx="914400" cy="914400"/>
          </a:xfrm>
          <a:prstGeom prst="rect">
            <a:avLst/>
          </a:prstGeom>
        </p:spPr>
      </p:pic>
    </p:spTree>
    <p:extLst>
      <p:ext uri="{BB962C8B-B14F-4D97-AF65-F5344CB8AC3E}">
        <p14:creationId xmlns:p14="http://schemas.microsoft.com/office/powerpoint/2010/main" val="8908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27</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Pandemic-related factors and missingness mechanism</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11285" y="1275520"/>
            <a:ext cx="11438954" cy="854838"/>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800">
                <a:latin typeface="Gill Sans MT" panose="020B0502020104020203" pitchFamily="34" charset="0"/>
                <a:cs typeface="Calibri"/>
              </a:rPr>
              <a:t>Reasons for missing / unobservable values could be pandemic-related or not (see factors discussed for ICEs)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27</a:t>
            </a:fld>
            <a:endParaRPr lang="en-US"/>
          </a:p>
        </p:txBody>
      </p:sp>
      <p:sp>
        <p:nvSpPr>
          <p:cNvPr id="29" name="Content Placeholder 2">
            <a:extLst>
              <a:ext uri="{FF2B5EF4-FFF2-40B4-BE49-F238E27FC236}">
                <a16:creationId xmlns:a16="http://schemas.microsoft.com/office/drawing/2014/main" id="{ED84325E-FBE6-4F89-A42C-188882DBF7E6}"/>
              </a:ext>
            </a:extLst>
          </p:cNvPr>
          <p:cNvSpPr txBox="1">
            <a:spLocks/>
          </p:cNvSpPr>
          <p:nvPr/>
        </p:nvSpPr>
        <p:spPr>
          <a:xfrm>
            <a:off x="311285" y="2052741"/>
            <a:ext cx="5680954" cy="4271465"/>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solidFill>
                  <a:srgbClr val="C00000"/>
                </a:solidFill>
                <a:latin typeface="Gill Sans MT" panose="020B0502020104020203" pitchFamily="34" charset="0"/>
                <a:cs typeface="Calibri"/>
              </a:rPr>
              <a:t>Structural</a:t>
            </a:r>
            <a:r>
              <a:rPr lang="en-US" sz="1600">
                <a:latin typeface="Gill Sans MT" panose="020B0502020104020203" pitchFamily="34" charset="0"/>
                <a:cs typeface="Calibri"/>
              </a:rPr>
              <a:t>, e.g., government enforced closures or sites stopping study-related activities</a:t>
            </a:r>
          </a:p>
          <a:p>
            <a:pPr marL="285750" lvl="1" indent="0">
              <a:spcBef>
                <a:spcPts val="600"/>
              </a:spcBef>
              <a:buClr>
                <a:schemeClr val="accent1"/>
              </a:buClr>
              <a:buNone/>
            </a:pPr>
            <a:r>
              <a:rPr lang="en-US" sz="1600">
                <a:latin typeface="Gill Sans MT" panose="020B0502020104020203" pitchFamily="34" charset="0"/>
                <a:cs typeface="Calibri"/>
              </a:rPr>
              <a:t> </a:t>
            </a:r>
          </a:p>
          <a:p>
            <a:pPr marL="305435" indent="-305435">
              <a:spcBef>
                <a:spcPts val="1200"/>
              </a:spcBef>
            </a:pPr>
            <a:r>
              <a:rPr lang="en-US" sz="1600">
                <a:solidFill>
                  <a:srgbClr val="C00000"/>
                </a:solidFill>
                <a:latin typeface="Gill Sans MT" panose="020B0502020104020203" pitchFamily="34" charset="0"/>
                <a:cs typeface="Calibri"/>
              </a:rPr>
              <a:t>Participant-specific</a:t>
            </a:r>
            <a:r>
              <a:rPr lang="en-US" sz="1600">
                <a:latin typeface="Gill Sans MT" panose="020B0502020104020203" pitchFamily="34" charset="0"/>
                <a:cs typeface="Calibri"/>
              </a:rPr>
              <a:t>, e.g., </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Individual concerns for COVID-19 or individual COVID-19 infection and complications</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Participants with milder disease or lower treatment response may be more inclined to discontinue the study </a:t>
            </a:r>
          </a:p>
          <a:p>
            <a:pPr marL="0" indent="0">
              <a:spcBef>
                <a:spcPts val="1200"/>
              </a:spcBef>
              <a:buNone/>
            </a:pPr>
            <a:endParaRPr lang="en-US" sz="1600">
              <a:latin typeface="Gill Sans MT" panose="020B0502020104020203" pitchFamily="34" charset="0"/>
              <a:cs typeface="Calibri"/>
            </a:endParaRPr>
          </a:p>
        </p:txBody>
      </p:sp>
      <p:sp>
        <p:nvSpPr>
          <p:cNvPr id="30" name="Rectangle: Rounded Corners 29">
            <a:extLst>
              <a:ext uri="{FF2B5EF4-FFF2-40B4-BE49-F238E27FC236}">
                <a16:creationId xmlns:a16="http://schemas.microsoft.com/office/drawing/2014/main" id="{A28F2862-20C4-4DFD-A4E3-DF719E3DE1E0}"/>
              </a:ext>
            </a:extLst>
          </p:cNvPr>
          <p:cNvSpPr/>
          <p:nvPr/>
        </p:nvSpPr>
        <p:spPr>
          <a:xfrm>
            <a:off x="1382833" y="1819014"/>
            <a:ext cx="3813242" cy="457200"/>
          </a:xfrm>
          <a:prstGeom prst="roundRect">
            <a:avLst/>
          </a:prstGeom>
          <a:solidFill>
            <a:srgbClr val="007665"/>
          </a:solidFill>
          <a:ln>
            <a:solidFill>
              <a:srgbClr val="00766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Pandemic-related factors</a:t>
            </a:r>
          </a:p>
        </p:txBody>
      </p:sp>
    </p:spTree>
    <p:extLst>
      <p:ext uri="{BB962C8B-B14F-4D97-AF65-F5344CB8AC3E}">
        <p14:creationId xmlns:p14="http://schemas.microsoft.com/office/powerpoint/2010/main" val="95849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28</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Pandemic-related factors and missingness mechanism</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11285" y="1275520"/>
            <a:ext cx="11438954" cy="854838"/>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600">
                <a:latin typeface="Gill Sans MT" panose="020B0502020104020203" pitchFamily="34" charset="0"/>
                <a:cs typeface="Calibri"/>
              </a:rPr>
              <a:t>Reasons for missing / unobservable values could be pandemic-related or not (see factors discussed for ICEs)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28</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6199763" y="2052741"/>
            <a:ext cx="5680954" cy="4271465"/>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solidFill>
                  <a:srgbClr val="C00000"/>
                </a:solidFill>
                <a:latin typeface="Gill Sans MT" panose="020B0502020104020203" pitchFamily="34" charset="0"/>
                <a:cs typeface="Calibri"/>
              </a:rPr>
              <a:t>Missing Completely at Random (MCAR)</a:t>
            </a:r>
            <a:r>
              <a:rPr lang="en-US" sz="1600">
                <a:latin typeface="Gill Sans MT" panose="020B0502020104020203" pitchFamily="34" charset="0"/>
                <a:cs typeface="Calibri"/>
              </a:rPr>
              <a:t>: probability of missingness is independent of all participant-related factors or, conditional on pre-randomization covariates, the probability of missingness does not depend on either the observed or unobserved outcomes.</a:t>
            </a:r>
          </a:p>
          <a:p>
            <a:pPr marL="305435" indent="-305435">
              <a:spcBef>
                <a:spcPts val="1200"/>
              </a:spcBef>
            </a:pPr>
            <a:r>
              <a:rPr lang="en-US" sz="1600">
                <a:solidFill>
                  <a:srgbClr val="C00000"/>
                </a:solidFill>
                <a:latin typeface="Gill Sans MT" panose="020B0502020104020203" pitchFamily="34" charset="0"/>
                <a:cs typeface="Calibri"/>
              </a:rPr>
              <a:t>Missing at Random (MAR)</a:t>
            </a:r>
            <a:r>
              <a:rPr lang="en-US" sz="1600">
                <a:latin typeface="Gill Sans MT" panose="020B0502020104020203" pitchFamily="34" charset="0"/>
                <a:cs typeface="Calibri"/>
              </a:rPr>
              <a:t>: conditional on pre-randomization covariates and observed outcomes, probability of missingness does not depend on unobserved outcomes.</a:t>
            </a:r>
          </a:p>
          <a:p>
            <a:pPr marL="305435" indent="-305435">
              <a:spcBef>
                <a:spcPts val="1200"/>
              </a:spcBef>
            </a:pPr>
            <a:r>
              <a:rPr lang="en-US" sz="1600">
                <a:solidFill>
                  <a:srgbClr val="C00000"/>
                </a:solidFill>
                <a:latin typeface="Gill Sans MT" panose="020B0502020104020203" pitchFamily="34" charset="0"/>
                <a:cs typeface="Calibri"/>
              </a:rPr>
              <a:t>Missing Not at Random (MNAR)</a:t>
            </a:r>
            <a:r>
              <a:rPr lang="en-US" sz="1600">
                <a:latin typeface="Gill Sans MT" panose="020B0502020104020203" pitchFamily="34" charset="0"/>
                <a:cs typeface="Calibri"/>
              </a:rPr>
              <a:t>: probability of missingness depends on unobserved study outcomes.</a:t>
            </a:r>
          </a:p>
          <a:p>
            <a:pPr marL="305435" indent="-305435">
              <a:spcBef>
                <a:spcPts val="1200"/>
              </a:spcBef>
            </a:pPr>
            <a:r>
              <a:rPr lang="en-US" sz="1600">
                <a:solidFill>
                  <a:srgbClr val="00B0F0"/>
                </a:solidFill>
                <a:latin typeface="Gill Sans MT" panose="020B0502020104020203" pitchFamily="34" charset="0"/>
                <a:cs typeface="Calibri"/>
              </a:rPr>
              <a:t>Implication of MCAR / MAR is that missing values can be modelled based on available data from “similar” participants.</a:t>
            </a:r>
          </a:p>
        </p:txBody>
      </p:sp>
      <p:sp>
        <p:nvSpPr>
          <p:cNvPr id="29" name="Content Placeholder 2">
            <a:extLst>
              <a:ext uri="{FF2B5EF4-FFF2-40B4-BE49-F238E27FC236}">
                <a16:creationId xmlns:a16="http://schemas.microsoft.com/office/drawing/2014/main" id="{ED84325E-FBE6-4F89-A42C-188882DBF7E6}"/>
              </a:ext>
            </a:extLst>
          </p:cNvPr>
          <p:cNvSpPr txBox="1">
            <a:spLocks/>
          </p:cNvSpPr>
          <p:nvPr/>
        </p:nvSpPr>
        <p:spPr>
          <a:xfrm>
            <a:off x="311285" y="2052741"/>
            <a:ext cx="5680954" cy="4271465"/>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solidFill>
                  <a:srgbClr val="C00000"/>
                </a:solidFill>
                <a:latin typeface="Gill Sans MT" panose="020B0502020104020203" pitchFamily="34" charset="0"/>
                <a:cs typeface="Calibri"/>
              </a:rPr>
              <a:t>Structural</a:t>
            </a:r>
            <a:r>
              <a:rPr lang="en-US" sz="1600">
                <a:latin typeface="Gill Sans MT" panose="020B0502020104020203" pitchFamily="34" charset="0"/>
                <a:cs typeface="Calibri"/>
              </a:rPr>
              <a:t>, e.g., government enforced closures or sites stopping study-related activities</a:t>
            </a:r>
          </a:p>
          <a:p>
            <a:pPr marL="285750" lvl="1" indent="0">
              <a:spcBef>
                <a:spcPts val="600"/>
              </a:spcBef>
              <a:buClr>
                <a:schemeClr val="accent1"/>
              </a:buClr>
              <a:buNone/>
            </a:pPr>
            <a:r>
              <a:rPr lang="en-US" sz="1600">
                <a:latin typeface="Gill Sans MT" panose="020B0502020104020203" pitchFamily="34" charset="0"/>
                <a:cs typeface="Calibri"/>
              </a:rPr>
              <a:t> </a:t>
            </a:r>
          </a:p>
          <a:p>
            <a:pPr marL="305435" indent="-305435">
              <a:spcBef>
                <a:spcPts val="1200"/>
              </a:spcBef>
            </a:pPr>
            <a:r>
              <a:rPr lang="en-US" sz="1600">
                <a:solidFill>
                  <a:srgbClr val="C00000"/>
                </a:solidFill>
                <a:latin typeface="Gill Sans MT" panose="020B0502020104020203" pitchFamily="34" charset="0"/>
                <a:cs typeface="Calibri"/>
              </a:rPr>
              <a:t>Participant-specific</a:t>
            </a:r>
            <a:r>
              <a:rPr lang="en-US" sz="1600">
                <a:latin typeface="Gill Sans MT" panose="020B0502020104020203" pitchFamily="34" charset="0"/>
                <a:cs typeface="Calibri"/>
              </a:rPr>
              <a:t>, e.g., </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Individual concerns for COVID-19 or individual COVID-19 infection and complications</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Participants with milder disease or lower treatment response may be more inclined to discontinue the study </a:t>
            </a:r>
          </a:p>
          <a:p>
            <a:pPr marL="0" indent="0">
              <a:spcBef>
                <a:spcPts val="1200"/>
              </a:spcBef>
              <a:buNone/>
            </a:pPr>
            <a:endParaRPr lang="en-US" sz="1600">
              <a:latin typeface="Gill Sans MT" panose="020B0502020104020203" pitchFamily="34" charset="0"/>
              <a:cs typeface="Calibri"/>
            </a:endParaRPr>
          </a:p>
        </p:txBody>
      </p:sp>
      <p:sp>
        <p:nvSpPr>
          <p:cNvPr id="6" name="Rectangle: Rounded Corners 5">
            <a:extLst>
              <a:ext uri="{FF2B5EF4-FFF2-40B4-BE49-F238E27FC236}">
                <a16:creationId xmlns:a16="http://schemas.microsoft.com/office/drawing/2014/main" id="{72BD4DB9-7292-4744-B312-B7871E9B39E2}"/>
              </a:ext>
            </a:extLst>
          </p:cNvPr>
          <p:cNvSpPr/>
          <p:nvPr/>
        </p:nvSpPr>
        <p:spPr>
          <a:xfrm>
            <a:off x="7133619" y="1819014"/>
            <a:ext cx="3813242" cy="457200"/>
          </a:xfrm>
          <a:prstGeom prst="roundRect">
            <a:avLst/>
          </a:prstGeom>
          <a:solidFill>
            <a:srgbClr val="4F7238"/>
          </a:solidFill>
          <a:ln>
            <a:solidFill>
              <a:srgbClr val="4F723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Missingness mechanism</a:t>
            </a:r>
          </a:p>
        </p:txBody>
      </p:sp>
      <p:sp>
        <p:nvSpPr>
          <p:cNvPr id="11" name="Rectangle: Rounded Corners 10">
            <a:extLst>
              <a:ext uri="{FF2B5EF4-FFF2-40B4-BE49-F238E27FC236}">
                <a16:creationId xmlns:a16="http://schemas.microsoft.com/office/drawing/2014/main" id="{CB18F3DD-C4A1-4C60-8CAC-D7D07354B841}"/>
              </a:ext>
            </a:extLst>
          </p:cNvPr>
          <p:cNvSpPr/>
          <p:nvPr/>
        </p:nvSpPr>
        <p:spPr>
          <a:xfrm>
            <a:off x="1382833" y="1819014"/>
            <a:ext cx="3813242" cy="457200"/>
          </a:xfrm>
          <a:prstGeom prst="roundRect">
            <a:avLst/>
          </a:prstGeom>
          <a:solidFill>
            <a:srgbClr val="007665"/>
          </a:solidFill>
          <a:ln>
            <a:solidFill>
              <a:srgbClr val="00766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Pandemic-related factors</a:t>
            </a:r>
          </a:p>
        </p:txBody>
      </p:sp>
    </p:spTree>
    <p:extLst>
      <p:ext uri="{BB962C8B-B14F-4D97-AF65-F5344CB8AC3E}">
        <p14:creationId xmlns:p14="http://schemas.microsoft.com/office/powerpoint/2010/main" val="245311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29</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Pandemic-related factors and missingness mechanism</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11285" y="1275520"/>
            <a:ext cx="11438954" cy="854838"/>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1600">
                <a:latin typeface="Gill Sans MT" panose="020B0502020104020203" pitchFamily="34" charset="0"/>
                <a:cs typeface="Calibri"/>
              </a:rPr>
              <a:t>Reasons for missing / unobservable values could be pandemic-related or not (see factors discussed for ICEs)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29</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6199763" y="2052741"/>
            <a:ext cx="5680954" cy="4271465"/>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dirty="0">
              <a:latin typeface="Gill Sans MT" panose="020B0502020104020203" pitchFamily="34" charset="0"/>
              <a:cs typeface="Calibri"/>
            </a:endParaRPr>
          </a:p>
          <a:p>
            <a:pPr marL="305435" indent="-305435">
              <a:spcBef>
                <a:spcPts val="1200"/>
              </a:spcBef>
            </a:pPr>
            <a:r>
              <a:rPr lang="en-US" sz="1600" dirty="0">
                <a:solidFill>
                  <a:srgbClr val="C00000"/>
                </a:solidFill>
                <a:latin typeface="Gill Sans MT" panose="020B0502020104020203" pitchFamily="34" charset="0"/>
                <a:cs typeface="Calibri"/>
              </a:rPr>
              <a:t>Missing Completely at Random (MCAR)</a:t>
            </a:r>
            <a:r>
              <a:rPr lang="en-US" sz="1600" dirty="0">
                <a:latin typeface="Gill Sans MT" panose="020B0502020104020203" pitchFamily="34" charset="0"/>
                <a:cs typeface="Calibri"/>
              </a:rPr>
              <a:t>: probability of missingness is independent of all participant-related factors or, conditional on pre-randomization covariates, the probability of missingness does not depend on either the observed or unobserved outcomes.</a:t>
            </a:r>
          </a:p>
          <a:p>
            <a:pPr marL="305435" indent="-305435">
              <a:spcBef>
                <a:spcPts val="1200"/>
              </a:spcBef>
            </a:pPr>
            <a:r>
              <a:rPr lang="en-US" sz="1600" dirty="0">
                <a:solidFill>
                  <a:srgbClr val="C00000"/>
                </a:solidFill>
                <a:latin typeface="Gill Sans MT" panose="020B0502020104020203" pitchFamily="34" charset="0"/>
                <a:cs typeface="Calibri"/>
              </a:rPr>
              <a:t>Missing at Random (MAR)</a:t>
            </a:r>
            <a:r>
              <a:rPr lang="en-US" sz="1600" dirty="0">
                <a:latin typeface="Gill Sans MT" panose="020B0502020104020203" pitchFamily="34" charset="0"/>
                <a:cs typeface="Calibri"/>
              </a:rPr>
              <a:t>: conditional on pre-randomization covariates and observed outcomes, probability of missingness does not depend on unobserved outcomes.</a:t>
            </a:r>
          </a:p>
          <a:p>
            <a:pPr marL="305435" indent="-305435">
              <a:spcBef>
                <a:spcPts val="1200"/>
              </a:spcBef>
            </a:pPr>
            <a:r>
              <a:rPr lang="en-US" sz="1600" dirty="0">
                <a:solidFill>
                  <a:srgbClr val="C00000"/>
                </a:solidFill>
                <a:latin typeface="Gill Sans MT" panose="020B0502020104020203" pitchFamily="34" charset="0"/>
                <a:cs typeface="Calibri"/>
              </a:rPr>
              <a:t>Missing Not at Random (MNAR)</a:t>
            </a:r>
            <a:r>
              <a:rPr lang="en-US" sz="1600" dirty="0">
                <a:latin typeface="Gill Sans MT" panose="020B0502020104020203" pitchFamily="34" charset="0"/>
                <a:cs typeface="Calibri"/>
              </a:rPr>
              <a:t>: probability of missingness depends on unobserved study outcomes.</a:t>
            </a:r>
          </a:p>
          <a:p>
            <a:pPr marL="305435" indent="-305435">
              <a:spcBef>
                <a:spcPts val="1200"/>
              </a:spcBef>
            </a:pPr>
            <a:r>
              <a:rPr lang="en-US" sz="1600" dirty="0">
                <a:latin typeface="Gill Sans MT" panose="020B0502020104020203" pitchFamily="34" charset="0"/>
                <a:cs typeface="Calibri"/>
              </a:rPr>
              <a:t>Implication of MCAR / MAR is that missing values can be modelled based on available data from “similar” participants</a:t>
            </a:r>
            <a:r>
              <a:rPr lang="en-US" sz="1600" dirty="0">
                <a:solidFill>
                  <a:srgbClr val="37AADE"/>
                </a:solidFill>
                <a:latin typeface="Gill Sans MT" panose="020B0502020104020203" pitchFamily="34" charset="0"/>
                <a:cs typeface="Calibri"/>
              </a:rPr>
              <a:t>.</a:t>
            </a:r>
          </a:p>
        </p:txBody>
      </p:sp>
      <p:sp>
        <p:nvSpPr>
          <p:cNvPr id="29" name="Content Placeholder 2">
            <a:extLst>
              <a:ext uri="{FF2B5EF4-FFF2-40B4-BE49-F238E27FC236}">
                <a16:creationId xmlns:a16="http://schemas.microsoft.com/office/drawing/2014/main" id="{ED84325E-FBE6-4F89-A42C-188882DBF7E6}"/>
              </a:ext>
            </a:extLst>
          </p:cNvPr>
          <p:cNvSpPr txBox="1">
            <a:spLocks/>
          </p:cNvSpPr>
          <p:nvPr/>
        </p:nvSpPr>
        <p:spPr>
          <a:xfrm>
            <a:off x="311285" y="2052741"/>
            <a:ext cx="5680954" cy="4271465"/>
          </a:xfrm>
          <a:prstGeom prst="rect">
            <a:avLst/>
          </a:prstGeom>
          <a:ln w="28575">
            <a:solidFill>
              <a:schemeClr val="accent5"/>
            </a:solidFill>
          </a:ln>
        </p:spPr>
        <p:txBody>
          <a:bodyPr vert="horz" lIns="91440" tIns="45720" rIns="4572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solidFill>
                  <a:srgbClr val="C00000"/>
                </a:solidFill>
                <a:latin typeface="Gill Sans MT" panose="020B0502020104020203" pitchFamily="34" charset="0"/>
                <a:cs typeface="Calibri"/>
              </a:rPr>
              <a:t>Structural</a:t>
            </a:r>
            <a:r>
              <a:rPr lang="en-US" sz="1600">
                <a:latin typeface="Gill Sans MT" panose="020B0502020104020203" pitchFamily="34" charset="0"/>
                <a:cs typeface="Calibri"/>
              </a:rPr>
              <a:t>, e.g., government enforced closures or sites stopping study-related activities</a:t>
            </a:r>
          </a:p>
          <a:p>
            <a:pPr marL="577850" lvl="1" indent="-292100">
              <a:spcBef>
                <a:spcPts val="600"/>
              </a:spcBef>
              <a:buClr>
                <a:schemeClr val="accent1"/>
              </a:buClr>
              <a:buFont typeface="Gill Sans MT" panose="020B0502020104020203" pitchFamily="34" charset="0"/>
              <a:buChar char="»"/>
            </a:pPr>
            <a:r>
              <a:rPr lang="en-US" sz="1600">
                <a:solidFill>
                  <a:srgbClr val="00B0F0"/>
                </a:solidFill>
                <a:latin typeface="Gill Sans MT" panose="020B0502020104020203" pitchFamily="34" charset="0"/>
                <a:cs typeface="Calibri"/>
              </a:rPr>
              <a:t>Can be considered MCAR</a:t>
            </a:r>
          </a:p>
          <a:p>
            <a:pPr marL="305435" indent="-305435">
              <a:spcBef>
                <a:spcPts val="1200"/>
              </a:spcBef>
            </a:pPr>
            <a:r>
              <a:rPr lang="en-US" sz="1600">
                <a:solidFill>
                  <a:srgbClr val="C00000"/>
                </a:solidFill>
                <a:latin typeface="Gill Sans MT" panose="020B0502020104020203" pitchFamily="34" charset="0"/>
                <a:cs typeface="Calibri"/>
              </a:rPr>
              <a:t>Participant-specific</a:t>
            </a:r>
            <a:r>
              <a:rPr lang="en-US" sz="1600">
                <a:latin typeface="Gill Sans MT" panose="020B0502020104020203" pitchFamily="34" charset="0"/>
                <a:cs typeface="Calibri"/>
              </a:rPr>
              <a:t>, e.g., </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Individual concerns for COVID-19 or individual COVID-19 infection and complications</a:t>
            </a:r>
          </a:p>
          <a:p>
            <a:pPr marL="577850" lvl="1" indent="-292100">
              <a:spcBef>
                <a:spcPts val="600"/>
              </a:spcBef>
              <a:buClr>
                <a:schemeClr val="accent1"/>
              </a:buClr>
              <a:buFont typeface="Gill Sans MT" panose="020B0502020104020203" pitchFamily="34" charset="0"/>
              <a:buChar char="»"/>
            </a:pPr>
            <a:r>
              <a:rPr lang="en-US" sz="1600">
                <a:latin typeface="Gill Sans MT" panose="020B0502020104020203" pitchFamily="34" charset="0"/>
                <a:cs typeface="Calibri"/>
              </a:rPr>
              <a:t>Participants with milder disease or lower treatment response may be more inclined to discontinue the study </a:t>
            </a:r>
          </a:p>
          <a:p>
            <a:pPr marL="577850" lvl="1" indent="-292100">
              <a:spcBef>
                <a:spcPts val="600"/>
              </a:spcBef>
              <a:buClr>
                <a:schemeClr val="accent1"/>
              </a:buClr>
              <a:buFont typeface="Gill Sans MT" panose="020B0502020104020203" pitchFamily="34" charset="0"/>
              <a:buChar char="»"/>
            </a:pPr>
            <a:r>
              <a:rPr lang="en-US" sz="1600">
                <a:solidFill>
                  <a:srgbClr val="00B0F0"/>
                </a:solidFill>
                <a:latin typeface="Gill Sans MT" panose="020B0502020104020203" pitchFamily="34" charset="0"/>
                <a:cs typeface="Calibri"/>
              </a:rPr>
              <a:t>If reasons for missingness, ICEs, relevant covariates and early outcomes are captured, may often be considered MAR</a:t>
            </a:r>
          </a:p>
          <a:p>
            <a:pPr marL="577850" lvl="1" indent="-292100">
              <a:spcBef>
                <a:spcPts val="600"/>
              </a:spcBef>
              <a:buClr>
                <a:schemeClr val="accent1"/>
              </a:buClr>
              <a:buFont typeface="Gill Sans MT" panose="020B0502020104020203" pitchFamily="34" charset="0"/>
              <a:buChar char="»"/>
            </a:pPr>
            <a:r>
              <a:rPr lang="en-US" sz="1600">
                <a:solidFill>
                  <a:srgbClr val="00B0F0"/>
                </a:solidFill>
                <a:latin typeface="Gill Sans MT" panose="020B0502020104020203" pitchFamily="34" charset="0"/>
                <a:cs typeface="Calibri"/>
              </a:rPr>
              <a:t>Sometimes, may need to be modeled under MNAR</a:t>
            </a:r>
          </a:p>
          <a:p>
            <a:pPr marL="305435" indent="-305435">
              <a:spcBef>
                <a:spcPts val="1200"/>
              </a:spcBef>
            </a:pPr>
            <a:endParaRPr lang="en-US" sz="1600">
              <a:latin typeface="Gill Sans MT" panose="020B0502020104020203" pitchFamily="34" charset="0"/>
              <a:cs typeface="Calibri"/>
            </a:endParaRPr>
          </a:p>
        </p:txBody>
      </p:sp>
      <p:sp>
        <p:nvSpPr>
          <p:cNvPr id="6" name="Rectangle: Rounded Corners 5">
            <a:extLst>
              <a:ext uri="{FF2B5EF4-FFF2-40B4-BE49-F238E27FC236}">
                <a16:creationId xmlns:a16="http://schemas.microsoft.com/office/drawing/2014/main" id="{72BD4DB9-7292-4744-B312-B7871E9B39E2}"/>
              </a:ext>
            </a:extLst>
          </p:cNvPr>
          <p:cNvSpPr/>
          <p:nvPr/>
        </p:nvSpPr>
        <p:spPr>
          <a:xfrm>
            <a:off x="7133619" y="1819014"/>
            <a:ext cx="3813242" cy="457200"/>
          </a:xfrm>
          <a:prstGeom prst="roundRect">
            <a:avLst/>
          </a:prstGeom>
          <a:solidFill>
            <a:srgbClr val="4F7238"/>
          </a:solidFill>
          <a:ln>
            <a:solidFill>
              <a:srgbClr val="4F723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Missingness mechanism</a:t>
            </a:r>
          </a:p>
        </p:txBody>
      </p:sp>
      <p:sp>
        <p:nvSpPr>
          <p:cNvPr id="11" name="Rectangle: Rounded Corners 10">
            <a:extLst>
              <a:ext uri="{FF2B5EF4-FFF2-40B4-BE49-F238E27FC236}">
                <a16:creationId xmlns:a16="http://schemas.microsoft.com/office/drawing/2014/main" id="{04B07574-CA46-4791-85A5-83030C7A0776}"/>
              </a:ext>
            </a:extLst>
          </p:cNvPr>
          <p:cNvSpPr/>
          <p:nvPr/>
        </p:nvSpPr>
        <p:spPr>
          <a:xfrm>
            <a:off x="1382833" y="1819014"/>
            <a:ext cx="3813242" cy="457200"/>
          </a:xfrm>
          <a:prstGeom prst="roundRect">
            <a:avLst/>
          </a:prstGeom>
          <a:solidFill>
            <a:srgbClr val="007665"/>
          </a:solidFill>
          <a:ln>
            <a:solidFill>
              <a:srgbClr val="007665"/>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Pandemic-related factors</a:t>
            </a:r>
          </a:p>
        </p:txBody>
      </p:sp>
    </p:spTree>
    <p:extLst>
      <p:ext uri="{BB962C8B-B14F-4D97-AF65-F5344CB8AC3E}">
        <p14:creationId xmlns:p14="http://schemas.microsoft.com/office/powerpoint/2010/main" val="2682223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Gill Sans MT" panose="020B0502020104020203" pitchFamily="34" charset="0"/>
              </a:rPr>
              <a:t>Pharmaceutical Industry COVID-19 Biostatistics Working Group</a:t>
            </a:r>
          </a:p>
        </p:txBody>
      </p:sp>
      <p:sp>
        <p:nvSpPr>
          <p:cNvPr id="5" name="Slide Number Placeholder 4"/>
          <p:cNvSpPr>
            <a:spLocks noGrp="1"/>
          </p:cNvSpPr>
          <p:nvPr>
            <p:ph type="sldNum" sz="quarter" idx="4"/>
          </p:nvPr>
        </p:nvSpPr>
        <p:spPr/>
        <p:txBody>
          <a:bodyPr/>
          <a:lstStyle/>
          <a:p>
            <a:r>
              <a:rPr lang="en-US" dirty="0"/>
              <a:t>Page </a:t>
            </a:r>
            <a:fld id="{127D9164-07AF-9947-BAED-B5CA6D2A48F4}" type="slidenum">
              <a:rPr lang="en-US" smtClean="0"/>
              <a:pPr/>
              <a:t>3</a:t>
            </a:fld>
            <a:endParaRPr lang="en-US" dirty="0"/>
          </a:p>
        </p:txBody>
      </p:sp>
      <p:sp>
        <p:nvSpPr>
          <p:cNvPr id="8" name="Slide Number Placeholder 4">
            <a:extLst>
              <a:ext uri="{FF2B5EF4-FFF2-40B4-BE49-F238E27FC236}">
                <a16:creationId xmlns:a16="http://schemas.microsoft.com/office/drawing/2014/main" id="{EC62CC9E-E373-48FF-AECF-90D767236969}"/>
              </a:ext>
            </a:extLst>
          </p:cNvPr>
          <p:cNvSpPr txBox="1">
            <a:spLocks/>
          </p:cNvSpPr>
          <p:nvPr/>
        </p:nvSpPr>
        <p:spPr>
          <a:xfrm>
            <a:off x="11084553" y="-421502"/>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a:t>
            </a:fld>
            <a:endParaRPr lang="en-US"/>
          </a:p>
        </p:txBody>
      </p:sp>
      <p:sp>
        <p:nvSpPr>
          <p:cNvPr id="26" name="Rechteck 5">
            <a:extLst>
              <a:ext uri="{FF2B5EF4-FFF2-40B4-BE49-F238E27FC236}">
                <a16:creationId xmlns:a16="http://schemas.microsoft.com/office/drawing/2014/main" id="{E412CC2C-0263-4C29-A070-5BC722D0DA33}"/>
              </a:ext>
            </a:extLst>
          </p:cNvPr>
          <p:cNvSpPr/>
          <p:nvPr/>
        </p:nvSpPr>
        <p:spPr>
          <a:xfrm>
            <a:off x="3454400" y="6164577"/>
            <a:ext cx="8390438" cy="246221"/>
          </a:xfrm>
          <a:prstGeom prst="rect">
            <a:avLst/>
          </a:prstGeom>
        </p:spPr>
        <p:txBody>
          <a:bodyPr wrap="none">
            <a:spAutoFit/>
          </a:bodyPr>
          <a:lstStyle/>
          <a:p>
            <a:r>
              <a:rPr lang="en-US" sz="1000" dirty="0">
                <a:latin typeface="Gill Sans MT" panose="020B0502020104020203" pitchFamily="34" charset="0"/>
              </a:rPr>
              <a:t>This publication reflects the views of the authors and should not be construed to represent the views or policies of their affiliated institutions and companies.</a:t>
            </a:r>
          </a:p>
        </p:txBody>
      </p:sp>
      <p:sp>
        <p:nvSpPr>
          <p:cNvPr id="9" name="Content Placeholder 2">
            <a:extLst>
              <a:ext uri="{FF2B5EF4-FFF2-40B4-BE49-F238E27FC236}">
                <a16:creationId xmlns:a16="http://schemas.microsoft.com/office/drawing/2014/main" id="{3E3C5D4E-0461-40EB-9A60-7F465CC731A6}"/>
              </a:ext>
            </a:extLst>
          </p:cNvPr>
          <p:cNvSpPr>
            <a:spLocks noGrp="1"/>
          </p:cNvSpPr>
          <p:nvPr>
            <p:ph idx="1"/>
          </p:nvPr>
        </p:nvSpPr>
        <p:spPr>
          <a:xfrm>
            <a:off x="534782" y="4409336"/>
            <a:ext cx="11226937" cy="1809688"/>
          </a:xfrm>
          <a:ln>
            <a:solidFill>
              <a:schemeClr val="accent5"/>
            </a:solidFill>
          </a:ln>
        </p:spPr>
        <p:style>
          <a:lnRef idx="2">
            <a:schemeClr val="dk1"/>
          </a:lnRef>
          <a:fillRef idx="1">
            <a:schemeClr val="lt1"/>
          </a:fillRef>
          <a:effectRef idx="0">
            <a:schemeClr val="dk1"/>
          </a:effectRef>
          <a:fontRef idx="minor">
            <a:schemeClr val="dk1"/>
          </a:fontRef>
        </p:style>
        <p:txBody>
          <a:bodyPr>
            <a:noAutofit/>
          </a:bodyPr>
          <a:lstStyle/>
          <a:p>
            <a:pPr marL="305435" indent="-305435">
              <a:lnSpc>
                <a:spcPct val="120000"/>
              </a:lnSpc>
              <a:spcBef>
                <a:spcPts val="300"/>
              </a:spcBef>
            </a:pPr>
            <a:r>
              <a:rPr lang="en-US" sz="1700" dirty="0">
                <a:latin typeface="Gill Sans MT" panose="020B0502020104020203" pitchFamily="34" charset="0"/>
                <a:cs typeface="Calibri"/>
              </a:rPr>
              <a:t>Key dimensions of pandemic-related factors, impacts, risk assessment, mitigations, and documentation</a:t>
            </a:r>
          </a:p>
          <a:p>
            <a:pPr marL="305435" indent="-305435">
              <a:lnSpc>
                <a:spcPct val="120000"/>
              </a:lnSpc>
              <a:spcBef>
                <a:spcPts val="300"/>
              </a:spcBef>
            </a:pPr>
            <a:r>
              <a:rPr lang="en-US" sz="1700" dirty="0">
                <a:latin typeface="Gill Sans MT" panose="020B0502020104020203" pitchFamily="34" charset="0"/>
                <a:cs typeface="Calibri"/>
              </a:rPr>
              <a:t>Implications and mitigations for estimands</a:t>
            </a:r>
          </a:p>
          <a:p>
            <a:pPr marL="305435" indent="-305435">
              <a:lnSpc>
                <a:spcPct val="120000"/>
              </a:lnSpc>
              <a:spcBef>
                <a:spcPts val="300"/>
              </a:spcBef>
            </a:pPr>
            <a:r>
              <a:rPr lang="en-US" sz="1700" dirty="0">
                <a:latin typeface="Gill Sans MT" panose="020B0502020104020203" pitchFamily="34" charset="0"/>
                <a:cs typeface="Calibri"/>
              </a:rPr>
              <a:t>Implications and mitigations for analysis: efficacy and safety analyses, missing data, sensitivity and supplementary analyses </a:t>
            </a:r>
          </a:p>
          <a:p>
            <a:pPr marL="305435" indent="-305435">
              <a:lnSpc>
                <a:spcPct val="120000"/>
              </a:lnSpc>
              <a:spcBef>
                <a:spcPts val="300"/>
              </a:spcBef>
            </a:pPr>
            <a:r>
              <a:rPr lang="en-US" sz="1700" dirty="0">
                <a:latin typeface="Gill Sans MT" panose="020B0502020104020203" pitchFamily="34" charset="0"/>
                <a:cs typeface="Calibri"/>
              </a:rPr>
              <a:t>Considerations for study power and probability of success</a:t>
            </a:r>
          </a:p>
          <a:p>
            <a:pPr marL="305435" indent="-305435">
              <a:lnSpc>
                <a:spcPct val="120000"/>
              </a:lnSpc>
              <a:spcBef>
                <a:spcPts val="300"/>
              </a:spcBef>
            </a:pPr>
            <a:r>
              <a:rPr lang="en-US" sz="1700" dirty="0">
                <a:latin typeface="Gill Sans MT" panose="020B0502020104020203" pitchFamily="34" charset="0"/>
                <a:cs typeface="Calibri"/>
              </a:rPr>
              <a:t>Considerations for the DMC and interim analyses</a:t>
            </a:r>
            <a:endParaRPr lang="en-US" sz="1700" dirty="0"/>
          </a:p>
        </p:txBody>
      </p:sp>
      <p:pic>
        <p:nvPicPr>
          <p:cNvPr id="7" name="Picture 9" descr="A screenshot of a cell phone&#10;&#10;Description generated with very high confidence">
            <a:extLst>
              <a:ext uri="{FF2B5EF4-FFF2-40B4-BE49-F238E27FC236}">
                <a16:creationId xmlns:a16="http://schemas.microsoft.com/office/drawing/2014/main" id="{C851B535-2E5B-4269-95D6-7CBD094D4CA8}"/>
              </a:ext>
            </a:extLst>
          </p:cNvPr>
          <p:cNvPicPr>
            <a:picLocks noChangeAspect="1"/>
          </p:cNvPicPr>
          <p:nvPr/>
        </p:nvPicPr>
        <p:blipFill>
          <a:blip r:embed="rId3"/>
          <a:stretch>
            <a:fillRect/>
          </a:stretch>
        </p:blipFill>
        <p:spPr>
          <a:xfrm>
            <a:off x="868720" y="1219263"/>
            <a:ext cx="1289325" cy="1683003"/>
          </a:xfrm>
          <a:prstGeom prst="rect">
            <a:avLst/>
          </a:prstGeom>
        </p:spPr>
      </p:pic>
      <p:pic>
        <p:nvPicPr>
          <p:cNvPr id="2" name="Picture 1">
            <a:extLst>
              <a:ext uri="{FF2B5EF4-FFF2-40B4-BE49-F238E27FC236}">
                <a16:creationId xmlns:a16="http://schemas.microsoft.com/office/drawing/2014/main" id="{025C8866-1CB7-462F-B4E5-EB9B1E29BA7D}"/>
              </a:ext>
            </a:extLst>
          </p:cNvPr>
          <p:cNvPicPr>
            <a:picLocks noChangeAspect="1"/>
          </p:cNvPicPr>
          <p:nvPr/>
        </p:nvPicPr>
        <p:blipFill>
          <a:blip r:embed="rId4"/>
          <a:stretch>
            <a:fillRect/>
          </a:stretch>
        </p:blipFill>
        <p:spPr>
          <a:xfrm>
            <a:off x="584915" y="3122127"/>
            <a:ext cx="5561216" cy="1242594"/>
          </a:xfrm>
          <a:prstGeom prst="rect">
            <a:avLst/>
          </a:prstGeom>
        </p:spPr>
      </p:pic>
      <p:pic>
        <p:nvPicPr>
          <p:cNvPr id="10" name="Picture 9">
            <a:extLst>
              <a:ext uri="{FF2B5EF4-FFF2-40B4-BE49-F238E27FC236}">
                <a16:creationId xmlns:a16="http://schemas.microsoft.com/office/drawing/2014/main" id="{52A12A24-B4FE-4C20-AC90-A8732AF92A9A}"/>
              </a:ext>
            </a:extLst>
          </p:cNvPr>
          <p:cNvPicPr>
            <a:picLocks noChangeAspect="1"/>
          </p:cNvPicPr>
          <p:nvPr/>
        </p:nvPicPr>
        <p:blipFill>
          <a:blip r:embed="rId5"/>
          <a:stretch>
            <a:fillRect/>
          </a:stretch>
        </p:blipFill>
        <p:spPr>
          <a:xfrm>
            <a:off x="2345111" y="1353754"/>
            <a:ext cx="7501777" cy="1498872"/>
          </a:xfrm>
          <a:prstGeom prst="rect">
            <a:avLst/>
          </a:prstGeom>
        </p:spPr>
      </p:pic>
      <p:pic>
        <p:nvPicPr>
          <p:cNvPr id="11" name="Picture 10">
            <a:extLst>
              <a:ext uri="{FF2B5EF4-FFF2-40B4-BE49-F238E27FC236}">
                <a16:creationId xmlns:a16="http://schemas.microsoft.com/office/drawing/2014/main" id="{F4D8CBE8-49C7-48B9-9A77-11CC11636FE6}"/>
              </a:ext>
            </a:extLst>
          </p:cNvPr>
          <p:cNvPicPr>
            <a:picLocks noChangeAspect="1"/>
          </p:cNvPicPr>
          <p:nvPr/>
        </p:nvPicPr>
        <p:blipFill>
          <a:blip r:embed="rId6"/>
          <a:stretch>
            <a:fillRect/>
          </a:stretch>
        </p:blipFill>
        <p:spPr>
          <a:xfrm>
            <a:off x="6200503" y="2897446"/>
            <a:ext cx="5561216" cy="1467069"/>
          </a:xfrm>
          <a:prstGeom prst="rect">
            <a:avLst/>
          </a:prstGeom>
        </p:spPr>
      </p:pic>
    </p:spTree>
    <p:extLst>
      <p:ext uri="{BB962C8B-B14F-4D97-AF65-F5344CB8AC3E}">
        <p14:creationId xmlns:p14="http://schemas.microsoft.com/office/powerpoint/2010/main" val="406990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30</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When MAR may be appropriate</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82772" y="1525891"/>
            <a:ext cx="11552554" cy="4994654"/>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0"/>
              </a:spcBef>
              <a:buNone/>
            </a:pPr>
            <a:r>
              <a:rPr lang="en-US" sz="1800" dirty="0">
                <a:solidFill>
                  <a:srgbClr val="C00000"/>
                </a:solidFill>
                <a:latin typeface="Gill Sans MT" panose="020B0502020104020203" pitchFamily="34" charset="0"/>
                <a:cs typeface="Calibri"/>
              </a:rPr>
              <a:t>Context</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in a Rheumatoid Arthritis (RA) study was unwilling to come to the clinic for study visits during the pandemic, discontinued study treatment, and withdrew from the study.</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The ICE is planned to be addressed by a hypothetical strategy under the scenario “if participant has not discontinued study treatment at that time”.   </a:t>
            </a:r>
          </a:p>
          <a:p>
            <a:pPr marL="0" indent="0">
              <a:spcBef>
                <a:spcPts val="1800"/>
              </a:spcBef>
              <a:buNone/>
            </a:pPr>
            <a:endParaRPr lang="en-US" sz="1800" dirty="0">
              <a:solidFill>
                <a:srgbClr val="C00000"/>
              </a:solidFill>
              <a:latin typeface="Gill Sans MT" panose="020B0502020104020203" pitchFamily="34" charset="0"/>
              <a:cs typeface="Calibri"/>
            </a:endParaRPr>
          </a:p>
          <a:p>
            <a:pPr marL="0" indent="0">
              <a:spcBef>
                <a:spcPts val="1800"/>
              </a:spcBef>
              <a:buNone/>
            </a:pPr>
            <a:endParaRPr lang="en-US" sz="1800" dirty="0">
              <a:solidFill>
                <a:srgbClr val="C00000"/>
              </a:solidFill>
              <a:latin typeface="Gill Sans MT" panose="020B0502020104020203" pitchFamily="34" charset="0"/>
              <a:cs typeface="Calibri"/>
            </a:endParaRPr>
          </a:p>
          <a:p>
            <a:pPr marL="0" indent="0">
              <a:spcBef>
                <a:spcPts val="1800"/>
              </a:spcBef>
              <a:buNone/>
            </a:pPr>
            <a:r>
              <a:rPr lang="en-US" sz="1800" dirty="0">
                <a:solidFill>
                  <a:srgbClr val="C00000"/>
                </a:solidFill>
                <a:latin typeface="Gill Sans MT" panose="020B0502020104020203" pitchFamily="34" charset="0"/>
                <a:cs typeface="Calibri"/>
              </a:rPr>
              <a:t>Considerations and strategy for handling unobservable values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Participant’s discontinuation is not related to treatment or disease outcomes and is pandemic related.</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Unobserved outcomes could be modelled based on other participants who remained in the study.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Participant’s age may be related to both decision to discontinue treatment and to RA outcomes.</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Multiple imputation can be used with an auxiliary covariate of age, while keeping the analysis model as originally planned.</a:t>
            </a:r>
            <a:endParaRPr lang="en-US" sz="18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30</a:t>
            </a:fld>
            <a:endParaRPr lang="en-US"/>
          </a:p>
        </p:txBody>
      </p:sp>
      <p:sp>
        <p:nvSpPr>
          <p:cNvPr id="9" name="Rectangle 8">
            <a:extLst>
              <a:ext uri="{FF2B5EF4-FFF2-40B4-BE49-F238E27FC236}">
                <a16:creationId xmlns:a16="http://schemas.microsoft.com/office/drawing/2014/main" id="{7657B95A-7647-44FF-B46C-E279C8DEFF49}"/>
              </a:ext>
            </a:extLst>
          </p:cNvPr>
          <p:cNvSpPr/>
          <p:nvPr/>
        </p:nvSpPr>
        <p:spPr>
          <a:xfrm>
            <a:off x="256675" y="1417031"/>
            <a:ext cx="11678650" cy="2038039"/>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104F27-234A-49D1-ADC0-C4346023F744}"/>
              </a:ext>
            </a:extLst>
          </p:cNvPr>
          <p:cNvSpPr/>
          <p:nvPr/>
        </p:nvSpPr>
        <p:spPr>
          <a:xfrm>
            <a:off x="256675" y="3725128"/>
            <a:ext cx="11678650" cy="2492484"/>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47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31</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When MAR may not be appropriate: </a:t>
            </a:r>
          </a:p>
          <a:p>
            <a:r>
              <a:rPr lang="en-US" dirty="0">
                <a:latin typeface="Gill Sans MT" panose="020B0502020104020203" pitchFamily="34" charset="0"/>
                <a:cs typeface="Calibri Light"/>
              </a:rPr>
              <a:t>Example of unobservable data under hypothetical strategy</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256675" y="1417031"/>
            <a:ext cx="11678650" cy="4994654"/>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1800" dirty="0">
                <a:solidFill>
                  <a:srgbClr val="C00000"/>
                </a:solidFill>
                <a:latin typeface="Gill Sans MT" panose="020B0502020104020203" pitchFamily="34" charset="0"/>
                <a:cs typeface="Calibri"/>
              </a:rPr>
              <a:t>Context</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 heart disease study is using a primary endpoint of time to MACE endpoint.</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discontinued study treatment due to hospitalization for severe complications of COVID-19.</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survived COVID-19 but withdrew from the study without experiencing any MACE.</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The ICE is planned to be addressed by a hypothetical strategy under the scenario “if participant has not discontinued study treatment at that time”.   </a:t>
            </a:r>
          </a:p>
          <a:p>
            <a:pPr marL="0" indent="0">
              <a:spcBef>
                <a:spcPts val="4200"/>
              </a:spcBef>
              <a:buNone/>
            </a:pPr>
            <a:endParaRPr lang="en-US" sz="1800" dirty="0">
              <a:solidFill>
                <a:srgbClr val="C00000"/>
              </a:solidFill>
              <a:latin typeface="Gill Sans MT" panose="020B0502020104020203" pitchFamily="34" charset="0"/>
              <a:cs typeface="Calibri"/>
            </a:endParaRPr>
          </a:p>
          <a:p>
            <a:pPr marL="0" indent="0">
              <a:spcBef>
                <a:spcPts val="600"/>
              </a:spcBef>
              <a:buNone/>
            </a:pPr>
            <a:r>
              <a:rPr lang="en-US" sz="1800" dirty="0">
                <a:solidFill>
                  <a:srgbClr val="C00000"/>
                </a:solidFill>
                <a:latin typeface="Gill Sans MT" panose="020B0502020104020203" pitchFamily="34" charset="0"/>
                <a:cs typeface="Calibri"/>
              </a:rPr>
              <a:t>Considerations and strategy for handling unobservable values</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As the study disease may be a risk factor for COVID-19 complications, the participant might have had a more severe heart disease than participants in the study who did not experience severe complications of COVID-19.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Time-to-event models do not typically include post-randomization outcomes and adjust for a limited set of baseline covariates, if any.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Modeling unobservable outcome with an ignorable censoring model from participants remaining in the study may not be appropriate.</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An MNAR approach could assume that the hazard of MACE is higher for this participant, quantified by a sensitivity parameter.</a:t>
            </a:r>
            <a:endParaRPr lang="en-US" sz="18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31</a:t>
            </a:fld>
            <a:endParaRPr lang="en-US"/>
          </a:p>
        </p:txBody>
      </p:sp>
      <p:sp>
        <p:nvSpPr>
          <p:cNvPr id="9" name="Rectangle 8">
            <a:extLst>
              <a:ext uri="{FF2B5EF4-FFF2-40B4-BE49-F238E27FC236}">
                <a16:creationId xmlns:a16="http://schemas.microsoft.com/office/drawing/2014/main" id="{B4E62F86-3FA1-4772-9255-DD311558B1B2}"/>
              </a:ext>
            </a:extLst>
          </p:cNvPr>
          <p:cNvSpPr/>
          <p:nvPr/>
        </p:nvSpPr>
        <p:spPr>
          <a:xfrm>
            <a:off x="256675" y="1417031"/>
            <a:ext cx="11678650" cy="2038039"/>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95F82E-3848-4EC1-9980-9834052EB2D9}"/>
              </a:ext>
            </a:extLst>
          </p:cNvPr>
          <p:cNvSpPr/>
          <p:nvPr/>
        </p:nvSpPr>
        <p:spPr>
          <a:xfrm>
            <a:off x="256675" y="3725128"/>
            <a:ext cx="11678650" cy="2492484"/>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940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32</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When MAR may not be appropriate: </a:t>
            </a:r>
          </a:p>
          <a:p>
            <a:r>
              <a:rPr lang="en-US" dirty="0">
                <a:latin typeface="Gill Sans MT" panose="020B0502020104020203" pitchFamily="34" charset="0"/>
                <a:cs typeface="Calibri Light"/>
              </a:rPr>
              <a:t>Example of missing data under treatment policy strategy</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79453" y="1417031"/>
            <a:ext cx="11555872" cy="4994654"/>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1800" dirty="0">
                <a:solidFill>
                  <a:srgbClr val="C00000"/>
                </a:solidFill>
                <a:latin typeface="Gill Sans MT" panose="020B0502020104020203" pitchFamily="34" charset="0"/>
                <a:cs typeface="Calibri"/>
              </a:rPr>
              <a:t>Context</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in a COPD study discontinued treatment due to an AE.</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The ICE is planned to be addressed with the treatment policy strategy.</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After the start of the pandemic, participant withdraws from the study, which results in missing data.</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Reason for study withdrawal:  participant’s condition deteriorated and they are worried that clinic visits would increase their risks associated with COVID-19.</a:t>
            </a:r>
          </a:p>
          <a:p>
            <a:pPr marL="0" lvl="1" indent="0">
              <a:spcBef>
                <a:spcPts val="600"/>
              </a:spcBef>
              <a:buClr>
                <a:schemeClr val="accent1"/>
              </a:buClr>
              <a:buNone/>
            </a:pPr>
            <a:endParaRPr lang="en-US" sz="1600" dirty="0">
              <a:latin typeface="Gill Sans MT" panose="020B0502020104020203" pitchFamily="34" charset="0"/>
              <a:cs typeface="Calibri"/>
            </a:endParaRPr>
          </a:p>
          <a:p>
            <a:pPr marL="0" indent="0">
              <a:spcBef>
                <a:spcPts val="3000"/>
              </a:spcBef>
              <a:buNone/>
            </a:pPr>
            <a:r>
              <a:rPr lang="en-US" sz="1800" dirty="0">
                <a:solidFill>
                  <a:srgbClr val="C00000"/>
                </a:solidFill>
                <a:latin typeface="Gill Sans MT" panose="020B0502020104020203" pitchFamily="34" charset="0"/>
                <a:cs typeface="Calibri"/>
              </a:rPr>
              <a:t>Consideration and strategy for handling missing values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Pre-discontinuation efficacy outcomes may have been favorable but would be expected to worsen after treatment discontinuation.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Worsened outcomes are not fully captured and may be more severe than in participants who remained in the study.</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An MNAR approach could assume worse outcomes than what would be predicted by a model estimated from participants who discontinued study treatment but remained in the study (see e.g., the “attributable estimand approach” in Darken et al., 2020).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The extent of  “worse” should be clinically plausible and investigated in sensitivity analyses, e.g., tipping point.</a:t>
            </a:r>
            <a:endParaRPr lang="en-US" sz="18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a:p>
        </p:txBody>
      </p:sp>
      <p:sp>
        <p:nvSpPr>
          <p:cNvPr id="2" name="Rectangle 1">
            <a:extLst>
              <a:ext uri="{FF2B5EF4-FFF2-40B4-BE49-F238E27FC236}">
                <a16:creationId xmlns:a16="http://schemas.microsoft.com/office/drawing/2014/main" id="{3AD1C27C-5289-4A5C-9C34-46DF821504C6}"/>
              </a:ext>
            </a:extLst>
          </p:cNvPr>
          <p:cNvSpPr/>
          <p:nvPr/>
        </p:nvSpPr>
        <p:spPr>
          <a:xfrm>
            <a:off x="256675" y="1417031"/>
            <a:ext cx="11678650" cy="2038039"/>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2D45755-BC31-4F5A-BC04-05B5504FEAF8}"/>
              </a:ext>
            </a:extLst>
          </p:cNvPr>
          <p:cNvSpPr/>
          <p:nvPr/>
        </p:nvSpPr>
        <p:spPr>
          <a:xfrm>
            <a:off x="256675" y="3725128"/>
            <a:ext cx="11678650" cy="2492484"/>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66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33</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When MAR may not be appropriate: </a:t>
            </a:r>
          </a:p>
          <a:p>
            <a:r>
              <a:rPr lang="en-US">
                <a:latin typeface="Gill Sans MT" panose="020B0502020104020203" pitchFamily="34" charset="0"/>
                <a:cs typeface="Calibri Light"/>
              </a:rPr>
              <a:t>Example for missing data with no ICE</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79453" y="1417031"/>
            <a:ext cx="11555872" cy="4994654"/>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1800" dirty="0">
                <a:solidFill>
                  <a:srgbClr val="C00000"/>
                </a:solidFill>
                <a:latin typeface="Gill Sans MT" panose="020B0502020104020203" pitchFamily="34" charset="0"/>
                <a:cs typeface="Calibri"/>
              </a:rPr>
              <a:t>Context</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in a Generalized Anxiety Disorder (GAD) study continued taking the study treatment as planned through the end of study.</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Participant has not attended the clinic to complete the primary assessments after the start of pandemic.   </a:t>
            </a:r>
          </a:p>
          <a:p>
            <a:pPr marL="0" indent="0">
              <a:spcBef>
                <a:spcPts val="1800"/>
              </a:spcBef>
              <a:buNone/>
            </a:pPr>
            <a:endParaRPr lang="en-US" sz="1800" dirty="0">
              <a:solidFill>
                <a:srgbClr val="C00000"/>
              </a:solidFill>
              <a:latin typeface="Gill Sans MT" panose="020B0502020104020203" pitchFamily="34" charset="0"/>
              <a:cs typeface="Calibri"/>
            </a:endParaRPr>
          </a:p>
          <a:p>
            <a:pPr marL="0" indent="0">
              <a:spcBef>
                <a:spcPts val="1800"/>
              </a:spcBef>
              <a:buNone/>
            </a:pPr>
            <a:endParaRPr lang="en-US" sz="1800" dirty="0">
              <a:solidFill>
                <a:srgbClr val="C00000"/>
              </a:solidFill>
              <a:latin typeface="Gill Sans MT" panose="020B0502020104020203" pitchFamily="34" charset="0"/>
              <a:cs typeface="Calibri"/>
            </a:endParaRPr>
          </a:p>
          <a:p>
            <a:pPr marL="0" indent="0">
              <a:spcBef>
                <a:spcPts val="1800"/>
              </a:spcBef>
              <a:buNone/>
            </a:pPr>
            <a:endParaRPr lang="en-US" sz="1800" dirty="0">
              <a:solidFill>
                <a:srgbClr val="C00000"/>
              </a:solidFill>
              <a:latin typeface="Gill Sans MT" panose="020B0502020104020203" pitchFamily="34" charset="0"/>
              <a:cs typeface="Calibri"/>
            </a:endParaRPr>
          </a:p>
          <a:p>
            <a:pPr marL="0" indent="0">
              <a:spcBef>
                <a:spcPts val="600"/>
              </a:spcBef>
              <a:buNone/>
            </a:pPr>
            <a:r>
              <a:rPr lang="en-US" sz="1800" dirty="0">
                <a:solidFill>
                  <a:srgbClr val="C00000"/>
                </a:solidFill>
                <a:latin typeface="Gill Sans MT" panose="020B0502020104020203" pitchFamily="34" charset="0"/>
                <a:cs typeface="Calibri"/>
              </a:rPr>
              <a:t>Considerations and strategy for handling missing values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The fact that the assessments have not been completed may indicate that participant’s GAD worsened after the pandemic start. </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Modeling missing data under MAR based on other patients in the study who continued adhering to treatment and completed assessments may not be appropriate.</a:t>
            </a:r>
          </a:p>
          <a:p>
            <a:pPr marL="305435" lvl="1" indent="-305435">
              <a:spcBef>
                <a:spcPts val="600"/>
              </a:spcBef>
              <a:buClr>
                <a:schemeClr val="accent1"/>
              </a:buClr>
              <a:buBlip>
                <a:blip r:embed="rId3"/>
              </a:buBlip>
            </a:pPr>
            <a:r>
              <a:rPr lang="en-US" sz="1600" dirty="0">
                <a:latin typeface="Gill Sans MT" panose="020B0502020104020203" pitchFamily="34" charset="0"/>
                <a:cs typeface="Calibri"/>
              </a:rPr>
              <a:t>An MNAR approach could assume that the missing values of this participant would be similar to the worst quartile of participants with available data who were in the study during the pandemic lockdown.</a:t>
            </a:r>
          </a:p>
          <a:p>
            <a:pPr marL="0" indent="0">
              <a:spcBef>
                <a:spcPts val="1800"/>
              </a:spcBef>
              <a:buNone/>
            </a:pPr>
            <a:endParaRPr lang="en-US" sz="18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33</a:t>
            </a:fld>
            <a:endParaRPr lang="en-US"/>
          </a:p>
        </p:txBody>
      </p:sp>
      <p:sp>
        <p:nvSpPr>
          <p:cNvPr id="9" name="Rectangle 8">
            <a:extLst>
              <a:ext uri="{FF2B5EF4-FFF2-40B4-BE49-F238E27FC236}">
                <a16:creationId xmlns:a16="http://schemas.microsoft.com/office/drawing/2014/main" id="{7657B95A-7647-44FF-B46C-E279C8DEFF49}"/>
              </a:ext>
            </a:extLst>
          </p:cNvPr>
          <p:cNvSpPr/>
          <p:nvPr/>
        </p:nvSpPr>
        <p:spPr>
          <a:xfrm>
            <a:off x="256675" y="1417031"/>
            <a:ext cx="11678650" cy="2038039"/>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104F27-234A-49D1-ADC0-C4346023F744}"/>
              </a:ext>
            </a:extLst>
          </p:cNvPr>
          <p:cNvSpPr/>
          <p:nvPr/>
        </p:nvSpPr>
        <p:spPr>
          <a:xfrm>
            <a:off x="256675" y="3725128"/>
            <a:ext cx="11678650" cy="2492484"/>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85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308618" y="1304269"/>
            <a:ext cx="11699149" cy="3626960"/>
          </a:xfrm>
          <a:prstGeom prst="flowChartAlternateProcess">
            <a:avLst/>
          </a:prstGeom>
          <a:noFill/>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a:solidFill>
                  <a:srgbClr val="C00000"/>
                </a:solidFill>
                <a:latin typeface="Gill Sans MT"/>
              </a:rPr>
              <a:t>Model / impute</a:t>
            </a:r>
          </a:p>
          <a:p>
            <a:pPr marL="0" indent="0">
              <a:buNone/>
            </a:pPr>
            <a:r>
              <a:rPr lang="en-US" sz="1800" b="1">
                <a:solidFill>
                  <a:srgbClr val="00B0F0"/>
                </a:solidFill>
                <a:latin typeface="Gill Sans MT" panose="020B0502020104020203" pitchFamily="34" charset="0"/>
                <a:cs typeface="Calibri"/>
              </a:rPr>
              <a:t>Include participants in </a:t>
            </a:r>
          </a:p>
          <a:p>
            <a:pPr marL="0" indent="0">
              <a:buNone/>
            </a:pPr>
            <a:r>
              <a:rPr lang="en-US" sz="1800" b="1">
                <a:solidFill>
                  <a:srgbClr val="00B0F0"/>
                </a:solidFill>
                <a:latin typeface="Gill Sans MT" panose="020B0502020104020203" pitchFamily="34" charset="0"/>
                <a:cs typeface="Calibri"/>
              </a:rPr>
              <a:t>the analysis set</a:t>
            </a:r>
          </a:p>
          <a:p>
            <a:pPr marL="0" indent="0">
              <a:buNone/>
            </a:pPr>
            <a:r>
              <a:rPr lang="en-US" sz="1800" b="1">
                <a:solidFill>
                  <a:srgbClr val="00B0F0"/>
                </a:solidFill>
                <a:latin typeface="Gill Sans MT" panose="020B0502020104020203" pitchFamily="34" charset="0"/>
                <a:cs typeface="Calibri"/>
              </a:rPr>
              <a:t>with partial data</a:t>
            </a:r>
            <a:endParaRPr lang="en-US" sz="1800">
              <a:solidFill>
                <a:srgbClr val="00B0F0"/>
              </a:solidFill>
              <a:latin typeface="Gill Sans MT" panose="020B0502020104020203" pitchFamily="34" charset="0"/>
              <a:cs typeface="Calibri"/>
            </a:endParaRPr>
          </a:p>
        </p:txBody>
      </p:sp>
      <p:sp>
        <p:nvSpPr>
          <p:cNvPr id="44" name="Content Placeholder 2">
            <a:extLst>
              <a:ext uri="{FF2B5EF4-FFF2-40B4-BE49-F238E27FC236}">
                <a16:creationId xmlns:a16="http://schemas.microsoft.com/office/drawing/2014/main" id="{3D21C2A1-8238-43C7-9C4F-363263E5C0D6}"/>
              </a:ext>
            </a:extLst>
          </p:cNvPr>
          <p:cNvSpPr txBox="1">
            <a:spLocks/>
          </p:cNvSpPr>
          <p:nvPr/>
        </p:nvSpPr>
        <p:spPr>
          <a:xfrm>
            <a:off x="7391401" y="1881352"/>
            <a:ext cx="4616366" cy="2749107"/>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solidFill>
                  <a:schemeClr val="accent3"/>
                </a:solidFill>
                <a:latin typeface="Gill Sans MT" panose="020B0502020104020203" pitchFamily="34" charset="0"/>
                <a:cs typeface="Calibri"/>
              </a:rPr>
              <a:t>Multiple imputation</a:t>
            </a:r>
            <a:r>
              <a:rPr lang="en-US" sz="1600">
                <a:solidFill>
                  <a:schemeClr val="accent3"/>
                </a:solidFill>
                <a:latin typeface="Gill Sans MT"/>
              </a:rPr>
              <a:t> </a:t>
            </a:r>
            <a:r>
              <a:rPr lang="en-US" sz="1600">
                <a:latin typeface="Gill Sans MT"/>
              </a:rPr>
              <a:t>can be useful to impute missing values when </a:t>
            </a:r>
          </a:p>
          <a:p>
            <a:pPr marL="171450" indent="-171450">
              <a:buFont typeface="Arial" panose="020B0604020202020204" pitchFamily="34" charset="0"/>
              <a:buChar char="•"/>
            </a:pPr>
            <a:r>
              <a:rPr lang="en-US" sz="1600">
                <a:latin typeface="Gill Sans MT"/>
              </a:rPr>
              <a:t>A direct likelihood method cannot be used;</a:t>
            </a:r>
          </a:p>
          <a:p>
            <a:pPr marL="171450" indent="-171450">
              <a:buFont typeface="Arial" panose="020B0604020202020204" pitchFamily="34" charset="0"/>
              <a:buChar char="•"/>
            </a:pPr>
            <a:r>
              <a:rPr lang="en-US" sz="1600">
                <a:latin typeface="Gill Sans MT"/>
              </a:rPr>
              <a:t>Imputation model needs to adjust for auxiliary covariates; </a:t>
            </a:r>
          </a:p>
          <a:p>
            <a:pPr marL="171450" indent="-171450">
              <a:buFont typeface="Arial" panose="020B0604020202020204" pitchFamily="34" charset="0"/>
              <a:buChar char="•"/>
            </a:pPr>
            <a:r>
              <a:rPr lang="en-US" sz="1600">
                <a:latin typeface="Gill Sans MT"/>
              </a:rPr>
              <a:t>Imputation model needs to be estimated from a specific reference group (subset) and/or with deviations from MAR</a:t>
            </a:r>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604266" y="6406234"/>
            <a:ext cx="2743200" cy="365125"/>
          </a:xfrm>
        </p:spPr>
        <p:txBody>
          <a:bodyPr/>
          <a:lstStyle/>
          <a:p>
            <a:r>
              <a:rPr lang="en-US"/>
              <a:t>Page </a:t>
            </a:r>
            <a:fld id="{127D9164-07AF-9947-BAED-B5CA6D2A48F4}" type="slidenum">
              <a:rPr lang="en-US" smtClean="0"/>
              <a:pPr/>
              <a:t>34</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Strategies for pandemic-related 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34</a:t>
            </a:fld>
            <a:endParaRPr lang="en-US"/>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3175724" y="1304269"/>
            <a:ext cx="4616366" cy="2327586"/>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latin typeface="Gill Sans MT" panose="020B0502020104020203" pitchFamily="34" charset="0"/>
                <a:cs typeface="Calibri"/>
              </a:rPr>
              <a:t>Many methods are readily available, e.g.:</a:t>
            </a:r>
            <a:endParaRPr lang="en-US" sz="1600">
              <a:latin typeface="Gill Sans MT"/>
            </a:endParaRPr>
          </a:p>
          <a:p>
            <a:pPr marL="0" indent="0">
              <a:buNone/>
            </a:pPr>
            <a:r>
              <a:rPr lang="en-US" sz="1600" b="1">
                <a:solidFill>
                  <a:srgbClr val="00B0F0"/>
                </a:solidFill>
                <a:latin typeface="Gill Sans MT"/>
              </a:rPr>
              <a:t>MCAR or MAR</a:t>
            </a:r>
          </a:p>
          <a:p>
            <a:pPr marL="171450" indent="-171450">
              <a:buFont typeface="Arial" panose="020B0604020202020204" pitchFamily="34" charset="0"/>
              <a:buChar char="•"/>
            </a:pPr>
            <a:r>
              <a:rPr lang="en-US" sz="1600">
                <a:latin typeface="Gill Sans MT"/>
              </a:rPr>
              <a:t>Direct likelihood, e.g., mixed models for repeated measures (MMRM)</a:t>
            </a:r>
          </a:p>
          <a:p>
            <a:pPr marL="171450" indent="-171450">
              <a:buFont typeface="Arial" panose="020B0604020202020204" pitchFamily="34" charset="0"/>
              <a:buChar char="•"/>
            </a:pPr>
            <a:r>
              <a:rPr lang="en-US" sz="1600">
                <a:latin typeface="Gill Sans MT"/>
              </a:rPr>
              <a:t>Generalized linear (mixed) models</a:t>
            </a:r>
          </a:p>
          <a:p>
            <a:pPr marL="171450" indent="-171450">
              <a:buFont typeface="Arial" panose="020B0604020202020204" pitchFamily="34" charset="0"/>
              <a:buChar char="•"/>
            </a:pPr>
            <a:r>
              <a:rPr lang="en-US" sz="1600">
                <a:latin typeface="Gill Sans MT"/>
              </a:rPr>
              <a:t>Negative binomial model</a:t>
            </a:r>
          </a:p>
          <a:p>
            <a:pPr marL="171450" indent="-171450">
              <a:buFont typeface="Arial" panose="020B0604020202020204" pitchFamily="34" charset="0"/>
              <a:buChar char="•"/>
            </a:pPr>
            <a:r>
              <a:rPr lang="en-US" sz="1600">
                <a:latin typeface="Gill Sans MT"/>
              </a:rPr>
              <a:t>Cox proportional hazards regression</a:t>
            </a:r>
          </a:p>
        </p:txBody>
      </p:sp>
      <p:sp>
        <p:nvSpPr>
          <p:cNvPr id="41" name="Content Placeholder 2">
            <a:extLst>
              <a:ext uri="{FF2B5EF4-FFF2-40B4-BE49-F238E27FC236}">
                <a16:creationId xmlns:a16="http://schemas.microsoft.com/office/drawing/2014/main" id="{70CCA251-2A63-4542-996C-6D0EC35D2567}"/>
              </a:ext>
            </a:extLst>
          </p:cNvPr>
          <p:cNvSpPr txBox="1">
            <a:spLocks/>
          </p:cNvSpPr>
          <p:nvPr/>
        </p:nvSpPr>
        <p:spPr>
          <a:xfrm>
            <a:off x="3175724" y="3562522"/>
            <a:ext cx="4616366" cy="1231681"/>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solidFill>
                  <a:srgbClr val="00B0F0"/>
                </a:solidFill>
                <a:latin typeface="Gill Sans MT"/>
              </a:rPr>
              <a:t>MNAR</a:t>
            </a:r>
          </a:p>
          <a:p>
            <a:pPr marL="171450" indent="-171450">
              <a:buFont typeface="Arial" panose="020B0604020202020204" pitchFamily="34" charset="0"/>
              <a:buChar char="•"/>
            </a:pPr>
            <a:r>
              <a:rPr lang="en-US" sz="1600">
                <a:latin typeface="Gill Sans MT"/>
              </a:rPr>
              <a:t>Pattern-mixture model framework</a:t>
            </a:r>
          </a:p>
          <a:p>
            <a:pPr marL="171450" indent="-171450">
              <a:buFont typeface="Arial" panose="020B0604020202020204" pitchFamily="34" charset="0"/>
              <a:buChar char="•"/>
            </a:pPr>
            <a:r>
              <a:rPr lang="en-US" sz="1600">
                <a:latin typeface="Gill Sans MT"/>
              </a:rPr>
              <a:t>Selection model framework</a:t>
            </a:r>
          </a:p>
          <a:p>
            <a:pPr marL="171450" indent="-171450">
              <a:buFont typeface="Arial" panose="020B0604020202020204" pitchFamily="34" charset="0"/>
              <a:buChar char="•"/>
            </a:pPr>
            <a:r>
              <a:rPr lang="en-US" sz="1600">
                <a:latin typeface="Gill Sans MT"/>
              </a:rPr>
              <a:t>Shared parameter model framework</a:t>
            </a:r>
          </a:p>
        </p:txBody>
      </p:sp>
    </p:spTree>
    <p:extLst>
      <p:ext uri="{BB962C8B-B14F-4D97-AF65-F5344CB8AC3E}">
        <p14:creationId xmlns:p14="http://schemas.microsoft.com/office/powerpoint/2010/main" val="112706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2">
            <a:extLst>
              <a:ext uri="{FF2B5EF4-FFF2-40B4-BE49-F238E27FC236}">
                <a16:creationId xmlns:a16="http://schemas.microsoft.com/office/drawing/2014/main" id="{F22967E8-5D81-4FD0-9E4E-7A8495D10A8D}"/>
              </a:ext>
            </a:extLst>
          </p:cNvPr>
          <p:cNvSpPr txBox="1">
            <a:spLocks/>
          </p:cNvSpPr>
          <p:nvPr/>
        </p:nvSpPr>
        <p:spPr>
          <a:xfrm>
            <a:off x="308618" y="5059638"/>
            <a:ext cx="11699150" cy="1612216"/>
          </a:xfrm>
          <a:prstGeom prst="flowChartAlternateProcess">
            <a:avLst/>
          </a:prstGeom>
          <a:solidFill>
            <a:schemeClr val="bg1"/>
          </a:solidFill>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a:solidFill>
                  <a:srgbClr val="C00000"/>
                </a:solidFill>
                <a:latin typeface="Gill Sans MT"/>
              </a:rPr>
              <a:t>Exclude</a:t>
            </a:r>
          </a:p>
          <a:p>
            <a:pPr marL="0" indent="0">
              <a:buNone/>
            </a:pPr>
            <a:r>
              <a:rPr lang="en-US" sz="1800" b="1">
                <a:solidFill>
                  <a:srgbClr val="00B0F0"/>
                </a:solidFill>
                <a:latin typeface="Gill Sans MT" panose="020B0502020104020203" pitchFamily="34" charset="0"/>
                <a:cs typeface="Calibri"/>
              </a:rPr>
              <a:t>Exclude participants </a:t>
            </a:r>
          </a:p>
          <a:p>
            <a:pPr marL="0" indent="0">
              <a:buNone/>
            </a:pPr>
            <a:r>
              <a:rPr lang="en-US" sz="1800" b="1">
                <a:solidFill>
                  <a:srgbClr val="00B0F0"/>
                </a:solidFill>
                <a:latin typeface="Gill Sans MT" panose="020B0502020104020203" pitchFamily="34" charset="0"/>
                <a:cs typeface="Calibri"/>
              </a:rPr>
              <a:t>from the analysis set</a:t>
            </a:r>
          </a:p>
        </p:txBody>
      </p:sp>
      <p:sp>
        <p:nvSpPr>
          <p:cNvPr id="24" name="Content Placeholder 2">
            <a:extLst>
              <a:ext uri="{FF2B5EF4-FFF2-40B4-BE49-F238E27FC236}">
                <a16:creationId xmlns:a16="http://schemas.microsoft.com/office/drawing/2014/main" id="{190B911D-5DFD-4C1D-A696-A3FB235751AC}"/>
              </a:ext>
            </a:extLst>
          </p:cNvPr>
          <p:cNvSpPr txBox="1">
            <a:spLocks/>
          </p:cNvSpPr>
          <p:nvPr/>
        </p:nvSpPr>
        <p:spPr>
          <a:xfrm>
            <a:off x="308618" y="1304269"/>
            <a:ext cx="11699149" cy="3626960"/>
          </a:xfrm>
          <a:prstGeom prst="flowChartAlternateProcess">
            <a:avLst/>
          </a:prstGeom>
          <a:noFill/>
          <a:ln w="28575">
            <a:solidFill>
              <a:schemeClr val="accent5"/>
            </a:solidFill>
          </a:ln>
        </p:spPr>
        <p:txBody>
          <a:bodyPr vert="horz" lIns="91440" tIns="45720" rIns="91440" bIns="45720" rtlCol="0" anchor="ctr">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a:solidFill>
                  <a:srgbClr val="C00000"/>
                </a:solidFill>
                <a:latin typeface="Gill Sans MT"/>
              </a:rPr>
              <a:t>Model / impute</a:t>
            </a:r>
          </a:p>
          <a:p>
            <a:pPr marL="0" indent="0">
              <a:buNone/>
            </a:pPr>
            <a:r>
              <a:rPr lang="en-US" sz="1800" b="1">
                <a:solidFill>
                  <a:srgbClr val="00B0F0"/>
                </a:solidFill>
                <a:latin typeface="Gill Sans MT" panose="020B0502020104020203" pitchFamily="34" charset="0"/>
                <a:cs typeface="Calibri"/>
              </a:rPr>
              <a:t>Include participants in </a:t>
            </a:r>
          </a:p>
          <a:p>
            <a:pPr marL="0" indent="0">
              <a:buNone/>
            </a:pPr>
            <a:r>
              <a:rPr lang="en-US" sz="1800" b="1">
                <a:solidFill>
                  <a:srgbClr val="00B0F0"/>
                </a:solidFill>
                <a:latin typeface="Gill Sans MT" panose="020B0502020104020203" pitchFamily="34" charset="0"/>
                <a:cs typeface="Calibri"/>
              </a:rPr>
              <a:t>the analysis set</a:t>
            </a:r>
          </a:p>
          <a:p>
            <a:pPr marL="0" indent="0">
              <a:buNone/>
            </a:pPr>
            <a:r>
              <a:rPr lang="en-US" sz="1800" b="1">
                <a:solidFill>
                  <a:srgbClr val="00B0F0"/>
                </a:solidFill>
                <a:latin typeface="Gill Sans MT" panose="020B0502020104020203" pitchFamily="34" charset="0"/>
                <a:cs typeface="Calibri"/>
              </a:rPr>
              <a:t>with partial data</a:t>
            </a:r>
            <a:endParaRPr lang="en-US" sz="1800">
              <a:solidFill>
                <a:srgbClr val="00B0F0"/>
              </a:solidFill>
              <a:latin typeface="Gill Sans MT" panose="020B0502020104020203" pitchFamily="34" charset="0"/>
              <a:cs typeface="Calibri"/>
            </a:endParaRPr>
          </a:p>
        </p:txBody>
      </p:sp>
      <p:sp>
        <p:nvSpPr>
          <p:cNvPr id="44" name="Content Placeholder 2">
            <a:extLst>
              <a:ext uri="{FF2B5EF4-FFF2-40B4-BE49-F238E27FC236}">
                <a16:creationId xmlns:a16="http://schemas.microsoft.com/office/drawing/2014/main" id="{3D21C2A1-8238-43C7-9C4F-363263E5C0D6}"/>
              </a:ext>
            </a:extLst>
          </p:cNvPr>
          <p:cNvSpPr txBox="1">
            <a:spLocks/>
          </p:cNvSpPr>
          <p:nvPr/>
        </p:nvSpPr>
        <p:spPr>
          <a:xfrm>
            <a:off x="7391401" y="1881352"/>
            <a:ext cx="4616366" cy="2749107"/>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solidFill>
                  <a:schemeClr val="accent3"/>
                </a:solidFill>
                <a:latin typeface="Gill Sans MT" panose="020B0502020104020203" pitchFamily="34" charset="0"/>
                <a:cs typeface="Calibri"/>
              </a:rPr>
              <a:t>Multiple imputation</a:t>
            </a:r>
            <a:r>
              <a:rPr lang="en-US" sz="1600">
                <a:solidFill>
                  <a:schemeClr val="accent3"/>
                </a:solidFill>
                <a:latin typeface="Gill Sans MT"/>
              </a:rPr>
              <a:t> </a:t>
            </a:r>
            <a:r>
              <a:rPr lang="en-US" sz="1600">
                <a:latin typeface="Gill Sans MT"/>
              </a:rPr>
              <a:t>can be useful to impute missing values when </a:t>
            </a:r>
          </a:p>
          <a:p>
            <a:pPr marL="171450" indent="-171450">
              <a:buFont typeface="Arial" panose="020B0604020202020204" pitchFamily="34" charset="0"/>
              <a:buChar char="•"/>
            </a:pPr>
            <a:r>
              <a:rPr lang="en-US" sz="1600">
                <a:latin typeface="Gill Sans MT"/>
              </a:rPr>
              <a:t>A direct likelihood method cannot be used;</a:t>
            </a:r>
          </a:p>
          <a:p>
            <a:pPr marL="171450" indent="-171450">
              <a:buFont typeface="Arial" panose="020B0604020202020204" pitchFamily="34" charset="0"/>
              <a:buChar char="•"/>
            </a:pPr>
            <a:r>
              <a:rPr lang="en-US" sz="1600">
                <a:latin typeface="Gill Sans MT"/>
              </a:rPr>
              <a:t>Imputation model needs to adjust for auxiliary covariates; </a:t>
            </a:r>
          </a:p>
          <a:p>
            <a:pPr marL="171450" indent="-171450">
              <a:buFont typeface="Arial" panose="020B0604020202020204" pitchFamily="34" charset="0"/>
              <a:buChar char="•"/>
            </a:pPr>
            <a:r>
              <a:rPr lang="en-US" sz="1600">
                <a:latin typeface="Gill Sans MT"/>
              </a:rPr>
              <a:t>Imputation model needs to be estimated from a specific reference group (subset) and/or with deviations from MAR</a:t>
            </a:r>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a:xfrm>
            <a:off x="7604266" y="6406234"/>
            <a:ext cx="2743200" cy="365125"/>
          </a:xfrm>
        </p:spPr>
        <p:txBody>
          <a:bodyPr/>
          <a:lstStyle/>
          <a:p>
            <a:r>
              <a:rPr lang="en-US"/>
              <a:t>Page </a:t>
            </a:r>
            <a:fld id="{127D9164-07AF-9947-BAED-B5CA6D2A48F4}" type="slidenum">
              <a:rPr lang="en-US" smtClean="0"/>
              <a:pPr/>
              <a:t>35</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Strategies for pandemic-related missing and unobservable data</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35</a:t>
            </a:fld>
            <a:endParaRPr lang="en-US"/>
          </a:p>
        </p:txBody>
      </p:sp>
      <p:sp>
        <p:nvSpPr>
          <p:cNvPr id="11" name="Content Placeholder 2">
            <a:extLst>
              <a:ext uri="{FF2B5EF4-FFF2-40B4-BE49-F238E27FC236}">
                <a16:creationId xmlns:a16="http://schemas.microsoft.com/office/drawing/2014/main" id="{503879E6-A27C-4F02-B60A-6B037F88F074}"/>
              </a:ext>
            </a:extLst>
          </p:cNvPr>
          <p:cNvSpPr txBox="1">
            <a:spLocks/>
          </p:cNvSpPr>
          <p:nvPr/>
        </p:nvSpPr>
        <p:spPr>
          <a:xfrm>
            <a:off x="3175724" y="1304269"/>
            <a:ext cx="4616366" cy="2327586"/>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latin typeface="Gill Sans MT" panose="020B0502020104020203" pitchFamily="34" charset="0"/>
                <a:cs typeface="Calibri"/>
              </a:rPr>
              <a:t>Many methods are readily available, e.g.:</a:t>
            </a:r>
            <a:endParaRPr lang="en-US" sz="1600">
              <a:latin typeface="Gill Sans MT"/>
            </a:endParaRPr>
          </a:p>
          <a:p>
            <a:pPr marL="0" indent="0">
              <a:buNone/>
            </a:pPr>
            <a:r>
              <a:rPr lang="en-US" sz="1600" b="1">
                <a:solidFill>
                  <a:srgbClr val="00B0F0"/>
                </a:solidFill>
                <a:latin typeface="Gill Sans MT"/>
              </a:rPr>
              <a:t>MCAR or MAR</a:t>
            </a:r>
          </a:p>
          <a:p>
            <a:pPr marL="171450" indent="-171450">
              <a:buFont typeface="Arial" panose="020B0604020202020204" pitchFamily="34" charset="0"/>
              <a:buChar char="•"/>
            </a:pPr>
            <a:r>
              <a:rPr lang="en-US" sz="1600">
                <a:latin typeface="Gill Sans MT"/>
              </a:rPr>
              <a:t>Direct likelihood, e.g., mixed models for repeated measures (MMRM)</a:t>
            </a:r>
          </a:p>
          <a:p>
            <a:pPr marL="171450" indent="-171450">
              <a:buFont typeface="Arial" panose="020B0604020202020204" pitchFamily="34" charset="0"/>
              <a:buChar char="•"/>
            </a:pPr>
            <a:r>
              <a:rPr lang="en-US" sz="1600">
                <a:latin typeface="Gill Sans MT"/>
              </a:rPr>
              <a:t>Generalized linear (mixed) models</a:t>
            </a:r>
          </a:p>
          <a:p>
            <a:pPr marL="171450" indent="-171450">
              <a:buFont typeface="Arial" panose="020B0604020202020204" pitchFamily="34" charset="0"/>
              <a:buChar char="•"/>
            </a:pPr>
            <a:r>
              <a:rPr lang="en-US" sz="1600">
                <a:latin typeface="Gill Sans MT"/>
              </a:rPr>
              <a:t>Negative binomial model</a:t>
            </a:r>
          </a:p>
          <a:p>
            <a:pPr marL="171450" indent="-171450">
              <a:buFont typeface="Arial" panose="020B0604020202020204" pitchFamily="34" charset="0"/>
              <a:buChar char="•"/>
            </a:pPr>
            <a:r>
              <a:rPr lang="en-US" sz="1600">
                <a:latin typeface="Gill Sans MT"/>
              </a:rPr>
              <a:t>Cox proportional hazards regression</a:t>
            </a:r>
          </a:p>
        </p:txBody>
      </p:sp>
      <p:sp>
        <p:nvSpPr>
          <p:cNvPr id="42" name="Content Placeholder 2">
            <a:extLst>
              <a:ext uri="{FF2B5EF4-FFF2-40B4-BE49-F238E27FC236}">
                <a16:creationId xmlns:a16="http://schemas.microsoft.com/office/drawing/2014/main" id="{8F830659-874E-4E60-8991-C21598BD634C}"/>
              </a:ext>
            </a:extLst>
          </p:cNvPr>
          <p:cNvSpPr txBox="1">
            <a:spLocks/>
          </p:cNvSpPr>
          <p:nvPr/>
        </p:nvSpPr>
        <p:spPr>
          <a:xfrm>
            <a:off x="3175723" y="5147005"/>
            <a:ext cx="8832043" cy="1409744"/>
          </a:xfrm>
          <a:prstGeom prst="flowChartAlternateProcess">
            <a:avLst/>
          </a:prstGeom>
          <a:noFill/>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solidFill>
                  <a:srgbClr val="00B0F0"/>
                </a:solidFill>
                <a:latin typeface="Gill Sans MT" panose="020B0502020104020203" pitchFamily="34" charset="0"/>
                <a:cs typeface="Calibri"/>
              </a:rPr>
              <a:t>MCAR</a:t>
            </a:r>
            <a:endParaRPr lang="en-US" sz="1600">
              <a:solidFill>
                <a:srgbClr val="00B0F0"/>
              </a:solidFill>
              <a:latin typeface="Gill Sans MT"/>
            </a:endParaRPr>
          </a:p>
          <a:p>
            <a:pPr marL="171450" indent="-171450">
              <a:buFont typeface="Arial" panose="020B0604020202020204" pitchFamily="34" charset="0"/>
              <a:buChar char="•"/>
            </a:pPr>
            <a:r>
              <a:rPr lang="en-US" sz="1600">
                <a:latin typeface="Gill Sans MT"/>
              </a:rPr>
              <a:t>May be considered for data missing/unobservable due to structural reasons if available data for affected participants at a site would contribute little or no information about the treatment effect</a:t>
            </a:r>
          </a:p>
          <a:p>
            <a:pPr marL="171450" indent="-171450">
              <a:buFont typeface="Arial" panose="020B0604020202020204" pitchFamily="34" charset="0"/>
              <a:buChar char="•"/>
            </a:pPr>
            <a:r>
              <a:rPr lang="en-US" sz="1600">
                <a:latin typeface="Gill Sans MT"/>
              </a:rPr>
              <a:t>To avoid bias, exclude all participants at a given site who would have had endpoint assessment during disruptions period, regardless of post-randomization outcomes (see FDA, 2020 guidance)</a:t>
            </a:r>
          </a:p>
        </p:txBody>
      </p:sp>
      <p:sp>
        <p:nvSpPr>
          <p:cNvPr id="41" name="Content Placeholder 2">
            <a:extLst>
              <a:ext uri="{FF2B5EF4-FFF2-40B4-BE49-F238E27FC236}">
                <a16:creationId xmlns:a16="http://schemas.microsoft.com/office/drawing/2014/main" id="{70CCA251-2A63-4542-996C-6D0EC35D2567}"/>
              </a:ext>
            </a:extLst>
          </p:cNvPr>
          <p:cNvSpPr txBox="1">
            <a:spLocks/>
          </p:cNvSpPr>
          <p:nvPr/>
        </p:nvSpPr>
        <p:spPr>
          <a:xfrm>
            <a:off x="3175724" y="3562522"/>
            <a:ext cx="4616366" cy="1231681"/>
          </a:xfrm>
          <a:prstGeom prst="flowChartAlternateProcess">
            <a:avLst/>
          </a:prstGeom>
          <a:ln w="28575">
            <a:noFill/>
          </a:ln>
        </p:spPr>
        <p:txBody>
          <a:bodyPr vert="horz" lIns="91440" tIns="45720" rIns="91440" bIns="45720" rtlCol="0" anchor="ctr">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a:solidFill>
                  <a:srgbClr val="00B0F0"/>
                </a:solidFill>
                <a:latin typeface="Gill Sans MT"/>
              </a:rPr>
              <a:t>MNAR</a:t>
            </a:r>
          </a:p>
          <a:p>
            <a:pPr marL="171450" indent="-171450">
              <a:buFont typeface="Arial" panose="020B0604020202020204" pitchFamily="34" charset="0"/>
              <a:buChar char="•"/>
            </a:pPr>
            <a:r>
              <a:rPr lang="en-US" sz="1600">
                <a:latin typeface="Gill Sans MT"/>
              </a:rPr>
              <a:t>Pattern-mixture model framework</a:t>
            </a:r>
          </a:p>
          <a:p>
            <a:pPr marL="171450" indent="-171450">
              <a:buFont typeface="Arial" panose="020B0604020202020204" pitchFamily="34" charset="0"/>
              <a:buChar char="•"/>
            </a:pPr>
            <a:r>
              <a:rPr lang="en-US" sz="1600">
                <a:latin typeface="Gill Sans MT"/>
              </a:rPr>
              <a:t>Selection model framework</a:t>
            </a:r>
          </a:p>
          <a:p>
            <a:pPr marL="171450" indent="-171450">
              <a:buFont typeface="Arial" panose="020B0604020202020204" pitchFamily="34" charset="0"/>
              <a:buChar char="•"/>
            </a:pPr>
            <a:r>
              <a:rPr lang="en-US" sz="1600">
                <a:latin typeface="Gill Sans MT"/>
              </a:rPr>
              <a:t>Shared parameter model framework</a:t>
            </a:r>
          </a:p>
        </p:txBody>
      </p:sp>
    </p:spTree>
    <p:extLst>
      <p:ext uri="{BB962C8B-B14F-4D97-AF65-F5344CB8AC3E}">
        <p14:creationId xmlns:p14="http://schemas.microsoft.com/office/powerpoint/2010/main" val="2566094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36</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Feasibility considerations for estimation with missing / unobservable data</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91885" y="1458653"/>
            <a:ext cx="11555871" cy="5221114"/>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lvl="1" indent="-305435">
              <a:spcBef>
                <a:spcPts val="1200"/>
              </a:spcBef>
              <a:buClr>
                <a:schemeClr val="accent1"/>
              </a:buClr>
              <a:buBlip>
                <a:blip r:embed="rId3"/>
              </a:buBlip>
            </a:pPr>
            <a:r>
              <a:rPr lang="en-US" sz="2600" dirty="0">
                <a:latin typeface="Gill Sans MT"/>
                <a:cs typeface="Calibri"/>
              </a:rPr>
              <a:t>Are reasons and contributing factors for the ICEs and missed assessments well documented for proper attribution?</a:t>
            </a:r>
          </a:p>
          <a:p>
            <a:pPr marL="305435" lvl="1" indent="-305435">
              <a:spcBef>
                <a:spcPts val="1200"/>
              </a:spcBef>
              <a:buClr>
                <a:schemeClr val="accent1"/>
              </a:buClr>
              <a:buBlip>
                <a:blip r:embed="rId3"/>
              </a:buBlip>
            </a:pPr>
            <a:r>
              <a:rPr lang="en-US" sz="2600" dirty="0">
                <a:latin typeface="Gill Sans MT"/>
                <a:cs typeface="Calibri"/>
              </a:rPr>
              <a:t>Are there adequate observed data in participants whose characteristics overlap with characteristics of participants with missing / unobserved data to minimize extrapolation? </a:t>
            </a:r>
          </a:p>
          <a:p>
            <a:pPr marL="305435" lvl="1" indent="-305435">
              <a:spcBef>
                <a:spcPts val="1200"/>
              </a:spcBef>
              <a:buClr>
                <a:schemeClr val="accent1"/>
              </a:buClr>
              <a:buBlip>
                <a:blip r:embed="rId3"/>
              </a:buBlip>
            </a:pPr>
            <a:r>
              <a:rPr lang="en-US" sz="2600" dirty="0">
                <a:latin typeface="Gill Sans MT"/>
                <a:cs typeface="Calibri"/>
              </a:rPr>
              <a:t>Does the model have a good fit, predictive accuracy, and/or leads to robust inference?</a:t>
            </a:r>
          </a:p>
          <a:p>
            <a:pPr marL="305435" lvl="1" indent="-305435">
              <a:spcBef>
                <a:spcPts val="1200"/>
              </a:spcBef>
              <a:buClr>
                <a:schemeClr val="accent1"/>
              </a:buClr>
              <a:buBlip>
                <a:blip r:embed="rId3"/>
              </a:buBlip>
            </a:pPr>
            <a:r>
              <a:rPr lang="en-US" sz="2600" dirty="0">
                <a:latin typeface="Gill Sans MT"/>
                <a:cs typeface="Calibri"/>
              </a:rPr>
              <a:t>Is there sufficient understanding of expected disease trajectories or external data to check plausibility of imputations and/or to make additional assumptions?</a:t>
            </a:r>
          </a:p>
          <a:p>
            <a:pPr marL="305435" lvl="1" indent="-305435">
              <a:spcBef>
                <a:spcPts val="1200"/>
              </a:spcBef>
              <a:buClr>
                <a:schemeClr val="accent1"/>
              </a:buClr>
              <a:buBlip>
                <a:blip r:embed="rId3"/>
              </a:buBlip>
            </a:pPr>
            <a:r>
              <a:rPr lang="en-US" sz="2600" dirty="0">
                <a:latin typeface="Gill Sans MT"/>
                <a:cs typeface="Calibri"/>
              </a:rPr>
              <a:t>What is the effect of the amount of </a:t>
            </a:r>
            <a:r>
              <a:rPr lang="en-US" dirty="0">
                <a:latin typeface="Gill Sans MT"/>
                <a:cs typeface="Calibri"/>
              </a:rPr>
              <a:t>missing / unobserved data on statistical power?</a:t>
            </a:r>
            <a:endParaRPr lang="en-US" dirty="0"/>
          </a:p>
          <a:p>
            <a:pPr marL="0" indent="0">
              <a:spcBef>
                <a:spcPts val="1800"/>
              </a:spcBef>
              <a:buNone/>
            </a:pPr>
            <a:endParaRPr lang="en-US" sz="24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36</a:t>
            </a:fld>
            <a:endParaRPr lang="en-US"/>
          </a:p>
        </p:txBody>
      </p:sp>
      <p:sp>
        <p:nvSpPr>
          <p:cNvPr id="9" name="Rectangle 8">
            <a:extLst>
              <a:ext uri="{FF2B5EF4-FFF2-40B4-BE49-F238E27FC236}">
                <a16:creationId xmlns:a16="http://schemas.microsoft.com/office/drawing/2014/main" id="{2C4103A5-0430-4617-98F7-43B17EB59BF7}"/>
              </a:ext>
            </a:extLst>
          </p:cNvPr>
          <p:cNvSpPr/>
          <p:nvPr/>
        </p:nvSpPr>
        <p:spPr>
          <a:xfrm>
            <a:off x="609601" y="758734"/>
            <a:ext cx="3349214" cy="307777"/>
          </a:xfrm>
          <a:prstGeom prst="rect">
            <a:avLst/>
          </a:prstGeom>
        </p:spPr>
        <p:txBody>
          <a:bodyPr wrap="square">
            <a:spAutoFit/>
          </a:bodyPr>
          <a:lstStyle/>
          <a:p>
            <a:r>
              <a:rPr lang="en-US" sz="1400" dirty="0">
                <a:solidFill>
                  <a:srgbClr val="FFFF00"/>
                </a:solidFill>
                <a:latin typeface="Gill Sans MT" panose="020B0502020104020203" pitchFamily="34" charset="0"/>
                <a:cs typeface="Calibri"/>
              </a:rPr>
              <a:t>See extra slides for additional information</a:t>
            </a:r>
            <a:endParaRPr lang="en-US" sz="1400" dirty="0">
              <a:solidFill>
                <a:srgbClr val="FFFF00"/>
              </a:solidFill>
            </a:endParaRPr>
          </a:p>
        </p:txBody>
      </p:sp>
    </p:spTree>
    <p:extLst>
      <p:ext uri="{BB962C8B-B14F-4D97-AF65-F5344CB8AC3E}">
        <p14:creationId xmlns:p14="http://schemas.microsoft.com/office/powerpoint/2010/main" val="2644759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37</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555872"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Tools for feasibility / robustness assessments</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45439" y="1314498"/>
            <a:ext cx="11555872" cy="5030222"/>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lvl="1" indent="-305435">
              <a:spcBef>
                <a:spcPts val="1200"/>
              </a:spcBef>
              <a:buClr>
                <a:schemeClr val="accent1"/>
              </a:buClr>
              <a:buBlip>
                <a:blip r:embed="rId3"/>
              </a:buBlip>
            </a:pPr>
            <a:r>
              <a:rPr lang="en-US" sz="2000" dirty="0">
                <a:solidFill>
                  <a:srgbClr val="C00000"/>
                </a:solidFill>
                <a:latin typeface="Gill Sans MT" panose="020B0502020104020203" pitchFamily="34" charset="0"/>
                <a:cs typeface="Calibri"/>
              </a:rPr>
              <a:t>Compare characteristics </a:t>
            </a:r>
            <a:r>
              <a:rPr lang="en-US" sz="2000" dirty="0">
                <a:latin typeface="Gill Sans MT" panose="020B0502020104020203" pitchFamily="34" charset="0"/>
                <a:cs typeface="Calibri"/>
              </a:rPr>
              <a:t>of participants with missing/unobservable data and those with observed data.</a:t>
            </a:r>
          </a:p>
          <a:p>
            <a:pPr marL="517525" lvl="1" indent="-231775">
              <a:spcBef>
                <a:spcPts val="600"/>
              </a:spcBef>
              <a:buClr>
                <a:schemeClr val="accent1"/>
              </a:buClr>
              <a:buFont typeface="Gill Sans MT" panose="020B0502020104020203" pitchFamily="34" charset="0"/>
              <a:buChar char="»"/>
            </a:pPr>
            <a:r>
              <a:rPr lang="en-US" sz="2000" dirty="0">
                <a:latin typeface="Gill Sans MT" panose="020B0502020104020203" pitchFamily="34" charset="0"/>
                <a:cs typeface="Calibri"/>
              </a:rPr>
              <a:t>Examine demographic, disease characteristics, known and suspected risk factors, early outcomes. </a:t>
            </a:r>
          </a:p>
          <a:p>
            <a:pPr marL="517525" lvl="1" indent="-231775">
              <a:spcBef>
                <a:spcPts val="600"/>
              </a:spcBef>
              <a:buClr>
                <a:schemeClr val="accent1"/>
              </a:buClr>
              <a:buFont typeface="Gill Sans MT" panose="020B0502020104020203" pitchFamily="34" charset="0"/>
              <a:buChar char="»"/>
            </a:pPr>
            <a:r>
              <a:rPr lang="en-US" sz="2000" dirty="0">
                <a:latin typeface="Gill Sans MT" panose="020B0502020104020203" pitchFamily="34" charset="0"/>
                <a:cs typeface="Calibri"/>
              </a:rPr>
              <a:t>Use plots, summary statistics; consider positivity and overlap concepts from causal inference.</a:t>
            </a:r>
          </a:p>
          <a:p>
            <a:pPr marL="305435" lvl="1" indent="-305435">
              <a:spcBef>
                <a:spcPts val="1200"/>
              </a:spcBef>
              <a:buClr>
                <a:schemeClr val="accent1"/>
              </a:buClr>
              <a:buBlip>
                <a:blip r:embed="rId3"/>
              </a:buBlip>
            </a:pPr>
            <a:r>
              <a:rPr lang="en-US" sz="2000" dirty="0">
                <a:latin typeface="Gill Sans MT" panose="020B0502020104020203" pitchFamily="34" charset="0"/>
                <a:cs typeface="Calibri"/>
              </a:rPr>
              <a:t>Check </a:t>
            </a:r>
            <a:r>
              <a:rPr lang="en-US" sz="2000" dirty="0">
                <a:solidFill>
                  <a:srgbClr val="C00000"/>
                </a:solidFill>
                <a:latin typeface="Gill Sans MT" panose="020B0502020104020203" pitchFamily="34" charset="0"/>
                <a:cs typeface="Calibri"/>
              </a:rPr>
              <a:t>plausibility of imputed values </a:t>
            </a:r>
            <a:r>
              <a:rPr lang="en-US" sz="2000" dirty="0">
                <a:latin typeface="Gill Sans MT" panose="020B0502020104020203" pitchFamily="34" charset="0"/>
                <a:cs typeface="Calibri"/>
              </a:rPr>
              <a:t>based on clinical disease understanding and external data.</a:t>
            </a:r>
          </a:p>
          <a:p>
            <a:pPr marL="517525" lvl="1" indent="-231775">
              <a:spcBef>
                <a:spcPts val="600"/>
              </a:spcBef>
              <a:buClr>
                <a:schemeClr val="accent1"/>
              </a:buClr>
              <a:buFont typeface="Gill Sans MT" panose="020B0502020104020203" pitchFamily="34" charset="0"/>
              <a:buChar char="»"/>
            </a:pPr>
            <a:r>
              <a:rPr lang="en-US" sz="2000" dirty="0">
                <a:latin typeface="Gill Sans MT" panose="020B0502020104020203" pitchFamily="34" charset="0"/>
                <a:cs typeface="Calibri"/>
              </a:rPr>
              <a:t>Use historical and/or RW data to inform assumptions.</a:t>
            </a:r>
          </a:p>
          <a:p>
            <a:pPr marL="517525" lvl="1" indent="-231775">
              <a:spcBef>
                <a:spcPts val="600"/>
              </a:spcBef>
              <a:buClr>
                <a:schemeClr val="accent1"/>
              </a:buClr>
              <a:buFont typeface="Gill Sans MT" panose="020B0502020104020203" pitchFamily="34" charset="0"/>
              <a:buChar char="»"/>
            </a:pPr>
            <a:r>
              <a:rPr lang="en-US" sz="2000" dirty="0">
                <a:latin typeface="Gill Sans MT" panose="020B0502020104020203" pitchFamily="34" charset="0"/>
                <a:cs typeface="Calibri"/>
              </a:rPr>
              <a:t>Use baseline and/or placebo distributions to characterize limiting scenarios.</a:t>
            </a:r>
          </a:p>
          <a:p>
            <a:pPr marL="305435" lvl="1" indent="-305435">
              <a:spcBef>
                <a:spcPts val="1200"/>
              </a:spcBef>
              <a:buClr>
                <a:schemeClr val="accent1"/>
              </a:buClr>
              <a:buBlip>
                <a:blip r:embed="rId3"/>
              </a:buBlip>
            </a:pPr>
            <a:r>
              <a:rPr lang="en-US" sz="2000" dirty="0">
                <a:solidFill>
                  <a:srgbClr val="C00000"/>
                </a:solidFill>
                <a:latin typeface="Gill Sans MT" panose="020B0502020104020203" pitchFamily="34" charset="0"/>
                <a:cs typeface="Calibri"/>
              </a:rPr>
              <a:t>Compare distribution of observed and imputed data</a:t>
            </a:r>
            <a:r>
              <a:rPr lang="en-US" sz="2000" dirty="0">
                <a:latin typeface="Gill Sans MT" panose="020B0502020104020203" pitchFamily="34" charset="0"/>
                <a:cs typeface="Calibri"/>
              </a:rPr>
              <a:t>, conditional on the propensity of being observed.</a:t>
            </a:r>
          </a:p>
          <a:p>
            <a:pPr marL="305435" lvl="1" indent="-305435">
              <a:spcBef>
                <a:spcPts val="1200"/>
              </a:spcBef>
              <a:buClr>
                <a:schemeClr val="accent1"/>
              </a:buClr>
              <a:buBlip>
                <a:blip r:embed="rId3"/>
              </a:buBlip>
            </a:pPr>
            <a:r>
              <a:rPr lang="en-US" sz="2000" dirty="0">
                <a:latin typeface="Gill Sans MT" panose="020B0502020104020203" pitchFamily="34" charset="0"/>
                <a:cs typeface="Calibri"/>
              </a:rPr>
              <a:t>Examine </a:t>
            </a:r>
            <a:r>
              <a:rPr lang="en-US" sz="2000" dirty="0">
                <a:solidFill>
                  <a:srgbClr val="C00000"/>
                </a:solidFill>
                <a:latin typeface="Gill Sans MT" panose="020B0502020104020203" pitchFamily="34" charset="0"/>
                <a:cs typeface="Calibri"/>
              </a:rPr>
              <a:t>standard regression and influence diagnostics </a:t>
            </a:r>
            <a:r>
              <a:rPr lang="en-US" sz="2000" dirty="0">
                <a:latin typeface="Gill Sans MT" panose="020B0502020104020203" pitchFamily="34" charset="0"/>
                <a:cs typeface="Calibri"/>
              </a:rPr>
              <a:t>for the imputation and analysis model.</a:t>
            </a:r>
          </a:p>
          <a:p>
            <a:pPr marL="305435" lvl="1" indent="-305435">
              <a:spcBef>
                <a:spcPts val="1200"/>
              </a:spcBef>
              <a:buClr>
                <a:schemeClr val="accent1"/>
              </a:buClr>
              <a:buBlip>
                <a:blip r:embed="rId3"/>
              </a:buBlip>
            </a:pPr>
            <a:r>
              <a:rPr lang="en-US" sz="2000" dirty="0">
                <a:latin typeface="Gill Sans MT" panose="020B0502020104020203" pitchFamily="34" charset="0"/>
                <a:cs typeface="Calibri"/>
              </a:rPr>
              <a:t>Use leave-one-out cross-validation to </a:t>
            </a:r>
            <a:r>
              <a:rPr lang="en-US" sz="2000" dirty="0">
                <a:solidFill>
                  <a:srgbClr val="C00000"/>
                </a:solidFill>
                <a:latin typeface="Gill Sans MT" panose="020B0502020104020203" pitchFamily="34" charset="0"/>
                <a:cs typeface="Calibri"/>
              </a:rPr>
              <a:t>assess predictive accuracy </a:t>
            </a:r>
            <a:r>
              <a:rPr lang="en-US" sz="2000" dirty="0">
                <a:latin typeface="Gill Sans MT" panose="020B0502020104020203" pitchFamily="34" charset="0"/>
                <a:cs typeface="Calibri"/>
              </a:rPr>
              <a:t>by strata based on missingness propensity.</a:t>
            </a:r>
          </a:p>
          <a:p>
            <a:pPr marL="305435" lvl="1" indent="-305435">
              <a:spcBef>
                <a:spcPts val="1200"/>
              </a:spcBef>
              <a:buClr>
                <a:schemeClr val="accent1"/>
              </a:buClr>
              <a:buBlip>
                <a:blip r:embed="rId3"/>
              </a:buBlip>
            </a:pPr>
            <a:r>
              <a:rPr lang="en-US" sz="2000" dirty="0">
                <a:latin typeface="Gill Sans MT" panose="020B0502020104020203" pitchFamily="34" charset="0"/>
                <a:cs typeface="Calibri"/>
              </a:rPr>
              <a:t>Use Bayesian posterior predictive checking to </a:t>
            </a:r>
            <a:r>
              <a:rPr lang="en-US" sz="2000" dirty="0">
                <a:solidFill>
                  <a:srgbClr val="C00000"/>
                </a:solidFill>
                <a:latin typeface="Gill Sans MT" panose="020B0502020104020203" pitchFamily="34" charset="0"/>
                <a:cs typeface="Calibri"/>
              </a:rPr>
              <a:t>check robustness of inference</a:t>
            </a:r>
            <a:r>
              <a:rPr lang="en-US" sz="2000" dirty="0">
                <a:latin typeface="Gill Sans MT" panose="020B0502020104020203" pitchFamily="34" charset="0"/>
                <a:cs typeface="Calibri"/>
              </a:rPr>
              <a:t>. </a:t>
            </a:r>
          </a:p>
          <a:p>
            <a:pPr marL="0" lvl="1" indent="0" algn="r">
              <a:spcBef>
                <a:spcPts val="1200"/>
              </a:spcBef>
              <a:buClr>
                <a:schemeClr val="accent1"/>
              </a:buClr>
              <a:buNone/>
            </a:pPr>
            <a:r>
              <a:rPr lang="en-US" sz="1400" dirty="0">
                <a:latin typeface="Gill Sans MT" panose="020B0502020104020203" pitchFamily="34" charset="0"/>
                <a:cs typeface="Calibri"/>
              </a:rPr>
              <a:t>(See e.g., Nguyen et al. 2017; </a:t>
            </a:r>
            <a:r>
              <a:rPr lang="en-US" sz="1400" dirty="0" err="1">
                <a:latin typeface="Gill Sans MT" panose="020B0502020104020203" pitchFamily="34" charset="0"/>
                <a:cs typeface="Calibri"/>
              </a:rPr>
              <a:t>Polverejan</a:t>
            </a:r>
            <a:r>
              <a:rPr lang="en-US" sz="1400" dirty="0">
                <a:latin typeface="Gill Sans MT" panose="020B0502020104020203" pitchFamily="34" charset="0"/>
                <a:cs typeface="Calibri"/>
              </a:rPr>
              <a:t> &amp; </a:t>
            </a:r>
            <a:r>
              <a:rPr lang="en-US" sz="1400" dirty="0" err="1">
                <a:latin typeface="Gill Sans MT" panose="020B0502020104020203" pitchFamily="34" charset="0"/>
                <a:cs typeface="Calibri"/>
              </a:rPr>
              <a:t>Dragalin</a:t>
            </a:r>
            <a:r>
              <a:rPr lang="en-US" sz="1400" dirty="0">
                <a:latin typeface="Gill Sans MT" panose="020B0502020104020203" pitchFamily="34" charset="0"/>
                <a:cs typeface="Calibri"/>
              </a:rPr>
              <a:t>, 2019)</a:t>
            </a:r>
          </a:p>
          <a:p>
            <a:pPr marL="0" lvl="1" indent="0">
              <a:spcBef>
                <a:spcPts val="1200"/>
              </a:spcBef>
              <a:buClr>
                <a:schemeClr val="accent1"/>
              </a:buClr>
              <a:buNone/>
            </a:pPr>
            <a:endParaRPr lang="en-US" sz="1800" dirty="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37</a:t>
            </a:fld>
            <a:endParaRPr lang="en-US"/>
          </a:p>
        </p:txBody>
      </p:sp>
    </p:spTree>
    <p:extLst>
      <p:ext uri="{BB962C8B-B14F-4D97-AF65-F5344CB8AC3E}">
        <p14:creationId xmlns:p14="http://schemas.microsoft.com/office/powerpoint/2010/main" val="3661407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C1824A2-42F9-4133-B889-D6AD9AA771CF}"/>
              </a:ext>
            </a:extLst>
          </p:cNvPr>
          <p:cNvSpPr>
            <a:spLocks noGrp="1"/>
          </p:cNvSpPr>
          <p:nvPr>
            <p:ph idx="1"/>
          </p:nvPr>
        </p:nvSpPr>
        <p:spPr>
          <a:xfrm>
            <a:off x="609600" y="1588570"/>
            <a:ext cx="10972800" cy="4756150"/>
          </a:xfrm>
        </p:spPr>
        <p:txBody>
          <a:bodyPr vert="horz" lIns="91440" tIns="45720" rIns="91440" bIns="45720" rtlCol="0" anchor="t">
            <a:noAutofit/>
          </a:bodyPr>
          <a:lstStyle/>
          <a:p>
            <a:pPr marL="305435" lvl="1" indent="-305435">
              <a:spcBef>
                <a:spcPts val="1200"/>
              </a:spcBef>
              <a:buClr>
                <a:schemeClr val="accent1"/>
              </a:buClr>
              <a:buBlip>
                <a:blip r:embed="rId3"/>
              </a:buBlip>
            </a:pPr>
            <a:r>
              <a:rPr lang="en-US" dirty="0">
                <a:latin typeface="Gill Sans MT"/>
                <a:cs typeface="Calibri"/>
              </a:rPr>
              <a:t>Proactive and ongoing risk assessment and mitigation are needed to properly conduct clinical studies during the pandemic.</a:t>
            </a:r>
            <a:endParaRPr lang="en-US" dirty="0">
              <a:solidFill>
                <a:srgbClr val="C00000"/>
              </a:solidFill>
              <a:latin typeface="Gill Sans MT" panose="020B0502020104020203" pitchFamily="34" charset="0"/>
              <a:cs typeface="Calibri"/>
            </a:endParaRPr>
          </a:p>
          <a:p>
            <a:pPr marL="305435" lvl="1" indent="-305435">
              <a:spcBef>
                <a:spcPts val="1200"/>
              </a:spcBef>
              <a:buClr>
                <a:schemeClr val="accent1"/>
              </a:buClr>
              <a:buBlip>
                <a:blip r:embed="rId3"/>
              </a:buBlip>
            </a:pPr>
            <a:r>
              <a:rPr lang="en-US" dirty="0">
                <a:solidFill>
                  <a:srgbClr val="C00000"/>
                </a:solidFill>
                <a:latin typeface="Gill Sans MT" panose="020B0502020104020203" pitchFamily="34" charset="0"/>
                <a:cs typeface="Calibri"/>
              </a:rPr>
              <a:t>The estimand framework provides a systematic pathway </a:t>
            </a:r>
            <a:r>
              <a:rPr lang="en-US" dirty="0">
                <a:latin typeface="Gill Sans MT" panose="020B0502020104020203" pitchFamily="34" charset="0"/>
                <a:cs typeface="Calibri"/>
              </a:rPr>
              <a:t>for assessing the impact of the pandemic.</a:t>
            </a:r>
          </a:p>
          <a:p>
            <a:pPr marL="305435" lvl="1" indent="-305435">
              <a:spcBef>
                <a:spcPts val="1200"/>
              </a:spcBef>
              <a:buClr>
                <a:schemeClr val="accent1"/>
              </a:buClr>
              <a:buBlip>
                <a:blip r:embed="rId3"/>
              </a:buBlip>
            </a:pPr>
            <a:r>
              <a:rPr lang="en-US" dirty="0">
                <a:solidFill>
                  <a:srgbClr val="C00000"/>
                </a:solidFill>
                <a:latin typeface="Gill Sans MT" panose="020B0502020104020203" pitchFamily="34" charset="0"/>
                <a:cs typeface="Calibri"/>
              </a:rPr>
              <a:t>Pandemic-related intercurrent events will likely need to be defined </a:t>
            </a:r>
            <a:r>
              <a:rPr lang="en-US" dirty="0">
                <a:latin typeface="Gill Sans MT" panose="020B0502020104020203" pitchFamily="34" charset="0"/>
                <a:cs typeface="Calibri"/>
              </a:rPr>
              <a:t>to properly and rigorously account for unexpected pandemic effect.</a:t>
            </a:r>
          </a:p>
          <a:p>
            <a:pPr marL="305435" lvl="1" indent="-305435">
              <a:spcBef>
                <a:spcPts val="1200"/>
              </a:spcBef>
              <a:buClr>
                <a:schemeClr val="accent1"/>
              </a:buClr>
              <a:buBlip>
                <a:blip r:embed="rId3"/>
              </a:buBlip>
            </a:pPr>
            <a:r>
              <a:rPr lang="en-US" dirty="0">
                <a:solidFill>
                  <a:srgbClr val="C00000"/>
                </a:solidFill>
                <a:latin typeface="Gill Sans MT" panose="020B0502020104020203" pitchFamily="34" charset="0"/>
                <a:cs typeface="Calibri"/>
              </a:rPr>
              <a:t>A hypothetical estimand strategy is a natural way</a:t>
            </a:r>
            <a:r>
              <a:rPr lang="en-US" dirty="0">
                <a:latin typeface="Gill Sans MT" panose="020B0502020104020203" pitchFamily="34" charset="0"/>
                <a:cs typeface="Calibri"/>
              </a:rPr>
              <a:t> to investigate the effect of a treatment in the absence of the pandemic.</a:t>
            </a:r>
          </a:p>
          <a:p>
            <a:pPr marL="305435" lvl="1" indent="-305435">
              <a:spcBef>
                <a:spcPts val="1200"/>
              </a:spcBef>
              <a:buClr>
                <a:schemeClr val="accent1"/>
              </a:buClr>
              <a:buBlip>
                <a:blip r:embed="rId3"/>
              </a:buBlip>
            </a:pPr>
            <a:r>
              <a:rPr lang="en-US" dirty="0">
                <a:solidFill>
                  <a:srgbClr val="C00000"/>
                </a:solidFill>
                <a:latin typeface="Gill Sans MT" panose="020B0502020104020203" pitchFamily="34" charset="0"/>
                <a:cs typeface="Calibri"/>
              </a:rPr>
              <a:t>Most pandemic-related missing/unobserved data is likely MCAR or MAR</a:t>
            </a:r>
            <a:r>
              <a:rPr lang="en-US" dirty="0">
                <a:latin typeface="Gill Sans MT" panose="020B0502020104020203" pitchFamily="34" charset="0"/>
                <a:cs typeface="Calibri"/>
              </a:rPr>
              <a:t>, especially if missingness is due to structural reasons, but additional considerations may apply, especially for certain diseases and participant-specific missingness.</a:t>
            </a:r>
          </a:p>
          <a:p>
            <a:pPr>
              <a:spcBef>
                <a:spcPts val="1200"/>
              </a:spcBef>
            </a:pPr>
            <a:endParaRPr lang="en-US" dirty="0">
              <a:latin typeface="Gill Sans MT"/>
            </a:endParaRPr>
          </a:p>
          <a:p>
            <a:pPr>
              <a:spcBef>
                <a:spcPts val="1200"/>
              </a:spcBef>
            </a:pPr>
            <a:endParaRPr lang="en-US" dirty="0"/>
          </a:p>
          <a:p>
            <a:pPr>
              <a:spcBef>
                <a:spcPts val="1200"/>
              </a:spcBef>
            </a:pPr>
            <a:endParaRPr lang="en-US" dirty="0"/>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38</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7769"/>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GB">
                <a:latin typeface="Gill Sans MT" panose="020B0502020104020203" pitchFamily="34" charset="0"/>
                <a:ea typeface="+mj-lt"/>
                <a:cs typeface="+mj-lt"/>
              </a:rPr>
              <a:t>Summary</a:t>
            </a:r>
            <a:endParaRPr lang="en-US">
              <a:latin typeface="Gill Sans MT" panose="020B0502020104020203" pitchFamily="34" charset="0"/>
              <a:cs typeface="Calibri Light"/>
            </a:endParaRP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581192" y="1726066"/>
            <a:ext cx="11029615" cy="4664171"/>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US">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38</a:t>
            </a:fld>
            <a:endParaRPr lang="en-US"/>
          </a:p>
        </p:txBody>
      </p:sp>
    </p:spTree>
    <p:extLst>
      <p:ext uri="{BB962C8B-B14F-4D97-AF65-F5344CB8AC3E}">
        <p14:creationId xmlns:p14="http://schemas.microsoft.com/office/powerpoint/2010/main" val="3975110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A6776-FC74-4B87-BFDF-463C7C5F9131}"/>
              </a:ext>
            </a:extLst>
          </p:cNvPr>
          <p:cNvSpPr>
            <a:spLocks noGrp="1"/>
          </p:cNvSpPr>
          <p:nvPr>
            <p:ph idx="1"/>
          </p:nvPr>
        </p:nvSpPr>
        <p:spPr>
          <a:xfrm>
            <a:off x="137160" y="1246705"/>
            <a:ext cx="11875770" cy="5098015"/>
          </a:xfrm>
        </p:spPr>
        <p:txBody>
          <a:bodyPr>
            <a:noAutofit/>
          </a:bodyPr>
          <a:lstStyle/>
          <a:p>
            <a:pPr>
              <a:buFont typeface="Wingdings" panose="05000000000000000000" pitchFamily="2" charset="2"/>
              <a:buChar char="§"/>
            </a:pPr>
            <a:r>
              <a:rPr lang="en-US" sz="1200" dirty="0">
                <a:latin typeface="Gill Sans MT"/>
                <a:hlinkClick r:id="rId2"/>
              </a:rPr>
              <a:t>FDA Guidance on Conduct of Clinical Trials of Medical Products during COVID-19 Public Health Emergency</a:t>
            </a:r>
            <a:r>
              <a:rPr lang="en-US" sz="1200" dirty="0">
                <a:latin typeface="Gill Sans MT"/>
              </a:rPr>
              <a:t>, Guidance for Industry, Investigators, and Institutional Review Boards (March 2020, Updated on June 03, 2020)</a:t>
            </a:r>
          </a:p>
          <a:p>
            <a:pPr>
              <a:buFont typeface="Wingdings" panose="05000000000000000000" pitchFamily="2" charset="2"/>
              <a:buChar char="§"/>
            </a:pPr>
            <a:r>
              <a:rPr lang="en-US" sz="1200" dirty="0">
                <a:latin typeface="Gill Sans MT"/>
                <a:hlinkClick r:id="rId3"/>
              </a:rPr>
              <a:t>FDA Guidance on Statistical Considerations for Clinical Trials During the COVID-19 Public Health Emergency Guidance for Industry </a:t>
            </a:r>
            <a:r>
              <a:rPr lang="en-US" sz="1200" dirty="0">
                <a:latin typeface="Gill Sans MT"/>
              </a:rPr>
              <a:t>(June 2020)</a:t>
            </a:r>
          </a:p>
          <a:p>
            <a:pPr>
              <a:buFont typeface="Wingdings" panose="05000000000000000000" pitchFamily="2" charset="2"/>
              <a:buChar char="§"/>
            </a:pPr>
            <a:r>
              <a:rPr lang="en-US" sz="1200" dirty="0">
                <a:latin typeface="Gill Sans MT"/>
                <a:hlinkClick r:id="rId4"/>
              </a:rPr>
              <a:t>EMA Guidance on the Management of Clinical Trials during the COVID 19 (Coronavirus) pandemic</a:t>
            </a:r>
            <a:r>
              <a:rPr lang="en-US" sz="1200" dirty="0">
                <a:latin typeface="Gill Sans MT"/>
              </a:rPr>
              <a:t>. Version 3 (28/04/2020)</a:t>
            </a:r>
          </a:p>
          <a:p>
            <a:pPr>
              <a:buFont typeface="Wingdings" panose="05000000000000000000" pitchFamily="2" charset="2"/>
              <a:buChar char="§"/>
            </a:pPr>
            <a:r>
              <a:rPr lang="en-US" sz="1200" dirty="0">
                <a:latin typeface="Gill Sans MT"/>
              </a:rPr>
              <a:t>EMA Points to consider on implications of Coronavirus disease (COVID-19) on methodological aspects of ongoing clinical trials (draft)</a:t>
            </a:r>
          </a:p>
          <a:p>
            <a:pPr>
              <a:buFont typeface="Wingdings" panose="05000000000000000000" pitchFamily="2" charset="2"/>
              <a:buChar char="§"/>
            </a:pPr>
            <a:r>
              <a:rPr lang="en-US" sz="1200" dirty="0">
                <a:latin typeface="Gill Sans MT"/>
              </a:rPr>
              <a:t>ICH Addendum on estimands and sensitivity analysis in clinical trials to the guideline on statistical principles for clinical trials E9(R1)</a:t>
            </a:r>
          </a:p>
          <a:p>
            <a:pPr>
              <a:buFont typeface="Wingdings" panose="05000000000000000000" pitchFamily="2" charset="2"/>
              <a:buChar char="§"/>
            </a:pPr>
            <a:r>
              <a:rPr lang="en-US" sz="1200" dirty="0">
                <a:latin typeface="Gill Sans MT"/>
                <a:hlinkClick r:id="rId5"/>
              </a:rPr>
              <a:t>Statistical Issues and Mitigations for Pharmaceutical Clinical Trials Conducted During the COVID-19 Pandemic</a:t>
            </a:r>
            <a:r>
              <a:rPr lang="en-US" sz="1200" dirty="0">
                <a:latin typeface="Gill Sans MT"/>
              </a:rPr>
              <a:t>. COVID-19 Pharmaceutical Industry Working Group, accepted for publication in </a:t>
            </a:r>
            <a:r>
              <a:rPr lang="en-US" sz="1200" i="1" dirty="0"/>
              <a:t>Statistics in Biopharmaceutical Research</a:t>
            </a:r>
            <a:r>
              <a:rPr lang="en-US" sz="1200" dirty="0">
                <a:latin typeface="Gill Sans MT"/>
              </a:rPr>
              <a:t>. </a:t>
            </a:r>
          </a:p>
          <a:p>
            <a:pPr>
              <a:buFont typeface="Wingdings" panose="05000000000000000000" pitchFamily="2" charset="2"/>
              <a:buChar char="§"/>
            </a:pPr>
            <a:r>
              <a:rPr lang="en-US" sz="1200" dirty="0">
                <a:latin typeface="Gill Sans MT" panose="020B0502020104020203" pitchFamily="34" charset="0"/>
              </a:rPr>
              <a:t>Rob Hemmings (2020) </a:t>
            </a:r>
            <a:r>
              <a:rPr lang="en-US" sz="1200" dirty="0">
                <a:latin typeface="Gill Sans MT" panose="020B0502020104020203" pitchFamily="34" charset="0"/>
                <a:hlinkClick r:id="rId6"/>
              </a:rPr>
              <a:t>Under a black cloud glimpsing a silver lining: Comment on Statistical Issues and Recommendations for Clinical Trials Conducted During the COVID-19 Pandemic</a:t>
            </a:r>
            <a:r>
              <a:rPr lang="en-US" sz="1200" dirty="0">
                <a:latin typeface="Gill Sans MT" panose="020B0502020104020203" pitchFamily="34" charset="0"/>
              </a:rPr>
              <a:t>, Statistics in Biopharmaceutical Research, DOI: 10.1080/19466315.2020.1785931</a:t>
            </a:r>
          </a:p>
          <a:p>
            <a:pPr>
              <a:buFont typeface="Wingdings" panose="05000000000000000000" pitchFamily="2" charset="2"/>
              <a:buChar char="§"/>
            </a:pPr>
            <a:r>
              <a:rPr lang="en-US" sz="1200" dirty="0">
                <a:latin typeface="Gill Sans MT" panose="020B0502020104020203" pitchFamily="34" charset="0"/>
              </a:rPr>
              <a:t>Sylva H. Collins &amp; Mark S. Levenson (2020) </a:t>
            </a:r>
            <a:r>
              <a:rPr lang="en-US" sz="1200" dirty="0">
                <a:latin typeface="Gill Sans MT" panose="020B0502020104020203" pitchFamily="34" charset="0"/>
                <a:hlinkClick r:id="rId7"/>
              </a:rPr>
              <a:t>Comment on: Statistical Issues and Recommendations for Clinical Trials Conducted During the COVID‐19 Pandemic</a:t>
            </a:r>
            <a:r>
              <a:rPr lang="en-US" sz="1200" dirty="0">
                <a:latin typeface="Gill Sans MT" panose="020B0502020104020203" pitchFamily="34" charset="0"/>
              </a:rPr>
              <a:t>, Statistics in Biopharmaceutical Research, DOI: 10.1080/19466315.2020.1779123</a:t>
            </a:r>
          </a:p>
          <a:p>
            <a:pPr>
              <a:buFont typeface="Wingdings" panose="05000000000000000000" pitchFamily="2" charset="2"/>
              <a:buChar char="§"/>
            </a:pPr>
            <a:r>
              <a:rPr lang="en-US" sz="1200" dirty="0" err="1">
                <a:latin typeface="Gill Sans MT"/>
              </a:rPr>
              <a:t>Evgeny</a:t>
            </a:r>
            <a:r>
              <a:rPr lang="en-US" sz="1200" dirty="0">
                <a:latin typeface="Gill Sans MT"/>
              </a:rPr>
              <a:t> </a:t>
            </a:r>
            <a:r>
              <a:rPr lang="en-US" sz="1200" dirty="0" err="1">
                <a:latin typeface="Gill Sans MT"/>
              </a:rPr>
              <a:t>Degtyarev</a:t>
            </a:r>
            <a:r>
              <a:rPr lang="en-US" sz="1200" dirty="0">
                <a:latin typeface="Gill Sans MT"/>
              </a:rPr>
              <a:t>, </a:t>
            </a:r>
            <a:r>
              <a:rPr lang="en-US" sz="1200" dirty="0" err="1">
                <a:latin typeface="Gill Sans MT"/>
              </a:rPr>
              <a:t>Kaspar</a:t>
            </a:r>
            <a:r>
              <a:rPr lang="en-US" sz="1200" dirty="0">
                <a:latin typeface="Gill Sans MT"/>
              </a:rPr>
              <a:t> </a:t>
            </a:r>
            <a:r>
              <a:rPr lang="en-US" sz="1200" dirty="0" err="1">
                <a:latin typeface="Gill Sans MT"/>
              </a:rPr>
              <a:t>Rufibach</a:t>
            </a:r>
            <a:r>
              <a:rPr lang="en-US" sz="1200" dirty="0">
                <a:latin typeface="Gill Sans MT"/>
              </a:rPr>
              <a:t>, Yue Shentu, Godwin Yung, Michelle Casey, Stefan Englert, Feng Liu, Yi Liu, Oliver </a:t>
            </a:r>
            <a:r>
              <a:rPr lang="en-US" sz="1200" dirty="0" err="1">
                <a:latin typeface="Gill Sans MT"/>
              </a:rPr>
              <a:t>Sailer</a:t>
            </a:r>
            <a:r>
              <a:rPr lang="en-US" sz="1200" dirty="0">
                <a:latin typeface="Gill Sans MT"/>
              </a:rPr>
              <a:t>, Jonathan Siegel, Steven Sun, Rui Tang, </a:t>
            </a:r>
            <a:r>
              <a:rPr lang="en-US" sz="1200" dirty="0" err="1">
                <a:latin typeface="Gill Sans MT"/>
              </a:rPr>
              <a:t>Jiangxiu</a:t>
            </a:r>
            <a:r>
              <a:rPr lang="en-US" sz="1200" dirty="0">
                <a:latin typeface="Gill Sans MT"/>
              </a:rPr>
              <a:t> Zhou &amp; on behalf of the Industry Working Group on Estimands in Oncology (2020) Assessing the Impact of COVID-19 on the Clinical Trial Objective and Analysis of Oncology Clinical Trials—Application of the Estimand Framework, Statistics in Biopharmaceutical Research, DOI: </a:t>
            </a:r>
            <a:r>
              <a:rPr lang="en-US" sz="1200" dirty="0">
                <a:latin typeface="Gill Sans MT"/>
                <a:hlinkClick r:id="rId8"/>
              </a:rPr>
              <a:t>10.1080/19466315.2020.1785543</a:t>
            </a:r>
            <a:r>
              <a:rPr lang="en-US" sz="1200" dirty="0">
                <a:latin typeface="Gill Sans MT"/>
              </a:rPr>
              <a:t>  </a:t>
            </a:r>
            <a:endParaRPr lang="en-US" sz="1200" dirty="0"/>
          </a:p>
          <a:p>
            <a:pPr>
              <a:buFont typeface="Wingdings" panose="05000000000000000000" pitchFamily="2" charset="2"/>
              <a:buChar char="§"/>
            </a:pPr>
            <a:r>
              <a:rPr lang="sv-SE" sz="1200" dirty="0">
                <a:latin typeface="Gill Sans MT" panose="020B0502020104020203" pitchFamily="34" charset="0"/>
              </a:rPr>
              <a:t>Cornelia Ursula Kunz, Silke Jörgens, Frank Bretz, Nigel Stallard, Kelly Van </a:t>
            </a:r>
            <a:r>
              <a:rPr lang="en-US" sz="1200" dirty="0">
                <a:latin typeface="Gill Sans MT" panose="020B0502020104020203" pitchFamily="34" charset="0"/>
              </a:rPr>
              <a:t>Lancker, Dong Xi, Sarah Zohar, Christoph Gerlinger &amp; Tim Friede (2020). Clinical trials impacted by the COVID-19 pandemic: Adaptive designs to the rescue? Statistics in Biopharmaceutical Research (accepted), </a:t>
            </a:r>
            <a:r>
              <a:rPr lang="en-US" sz="1200" dirty="0">
                <a:latin typeface="Gill Sans MT" panose="020B0502020104020203" pitchFamily="34" charset="0"/>
                <a:hlinkClick r:id="rId9"/>
              </a:rPr>
              <a:t>https://www.tandfonline.com/doi/full/10.1080/19466315.2020.1799857</a:t>
            </a:r>
            <a:endParaRPr lang="en-US" sz="1200" dirty="0">
              <a:latin typeface="Gill Sans MT" panose="020B0502020104020203" pitchFamily="34" charset="0"/>
            </a:endParaRPr>
          </a:p>
          <a:p>
            <a:pPr>
              <a:buFont typeface="Wingdings" panose="05000000000000000000" pitchFamily="2" charset="2"/>
              <a:buChar char="§"/>
            </a:pPr>
            <a:r>
              <a:rPr lang="en-US" sz="1200" dirty="0">
                <a:latin typeface="Gill Sans MT" panose="020B0502020104020203" pitchFamily="34" charset="0"/>
              </a:rPr>
              <a:t>Nigel Stallard, Lisa Hampson, Norbert Benda, Werner </a:t>
            </a:r>
            <a:r>
              <a:rPr lang="en-US" sz="1200" dirty="0" err="1">
                <a:latin typeface="Gill Sans MT" panose="020B0502020104020203" pitchFamily="34" charset="0"/>
              </a:rPr>
              <a:t>Brannath</a:t>
            </a:r>
            <a:r>
              <a:rPr lang="en-US" sz="1200" dirty="0">
                <a:latin typeface="Gill Sans MT" panose="020B0502020104020203" pitchFamily="34" charset="0"/>
              </a:rPr>
              <a:t>, Thomas Burnett, Tim Friede, Peter K. Kimani, Franz Koenig, Johannes </a:t>
            </a:r>
            <a:r>
              <a:rPr lang="en-US" sz="1200" dirty="0" err="1">
                <a:latin typeface="Gill Sans MT" panose="020B0502020104020203" pitchFamily="34" charset="0"/>
              </a:rPr>
              <a:t>Krisam</a:t>
            </a:r>
            <a:r>
              <a:rPr lang="en-US" sz="1200" dirty="0">
                <a:latin typeface="Gill Sans MT" panose="020B0502020104020203" pitchFamily="34" charset="0"/>
              </a:rPr>
              <a:t>, Pavel </a:t>
            </a:r>
            <a:r>
              <a:rPr lang="en-US" sz="1200" dirty="0" err="1">
                <a:latin typeface="Gill Sans MT" panose="020B0502020104020203" pitchFamily="34" charset="0"/>
              </a:rPr>
              <a:t>Mozgunov</a:t>
            </a:r>
            <a:r>
              <a:rPr lang="en-US" sz="1200" dirty="0">
                <a:latin typeface="Gill Sans MT" panose="020B0502020104020203" pitchFamily="34" charset="0"/>
              </a:rPr>
              <a:t>, Martin </a:t>
            </a:r>
            <a:r>
              <a:rPr lang="en-US" sz="1200" dirty="0" err="1">
                <a:latin typeface="Gill Sans MT" panose="020B0502020104020203" pitchFamily="34" charset="0"/>
              </a:rPr>
              <a:t>Posch</a:t>
            </a:r>
            <a:r>
              <a:rPr lang="en-US" sz="1200" dirty="0">
                <a:latin typeface="Gill Sans MT" panose="020B0502020104020203" pitchFamily="34" charset="0"/>
              </a:rPr>
              <a:t>, James </a:t>
            </a:r>
            <a:r>
              <a:rPr lang="en-US" sz="1200" dirty="0" err="1">
                <a:latin typeface="Gill Sans MT" panose="020B0502020104020203" pitchFamily="34" charset="0"/>
              </a:rPr>
              <a:t>Wason</a:t>
            </a:r>
            <a:r>
              <a:rPr lang="en-US" sz="1200" dirty="0">
                <a:latin typeface="Gill Sans MT" panose="020B0502020104020203" pitchFamily="34" charset="0"/>
              </a:rPr>
              <a:t>, Gernot </a:t>
            </a:r>
            <a:r>
              <a:rPr lang="en-US" sz="1200" dirty="0" err="1">
                <a:latin typeface="Gill Sans MT" panose="020B0502020104020203" pitchFamily="34" charset="0"/>
              </a:rPr>
              <a:t>Wassmer</a:t>
            </a:r>
            <a:r>
              <a:rPr lang="en-US" sz="1200" dirty="0">
                <a:latin typeface="Gill Sans MT" panose="020B0502020104020203" pitchFamily="34" charset="0"/>
              </a:rPr>
              <a:t>, John Whitehead, S. Faye Williamson, Sarah Zohar &amp; Thomas Jaki (2020). Efficient Adaptive Designs for Clinical Trials of Interventions for COVID-19. Statistics in Biopharmaceutical Research (accepted), </a:t>
            </a:r>
            <a:r>
              <a:rPr lang="en-US" sz="1200" dirty="0">
                <a:latin typeface="Gill Sans MT" panose="020B0502020104020203" pitchFamily="34" charset="0"/>
                <a:hlinkClick r:id="rId10"/>
              </a:rPr>
              <a:t>https://www.tandfonline.com/doi/full/10.1080/19466315.2020.1790415</a:t>
            </a:r>
            <a:endParaRPr lang="en-US" sz="1200" dirty="0">
              <a:latin typeface="Gill Sans MT" panose="020B0502020104020203" pitchFamily="34" charset="0"/>
            </a:endParaRPr>
          </a:p>
          <a:p>
            <a:pPr>
              <a:buFont typeface="Wingdings" panose="05000000000000000000" pitchFamily="2" charset="2"/>
              <a:buChar char="§"/>
            </a:pPr>
            <a:r>
              <a:rPr lang="en-US" sz="1200" dirty="0">
                <a:latin typeface="Gill Sans MT"/>
              </a:rPr>
              <a:t>Darken, P, Nyberg, J, </a:t>
            </a:r>
            <a:r>
              <a:rPr lang="en-US" sz="1200" dirty="0" err="1">
                <a:latin typeface="Gill Sans MT"/>
              </a:rPr>
              <a:t>Ballal</a:t>
            </a:r>
            <a:r>
              <a:rPr lang="en-US" sz="1200" dirty="0">
                <a:latin typeface="Gill Sans MT"/>
              </a:rPr>
              <a:t>, S, Wright, D. The attributable estimand: A new approach to account for intercurrent events. Pharmaceutical Statistics. 2020; 1– 10. </a:t>
            </a:r>
            <a:r>
              <a:rPr lang="en-US" sz="1200" dirty="0">
                <a:latin typeface="Gill Sans MT"/>
                <a:hlinkClick r:id="rId11"/>
              </a:rPr>
              <a:t>https://doi.org/10.1002/pst.2019</a:t>
            </a:r>
          </a:p>
          <a:p>
            <a:pPr>
              <a:buFont typeface="Wingdings" panose="05000000000000000000" pitchFamily="2" charset="2"/>
              <a:buChar char="§"/>
            </a:pPr>
            <a:r>
              <a:rPr lang="en-US" sz="1200" dirty="0">
                <a:latin typeface="Gill Sans MT" panose="020B0502020104020203" pitchFamily="34" charset="0"/>
              </a:rPr>
              <a:t>Nguyen, C.D., Carlin, J.B. &amp; Lee, K.J. Model checking in multiple imputation: an overview and case study. </a:t>
            </a:r>
            <a:r>
              <a:rPr lang="en-US" sz="1200" dirty="0" err="1">
                <a:latin typeface="Gill Sans MT" panose="020B0502020104020203" pitchFamily="34" charset="0"/>
              </a:rPr>
              <a:t>Emerg</a:t>
            </a:r>
            <a:r>
              <a:rPr lang="en-US" sz="1200" dirty="0">
                <a:latin typeface="Gill Sans MT" panose="020B0502020104020203" pitchFamily="34" charset="0"/>
              </a:rPr>
              <a:t> Themes Epidemiol 14, 8 (2017). </a:t>
            </a:r>
          </a:p>
          <a:p>
            <a:pPr>
              <a:buFont typeface="Wingdings" panose="05000000000000000000" pitchFamily="2" charset="2"/>
              <a:buChar char="§"/>
            </a:pPr>
            <a:r>
              <a:rPr lang="en-US" sz="1200" dirty="0">
                <a:latin typeface="Gill Sans MT" panose="020B0502020104020203" pitchFamily="34" charset="0"/>
              </a:rPr>
              <a:t>Elena </a:t>
            </a:r>
            <a:r>
              <a:rPr lang="en-US" sz="1200" dirty="0" err="1">
                <a:latin typeface="Gill Sans MT" panose="020B0502020104020203" pitchFamily="34" charset="0"/>
              </a:rPr>
              <a:t>Polverejan</a:t>
            </a:r>
            <a:r>
              <a:rPr lang="en-US" sz="1200" dirty="0">
                <a:latin typeface="Gill Sans MT" panose="020B0502020104020203" pitchFamily="34" charset="0"/>
              </a:rPr>
              <a:t> &amp; Vladimir </a:t>
            </a:r>
            <a:r>
              <a:rPr lang="en-US" sz="1200" dirty="0" err="1">
                <a:latin typeface="Gill Sans MT" panose="020B0502020104020203" pitchFamily="34" charset="0"/>
              </a:rPr>
              <a:t>Dragalin</a:t>
            </a:r>
            <a:r>
              <a:rPr lang="en-US" sz="1200" dirty="0">
                <a:latin typeface="Gill Sans MT" panose="020B0502020104020203" pitchFamily="34" charset="0"/>
              </a:rPr>
              <a:t> (2020) Aligning Treatment Policy Estimands and Estimators—A Simulation Study in Alzheimer’s Disease, Statistics in Biopharmaceutical Research, 12:2, 142-154, DOI: 10.1080/19466315.2019.1689845</a:t>
            </a:r>
          </a:p>
        </p:txBody>
      </p:sp>
      <p:sp>
        <p:nvSpPr>
          <p:cNvPr id="4" name="Title 3">
            <a:extLst>
              <a:ext uri="{FF2B5EF4-FFF2-40B4-BE49-F238E27FC236}">
                <a16:creationId xmlns:a16="http://schemas.microsoft.com/office/drawing/2014/main" id="{A341006B-CD18-4708-8128-009A2E126536}"/>
              </a:ext>
            </a:extLst>
          </p:cNvPr>
          <p:cNvSpPr>
            <a:spLocks noGrp="1"/>
          </p:cNvSpPr>
          <p:nvPr>
            <p:ph type="title"/>
          </p:nvPr>
        </p:nvSpPr>
        <p:spPr>
          <a:xfrm>
            <a:off x="325515" y="341072"/>
            <a:ext cx="10972800" cy="905633"/>
          </a:xfrm>
        </p:spPr>
        <p:txBody>
          <a:bodyPr>
            <a:normAutofit/>
          </a:bodyPr>
          <a:lstStyle/>
          <a:p>
            <a:r>
              <a:rPr lang="en-GB" dirty="0">
                <a:latin typeface="Gill Sans MT" panose="020B0502020104020203" pitchFamily="34" charset="0"/>
              </a:rPr>
              <a:t>References</a:t>
            </a:r>
            <a:endParaRPr lang="en-US" dirty="0">
              <a:latin typeface="Gill Sans MT" panose="020B0502020104020203" pitchFamily="34" charset="0"/>
            </a:endParaRPr>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39</a:t>
            </a:fld>
            <a:endParaRPr lang="en-US" dirty="0"/>
          </a:p>
        </p:txBody>
      </p:sp>
    </p:spTree>
    <p:extLst>
      <p:ext uri="{BB962C8B-B14F-4D97-AF65-F5344CB8AC3E}">
        <p14:creationId xmlns:p14="http://schemas.microsoft.com/office/powerpoint/2010/main" val="211612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8A6776-FC74-4B87-BFDF-463C7C5F9131}"/>
              </a:ext>
            </a:extLst>
          </p:cNvPr>
          <p:cNvSpPr>
            <a:spLocks noGrp="1"/>
          </p:cNvSpPr>
          <p:nvPr>
            <p:ph idx="1"/>
          </p:nvPr>
        </p:nvSpPr>
        <p:spPr/>
        <p:txBody>
          <a:bodyPr/>
          <a:lstStyle/>
          <a:p>
            <a:pPr marL="305435" indent="-305435"/>
            <a:r>
              <a:rPr lang="en-US" dirty="0">
                <a:latin typeface="Gill Sans MT" panose="020B0502020104020203" pitchFamily="34" charset="0"/>
                <a:cs typeface="Calibri"/>
              </a:rPr>
              <a:t>Impact of COVID-19 on ongoing clinical trials</a:t>
            </a:r>
          </a:p>
          <a:p>
            <a:pPr marL="305435" indent="-305435"/>
            <a:r>
              <a:rPr lang="en-US" dirty="0">
                <a:latin typeface="Gill Sans MT" panose="020B0502020104020203" pitchFamily="34" charset="0"/>
                <a:cs typeface="Calibri"/>
              </a:rPr>
              <a:t>Study objectives and estimand framework</a:t>
            </a:r>
          </a:p>
          <a:p>
            <a:pPr marL="305435" indent="-305435"/>
            <a:r>
              <a:rPr lang="en-US" dirty="0">
                <a:latin typeface="Gill Sans MT" panose="020B0502020104020203" pitchFamily="34" charset="0"/>
                <a:cs typeface="Calibri"/>
              </a:rPr>
              <a:t>Missing data</a:t>
            </a:r>
          </a:p>
          <a:p>
            <a:pPr marL="305435" indent="-305435"/>
            <a:r>
              <a:rPr lang="en-US" dirty="0">
                <a:latin typeface="Gill Sans MT" panose="020B0502020104020203" pitchFamily="34" charset="0"/>
                <a:cs typeface="Calibri"/>
              </a:rPr>
              <a:t>Summary</a:t>
            </a:r>
          </a:p>
          <a:p>
            <a:pPr marL="0" indent="0">
              <a:buNone/>
            </a:pPr>
            <a:endParaRPr lang="en-US" dirty="0"/>
          </a:p>
        </p:txBody>
      </p:sp>
      <p:sp>
        <p:nvSpPr>
          <p:cNvPr id="4" name="Title 3">
            <a:extLst>
              <a:ext uri="{FF2B5EF4-FFF2-40B4-BE49-F238E27FC236}">
                <a16:creationId xmlns:a16="http://schemas.microsoft.com/office/drawing/2014/main" id="{A341006B-CD18-4708-8128-009A2E126536}"/>
              </a:ext>
            </a:extLst>
          </p:cNvPr>
          <p:cNvSpPr>
            <a:spLocks noGrp="1"/>
          </p:cNvSpPr>
          <p:nvPr>
            <p:ph type="title"/>
          </p:nvPr>
        </p:nvSpPr>
        <p:spPr/>
        <p:txBody>
          <a:bodyPr>
            <a:normAutofit/>
          </a:bodyPr>
          <a:lstStyle/>
          <a:p>
            <a:r>
              <a:rPr lang="en-US">
                <a:solidFill>
                  <a:srgbClr val="FFFFFF"/>
                </a:solidFill>
                <a:latin typeface="Gill Sans MT" panose="020B0502020104020203" pitchFamily="34" charset="0"/>
                <a:cs typeface="Calibri Light"/>
              </a:rPr>
              <a:t>Outline</a:t>
            </a:r>
            <a:endParaRPr lang="en-US">
              <a:latin typeface="Gill Sans MT" panose="020B0502020104020203" pitchFamily="34" charset="0"/>
            </a:endParaRPr>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4</a:t>
            </a:fld>
            <a:endParaRPr lang="en-US"/>
          </a:p>
        </p:txBody>
      </p:sp>
    </p:spTree>
    <p:extLst>
      <p:ext uri="{BB962C8B-B14F-4D97-AF65-F5344CB8AC3E}">
        <p14:creationId xmlns:p14="http://schemas.microsoft.com/office/powerpoint/2010/main" val="183093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11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41</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panose="020B0502020104020203" pitchFamily="34" charset="0"/>
                <a:cs typeface="Calibri Light"/>
              </a:rPr>
              <a:t>Impact on other estimand attributes</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581191" y="1228021"/>
            <a:ext cx="11414293" cy="5073900"/>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600" dirty="0">
                <a:latin typeface="Gill Sans MT" panose="020B0502020104020203" pitchFamily="34" charset="0"/>
                <a:cs typeface="Calibri"/>
              </a:rPr>
              <a:t>The other attributes in the estimand definition should generally remain as originally planned for most studies and original objectives. However, study teams should consider whether pandemic-related disruptions impact trial’s ability to align with the original plans.</a:t>
            </a:r>
          </a:p>
          <a:p>
            <a:pPr marL="305435" indent="-305435">
              <a:spcBef>
                <a:spcPts val="1200"/>
              </a:spcBef>
            </a:pPr>
            <a:r>
              <a:rPr lang="en-US" sz="1600" dirty="0">
                <a:solidFill>
                  <a:srgbClr val="C00000"/>
                </a:solidFill>
                <a:latin typeface="Gill Sans MT" panose="020B0502020104020203" pitchFamily="34" charset="0"/>
                <a:cs typeface="Calibri"/>
              </a:rPr>
              <a:t>Treatment condition (intervention) of interest</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Pandemic-related ICEs addressed with the treatment policy should be reflected in the treatment condition definition.</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The extent of deviations related to adherence to study treatment and therapies planned to be covered by the treatment policy strategy should be evaluated for whether the treatment received remain sufficiently representative of what was intended.</a:t>
            </a:r>
          </a:p>
          <a:p>
            <a:pPr marL="305435" indent="-305435">
              <a:spcBef>
                <a:spcPts val="600"/>
              </a:spcBef>
            </a:pPr>
            <a:r>
              <a:rPr lang="en-US" sz="1600" dirty="0">
                <a:solidFill>
                  <a:srgbClr val="C00000"/>
                </a:solidFill>
                <a:latin typeface="Gill Sans MT" panose="020B0502020104020203" pitchFamily="34" charset="0"/>
                <a:cs typeface="Calibri"/>
              </a:rPr>
              <a:t>Target population </a:t>
            </a:r>
            <a:r>
              <a:rPr lang="en-US" sz="1600" dirty="0">
                <a:latin typeface="Gill Sans MT" panose="020B0502020104020203" pitchFamily="34" charset="0"/>
                <a:cs typeface="Calibri"/>
              </a:rPr>
              <a:t>as intended for the label</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Should generally remain as originally planned, unless study objectives change to cover the COVID-19 indication</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Demographic and disease characteristics of participants enrolled before and after the start of the pandemic may change. It should be considered whether the study sample remains representative of the target population.</a:t>
            </a:r>
          </a:p>
          <a:p>
            <a:pPr marL="305435" indent="-305435">
              <a:spcBef>
                <a:spcPts val="600"/>
              </a:spcBef>
            </a:pPr>
            <a:r>
              <a:rPr lang="en-US" sz="1600" dirty="0">
                <a:solidFill>
                  <a:srgbClr val="C00000"/>
                </a:solidFill>
                <a:latin typeface="Gill Sans MT" panose="020B0502020104020203" pitchFamily="34" charset="0"/>
                <a:cs typeface="Calibri"/>
              </a:rPr>
              <a:t>Variable (endpoint)</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Pandemic-related ICEs addressed with a composite strategy should be added to the endpoint definition.</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Validity of alternative measurement modalities or timepoint should be considered.</a:t>
            </a:r>
          </a:p>
          <a:p>
            <a:pPr marL="305435" indent="-305435">
              <a:spcBef>
                <a:spcPts val="600"/>
              </a:spcBef>
            </a:pPr>
            <a:r>
              <a:rPr lang="en-US" sz="1600" dirty="0">
                <a:solidFill>
                  <a:srgbClr val="C00000"/>
                </a:solidFill>
                <a:latin typeface="Gill Sans MT" panose="020B0502020104020203" pitchFamily="34" charset="0"/>
                <a:cs typeface="Calibri"/>
              </a:rPr>
              <a:t>Population-level summary of treatment effect</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Change may be needed if endpoint changed, e.g., due to the use of composite strategy</a:t>
            </a:r>
          </a:p>
          <a:p>
            <a:pPr marL="517525" lvl="1" indent="-231775">
              <a:spcBef>
                <a:spcPts val="600"/>
              </a:spcBef>
              <a:buClr>
                <a:schemeClr val="accent1"/>
              </a:buClr>
              <a:buFont typeface="Gill Sans MT" panose="020B0502020104020203" pitchFamily="34" charset="0"/>
              <a:buChar char="»"/>
            </a:pPr>
            <a:r>
              <a:rPr lang="en-US" sz="1600" dirty="0">
                <a:latin typeface="Gill Sans MT" panose="020B0502020104020203" pitchFamily="34" charset="0"/>
                <a:cs typeface="Calibri"/>
              </a:rPr>
              <a:t>Hazard ratio may need to be complemented with other summary measures, less sensitive to accrual and censoring patterns, in supportive analyses</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41</a:t>
            </a:fld>
            <a:endParaRPr lang="en-US"/>
          </a:p>
        </p:txBody>
      </p:sp>
    </p:spTree>
    <p:extLst>
      <p:ext uri="{BB962C8B-B14F-4D97-AF65-F5344CB8AC3E}">
        <p14:creationId xmlns:p14="http://schemas.microsoft.com/office/powerpoint/2010/main" val="3708137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E04D3-295E-4E98-B6F9-6A17CC2FB5EA}"/>
              </a:ext>
            </a:extLst>
          </p:cNvPr>
          <p:cNvSpPr>
            <a:spLocks noGrp="1"/>
          </p:cNvSpPr>
          <p:nvPr>
            <p:ph type="ctrTitle"/>
          </p:nvPr>
        </p:nvSpPr>
        <p:spPr>
          <a:xfrm>
            <a:off x="2412924" y="2063162"/>
            <a:ext cx="7366152" cy="1470025"/>
          </a:xfrm>
        </p:spPr>
        <p:txBody>
          <a:bodyPr/>
          <a:lstStyle/>
          <a:p>
            <a:r>
              <a:rPr lang="en-US"/>
              <a:t>Extra slides</a:t>
            </a:r>
            <a:endParaRPr lang="en-US" dirty="0"/>
          </a:p>
        </p:txBody>
      </p:sp>
    </p:spTree>
    <p:extLst>
      <p:ext uri="{BB962C8B-B14F-4D97-AF65-F5344CB8AC3E}">
        <p14:creationId xmlns:p14="http://schemas.microsoft.com/office/powerpoint/2010/main" val="2426876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43</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a:cs typeface="Calibri Light"/>
              </a:rPr>
              <a:t>Addressing deaths due to COVID-19</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239739" y="1600492"/>
            <a:ext cx="11712520" cy="4926790"/>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800"/>
              </a:spcBef>
            </a:pPr>
            <a:r>
              <a:rPr lang="en-US" sz="1800" b="1" dirty="0">
                <a:latin typeface="Gill Sans MT" panose="020B0502020104020203" pitchFamily="34" charset="0"/>
                <a:cs typeface="Calibri"/>
              </a:rPr>
              <a:t>In disease areas with minimal mortality </a:t>
            </a:r>
            <a:r>
              <a:rPr lang="en-US" sz="1800" dirty="0">
                <a:latin typeface="Gill Sans MT" panose="020B0502020104020203" pitchFamily="34" charset="0"/>
                <a:cs typeface="Calibri"/>
              </a:rPr>
              <a:t>where death (due to any causes) is not a component of the endpoint, a hypothetical strategy for deaths related to COVID-19 infections may be considered.</a:t>
            </a:r>
          </a:p>
          <a:p>
            <a:pPr marL="305435" indent="-305435">
              <a:spcBef>
                <a:spcPts val="1800"/>
              </a:spcBef>
            </a:pPr>
            <a:r>
              <a:rPr lang="en-US" sz="1800" b="1" dirty="0">
                <a:latin typeface="Gill Sans MT" panose="020B0502020104020203" pitchFamily="34" charset="0"/>
                <a:cs typeface="Calibri"/>
              </a:rPr>
              <a:t>For studies in severe diseases and/or elderly populations where death is part of the endpoint</a:t>
            </a:r>
            <a:r>
              <a:rPr lang="en-US" sz="1800" dirty="0">
                <a:latin typeface="Gill Sans MT" panose="020B0502020104020203" pitchFamily="34" charset="0"/>
                <a:cs typeface="Calibri"/>
              </a:rPr>
              <a:t>, more than one estimand may be of interest to fully characterize the treatment effect: </a:t>
            </a:r>
          </a:p>
          <a:p>
            <a:pPr lvl="1" indent="-457200">
              <a:spcBef>
                <a:spcPts val="1800"/>
              </a:spcBef>
              <a:buClr>
                <a:schemeClr val="accent1"/>
              </a:buClr>
              <a:buFont typeface="Gill Sans MT" panose="020B0502020104020203" pitchFamily="34" charset="0"/>
              <a:buChar char="»"/>
            </a:pPr>
            <a:r>
              <a:rPr lang="en-US" sz="1800" dirty="0">
                <a:latin typeface="Gill Sans MT" panose="020B0502020104020203" pitchFamily="34" charset="0"/>
                <a:cs typeface="Calibri"/>
              </a:rPr>
              <a:t>Estimand that includes COVID-19-related deaths in the endpoint, i.e., which uses a composite strategy, would evaluate the benefit of treatment in the presence of COVID-19 in the patient population; or constitute a conservative approach reflecting severity of the underlying risk factors associated with study disease.</a:t>
            </a:r>
          </a:p>
          <a:p>
            <a:pPr lvl="2" indent="-457200">
              <a:spcBef>
                <a:spcPts val="900"/>
              </a:spcBef>
              <a:buClr>
                <a:schemeClr val="accent1"/>
              </a:buClr>
              <a:buFont typeface="Gill Sans MT" panose="020B0502020104020203" pitchFamily="34" charset="0"/>
              <a:buChar char="»"/>
            </a:pPr>
            <a:r>
              <a:rPr lang="en-US" sz="1800" dirty="0">
                <a:latin typeface="Gill Sans MT" panose="020B0502020104020203" pitchFamily="34" charset="0"/>
                <a:cs typeface="Calibri"/>
              </a:rPr>
              <a:t>It is acknowledged that in trials that include elderly, frail, or immunocompromised participants, it may be difficult to adjudicate a death as caused by COVID-19 or whether the participant died with COVID-19.</a:t>
            </a:r>
          </a:p>
          <a:p>
            <a:pPr lvl="1" indent="-457200">
              <a:spcBef>
                <a:spcPts val="1800"/>
              </a:spcBef>
              <a:buClr>
                <a:schemeClr val="accent1"/>
              </a:buClr>
              <a:buFont typeface="Gill Sans MT" panose="020B0502020104020203" pitchFamily="34" charset="0"/>
              <a:buChar char="»"/>
            </a:pPr>
            <a:r>
              <a:rPr lang="en-US" sz="1800" dirty="0">
                <a:latin typeface="Gill Sans MT" panose="020B0502020104020203" pitchFamily="34" charset="0"/>
                <a:cs typeface="Calibri"/>
              </a:rPr>
              <a:t>Estimand using a hypothetical strategy for deaths related to COVID-19 infections would evaluate the benefit of treatment in the absence of COVID-19 (e.g., when the disease is eradicated or effective treatment options emerge).  </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43</a:t>
            </a:fld>
            <a:endParaRPr lang="en-US"/>
          </a:p>
        </p:txBody>
      </p:sp>
    </p:spTree>
    <p:extLst>
      <p:ext uri="{BB962C8B-B14F-4D97-AF65-F5344CB8AC3E}">
        <p14:creationId xmlns:p14="http://schemas.microsoft.com/office/powerpoint/2010/main" val="1807463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44</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endParaRPr lang="en-US">
              <a:latin typeface="Gill Sans MT" panose="020B0502020104020203" pitchFamily="34" charset="0"/>
              <a:cs typeface="Calibri Light"/>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44</a:t>
            </a:fld>
            <a:endParaRPr lang="en-US"/>
          </a:p>
        </p:txBody>
      </p:sp>
      <p:graphicFrame>
        <p:nvGraphicFramePr>
          <p:cNvPr id="9" name="Table 8">
            <a:extLst>
              <a:ext uri="{FF2B5EF4-FFF2-40B4-BE49-F238E27FC236}">
                <a16:creationId xmlns:a16="http://schemas.microsoft.com/office/drawing/2014/main" id="{4DAA359D-71E0-4711-806B-434061D61CE2}"/>
              </a:ext>
            </a:extLst>
          </p:cNvPr>
          <p:cNvGraphicFramePr>
            <a:graphicFrameLocks noGrp="1"/>
          </p:cNvGraphicFramePr>
          <p:nvPr>
            <p:extLst>
              <p:ext uri="{D42A27DB-BD31-4B8C-83A1-F6EECF244321}">
                <p14:modId xmlns:p14="http://schemas.microsoft.com/office/powerpoint/2010/main" val="506992861"/>
              </p:ext>
            </p:extLst>
          </p:nvPr>
        </p:nvGraphicFramePr>
        <p:xfrm>
          <a:off x="510884" y="1378338"/>
          <a:ext cx="11181198" cy="3968859"/>
        </p:xfrm>
        <a:graphic>
          <a:graphicData uri="http://schemas.openxmlformats.org/drawingml/2006/table">
            <a:tbl>
              <a:tblPr firstRow="1" bandRow="1"/>
              <a:tblGrid>
                <a:gridCol w="2322069">
                  <a:extLst>
                    <a:ext uri="{9D8B030D-6E8A-4147-A177-3AD203B41FA5}">
                      <a16:colId xmlns:a16="http://schemas.microsoft.com/office/drawing/2014/main" val="3392108996"/>
                    </a:ext>
                  </a:extLst>
                </a:gridCol>
                <a:gridCol w="994973">
                  <a:extLst>
                    <a:ext uri="{9D8B030D-6E8A-4147-A177-3AD203B41FA5}">
                      <a16:colId xmlns:a16="http://schemas.microsoft.com/office/drawing/2014/main" val="1991168424"/>
                    </a:ext>
                  </a:extLst>
                </a:gridCol>
                <a:gridCol w="2476622">
                  <a:extLst>
                    <a:ext uri="{9D8B030D-6E8A-4147-A177-3AD203B41FA5}">
                      <a16:colId xmlns:a16="http://schemas.microsoft.com/office/drawing/2014/main" val="2793011858"/>
                    </a:ext>
                  </a:extLst>
                </a:gridCol>
                <a:gridCol w="2875678">
                  <a:extLst>
                    <a:ext uri="{9D8B030D-6E8A-4147-A177-3AD203B41FA5}">
                      <a16:colId xmlns:a16="http://schemas.microsoft.com/office/drawing/2014/main" val="3265562256"/>
                    </a:ext>
                  </a:extLst>
                </a:gridCol>
                <a:gridCol w="2511856">
                  <a:extLst>
                    <a:ext uri="{9D8B030D-6E8A-4147-A177-3AD203B41FA5}">
                      <a16:colId xmlns:a16="http://schemas.microsoft.com/office/drawing/2014/main" val="2184284198"/>
                    </a:ext>
                  </a:extLst>
                </a:gridCol>
              </a:tblGrid>
              <a:tr h="232424">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ICE: Discontinuation of study treatment due to ….</a:t>
                      </a:r>
                    </a:p>
                  </a:txBody>
                  <a:tcP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endParaRPr lang="en-US"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400" dirty="0">
                          <a:latin typeface="+mn-lt"/>
                        </a:rPr>
                        <a:t>Rheumatoid Arthritis</a:t>
                      </a:r>
                    </a:p>
                  </a:txBody>
                  <a:tcPr anchor="ctr">
                    <a:lnL w="12700" cmpd="sng">
                      <a:solidFill>
                        <a:sysClr val="window" lastClr="FFFFFF"/>
                      </a:solidFill>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pPr marL="0" algn="ctr" defTabSz="457200" rtl="0" eaLnBrk="1" latinLnBrk="0" hangingPunct="1"/>
                      <a:r>
                        <a:rPr lang="en-US" sz="1400" b="1" kern="1200">
                          <a:solidFill>
                            <a:schemeClr val="lt1"/>
                          </a:solidFill>
                          <a:latin typeface="+mn-lt"/>
                          <a:ea typeface="+mn-ea"/>
                          <a:cs typeface="+mn-cs"/>
                        </a:rPr>
                        <a:t>Generalized Anxiety Disorder study </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US" sz="1400">
                          <a:latin typeface="+mn-lt"/>
                        </a:rPr>
                        <a:t>COPD study</a:t>
                      </a:r>
                    </a:p>
                  </a:txBody>
                  <a:tcPr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108505429"/>
                  </a:ext>
                </a:extLst>
              </a:tr>
              <a:tr h="524619">
                <a:tc row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l" defTabSz="914400" rtl="0" eaLnBrk="1" latinLnBrk="0" hangingPunct="1"/>
                      <a:r>
                        <a:rPr lang="en-US" sz="1400" b="1" kern="1200" dirty="0">
                          <a:solidFill>
                            <a:schemeClr val="lt1"/>
                          </a:solidFill>
                          <a:latin typeface="+mn-lt"/>
                          <a:ea typeface="+mn-ea"/>
                          <a:cs typeface="+mn-cs"/>
                        </a:rPr>
                        <a:t>… site operation disruptions</a:t>
                      </a: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a:solidFill>
                            <a:schemeClr val="accent6">
                              <a:lumMod val="75000"/>
                            </a:schemeClr>
                          </a:solidFill>
                          <a:latin typeface="+mn-lt"/>
                        </a:rPr>
                        <a:t>Estimand strategy:</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dirty="0">
                          <a:solidFill>
                            <a:srgbClr val="0070C0"/>
                          </a:solidFill>
                          <a:latin typeface="+mn-lt"/>
                        </a:rPr>
                        <a:t>Hypothetical</a:t>
                      </a:r>
                      <a:r>
                        <a:rPr lang="en-US" sz="1400" b="1" baseline="30000" dirty="0">
                          <a:solidFill>
                            <a:srgbClr val="0070C0"/>
                          </a:solidFill>
                          <a:latin typeface="+mn-lt"/>
                        </a:rPr>
                        <a:t>1</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latin typeface="+mn-lt"/>
                        </a:rPr>
                        <a:t>Hypothetical</a:t>
                      </a:r>
                      <a:r>
                        <a:rPr lang="en-US" sz="1400" b="1" baseline="30000" dirty="0">
                          <a:solidFill>
                            <a:srgbClr val="0070C0"/>
                          </a:solidFill>
                          <a:latin typeface="+mn-lt"/>
                        </a:rPr>
                        <a:t>1</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70C0"/>
                          </a:solidFill>
                          <a:latin typeface="+mn-lt"/>
                        </a:rPr>
                        <a:t>Hypothetical</a:t>
                      </a:r>
                      <a:r>
                        <a:rPr lang="en-US" sz="1400" b="1" baseline="30000" dirty="0">
                          <a:solidFill>
                            <a:srgbClr val="0070C0"/>
                          </a:solidFill>
                          <a:latin typeface="+mn-lt"/>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72272873"/>
                  </a:ext>
                </a:extLst>
              </a:tr>
              <a:tr h="441736">
                <a:tc vMerge="1">
                  <a:txBody>
                    <a:bodyPr/>
                    <a:lstStyle/>
                    <a:p>
                      <a:endParaRPr lang="en-US" sz="120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a:solidFill>
                            <a:srgbClr val="C00000"/>
                          </a:solidFill>
                          <a:latin typeface="+mn-lt"/>
                        </a:rPr>
                        <a:t>Analysis strategy: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dirty="0">
                          <a:solidFill>
                            <a:srgbClr val="C00000"/>
                          </a:solidFill>
                          <a:latin typeface="+mn-lt"/>
                        </a:rPr>
                        <a:t>MAR</a:t>
                      </a:r>
                      <a:r>
                        <a:rPr lang="en-US" sz="1400" b="1" baseline="30000" dirty="0">
                          <a:solidFill>
                            <a:srgbClr val="C00000"/>
                          </a:solidFill>
                          <a:latin typeface="+mn-lt"/>
                        </a:rPr>
                        <a:t>2</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mn-lt"/>
                        </a:rPr>
                        <a:t>MAR</a:t>
                      </a:r>
                      <a:r>
                        <a:rPr lang="en-US" sz="1400" b="1" baseline="30000" dirty="0">
                          <a:solidFill>
                            <a:srgbClr val="C00000"/>
                          </a:solidFill>
                          <a:latin typeface="+mn-lt"/>
                        </a:rPr>
                        <a:t>2</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C00000"/>
                          </a:solidFill>
                          <a:latin typeface="+mn-lt"/>
                        </a:rPr>
                        <a:t>MAR</a:t>
                      </a:r>
                      <a:r>
                        <a:rPr lang="en-US" sz="1400" b="1" baseline="30000" dirty="0">
                          <a:solidFill>
                            <a:srgbClr val="C00000"/>
                          </a:solidFill>
                          <a:latin typeface="+mn-lt"/>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0287669"/>
                  </a:ext>
                </a:extLst>
              </a:tr>
              <a:tr h="336664">
                <a:tc row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l" defTabSz="914400" rtl="0" eaLnBrk="1" latinLnBrk="0" hangingPunct="1"/>
                      <a:r>
                        <a:rPr lang="en-US" sz="1400" b="1" kern="1200">
                          <a:solidFill>
                            <a:schemeClr val="lt1"/>
                          </a:solidFill>
                          <a:latin typeface="+mn-lt"/>
                          <a:ea typeface="+mn-ea"/>
                          <a:cs typeface="+mn-cs"/>
                        </a:rPr>
                        <a:t>… participant’s perception of increased risk versus benefit from the study</a:t>
                      </a: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400" b="1" kern="1200">
                          <a:solidFill>
                            <a:schemeClr val="accent6">
                              <a:lumMod val="75000"/>
                            </a:schemeClr>
                          </a:solidFill>
                          <a:latin typeface="+mn-lt"/>
                          <a:ea typeface="+mn-ea"/>
                          <a:cs typeface="+mn-cs"/>
                        </a:rPr>
                        <a:t>Estimand strategy:</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kern="1200" dirty="0">
                          <a:solidFill>
                            <a:srgbClr val="0070C0"/>
                          </a:solidFill>
                          <a:latin typeface="+mn-lt"/>
                          <a:ea typeface="+mn-ea"/>
                          <a:cs typeface="Arial" panose="020B0604020202020204" pitchFamily="34" charset="0"/>
                        </a:rPr>
                        <a:t>Hypothetical</a:t>
                      </a:r>
                      <a:r>
                        <a:rPr lang="en-US" sz="1400" b="1" kern="1200" baseline="30000" dirty="0">
                          <a:solidFill>
                            <a:srgbClr val="0070C0"/>
                          </a:solidFill>
                          <a:latin typeface="+mn-lt"/>
                          <a:ea typeface="+mn-ea"/>
                          <a:cs typeface="Arial" panose="020B0604020202020204" pitchFamily="34" charset="0"/>
                        </a:rPr>
                        <a:t>1</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ea typeface="+mn-ea"/>
                          <a:cs typeface="+mn-cs"/>
                        </a:rPr>
                        <a:t>Hypothetical</a:t>
                      </a:r>
                      <a:r>
                        <a:rPr kumimoji="0" lang="en-US" sz="1400" b="1" i="0" u="none" strike="noStrike" kern="1200" cap="none" spc="0" normalizeH="0" baseline="30000" noProof="0">
                          <a:ln>
                            <a:noFill/>
                          </a:ln>
                          <a:solidFill>
                            <a:srgbClr val="0070C0"/>
                          </a:solidFill>
                          <a:effectLst/>
                          <a:uLnTx/>
                          <a:uFillTx/>
                          <a:latin typeface="Arial"/>
                          <a:ea typeface="+mn-ea"/>
                          <a:cs typeface="+mn-cs"/>
                        </a:rPr>
                        <a:t>1</a:t>
                      </a:r>
                      <a:endParaRPr kumimoji="0" lang="en-US" sz="1400" b="1" i="0" u="none" strike="noStrike" kern="1200" cap="none" spc="0" normalizeH="0" baseline="30000" noProof="0" dirty="0">
                        <a:ln>
                          <a:noFill/>
                        </a:ln>
                        <a:solidFill>
                          <a:srgbClr val="0070C0"/>
                        </a:solidFill>
                        <a:effectLst/>
                        <a:uLnTx/>
                        <a:uFillTx/>
                        <a:latin typeface="Arial"/>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Hypothetical</a:t>
                      </a:r>
                      <a:r>
                        <a:rPr kumimoji="0" lang="en-US" sz="1400" b="1" i="0" u="none" strike="noStrike" kern="1200" cap="none" spc="0" normalizeH="0" baseline="30000" noProof="0" dirty="0">
                          <a:ln>
                            <a:noFill/>
                          </a:ln>
                          <a:solidFill>
                            <a:srgbClr val="0070C0"/>
                          </a:solidFill>
                          <a:effectLst/>
                          <a:uLnTx/>
                          <a:uFillTx/>
                          <a:latin typeface="Arial"/>
                          <a:ea typeface="+mn-ea"/>
                          <a:cs typeface="+mn-cs"/>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535739501"/>
                  </a:ext>
                </a:extLst>
              </a:tr>
              <a:tr h="441736">
                <a:tc vMerge="1">
                  <a:txBody>
                    <a:bodyPr/>
                    <a:lstStyle/>
                    <a:p>
                      <a:endParaRPr lang="en-US" sz="120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400" b="1" kern="1200">
                          <a:solidFill>
                            <a:srgbClr val="C00000"/>
                          </a:solidFill>
                          <a:latin typeface="+mn-lt"/>
                          <a:ea typeface="+mn-ea"/>
                          <a:cs typeface="+mn-cs"/>
                        </a:rPr>
                        <a:t>Analysis strategy: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kern="1200" dirty="0">
                          <a:solidFill>
                            <a:srgbClr val="C00000"/>
                          </a:solidFill>
                          <a:latin typeface="Calibri" panose="020F0502020204030204"/>
                          <a:ea typeface="+mn-ea"/>
                          <a:cs typeface="+mn-cs"/>
                        </a:rPr>
                        <a:t>MAR</a:t>
                      </a:r>
                      <a:r>
                        <a:rPr lang="en-US" sz="1400" b="1" kern="1200" baseline="30000" dirty="0">
                          <a:solidFill>
                            <a:srgbClr val="C00000"/>
                          </a:solidFill>
                          <a:latin typeface="Calibri" panose="020F0502020204030204"/>
                          <a:ea typeface="+mn-ea"/>
                          <a:cs typeface="+mn-cs"/>
                        </a:rPr>
                        <a:t>2</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pPr algn="ctr"/>
                      <a:r>
                        <a:rPr lang="en-US" sz="1400" b="1" dirty="0">
                          <a:solidFill>
                            <a:srgbClr val="FF0000"/>
                          </a:solidFill>
                          <a:latin typeface="+mn-lt"/>
                        </a:rPr>
                        <a:t>MNAR</a:t>
                      </a:r>
                      <a:r>
                        <a:rPr lang="en-US" sz="1400" b="1" baseline="30000" dirty="0">
                          <a:solidFill>
                            <a:srgbClr val="FF0000"/>
                          </a:solidFill>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mn-lt"/>
                        </a:rPr>
                        <a:t>MNAR</a:t>
                      </a:r>
                      <a:r>
                        <a:rPr lang="en-US" sz="1400" b="1" baseline="30000" dirty="0">
                          <a:solidFill>
                            <a:srgbClr val="FF0000"/>
                          </a:solidFill>
                          <a:latin typeface="+mn-lt"/>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13597433"/>
                  </a:ext>
                </a:extLst>
              </a:tr>
              <a:tr h="596438">
                <a:tc row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l" defTabSz="914400" rtl="0" eaLnBrk="1" latinLnBrk="0" hangingPunct="1"/>
                      <a:r>
                        <a:rPr lang="en-US" sz="1400" b="1" kern="1200">
                          <a:solidFill>
                            <a:schemeClr val="lt1"/>
                          </a:solidFill>
                          <a:latin typeface="+mn-lt"/>
                          <a:ea typeface="+mn-ea"/>
                          <a:cs typeface="+mn-cs"/>
                        </a:rPr>
                        <a:t>… severe complications of COVID-19 infection and start of COVID-19 therapy</a:t>
                      </a:r>
                    </a:p>
                    <a:p>
                      <a:pPr marL="0" algn="l" defTabSz="914400" rtl="0" eaLnBrk="1" latinLnBrk="0" hangingPunct="1"/>
                      <a:endParaRPr lang="en-US" sz="1400" b="1" kern="1200">
                        <a:solidFill>
                          <a:schemeClr val="lt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400" b="1" kern="1200">
                          <a:solidFill>
                            <a:schemeClr val="accent6">
                              <a:lumMod val="75000"/>
                            </a:schemeClr>
                          </a:solidFill>
                          <a:latin typeface="+mn-lt"/>
                          <a:ea typeface="+mn-ea"/>
                          <a:cs typeface="+mn-cs"/>
                        </a:rPr>
                        <a:t>Estimand strategy:</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kern="1200" dirty="0">
                          <a:solidFill>
                            <a:srgbClr val="0070C0"/>
                          </a:solidFill>
                          <a:latin typeface="+mn-lt"/>
                          <a:ea typeface="+mn-ea"/>
                          <a:cs typeface="+mn-cs"/>
                        </a:rPr>
                        <a:t>Hypothetical</a:t>
                      </a:r>
                      <a:r>
                        <a:rPr lang="en-US" sz="1400" b="1" kern="1200" baseline="30000" dirty="0">
                          <a:solidFill>
                            <a:srgbClr val="0070C0"/>
                          </a:solidFill>
                          <a:latin typeface="+mn-lt"/>
                          <a:ea typeface="+mn-ea"/>
                          <a:cs typeface="+mn-cs"/>
                        </a:rPr>
                        <a:t>1</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0070C0"/>
                          </a:solidFill>
                          <a:latin typeface="+mn-lt"/>
                          <a:ea typeface="+mn-ea"/>
                          <a:cs typeface="+mn-cs"/>
                        </a:rPr>
                        <a:t>Hypothetical</a:t>
                      </a:r>
                      <a:r>
                        <a:rPr lang="en-US" sz="1400" b="1" kern="1200" baseline="30000" dirty="0">
                          <a:solidFill>
                            <a:srgbClr val="0070C0"/>
                          </a:solidFill>
                          <a:latin typeface="+mn-lt"/>
                          <a:ea typeface="+mn-ea"/>
                          <a:cs typeface="+mn-cs"/>
                        </a:rPr>
                        <a:t>1</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dirty="0">
                          <a:solidFill>
                            <a:srgbClr val="7030A0"/>
                          </a:solidFill>
                          <a:latin typeface="+mn-lt"/>
                        </a:rPr>
                        <a:t>Composite</a:t>
                      </a:r>
                    </a:p>
                  </a:txBody>
                  <a:tcPr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722104563"/>
                  </a:ext>
                </a:extLst>
              </a:tr>
              <a:tr h="441736">
                <a:tc vMerge="1">
                  <a:txBody>
                    <a:bodyPr/>
                    <a:lstStyle/>
                    <a:p>
                      <a:endParaRPr lang="en-US" sz="1200"/>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marL="0" algn="ctr" defTabSz="914400" rtl="0" eaLnBrk="1" latinLnBrk="0" hangingPunct="1"/>
                      <a:r>
                        <a:rPr lang="en-US" sz="1400" b="1" kern="1200">
                          <a:solidFill>
                            <a:srgbClr val="C00000"/>
                          </a:solidFill>
                          <a:latin typeface="+mn-lt"/>
                          <a:ea typeface="+mn-ea"/>
                          <a:cs typeface="+mn-cs"/>
                        </a:rPr>
                        <a:t>Analysis strategy:</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kern="1200" dirty="0">
                          <a:solidFill>
                            <a:srgbClr val="C00000"/>
                          </a:solidFill>
                          <a:latin typeface="Calibri" panose="020F0502020204030204"/>
                          <a:ea typeface="+mn-ea"/>
                          <a:cs typeface="+mn-cs"/>
                        </a:rPr>
                        <a:t>MAR</a:t>
                      </a:r>
                      <a:r>
                        <a:rPr lang="en-US" sz="1400" b="1" kern="1200" baseline="30000" dirty="0">
                          <a:solidFill>
                            <a:srgbClr val="C00000"/>
                          </a:solidFill>
                          <a:latin typeface="Calibri" panose="020F0502020204030204"/>
                          <a:ea typeface="+mn-ea"/>
                          <a:cs typeface="+mn-cs"/>
                        </a:rPr>
                        <a:t>2</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p>
                      <a:pPr algn="ctr"/>
                      <a:r>
                        <a:rPr lang="en-US" sz="1400" b="1" dirty="0">
                          <a:solidFill>
                            <a:srgbClr val="C00000"/>
                          </a:solidFill>
                          <a:latin typeface="+mn-lt"/>
                        </a:rPr>
                        <a:t>MAR</a:t>
                      </a:r>
                      <a:r>
                        <a:rPr lang="en-US" sz="1400" b="1" baseline="30000" dirty="0">
                          <a:solidFill>
                            <a:srgbClr val="C00000"/>
                          </a:solidFill>
                          <a:latin typeface="+mn-lt"/>
                        </a:rPr>
                        <a:t>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a:r>
                        <a:rPr lang="en-US" sz="1400" b="1" dirty="0">
                          <a:solidFill>
                            <a:schemeClr val="accent3"/>
                          </a:solidFill>
                          <a:latin typeface="+mn-lt"/>
                        </a:rPr>
                        <a:t>Unfavorable endpoint value</a:t>
                      </a:r>
                    </a:p>
                  </a:txBody>
                  <a:tcPr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804497688"/>
                  </a:ext>
                </a:extLst>
              </a:tr>
            </a:tbl>
          </a:graphicData>
        </a:graphic>
      </p:graphicFrame>
      <p:sp>
        <p:nvSpPr>
          <p:cNvPr id="8" name="Rectangle 7">
            <a:extLst>
              <a:ext uri="{FF2B5EF4-FFF2-40B4-BE49-F238E27FC236}">
                <a16:creationId xmlns:a16="http://schemas.microsoft.com/office/drawing/2014/main" id="{2B01EE9D-84A5-4EAB-9DE7-B4653507B570}"/>
              </a:ext>
            </a:extLst>
          </p:cNvPr>
          <p:cNvSpPr/>
          <p:nvPr/>
        </p:nvSpPr>
        <p:spPr>
          <a:xfrm>
            <a:off x="361949" y="5511909"/>
            <a:ext cx="11772900" cy="738664"/>
          </a:xfrm>
          <a:prstGeom prst="rect">
            <a:avLst/>
          </a:prstGeom>
        </p:spPr>
        <p:txBody>
          <a:bodyPr wrap="square">
            <a:spAutoFit/>
          </a:bodyPr>
          <a:lstStyle/>
          <a:p>
            <a:pPr marL="342900" indent="-342900">
              <a:buAutoNum type="arabicPeriod"/>
            </a:pPr>
            <a:r>
              <a:rPr lang="en-US" sz="1400" dirty="0">
                <a:solidFill>
                  <a:srgbClr val="0070C0"/>
                </a:solidFill>
              </a:rPr>
              <a:t>“If participant did not discontinue study drug at that time”. This includes possibility of discontinuing later due to non-pandemic related reasons.</a:t>
            </a:r>
          </a:p>
          <a:p>
            <a:pPr marL="342900" indent="-342900">
              <a:buFontTx/>
              <a:buAutoNum type="arabicPeriod"/>
            </a:pPr>
            <a:r>
              <a:rPr lang="en-US" sz="1400" dirty="0">
                <a:solidFill>
                  <a:srgbClr val="C00000"/>
                </a:solidFill>
              </a:rPr>
              <a:t>Predict outcome under the assumption that it would be similar to participants who did not discontinue, adjusting for relevant covariates.*</a:t>
            </a:r>
          </a:p>
          <a:p>
            <a:pPr marL="342900" indent="-342900">
              <a:buFontTx/>
              <a:buAutoNum type="arabicPeriod"/>
            </a:pPr>
            <a:r>
              <a:rPr lang="en-US" sz="1400" dirty="0">
                <a:solidFill>
                  <a:srgbClr val="FF0000"/>
                </a:solidFill>
              </a:rPr>
              <a:t>Predict outcome under the assumption of lower than average treatment effect in similar participants who did not discontinue.</a:t>
            </a:r>
            <a:endParaRPr lang="en-US" sz="1400" dirty="0"/>
          </a:p>
        </p:txBody>
      </p:sp>
      <p:sp>
        <p:nvSpPr>
          <p:cNvPr id="11" name="Title 1">
            <a:extLst>
              <a:ext uri="{FF2B5EF4-FFF2-40B4-BE49-F238E27FC236}">
                <a16:creationId xmlns:a16="http://schemas.microsoft.com/office/drawing/2014/main" id="{BED5800C-CAFF-40C5-B9B8-6CBEAD094D2B}"/>
              </a:ext>
            </a:extLst>
          </p:cNvPr>
          <p:cNvSpPr txBox="1">
            <a:spLocks/>
          </p:cNvSpPr>
          <p:nvPr/>
        </p:nvSpPr>
        <p:spPr>
          <a:xfrm>
            <a:off x="733591" y="129160"/>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Examples of estimand and analysis strategies for study treatment discontinuations</a:t>
            </a:r>
          </a:p>
        </p:txBody>
      </p:sp>
      <p:sp>
        <p:nvSpPr>
          <p:cNvPr id="13" name="Rectangle 12">
            <a:extLst>
              <a:ext uri="{FF2B5EF4-FFF2-40B4-BE49-F238E27FC236}">
                <a16:creationId xmlns:a16="http://schemas.microsoft.com/office/drawing/2014/main" id="{93104F70-6E02-4269-8E6D-F3BCD0AD69AE}"/>
              </a:ext>
            </a:extLst>
          </p:cNvPr>
          <p:cNvSpPr/>
          <p:nvPr/>
        </p:nvSpPr>
        <p:spPr>
          <a:xfrm>
            <a:off x="361949" y="1267493"/>
            <a:ext cx="2529841" cy="4135915"/>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6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9460EEA-891D-4C2A-8B1F-45F6B45AC297}"/>
              </a:ext>
            </a:extLst>
          </p:cNvPr>
          <p:cNvGraphicFramePr>
            <a:graphicFrameLocks noGrp="1"/>
          </p:cNvGraphicFramePr>
          <p:nvPr>
            <p:ph idx="1"/>
            <p:extLst>
              <p:ext uri="{D42A27DB-BD31-4B8C-83A1-F6EECF244321}">
                <p14:modId xmlns:p14="http://schemas.microsoft.com/office/powerpoint/2010/main" val="3194807808"/>
              </p:ext>
            </p:extLst>
          </p:nvPr>
        </p:nvGraphicFramePr>
        <p:xfrm>
          <a:off x="262128" y="1280015"/>
          <a:ext cx="11667744" cy="4981872"/>
        </p:xfrm>
        <a:graphic>
          <a:graphicData uri="http://schemas.openxmlformats.org/drawingml/2006/table">
            <a:tbl>
              <a:tblPr firstRow="1" firstCol="1" bandRow="1">
                <a:tableStyleId>{5C22544A-7EE6-4342-B048-85BDC9FD1C3A}</a:tableStyleId>
              </a:tblPr>
              <a:tblGrid>
                <a:gridCol w="4895088">
                  <a:extLst>
                    <a:ext uri="{9D8B030D-6E8A-4147-A177-3AD203B41FA5}">
                      <a16:colId xmlns:a16="http://schemas.microsoft.com/office/drawing/2014/main" val="4258688726"/>
                    </a:ext>
                  </a:extLst>
                </a:gridCol>
                <a:gridCol w="6772656">
                  <a:extLst>
                    <a:ext uri="{9D8B030D-6E8A-4147-A177-3AD203B41FA5}">
                      <a16:colId xmlns:a16="http://schemas.microsoft.com/office/drawing/2014/main" val="3124397496"/>
                    </a:ext>
                  </a:extLst>
                </a:gridCol>
              </a:tblGrid>
              <a:tr h="548939">
                <a:tc>
                  <a:txBody>
                    <a:bodyPr/>
                    <a:lstStyle/>
                    <a:p>
                      <a:pPr marL="0" marR="0">
                        <a:lnSpc>
                          <a:spcPct val="200000"/>
                        </a:lnSpc>
                        <a:spcBef>
                          <a:spcPts val="0"/>
                        </a:spcBef>
                        <a:spcAft>
                          <a:spcPts val="0"/>
                        </a:spcAft>
                      </a:pPr>
                      <a:r>
                        <a:rPr lang="en-GB" sz="2000" dirty="0">
                          <a:effectLst/>
                          <a:latin typeface="Gill Sans MT"/>
                        </a:rPr>
                        <a:t>Example of Factor </a:t>
                      </a:r>
                      <a:endParaRPr lang="en-US" sz="2000" dirty="0">
                        <a:effectLst/>
                        <a:latin typeface="Gill Sans MT"/>
                        <a:ea typeface="Times New Roman" panose="02020603050405020304" pitchFamily="18" charset="0"/>
                      </a:endParaRPr>
                    </a:p>
                  </a:txBody>
                  <a:tcPr marR="35987" marT="0" marB="0"/>
                </a:tc>
                <a:tc>
                  <a:txBody>
                    <a:bodyPr/>
                    <a:lstStyle/>
                    <a:p>
                      <a:pPr marL="0" marR="0">
                        <a:lnSpc>
                          <a:spcPct val="200000"/>
                        </a:lnSpc>
                        <a:spcBef>
                          <a:spcPts val="0"/>
                        </a:spcBef>
                        <a:spcAft>
                          <a:spcPts val="0"/>
                        </a:spcAft>
                      </a:pPr>
                      <a:r>
                        <a:rPr lang="en-GB" sz="2000" dirty="0">
                          <a:effectLst/>
                          <a:latin typeface="Gill Sans MT"/>
                        </a:rPr>
                        <a:t>Example of Impact</a:t>
                      </a:r>
                      <a:endParaRPr lang="en-US" sz="2000" dirty="0">
                        <a:effectLst/>
                        <a:latin typeface="Gill Sans MT"/>
                        <a:ea typeface="Times New Roman" panose="02020603050405020304" pitchFamily="18" charset="0"/>
                      </a:endParaRPr>
                    </a:p>
                  </a:txBody>
                  <a:tcPr marR="35987" marT="0" marB="0"/>
                </a:tc>
                <a:extLst>
                  <a:ext uri="{0D108BD9-81ED-4DB2-BD59-A6C34878D82A}">
                    <a16:rowId xmlns:a16="http://schemas.microsoft.com/office/drawing/2014/main" val="2900879457"/>
                  </a:ext>
                </a:extLst>
              </a:tr>
              <a:tr h="1499462">
                <a:tc>
                  <a:txBody>
                    <a:bodyPr/>
                    <a:lstStyle/>
                    <a:p>
                      <a:pPr marL="0" marR="0">
                        <a:lnSpc>
                          <a:spcPct val="100000"/>
                        </a:lnSpc>
                        <a:spcBef>
                          <a:spcPts val="0"/>
                        </a:spcBef>
                        <a:spcAft>
                          <a:spcPts val="0"/>
                        </a:spcAft>
                      </a:pPr>
                      <a:r>
                        <a:rPr lang="en-GB" sz="2000" b="1" dirty="0">
                          <a:effectLst/>
                          <a:latin typeface="Gill Sans MT"/>
                        </a:rPr>
                        <a:t>Quarantines </a:t>
                      </a:r>
                    </a:p>
                    <a:p>
                      <a:pPr marL="0" marR="0">
                        <a:lnSpc>
                          <a:spcPct val="100000"/>
                        </a:lnSpc>
                        <a:spcBef>
                          <a:spcPts val="0"/>
                        </a:spcBef>
                        <a:spcAft>
                          <a:spcPts val="0"/>
                        </a:spcAft>
                      </a:pPr>
                      <a:r>
                        <a:rPr lang="en-GB" sz="2000" b="1" dirty="0">
                          <a:effectLst/>
                          <a:latin typeface="Gill Sans MT"/>
                        </a:rPr>
                        <a:t>Travel limitations</a:t>
                      </a:r>
                    </a:p>
                    <a:p>
                      <a:pPr marL="0" marR="0">
                        <a:lnSpc>
                          <a:spcPct val="100000"/>
                        </a:lnSpc>
                        <a:spcBef>
                          <a:spcPts val="0"/>
                        </a:spcBef>
                        <a:spcAft>
                          <a:spcPts val="0"/>
                        </a:spcAft>
                      </a:pPr>
                      <a:r>
                        <a:rPr lang="en-GB" sz="2000" b="1" dirty="0">
                          <a:effectLst/>
                          <a:latin typeface="Gill Sans MT"/>
                        </a:rPr>
                        <a:t>Site closures</a:t>
                      </a:r>
                    </a:p>
                    <a:p>
                      <a:pPr marL="0" marR="0">
                        <a:lnSpc>
                          <a:spcPct val="100000"/>
                        </a:lnSpc>
                        <a:spcBef>
                          <a:spcPts val="0"/>
                        </a:spcBef>
                        <a:spcAft>
                          <a:spcPts val="0"/>
                        </a:spcAft>
                      </a:pPr>
                      <a:r>
                        <a:rPr lang="en-GB" sz="2000" b="1" dirty="0">
                          <a:effectLst/>
                          <a:latin typeface="Gill Sans MT"/>
                        </a:rPr>
                        <a:t>Reduced site staff availability</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Missed or delayed visits and assessments</a:t>
                      </a:r>
                      <a:endParaRPr lang="en-US" sz="1700" dirty="0">
                        <a:effectLst/>
                        <a:latin typeface="Gill Sans MT"/>
                      </a:endParaRP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Inability to access study treatment</a:t>
                      </a:r>
                      <a:endParaRPr lang="en-US" sz="1700" dirty="0">
                        <a:effectLst/>
                        <a:latin typeface="Gill Sans MT"/>
                      </a:endParaRP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Loss to follow-up</a:t>
                      </a:r>
                      <a:endParaRPr lang="en-US" sz="1700" dirty="0">
                        <a:effectLst/>
                        <a:latin typeface="Gill Sans MT"/>
                      </a:endParaRP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Different investigators / different measurement modalities</a:t>
                      </a:r>
                      <a:endParaRPr lang="en-US" sz="1700" dirty="0">
                        <a:effectLst/>
                        <a:latin typeface="Gill Sans MT"/>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GB" sz="1700" dirty="0">
                          <a:effectLst/>
                          <a:latin typeface="Gill Sans MT"/>
                        </a:rPr>
                        <a:t>Delayed patient enrolment</a:t>
                      </a:r>
                      <a:endParaRPr lang="en-US" sz="1700" dirty="0">
                        <a:effectLst/>
                        <a:latin typeface="Gill Sans MT"/>
                        <a:ea typeface="Times New Roman" panose="02020603050405020304" pitchFamily="18" charset="0"/>
                      </a:endParaRPr>
                    </a:p>
                  </a:txBody>
                  <a:tcPr marR="35987" marT="0" marB="0" anchor="ctr"/>
                </a:tc>
                <a:extLst>
                  <a:ext uri="{0D108BD9-81ED-4DB2-BD59-A6C34878D82A}">
                    <a16:rowId xmlns:a16="http://schemas.microsoft.com/office/drawing/2014/main" val="1100923779"/>
                  </a:ext>
                </a:extLst>
              </a:tr>
              <a:tr h="715620">
                <a:tc>
                  <a:txBody>
                    <a:bodyPr/>
                    <a:lstStyle/>
                    <a:p>
                      <a:pPr marL="0" marR="0">
                        <a:lnSpc>
                          <a:spcPct val="100000"/>
                        </a:lnSpc>
                        <a:spcBef>
                          <a:spcPts val="0"/>
                        </a:spcBef>
                        <a:spcAft>
                          <a:spcPts val="0"/>
                        </a:spcAft>
                      </a:pPr>
                      <a:r>
                        <a:rPr lang="en-GB" sz="2000" b="1" dirty="0">
                          <a:effectLst/>
                          <a:latin typeface="Gill Sans MT"/>
                        </a:rPr>
                        <a:t>Interruptions to drug supply chain</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Missed dosing of study drugs</a:t>
                      </a:r>
                      <a:endParaRPr lang="en-US" sz="1700" dirty="0">
                        <a:effectLst/>
                        <a:latin typeface="Gill Sans MT"/>
                      </a:endParaRP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Changes in background/concomitant medications</a:t>
                      </a:r>
                      <a:endParaRPr lang="en-US" sz="1700" dirty="0">
                        <a:effectLst/>
                        <a:latin typeface="Gill Sans MT"/>
                        <a:ea typeface="Times New Roman" panose="02020603050405020304" pitchFamily="18" charset="0"/>
                      </a:endParaRPr>
                    </a:p>
                  </a:txBody>
                  <a:tcPr marR="35987" marT="0" marB="0" anchor="ctr"/>
                </a:tc>
                <a:extLst>
                  <a:ext uri="{0D108BD9-81ED-4DB2-BD59-A6C34878D82A}">
                    <a16:rowId xmlns:a16="http://schemas.microsoft.com/office/drawing/2014/main" val="2980559987"/>
                  </a:ext>
                </a:extLst>
              </a:tr>
              <a:tr h="572228">
                <a:tc>
                  <a:txBody>
                    <a:bodyPr/>
                    <a:lstStyle/>
                    <a:p>
                      <a:pPr marL="0" marR="0">
                        <a:lnSpc>
                          <a:spcPct val="100000"/>
                        </a:lnSpc>
                        <a:spcBef>
                          <a:spcPts val="0"/>
                        </a:spcBef>
                        <a:spcAft>
                          <a:spcPts val="0"/>
                        </a:spcAft>
                      </a:pPr>
                      <a:r>
                        <a:rPr lang="en-GB" sz="2000" b="1" dirty="0">
                          <a:effectLst/>
                          <a:latin typeface="Gill Sans MT"/>
                        </a:rPr>
                        <a:t>Alternative administration of drug</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Increased risk of dosing errors </a:t>
                      </a:r>
                      <a:endParaRPr lang="en-US" sz="1700" dirty="0">
                        <a:effectLst/>
                        <a:latin typeface="Gill Sans MT"/>
                      </a:endParaRP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Equivalence of methods of administration</a:t>
                      </a:r>
                      <a:endParaRPr lang="en-US" sz="1700" dirty="0">
                        <a:effectLst/>
                        <a:latin typeface="Gill Sans MT"/>
                        <a:ea typeface="Times New Roman" panose="02020603050405020304" pitchFamily="18" charset="0"/>
                      </a:endParaRPr>
                    </a:p>
                  </a:txBody>
                  <a:tcPr marR="35987" marT="0" marB="0" anchor="ctr"/>
                </a:tc>
                <a:extLst>
                  <a:ext uri="{0D108BD9-81ED-4DB2-BD59-A6C34878D82A}">
                    <a16:rowId xmlns:a16="http://schemas.microsoft.com/office/drawing/2014/main" val="3957321789"/>
                  </a:ext>
                </a:extLst>
              </a:tr>
              <a:tr h="413732">
                <a:tc>
                  <a:txBody>
                    <a:bodyPr/>
                    <a:lstStyle/>
                    <a:p>
                      <a:pPr marL="0" marR="0">
                        <a:lnSpc>
                          <a:spcPct val="100000"/>
                        </a:lnSpc>
                        <a:spcBef>
                          <a:spcPts val="0"/>
                        </a:spcBef>
                        <a:spcAft>
                          <a:spcPts val="0"/>
                        </a:spcAft>
                      </a:pPr>
                      <a:r>
                        <a:rPr lang="en-GB" sz="2000" b="1" dirty="0">
                          <a:effectLst/>
                          <a:latin typeface="Gill Sans MT"/>
                        </a:rPr>
                        <a:t>Alternative collection of specimens</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Reconciliation and verification</a:t>
                      </a:r>
                      <a:endParaRPr lang="en-US" sz="1700" dirty="0">
                        <a:effectLst/>
                        <a:latin typeface="Gill Sans MT"/>
                        <a:ea typeface="Times New Roman" panose="02020603050405020304" pitchFamily="18" charset="0"/>
                      </a:endParaRPr>
                    </a:p>
                  </a:txBody>
                  <a:tcPr marR="35987" marT="0" marB="0" anchor="ctr"/>
                </a:tc>
                <a:extLst>
                  <a:ext uri="{0D108BD9-81ED-4DB2-BD59-A6C34878D82A}">
                    <a16:rowId xmlns:a16="http://schemas.microsoft.com/office/drawing/2014/main" val="1222009487"/>
                  </a:ext>
                </a:extLst>
              </a:tr>
              <a:tr h="316992">
                <a:tc>
                  <a:txBody>
                    <a:bodyPr/>
                    <a:lstStyle/>
                    <a:p>
                      <a:pPr marL="0" marR="0">
                        <a:lnSpc>
                          <a:spcPct val="100000"/>
                        </a:lnSpc>
                        <a:spcBef>
                          <a:spcPts val="0"/>
                        </a:spcBef>
                        <a:spcAft>
                          <a:spcPts val="0"/>
                        </a:spcAft>
                      </a:pPr>
                      <a:r>
                        <a:rPr lang="en-GB" sz="2000" b="1" dirty="0">
                          <a:effectLst/>
                          <a:latin typeface="Gill Sans MT"/>
                        </a:rPr>
                        <a:t>Alternative data collection</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Exchangeability of assessment methods</a:t>
                      </a:r>
                      <a:endParaRPr lang="en-US" sz="1700" dirty="0">
                        <a:effectLst/>
                        <a:latin typeface="Gill Sans MT"/>
                        <a:ea typeface="Times New Roman" panose="02020603050405020304" pitchFamily="18" charset="0"/>
                      </a:endParaRPr>
                    </a:p>
                  </a:txBody>
                  <a:tcPr marR="35987" marT="0" marB="0" anchor="ctr"/>
                </a:tc>
                <a:extLst>
                  <a:ext uri="{0D108BD9-81ED-4DB2-BD59-A6C34878D82A}">
                    <a16:rowId xmlns:a16="http://schemas.microsoft.com/office/drawing/2014/main" val="1409165529"/>
                  </a:ext>
                </a:extLst>
              </a:tr>
              <a:tr h="914899">
                <a:tc>
                  <a:txBody>
                    <a:bodyPr/>
                    <a:lstStyle/>
                    <a:p>
                      <a:pPr marL="0" marR="0">
                        <a:lnSpc>
                          <a:spcPct val="100000"/>
                        </a:lnSpc>
                        <a:spcBef>
                          <a:spcPts val="0"/>
                        </a:spcBef>
                        <a:spcAft>
                          <a:spcPts val="0"/>
                        </a:spcAft>
                      </a:pPr>
                      <a:r>
                        <a:rPr lang="en-GB" sz="2000" b="1" dirty="0">
                          <a:effectLst/>
                          <a:latin typeface="Gill Sans MT"/>
                        </a:rPr>
                        <a:t>COVID-19 infection / treatment</a:t>
                      </a:r>
                      <a:endParaRPr lang="en-US" sz="2000" b="1" dirty="0">
                        <a:effectLst/>
                        <a:latin typeface="Gill Sans MT"/>
                        <a:ea typeface="Times New Roman" panose="02020603050405020304" pitchFamily="18" charset="0"/>
                      </a:endParaRPr>
                    </a:p>
                  </a:txBody>
                  <a:tcPr marR="35987" marT="0" marB="0" anchor="ct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700" dirty="0">
                          <a:effectLst/>
                          <a:latin typeface="Gill Sans MT"/>
                        </a:rPr>
                        <a:t>Interruption/discontinuation of study treatment and/or study  </a:t>
                      </a:r>
                    </a:p>
                    <a:p>
                      <a:pPr marL="342900" marR="0" lvl="0" indent="-342900">
                        <a:lnSpc>
                          <a:spcPct val="100000"/>
                        </a:lnSpc>
                        <a:spcBef>
                          <a:spcPts val="0"/>
                        </a:spcBef>
                        <a:spcAft>
                          <a:spcPts val="0"/>
                        </a:spcAft>
                        <a:buFont typeface="Symbol" panose="05050102010706020507" pitchFamily="18" charset="2"/>
                        <a:buChar char=""/>
                      </a:pPr>
                      <a:r>
                        <a:rPr lang="en-GB" sz="1700" dirty="0">
                          <a:effectLst/>
                          <a:latin typeface="Gill Sans MT"/>
                        </a:rPr>
                        <a:t>Potential effect on efficacy endpoints /</a:t>
                      </a:r>
                      <a:r>
                        <a:rPr lang="en-GB" sz="1700" dirty="0" err="1">
                          <a:effectLst/>
                          <a:latin typeface="Gill Sans MT"/>
                        </a:rPr>
                        <a:t>estimands</a:t>
                      </a:r>
                      <a:r>
                        <a:rPr lang="en-GB" sz="1700" dirty="0">
                          <a:effectLst/>
                          <a:latin typeface="Gill Sans MT"/>
                        </a:rPr>
                        <a:t> / safety </a:t>
                      </a:r>
                      <a:endParaRPr lang="en-US" sz="1700" dirty="0">
                        <a:effectLst/>
                        <a:latin typeface="Gill Sans MT"/>
                      </a:endParaRPr>
                    </a:p>
                    <a:p>
                      <a:pPr marL="342900" marR="0" lvl="0" indent="-342900" algn="l" defTabSz="457200" rtl="0" eaLnBrk="1" latinLnBrk="0" hangingPunct="1">
                        <a:lnSpc>
                          <a:spcPct val="100000"/>
                        </a:lnSpc>
                        <a:spcBef>
                          <a:spcPts val="0"/>
                        </a:spcBef>
                        <a:spcAft>
                          <a:spcPts val="0"/>
                        </a:spcAft>
                        <a:buFont typeface="Symbol" panose="05050102010706020507" pitchFamily="18" charset="2"/>
                        <a:buChar char=""/>
                      </a:pPr>
                      <a:r>
                        <a:rPr lang="en-US" sz="1700" kern="1200" dirty="0">
                          <a:solidFill>
                            <a:schemeClr val="dk1"/>
                          </a:solidFill>
                          <a:effectLst/>
                          <a:latin typeface="Gill Sans MT"/>
                          <a:ea typeface="+mn-ea"/>
                          <a:cs typeface="+mn-cs"/>
                        </a:rPr>
                        <a:t>Interactions of COVID-19 concomitant medications with study drugs</a:t>
                      </a:r>
                    </a:p>
                  </a:txBody>
                  <a:tcPr marR="35987" marT="0" marB="0" anchor="ctr"/>
                </a:tc>
                <a:extLst>
                  <a:ext uri="{0D108BD9-81ED-4DB2-BD59-A6C34878D82A}">
                    <a16:rowId xmlns:a16="http://schemas.microsoft.com/office/drawing/2014/main" val="1295815975"/>
                  </a:ext>
                </a:extLst>
              </a:tr>
            </a:tbl>
          </a:graphicData>
        </a:graphic>
      </p:graphicFrame>
      <p:sp>
        <p:nvSpPr>
          <p:cNvPr id="11" name="Titel 10">
            <a:extLst>
              <a:ext uri="{FF2B5EF4-FFF2-40B4-BE49-F238E27FC236}">
                <a16:creationId xmlns:a16="http://schemas.microsoft.com/office/drawing/2014/main" id="{18BF3B62-78CD-4BDB-B552-14B665A7BD59}"/>
              </a:ext>
            </a:extLst>
          </p:cNvPr>
          <p:cNvSpPr>
            <a:spLocks noGrp="1"/>
          </p:cNvSpPr>
          <p:nvPr>
            <p:ph type="title"/>
          </p:nvPr>
        </p:nvSpPr>
        <p:spPr/>
        <p:txBody>
          <a:bodyPr/>
          <a:lstStyle/>
          <a:p>
            <a:r>
              <a:rPr lang="en-US">
                <a:latin typeface="Gill Sans MT" panose="020B0502020104020203" pitchFamily="34" charset="0"/>
                <a:ea typeface="+mj-lt"/>
                <a:cs typeface="+mj-lt"/>
              </a:rPr>
              <a:t>COVID-19-related factors that are likely to impact ongoing trials</a:t>
            </a:r>
            <a:endParaRPr lang="en-US"/>
          </a:p>
        </p:txBody>
      </p:sp>
      <p:sp>
        <p:nvSpPr>
          <p:cNvPr id="5" name="Slide Number Placeholder 4">
            <a:extLst>
              <a:ext uri="{FF2B5EF4-FFF2-40B4-BE49-F238E27FC236}">
                <a16:creationId xmlns:a16="http://schemas.microsoft.com/office/drawing/2014/main" id="{0E8FFF0B-83E8-4372-94E6-F5CDD13389E1}"/>
              </a:ext>
            </a:extLst>
          </p:cNvPr>
          <p:cNvSpPr>
            <a:spLocks noGrp="1"/>
          </p:cNvSpPr>
          <p:nvPr>
            <p:ph type="sldNum" sz="quarter" idx="4"/>
          </p:nvPr>
        </p:nvSpPr>
        <p:spPr>
          <a:xfrm>
            <a:off x="9264271" y="6430774"/>
            <a:ext cx="2743200" cy="365125"/>
          </a:xfrm>
        </p:spPr>
        <p:txBody>
          <a:bodyPr/>
          <a:lstStyle/>
          <a:p>
            <a:r>
              <a:rPr lang="en-US" dirty="0"/>
              <a:t>Page </a:t>
            </a:r>
            <a:fld id="{127D9164-07AF-9947-BAED-B5CA6D2A48F4}" type="slidenum">
              <a:rPr lang="en-US" smtClean="0"/>
              <a:pPr/>
              <a:t>5</a:t>
            </a:fld>
            <a:endParaRPr lang="en-US" dirty="0"/>
          </a:p>
        </p:txBody>
      </p:sp>
    </p:spTree>
    <p:extLst>
      <p:ext uri="{BB962C8B-B14F-4D97-AF65-F5344CB8AC3E}">
        <p14:creationId xmlns:p14="http://schemas.microsoft.com/office/powerpoint/2010/main" val="44907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66;p15">
            <a:extLst>
              <a:ext uri="{FF2B5EF4-FFF2-40B4-BE49-F238E27FC236}">
                <a16:creationId xmlns:a16="http://schemas.microsoft.com/office/drawing/2014/main" id="{0A974271-5FDA-445C-8C91-FF13A0B2C294}"/>
              </a:ext>
            </a:extLst>
          </p:cNvPr>
          <p:cNvSpPr txBox="1">
            <a:spLocks noGrp="1"/>
          </p:cNvSpPr>
          <p:nvPr>
            <p:ph idx="1"/>
          </p:nvPr>
        </p:nvSpPr>
        <p:spPr>
          <a:xfrm>
            <a:off x="314157" y="1337842"/>
            <a:ext cx="11296650" cy="5303388"/>
          </a:xfrm>
        </p:spPr>
        <p:txBody>
          <a:bodyPr>
            <a:normAutofit/>
          </a:bodyPr>
          <a:lstStyle/>
          <a:p>
            <a:pPr lvl="0">
              <a:spcBef>
                <a:spcPts val="1200"/>
              </a:spcBef>
            </a:pPr>
            <a:r>
              <a:rPr lang="en-US" sz="2200" dirty="0">
                <a:latin typeface="Gill Sans MT" panose="020B0502020104020203" pitchFamily="34" charset="0"/>
              </a:rPr>
              <a:t>Determine whether any trial modifications should be performed to protect participant safety</a:t>
            </a:r>
          </a:p>
          <a:p>
            <a:pPr>
              <a:spcBef>
                <a:spcPts val="1200"/>
              </a:spcBef>
            </a:pPr>
            <a:r>
              <a:rPr lang="en-US" sz="2200" dirty="0">
                <a:latin typeface="Gill Sans MT" panose="020B0502020104020203" pitchFamily="34" charset="0"/>
              </a:rPr>
              <a:t>Determine impact on planned estimands </a:t>
            </a:r>
          </a:p>
          <a:p>
            <a:pPr>
              <a:spcBef>
                <a:spcPts val="1200"/>
              </a:spcBef>
            </a:pPr>
            <a:r>
              <a:rPr lang="en-US" sz="2200" dirty="0">
                <a:latin typeface="Gill Sans MT" panose="020B0502020104020203" pitchFamily="34" charset="0"/>
              </a:rPr>
              <a:t>Determine what additional information needs to be collected</a:t>
            </a:r>
          </a:p>
          <a:p>
            <a:pPr lvl="1">
              <a:spcBef>
                <a:spcPts val="1200"/>
              </a:spcBef>
            </a:pPr>
            <a:r>
              <a:rPr lang="en-US" sz="1800" dirty="0">
                <a:latin typeface="Gill Sans MT" panose="020B0502020104020203" pitchFamily="34" charset="0"/>
              </a:rPr>
              <a:t>To identify all study participants who are affected by COVID-19</a:t>
            </a:r>
          </a:p>
          <a:p>
            <a:pPr lvl="1">
              <a:spcBef>
                <a:spcPts val="1200"/>
              </a:spcBef>
            </a:pPr>
            <a:r>
              <a:rPr lang="en-US" sz="1800" dirty="0">
                <a:latin typeface="Gill Sans MT" panose="020B0502020104020203" pitchFamily="34" charset="0"/>
              </a:rPr>
              <a:t>To capture how they are affected</a:t>
            </a:r>
          </a:p>
          <a:p>
            <a:pPr lvl="0">
              <a:spcBef>
                <a:spcPts val="1200"/>
              </a:spcBef>
            </a:pPr>
            <a:r>
              <a:rPr lang="en-US" sz="2200" dirty="0">
                <a:latin typeface="Gill Sans MT" panose="020B0502020104020203" pitchFamily="34" charset="0"/>
              </a:rPr>
              <a:t>Evaluate extent of missing data and specific reasons for missingness </a:t>
            </a:r>
          </a:p>
          <a:p>
            <a:pPr lvl="0">
              <a:spcBef>
                <a:spcPts val="1200"/>
              </a:spcBef>
            </a:pPr>
            <a:r>
              <a:rPr lang="en-US" sz="2200" dirty="0">
                <a:latin typeface="Gill Sans MT" panose="020B0502020104020203" pitchFamily="34" charset="0"/>
              </a:rPr>
              <a:t>Assess changes in enrollment and in study population over time </a:t>
            </a:r>
          </a:p>
          <a:p>
            <a:pPr lvl="0">
              <a:spcBef>
                <a:spcPts val="1200"/>
              </a:spcBef>
            </a:pPr>
            <a:r>
              <a:rPr lang="en-US" sz="2200" dirty="0">
                <a:latin typeface="Gill Sans MT" panose="020B0502020104020203" pitchFamily="34" charset="0"/>
              </a:rPr>
              <a:t>Evaluate protocol assumptions and likelihood that the trial would be able to achieve its goals</a:t>
            </a:r>
          </a:p>
          <a:p>
            <a:pPr lvl="0">
              <a:spcBef>
                <a:spcPts val="1200"/>
              </a:spcBef>
            </a:pPr>
            <a:r>
              <a:rPr lang="en-US" sz="2200" dirty="0">
                <a:latin typeface="Gill Sans MT" panose="020B0502020104020203" pitchFamily="34" charset="0"/>
              </a:rPr>
              <a:t>Consider usability of data captured by alternative methods</a:t>
            </a:r>
          </a:p>
          <a:p>
            <a:pPr lvl="0">
              <a:spcBef>
                <a:spcPts val="1200"/>
              </a:spcBef>
            </a:pPr>
            <a:r>
              <a:rPr lang="en-US" sz="2200" dirty="0">
                <a:latin typeface="Gill Sans MT" panose="020B0502020104020203" pitchFamily="34" charset="0"/>
              </a:rPr>
              <a:t>Determine if changes to planned </a:t>
            </a:r>
            <a:r>
              <a:rPr lang="en-US" sz="2200">
                <a:latin typeface="Gill Sans MT" panose="020B0502020104020203" pitchFamily="34" charset="0"/>
              </a:rPr>
              <a:t>analyses or </a:t>
            </a:r>
            <a:r>
              <a:rPr lang="en-US" sz="2200" dirty="0">
                <a:latin typeface="Gill Sans MT" panose="020B0502020104020203" pitchFamily="34" charset="0"/>
              </a:rPr>
              <a:t>additional sensitivity analyses are needed</a:t>
            </a:r>
          </a:p>
        </p:txBody>
      </p:sp>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6</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46434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
                <a:latin typeface="Gill Sans MT" panose="020B0502020104020203" pitchFamily="34" charset="0"/>
                <a:sym typeface="Arial Narrow"/>
              </a:rPr>
              <a:t>Initial Risk </a:t>
            </a:r>
            <a:r>
              <a:rPr lang="de-DE">
                <a:latin typeface="Gill Sans MT" panose="020B0502020104020203" pitchFamily="34" charset="0"/>
                <a:sym typeface="Arial Narrow"/>
              </a:rPr>
              <a:t>Assessment</a:t>
            </a:r>
            <a:endParaRPr lang="en-US">
              <a:latin typeface="Gill Sans MT" panose="020B0502020104020203" pitchFamily="34" charset="0"/>
              <a:cs typeface="Calibri Light"/>
            </a:endParaRP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581192" y="1726066"/>
            <a:ext cx="11029615" cy="4664171"/>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2"/>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endParaRPr lang="en-US">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6</a:t>
            </a:fld>
            <a:endParaRPr lang="en-US"/>
          </a:p>
        </p:txBody>
      </p:sp>
    </p:spTree>
    <p:extLst>
      <p:ext uri="{BB962C8B-B14F-4D97-AF65-F5344CB8AC3E}">
        <p14:creationId xmlns:p14="http://schemas.microsoft.com/office/powerpoint/2010/main" val="123602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E04D3-295E-4E98-B6F9-6A17CC2FB5EA}"/>
              </a:ext>
            </a:extLst>
          </p:cNvPr>
          <p:cNvSpPr>
            <a:spLocks noGrp="1"/>
          </p:cNvSpPr>
          <p:nvPr>
            <p:ph type="ctrTitle"/>
          </p:nvPr>
        </p:nvSpPr>
        <p:spPr/>
        <p:txBody>
          <a:bodyPr/>
          <a:lstStyle/>
          <a:p>
            <a:r>
              <a:rPr lang="en-US" dirty="0"/>
              <a:t>Implications for Estimands</a:t>
            </a:r>
          </a:p>
        </p:txBody>
      </p:sp>
    </p:spTree>
    <p:extLst>
      <p:ext uri="{BB962C8B-B14F-4D97-AF65-F5344CB8AC3E}">
        <p14:creationId xmlns:p14="http://schemas.microsoft.com/office/powerpoint/2010/main" val="46937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8</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dirty="0">
                <a:latin typeface="Gill Sans MT" panose="020B0502020104020203" pitchFamily="34" charset="0"/>
                <a:cs typeface="Calibri Light"/>
              </a:rPr>
              <a:t>Addressing intercurrent events - example</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311285" y="1275520"/>
            <a:ext cx="11438954" cy="979010"/>
          </a:xfrm>
          <a:prstGeom prst="rect">
            <a:avLst/>
          </a:prstGeom>
        </p:spPr>
        <p:txBody>
          <a:bodyPr vert="horz" lIns="91440" tIns="45720" rIns="91440" bIns="45720" rtlCol="0" anchor="t">
            <a:no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r>
              <a:rPr lang="en-US" sz="1600">
                <a:latin typeface="Gill Sans MT"/>
                <a:cs typeface="Calibri"/>
              </a:rPr>
              <a:t>Imagine a Phase III study of an experimental treatment as an add-on to a standard background therapy in patients with moderate/severe Chronic Obstructive Pulmonary Disease (COPD)</a:t>
            </a:r>
          </a:p>
          <a:p>
            <a:pPr marL="305435" indent="-305435">
              <a:spcBef>
                <a:spcPts val="1200"/>
              </a:spcBef>
            </a:pPr>
            <a:r>
              <a:rPr lang="en-US" sz="1600">
                <a:latin typeface="Gill Sans MT"/>
                <a:cs typeface="Calibri"/>
              </a:rPr>
              <a:t>Long-term symptom control (over one year) needs to be demonstrated </a:t>
            </a:r>
            <a:endParaRPr lang="en-US" sz="1600">
              <a:latin typeface="Gill Sans MT" panose="020B0502020104020203" pitchFamily="34" charset="0"/>
              <a:cs typeface="Calibri"/>
            </a:endParaRP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8</a:t>
            </a:fld>
            <a:endParaRPr lang="en-US"/>
          </a:p>
        </p:txBody>
      </p:sp>
      <p:sp>
        <p:nvSpPr>
          <p:cNvPr id="28" name="Content Placeholder 2">
            <a:extLst>
              <a:ext uri="{FF2B5EF4-FFF2-40B4-BE49-F238E27FC236}">
                <a16:creationId xmlns:a16="http://schemas.microsoft.com/office/drawing/2014/main" id="{5B478373-514B-4811-9561-F4B89A117A47}"/>
              </a:ext>
            </a:extLst>
          </p:cNvPr>
          <p:cNvSpPr txBox="1">
            <a:spLocks/>
          </p:cNvSpPr>
          <p:nvPr/>
        </p:nvSpPr>
        <p:spPr>
          <a:xfrm>
            <a:off x="311285" y="2623893"/>
            <a:ext cx="5680954" cy="3572625"/>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latin typeface="Gill Sans MT" panose="020B0502020104020203" pitchFamily="34" charset="0"/>
                <a:cs typeface="Calibri"/>
              </a:rPr>
              <a:t>It was anticipated that most study treatment discontinuations would be due to treatment-related reasons (lack of efficacy or toxicity). </a:t>
            </a:r>
          </a:p>
          <a:p>
            <a:pPr marL="305435" indent="-305435">
              <a:spcBef>
                <a:spcPts val="1200"/>
              </a:spcBef>
            </a:pPr>
            <a:r>
              <a:rPr lang="en-US" sz="1600">
                <a:latin typeface="Gill Sans MT" panose="020B0502020104020203" pitchFamily="34" charset="0"/>
                <a:cs typeface="Calibri"/>
              </a:rPr>
              <a:t>There are no effective treatment alternatives for participants who discontinue randomized treatment prematurely -  expected to remain on the background therapy only.</a:t>
            </a:r>
          </a:p>
          <a:p>
            <a:pPr marL="305435" indent="-305435">
              <a:spcBef>
                <a:spcPts val="1200"/>
              </a:spcBef>
            </a:pPr>
            <a:r>
              <a:rPr lang="en-US" sz="1600">
                <a:latin typeface="Gill Sans MT" panose="020B0502020104020203" pitchFamily="34" charset="0"/>
                <a:cs typeface="Calibri"/>
              </a:rPr>
              <a:t>Effect of incomplete treatment on the endpoint measured over one year is of interest.</a:t>
            </a:r>
          </a:p>
          <a:p>
            <a:pPr marL="305435" indent="-305435">
              <a:spcBef>
                <a:spcPts val="1200"/>
              </a:spcBef>
            </a:pPr>
            <a:r>
              <a:rPr lang="en-US" sz="1600">
                <a:solidFill>
                  <a:srgbClr val="C00000"/>
                </a:solidFill>
                <a:latin typeface="Gill Sans MT" panose="020B0502020104020203" pitchFamily="34" charset="0"/>
                <a:cs typeface="Calibri"/>
              </a:rPr>
              <a:t>Therefore, all treatment discontinuations were planned to be addressed using the treatment policy strategy.</a:t>
            </a:r>
          </a:p>
        </p:txBody>
      </p:sp>
      <p:sp>
        <p:nvSpPr>
          <p:cNvPr id="29" name="Content Placeholder 2">
            <a:extLst>
              <a:ext uri="{FF2B5EF4-FFF2-40B4-BE49-F238E27FC236}">
                <a16:creationId xmlns:a16="http://schemas.microsoft.com/office/drawing/2014/main" id="{ED84325E-FBE6-4F89-A42C-188882DBF7E6}"/>
              </a:ext>
            </a:extLst>
          </p:cNvPr>
          <p:cNvSpPr txBox="1">
            <a:spLocks/>
          </p:cNvSpPr>
          <p:nvPr/>
        </p:nvSpPr>
        <p:spPr>
          <a:xfrm>
            <a:off x="6199763" y="2623894"/>
            <a:ext cx="5680954" cy="3572624"/>
          </a:xfrm>
          <a:prstGeom prst="rect">
            <a:avLst/>
          </a:prstGeom>
          <a:ln w="28575">
            <a:solidFill>
              <a:schemeClr val="accent5"/>
            </a:solidFill>
          </a:ln>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200"/>
              </a:spcBef>
            </a:pPr>
            <a:endParaRPr lang="en-US" sz="1600">
              <a:latin typeface="Gill Sans MT" panose="020B0502020104020203" pitchFamily="34" charset="0"/>
              <a:cs typeface="Calibri"/>
            </a:endParaRPr>
          </a:p>
          <a:p>
            <a:pPr marL="305435" indent="-305435">
              <a:spcBef>
                <a:spcPts val="1200"/>
              </a:spcBef>
            </a:pPr>
            <a:r>
              <a:rPr lang="en-US" sz="1600">
                <a:latin typeface="Gill Sans MT" panose="020B0502020104020203" pitchFamily="34" charset="0"/>
                <a:cs typeface="Calibri"/>
              </a:rPr>
              <a:t>In the context of COVID-19 pandemic, participants may also discontinue study treatment due to: </a:t>
            </a:r>
          </a:p>
          <a:p>
            <a:pPr lvl="1" indent="-457200">
              <a:spcBef>
                <a:spcPts val="900"/>
              </a:spcBef>
              <a:buClr>
                <a:schemeClr val="accent1"/>
              </a:buClr>
              <a:buFont typeface="Gill Sans MT" panose="020B0502020104020203" pitchFamily="34" charset="0"/>
              <a:buChar char="»"/>
            </a:pPr>
            <a:r>
              <a:rPr lang="en-US" sz="1600">
                <a:latin typeface="Gill Sans MT" panose="020B0502020104020203" pitchFamily="34" charset="0"/>
                <a:cs typeface="Calibri"/>
              </a:rPr>
              <a:t>Site operation disruptions</a:t>
            </a:r>
          </a:p>
          <a:p>
            <a:pPr lvl="1" indent="-457200">
              <a:spcBef>
                <a:spcPts val="900"/>
              </a:spcBef>
              <a:buClr>
                <a:schemeClr val="accent1"/>
              </a:buClr>
              <a:buFont typeface="Gill Sans MT" panose="020B0502020104020203" pitchFamily="34" charset="0"/>
              <a:buChar char="»"/>
            </a:pPr>
            <a:r>
              <a:rPr lang="en-US" sz="1600">
                <a:latin typeface="Gill Sans MT" panose="020B0502020104020203" pitchFamily="34" charset="0"/>
                <a:cs typeface="Calibri"/>
              </a:rPr>
              <a:t>Participant’s perception of increased risk versus benefit from the study participation</a:t>
            </a:r>
          </a:p>
          <a:p>
            <a:pPr lvl="1" indent="-457200">
              <a:spcBef>
                <a:spcPts val="900"/>
              </a:spcBef>
              <a:buClr>
                <a:schemeClr val="accent1"/>
              </a:buClr>
              <a:buFont typeface="Gill Sans MT" panose="020B0502020104020203" pitchFamily="34" charset="0"/>
              <a:buChar char="»"/>
            </a:pPr>
            <a:r>
              <a:rPr lang="en-US" sz="1600">
                <a:latin typeface="Gill Sans MT" panose="020B0502020104020203" pitchFamily="34" charset="0"/>
                <a:cs typeface="Calibri"/>
              </a:rPr>
              <a:t>Complications of COVID-19 infection and start of COVID-19 therapy in a hospital setting</a:t>
            </a:r>
          </a:p>
          <a:p>
            <a:pPr lvl="1" indent="-457200">
              <a:spcBef>
                <a:spcPts val="900"/>
              </a:spcBef>
              <a:buClr>
                <a:schemeClr val="accent1"/>
              </a:buClr>
              <a:buFont typeface="Gill Sans MT" panose="020B0502020104020203" pitchFamily="34" charset="0"/>
              <a:buChar char="»"/>
            </a:pPr>
            <a:r>
              <a:rPr lang="en-US" sz="1600">
                <a:latin typeface="Gill Sans MT" panose="020B0502020104020203" pitchFamily="34" charset="0"/>
                <a:cs typeface="Calibri"/>
              </a:rPr>
              <a:t>COVID-19 death</a:t>
            </a:r>
          </a:p>
          <a:p>
            <a:pPr marL="305435" indent="-305435">
              <a:spcBef>
                <a:spcPts val="1200"/>
              </a:spcBef>
              <a:buClr>
                <a:schemeClr val="accent1"/>
              </a:buClr>
            </a:pPr>
            <a:r>
              <a:rPr lang="en-US" sz="1600">
                <a:solidFill>
                  <a:srgbClr val="C00000"/>
                </a:solidFill>
                <a:latin typeface="Gill Sans MT" panose="020B0502020104020203" pitchFamily="34" charset="0"/>
                <a:cs typeface="Calibri"/>
              </a:rPr>
              <a:t>Doesn't make sense to use the treatment policy strategy for COVID-19 related intercurrent events.</a:t>
            </a:r>
          </a:p>
          <a:p>
            <a:pPr marL="305435" indent="-305435">
              <a:spcBef>
                <a:spcPts val="1200"/>
              </a:spcBef>
            </a:pPr>
            <a:endParaRPr lang="en-US" sz="1600">
              <a:latin typeface="Gill Sans MT" panose="020B0502020104020203" pitchFamily="34" charset="0"/>
              <a:cs typeface="Calibri"/>
            </a:endParaRPr>
          </a:p>
        </p:txBody>
      </p:sp>
      <p:sp>
        <p:nvSpPr>
          <p:cNvPr id="6" name="Rectangle: Rounded Corners 5">
            <a:extLst>
              <a:ext uri="{FF2B5EF4-FFF2-40B4-BE49-F238E27FC236}">
                <a16:creationId xmlns:a16="http://schemas.microsoft.com/office/drawing/2014/main" id="{72BD4DB9-7292-4744-B312-B7871E9B39E2}"/>
              </a:ext>
            </a:extLst>
          </p:cNvPr>
          <p:cNvSpPr/>
          <p:nvPr/>
        </p:nvSpPr>
        <p:spPr>
          <a:xfrm>
            <a:off x="1293779" y="2402732"/>
            <a:ext cx="3813242" cy="457200"/>
          </a:xfrm>
          <a:prstGeom prst="roundRect">
            <a:avLst/>
          </a:prstGeom>
          <a:solidFill>
            <a:srgbClr val="4F7238"/>
          </a:solidFill>
          <a:ln>
            <a:solidFill>
              <a:srgbClr val="4F723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Plan before the pandemic</a:t>
            </a:r>
          </a:p>
        </p:txBody>
      </p:sp>
      <p:sp>
        <p:nvSpPr>
          <p:cNvPr id="30" name="Rectangle: Rounded Corners 29">
            <a:extLst>
              <a:ext uri="{FF2B5EF4-FFF2-40B4-BE49-F238E27FC236}">
                <a16:creationId xmlns:a16="http://schemas.microsoft.com/office/drawing/2014/main" id="{A28F2862-20C4-4DFD-A4E3-DF719E3DE1E0}"/>
              </a:ext>
            </a:extLst>
          </p:cNvPr>
          <p:cNvSpPr/>
          <p:nvPr/>
        </p:nvSpPr>
        <p:spPr>
          <a:xfrm>
            <a:off x="7311082" y="2326532"/>
            <a:ext cx="3813242" cy="457200"/>
          </a:xfrm>
          <a:prstGeom prst="roundRect">
            <a:avLst/>
          </a:prstGeom>
          <a:solidFill>
            <a:srgbClr val="4F7238"/>
          </a:solidFill>
          <a:ln>
            <a:solidFill>
              <a:srgbClr val="4F7238"/>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t>Reality during the pandemic</a:t>
            </a:r>
          </a:p>
        </p:txBody>
      </p:sp>
    </p:spTree>
    <p:extLst>
      <p:ext uri="{BB962C8B-B14F-4D97-AF65-F5344CB8AC3E}">
        <p14:creationId xmlns:p14="http://schemas.microsoft.com/office/powerpoint/2010/main" val="55579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62C239B-0328-442C-B75F-9FB7437F86E5}"/>
              </a:ext>
            </a:extLst>
          </p:cNvPr>
          <p:cNvSpPr>
            <a:spLocks noGrp="1"/>
          </p:cNvSpPr>
          <p:nvPr>
            <p:ph type="sldNum" sz="quarter" idx="4"/>
          </p:nvPr>
        </p:nvSpPr>
        <p:spPr/>
        <p:txBody>
          <a:bodyPr/>
          <a:lstStyle/>
          <a:p>
            <a:r>
              <a:rPr lang="en-US"/>
              <a:t>Page </a:t>
            </a:r>
            <a:fld id="{127D9164-07AF-9947-BAED-B5CA6D2A48F4}" type="slidenum">
              <a:rPr lang="en-US" smtClean="0"/>
              <a:pPr/>
              <a:t>9</a:t>
            </a:fld>
            <a:endParaRPr lang="en-US"/>
          </a:p>
        </p:txBody>
      </p:sp>
      <p:sp>
        <p:nvSpPr>
          <p:cNvPr id="7" name="Title 1">
            <a:extLst>
              <a:ext uri="{FF2B5EF4-FFF2-40B4-BE49-F238E27FC236}">
                <a16:creationId xmlns:a16="http://schemas.microsoft.com/office/drawing/2014/main" id="{1A0B8C22-15DA-4DE9-BB9A-0AEA3B4335C1}"/>
              </a:ext>
            </a:extLst>
          </p:cNvPr>
          <p:cNvSpPr txBox="1">
            <a:spLocks/>
          </p:cNvSpPr>
          <p:nvPr/>
        </p:nvSpPr>
        <p:spPr>
          <a:xfrm>
            <a:off x="581191" y="133173"/>
            <a:ext cx="11029616" cy="10138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None/>
              <a:defRPr sz="3000" b="0" kern="1200" baseline="0">
                <a:solidFill>
                  <a:schemeClr val="bg1"/>
                </a:solidFill>
                <a:latin typeface="Arial"/>
                <a:ea typeface="+mj-ea"/>
                <a:cs typeface="Arial"/>
              </a:defRPr>
            </a:lvl1pPr>
          </a:lstStyle>
          <a:p>
            <a:r>
              <a:rPr lang="en-US">
                <a:latin typeface="Gill Sans MT"/>
                <a:cs typeface="Calibri Light"/>
              </a:rPr>
              <a:t>Study objectives: staying the course in the face of pandemic</a:t>
            </a:r>
          </a:p>
        </p:txBody>
      </p:sp>
      <p:sp>
        <p:nvSpPr>
          <p:cNvPr id="8" name="Content Placeholder 2">
            <a:extLst>
              <a:ext uri="{FF2B5EF4-FFF2-40B4-BE49-F238E27FC236}">
                <a16:creationId xmlns:a16="http://schemas.microsoft.com/office/drawing/2014/main" id="{4C4DCE2F-DCED-44D7-9F65-8A4BB80CBA6F}"/>
              </a:ext>
            </a:extLst>
          </p:cNvPr>
          <p:cNvSpPr txBox="1">
            <a:spLocks/>
          </p:cNvSpPr>
          <p:nvPr/>
        </p:nvSpPr>
        <p:spPr>
          <a:xfrm>
            <a:off x="218208" y="1492386"/>
            <a:ext cx="11762990" cy="4926790"/>
          </a:xfrm>
          <a:prstGeom prst="rect">
            <a:avLst/>
          </a:prstGeom>
        </p:spPr>
        <p:txBody>
          <a:bodyPr vert="horz" lIns="91440" tIns="45720" rIns="91440" bIns="45720" rtlCol="0" anchor="t">
            <a:normAutofit/>
          </a:bodyPr>
          <a:lstStyle>
            <a:lvl1pPr marL="457200" indent="-457200" algn="l" defTabSz="457200" rtl="0" eaLnBrk="1" latinLnBrk="0" hangingPunct="1">
              <a:spcBef>
                <a:spcPct val="20000"/>
              </a:spcBef>
              <a:buFontTx/>
              <a:buBlip>
                <a:blip r:embed="rId3"/>
              </a:buBlip>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5435" indent="-305435">
              <a:spcBef>
                <a:spcPts val="1800"/>
              </a:spcBef>
            </a:pPr>
            <a:r>
              <a:rPr lang="en-US" sz="1800" dirty="0">
                <a:latin typeface="Gill Sans MT"/>
                <a:cs typeface="Calibri"/>
              </a:rPr>
              <a:t>Studies designed prior to the global COVID-19 pandemic, and most new studies not testing treatment for COVID-19, are meant to investigate the effect of treatments in the absence of the pandemic.</a:t>
            </a:r>
          </a:p>
          <a:p>
            <a:pPr marL="305435" indent="-305435">
              <a:spcBef>
                <a:spcPts val="1800"/>
              </a:spcBef>
            </a:pPr>
            <a:r>
              <a:rPr lang="en-US" sz="1800" dirty="0">
                <a:latin typeface="Gill Sans MT" panose="020B0502020104020203" pitchFamily="34" charset="0"/>
                <a:cs typeface="Calibri"/>
              </a:rPr>
              <a:t>“Ignoring” pandemic-related impacts in data collection and analysis may result in estimating a treatment effect confounded by pandemic-related factors. </a:t>
            </a:r>
          </a:p>
          <a:p>
            <a:pPr lvl="1" indent="-457200">
              <a:spcBef>
                <a:spcPts val="1800"/>
              </a:spcBef>
              <a:buClr>
                <a:schemeClr val="accent1"/>
              </a:buClr>
              <a:buFont typeface="Gill Sans MT" panose="020B0502020104020203" pitchFamily="34" charset="0"/>
              <a:buChar char="»"/>
            </a:pPr>
            <a:r>
              <a:rPr lang="en-US" sz="1800" dirty="0">
                <a:latin typeface="Gill Sans MT" panose="020B0502020104020203" pitchFamily="34" charset="0"/>
                <a:cs typeface="Calibri"/>
              </a:rPr>
              <a:t>Inference may not align with the original scientific question</a:t>
            </a:r>
          </a:p>
          <a:p>
            <a:pPr lvl="1" indent="-457200">
              <a:spcBef>
                <a:spcPts val="1800"/>
              </a:spcBef>
              <a:buClr>
                <a:schemeClr val="accent1"/>
              </a:buClr>
              <a:buFont typeface="Gill Sans MT" panose="020B0502020104020203" pitchFamily="34" charset="0"/>
              <a:buChar char="»"/>
            </a:pPr>
            <a:r>
              <a:rPr lang="en-US" sz="1800" dirty="0">
                <a:latin typeface="Gill Sans MT" panose="020B0502020104020203" pitchFamily="34" charset="0"/>
                <a:cs typeface="Calibri"/>
              </a:rPr>
              <a:t>Study conclusions may not generalize to post-pandemic clinical care</a:t>
            </a:r>
          </a:p>
          <a:p>
            <a:pPr marL="305435" indent="-305435">
              <a:spcBef>
                <a:spcPts val="1800"/>
              </a:spcBef>
            </a:pPr>
            <a:r>
              <a:rPr lang="en-US" sz="1800" dirty="0">
                <a:solidFill>
                  <a:srgbClr val="C00000"/>
                </a:solidFill>
                <a:latin typeface="Gill Sans MT" panose="020B0502020104020203" pitchFamily="34" charset="0"/>
                <a:cs typeface="Calibri"/>
              </a:rPr>
              <a:t>Primary study objectives should continue targeting treatment effects free of confounding by COVID-19 pandemic factors.</a:t>
            </a:r>
          </a:p>
          <a:p>
            <a:pPr lvl="1" indent="-457200">
              <a:spcBef>
                <a:spcPts val="1200"/>
              </a:spcBef>
              <a:buClr>
                <a:schemeClr val="accent1"/>
              </a:buClr>
              <a:buFont typeface="Gill Sans MT" panose="020B0502020104020203" pitchFamily="34" charset="0"/>
              <a:buChar char="»"/>
            </a:pPr>
            <a:r>
              <a:rPr lang="en-US" sz="1800" dirty="0">
                <a:solidFill>
                  <a:schemeClr val="accent1"/>
                </a:solidFill>
                <a:latin typeface="Gill Sans MT" panose="020B0502020104020203" pitchFamily="34" charset="0"/>
                <a:cs typeface="Calibri"/>
              </a:rPr>
              <a:t>How do we account for the pandemic-related disruptions yet remain consistent with the study objectives?</a:t>
            </a:r>
          </a:p>
          <a:p>
            <a:pPr marL="305435" indent="-305435">
              <a:spcBef>
                <a:spcPts val="2400"/>
              </a:spcBef>
            </a:pPr>
            <a:r>
              <a:rPr lang="en-US" sz="1800" dirty="0">
                <a:latin typeface="Gill Sans MT" panose="020B0502020104020203" pitchFamily="34" charset="0"/>
                <a:cs typeface="Calibri"/>
              </a:rPr>
              <a:t>In some therapeutic areas, new exploratory objectives focused on specific COVID-19 related subpopulations,  conditions, or drug-drug interactions may be of interest.</a:t>
            </a:r>
          </a:p>
        </p:txBody>
      </p:sp>
      <p:sp>
        <p:nvSpPr>
          <p:cNvPr id="10" name="Foliennummernplatzhalter 5">
            <a:extLst>
              <a:ext uri="{FF2B5EF4-FFF2-40B4-BE49-F238E27FC236}">
                <a16:creationId xmlns:a16="http://schemas.microsoft.com/office/drawing/2014/main" id="{4B413A82-86CD-4AD9-A3CB-719504C7AA25}"/>
              </a:ext>
            </a:extLst>
          </p:cNvPr>
          <p:cNvSpPr txBox="1">
            <a:spLocks/>
          </p:cNvSpPr>
          <p:nvPr/>
        </p:nvSpPr>
        <p:spPr>
          <a:xfrm>
            <a:off x="11084553" y="4627"/>
            <a:ext cx="105251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9</a:t>
            </a:fld>
            <a:endParaRPr lang="en-US"/>
          </a:p>
        </p:txBody>
      </p:sp>
      <p:sp>
        <p:nvSpPr>
          <p:cNvPr id="6" name="Rectangle 5">
            <a:extLst>
              <a:ext uri="{FF2B5EF4-FFF2-40B4-BE49-F238E27FC236}">
                <a16:creationId xmlns:a16="http://schemas.microsoft.com/office/drawing/2014/main" id="{E0F1E05C-5B78-4ABE-B56B-257CACFE5AEE}"/>
              </a:ext>
            </a:extLst>
          </p:cNvPr>
          <p:cNvSpPr/>
          <p:nvPr/>
        </p:nvSpPr>
        <p:spPr>
          <a:xfrm>
            <a:off x="210802" y="3962400"/>
            <a:ext cx="11770396" cy="1012400"/>
          </a:xfrm>
          <a:prstGeom prst="rect">
            <a:avLst/>
          </a:prstGeom>
          <a:noFill/>
          <a:ln w="28575">
            <a:solidFill>
              <a:srgbClr val="4E71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878018"/>
      </p:ext>
    </p:extLst>
  </p:cSld>
  <p:clrMapOvr>
    <a:masterClrMapping/>
  </p:clrMapOvr>
</p:sld>
</file>

<file path=ppt/theme/theme1.xml><?xml version="1.0" encoding="utf-8"?>
<a:theme xmlns:a="http://schemas.openxmlformats.org/drawingml/2006/main" name="Default Theme">
  <a:themeElements>
    <a:clrScheme name="DIA Color Theme 1">
      <a:dk1>
        <a:srgbClr val="404040"/>
      </a:dk1>
      <a:lt1>
        <a:srgbClr val="FFFFFF"/>
      </a:lt1>
      <a:dk2>
        <a:srgbClr val="FFFFFF"/>
      </a:dk2>
      <a:lt2>
        <a:srgbClr val="FFFFFF"/>
      </a:lt2>
      <a:accent1>
        <a:srgbClr val="799C4B"/>
      </a:accent1>
      <a:accent2>
        <a:srgbClr val="008CA1"/>
      </a:accent2>
      <a:accent3>
        <a:srgbClr val="A62C60"/>
      </a:accent3>
      <a:accent4>
        <a:srgbClr val="CB7E25"/>
      </a:accent4>
      <a:accent5>
        <a:srgbClr val="007665"/>
      </a:accent5>
      <a:accent6>
        <a:srgbClr val="1C5A7D"/>
      </a:accent6>
      <a:hlink>
        <a:srgbClr val="003D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D6B813-4D67-4F41-901E-EE278B8CA007}">
  <ds:schemaRefs>
    <ds:schemaRef ds:uri="http://schemas.microsoft.com/sharepoint/v3/contenttype/forms"/>
  </ds:schemaRefs>
</ds:datastoreItem>
</file>

<file path=customXml/itemProps2.xml><?xml version="1.0" encoding="utf-8"?>
<ds:datastoreItem xmlns:ds="http://schemas.openxmlformats.org/officeDocument/2006/customXml" ds:itemID="{FFB1648B-8BFD-4AFF-9C10-BB1BD72727C1}"/>
</file>

<file path=customXml/itemProps3.xml><?xml version="1.0" encoding="utf-8"?>
<ds:datastoreItem xmlns:ds="http://schemas.openxmlformats.org/officeDocument/2006/customXml" ds:itemID="{C838D099-2BEE-488C-80B3-6947A2EDAFB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4483</TotalTime>
  <Words>5906</Words>
  <Application>Microsoft Office PowerPoint</Application>
  <PresentationFormat>Widescreen</PresentationFormat>
  <Paragraphs>714</Paragraphs>
  <Slides>44</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Gill Sans MT</vt:lpstr>
      <vt:lpstr>Symbol</vt:lpstr>
      <vt:lpstr>Wingdings</vt:lpstr>
      <vt:lpstr>Default Theme</vt:lpstr>
      <vt:lpstr>Statistical Issues and Recommendations for Clinical Trials Conducted During the COVID-19 Pandemic</vt:lpstr>
      <vt:lpstr>Pharmaceutical Industry COVID-19 Biostatistics Working Group</vt:lpstr>
      <vt:lpstr>Pharmaceutical Industry COVID-19 Biostatistics Working Group</vt:lpstr>
      <vt:lpstr>Outline</vt:lpstr>
      <vt:lpstr>COVID-19-related factors that are likely to impact ongoing trials</vt:lpstr>
      <vt:lpstr>PowerPoint Presentation</vt:lpstr>
      <vt:lpstr>Implications for Estimands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 for Missing Data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Extra slides</vt:lpstr>
      <vt:lpstr>PowerPoint Presentation</vt:lpstr>
      <vt:lpstr>PowerPoint Presentation</vt:lpstr>
    </vt:vector>
  </TitlesOfParts>
  <Company>Tommy Torres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Torres</dc:creator>
  <cp:lastModifiedBy>Bohdana Ratitch</cp:lastModifiedBy>
  <cp:revision>45</cp:revision>
  <dcterms:created xsi:type="dcterms:W3CDTF">2014-10-03T12:08:30Z</dcterms:created>
  <dcterms:modified xsi:type="dcterms:W3CDTF">2021-04-30T20:25:55Z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y fmtid="{D5CDD505-2E9C-101B-9397-08002B2CF9AE}" pid="3" name="MSIP_Label_7f850223-87a8-40c3-9eb2-432606efca2a_Enabled">
    <vt:lpwstr>True</vt:lpwstr>
  </property>
  <property fmtid="{D5CDD505-2E9C-101B-9397-08002B2CF9AE}" pid="4" name="MSIP_Label_7f850223-87a8-40c3-9eb2-432606efca2a_SiteId">
    <vt:lpwstr>fcb2b37b-5da0-466b-9b83-0014b67a7c78</vt:lpwstr>
  </property>
  <property fmtid="{D5CDD505-2E9C-101B-9397-08002B2CF9AE}" pid="5" name="MSIP_Label_7f850223-87a8-40c3-9eb2-432606efca2a_Owner">
    <vt:lpwstr>olga.marchenko@bayer.com</vt:lpwstr>
  </property>
  <property fmtid="{D5CDD505-2E9C-101B-9397-08002B2CF9AE}" pid="6" name="MSIP_Label_7f850223-87a8-40c3-9eb2-432606efca2a_SetDate">
    <vt:lpwstr>2020-05-15T15:32:25.1823513Z</vt:lpwstr>
  </property>
  <property fmtid="{D5CDD505-2E9C-101B-9397-08002B2CF9AE}" pid="7" name="MSIP_Label_7f850223-87a8-40c3-9eb2-432606efca2a_Name">
    <vt:lpwstr>NO CLASSIFICATION</vt:lpwstr>
  </property>
  <property fmtid="{D5CDD505-2E9C-101B-9397-08002B2CF9AE}" pid="8" name="MSIP_Label_7f850223-87a8-40c3-9eb2-432606efca2a_Application">
    <vt:lpwstr>Microsoft Azure Information Protection</vt:lpwstr>
  </property>
  <property fmtid="{D5CDD505-2E9C-101B-9397-08002B2CF9AE}" pid="9" name="MSIP_Label_7f850223-87a8-40c3-9eb2-432606efca2a_Extended_MSFT_Method">
    <vt:lpwstr>Automatic</vt:lpwstr>
  </property>
  <property fmtid="{D5CDD505-2E9C-101B-9397-08002B2CF9AE}" pid="10" name="Sensitivity">
    <vt:lpwstr>NO CLASSIFICATION</vt:lpwstr>
  </property>
</Properties>
</file>