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70" r:id="rId3"/>
    <p:sldId id="259" r:id="rId4"/>
    <p:sldId id="273" r:id="rId5"/>
    <p:sldId id="271" r:id="rId6"/>
    <p:sldId id="261" r:id="rId7"/>
    <p:sldId id="262" r:id="rId8"/>
    <p:sldId id="263" r:id="rId9"/>
    <p:sldId id="264" r:id="rId10"/>
    <p:sldId id="265" r:id="rId11"/>
    <p:sldId id="272" r:id="rId12"/>
    <p:sldId id="266" r:id="rId13"/>
    <p:sldId id="283" r:id="rId14"/>
    <p:sldId id="284" r:id="rId15"/>
    <p:sldId id="286" r:id="rId16"/>
    <p:sldId id="285" r:id="rId17"/>
    <p:sldId id="287" r:id="rId18"/>
    <p:sldId id="288" r:id="rId19"/>
    <p:sldId id="289" r:id="rId20"/>
    <p:sldId id="275" r:id="rId21"/>
    <p:sldId id="306" r:id="rId22"/>
    <p:sldId id="282" r:id="rId23"/>
    <p:sldId id="290" r:id="rId24"/>
    <p:sldId id="291" r:id="rId25"/>
    <p:sldId id="292" r:id="rId26"/>
    <p:sldId id="293" r:id="rId27"/>
    <p:sldId id="280" r:id="rId28"/>
    <p:sldId id="294" r:id="rId29"/>
    <p:sldId id="295" r:id="rId30"/>
    <p:sldId id="281" r:id="rId31"/>
    <p:sldId id="301" r:id="rId32"/>
    <p:sldId id="302" r:id="rId33"/>
    <p:sldId id="299" r:id="rId34"/>
    <p:sldId id="300" r:id="rId35"/>
    <p:sldId id="279" r:id="rId36"/>
    <p:sldId id="296" r:id="rId37"/>
    <p:sldId id="297" r:id="rId38"/>
    <p:sldId id="303" r:id="rId39"/>
    <p:sldId id="304" r:id="rId40"/>
    <p:sldId id="298" r:id="rId41"/>
    <p:sldId id="276" r:id="rId42"/>
    <p:sldId id="269"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9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1602" y="-78"/>
      </p:cViewPr>
      <p:guideLst>
        <p:guide orient="horz" pos="4110"/>
        <p:guide pos="5738"/>
        <p:guide pos="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6CED5-E399-49EF-A951-809267BF4080}" type="datetimeFigureOut">
              <a:rPr lang="en-GB" smtClean="0"/>
              <a:t>13/10/2015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C402A-E0D7-44D8-A905-271E9709E9D9}" type="slidenum">
              <a:rPr lang="en-GB" smtClean="0"/>
              <a:t>‹#›</a:t>
            </a:fld>
            <a:endParaRPr lang="en-GB"/>
          </a:p>
        </p:txBody>
      </p:sp>
    </p:spTree>
    <p:extLst>
      <p:ext uri="{BB962C8B-B14F-4D97-AF65-F5344CB8AC3E}">
        <p14:creationId xmlns:p14="http://schemas.microsoft.com/office/powerpoint/2010/main" val="423477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2002 – saw non statisticians needed stats</a:t>
            </a:r>
          </a:p>
          <a:p>
            <a:r>
              <a:rPr lang="en-GB" sz="1200" kern="1200" dirty="0" smtClean="0">
                <a:solidFill>
                  <a:schemeClr val="tx1"/>
                </a:solidFill>
                <a:effectLst/>
                <a:latin typeface="+mn-lt"/>
                <a:ea typeface="+mn-ea"/>
                <a:cs typeface="+mn-cs"/>
              </a:rPr>
              <a:t>Technology agnostic</a:t>
            </a:r>
          </a:p>
          <a:p>
            <a:r>
              <a:rPr lang="en-GB" sz="1200" kern="1200" dirty="0" smtClean="0">
                <a:solidFill>
                  <a:schemeClr val="tx1"/>
                </a:solidFill>
                <a:effectLst/>
                <a:latin typeface="+mn-lt"/>
                <a:ea typeface="+mn-ea"/>
                <a:cs typeface="+mn-cs"/>
              </a:rPr>
              <a:t>IT frameworks to safely deploy</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2002 many </a:t>
            </a:r>
            <a:r>
              <a:rPr lang="en-GB" sz="1200" kern="1200" baseline="0" dirty="0" smtClean="0">
                <a:solidFill>
                  <a:schemeClr val="tx1"/>
                </a:solidFill>
                <a:effectLst/>
                <a:latin typeface="+mn-lt"/>
                <a:ea typeface="+mn-ea"/>
                <a:cs typeface="+mn-cs"/>
              </a:rPr>
              <a:t>statisticians were effectively </a:t>
            </a:r>
            <a:r>
              <a:rPr lang="en-GB" sz="1200" kern="1200" baseline="0" dirty="0" err="1" smtClean="0">
                <a:solidFill>
                  <a:schemeClr val="tx1"/>
                </a:solidFill>
                <a:effectLst/>
                <a:latin typeface="+mn-lt"/>
                <a:ea typeface="+mn-ea"/>
                <a:cs typeface="+mn-cs"/>
              </a:rPr>
              <a:t>siloed</a:t>
            </a:r>
            <a:r>
              <a:rPr lang="en-GB" sz="1200" kern="1200" baseline="0" dirty="0" smtClean="0">
                <a:solidFill>
                  <a:schemeClr val="tx1"/>
                </a:solidFill>
                <a:effectLst/>
                <a:latin typeface="+mn-lt"/>
                <a:ea typeface="+mn-ea"/>
                <a:cs typeface="+mn-cs"/>
              </a:rPr>
              <a:t> within Pharmaceutical research groups and </a:t>
            </a:r>
            <a:r>
              <a:rPr lang="en-GB" sz="1200" kern="1200" baseline="0" dirty="0" err="1" smtClean="0">
                <a:solidFill>
                  <a:schemeClr val="tx1"/>
                </a:solidFill>
                <a:effectLst/>
                <a:latin typeface="+mn-lt"/>
                <a:ea typeface="+mn-ea"/>
                <a:cs typeface="+mn-cs"/>
              </a:rPr>
              <a:t>Quantiative</a:t>
            </a:r>
            <a:r>
              <a:rPr lang="en-GB" sz="1200" kern="1200" baseline="0" dirty="0" smtClean="0">
                <a:solidFill>
                  <a:schemeClr val="tx1"/>
                </a:solidFill>
                <a:effectLst/>
                <a:latin typeface="+mn-lt"/>
                <a:ea typeface="+mn-ea"/>
                <a:cs typeface="+mn-cs"/>
              </a:rPr>
              <a:t> analysis departments of Financial Institutions.</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Today – Much broader use of stats, organisations need quicker decisions, access to diverse data</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then the growing use of R and popularity of SAS saw the decline of SPLUS and in recent years there has been an explosion of new technologies designed to handle the huge growth in data volumes. Python</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Hadoop are examples of useful open-source tools that have been designed to handle the huge growth in data</a:t>
            </a:r>
            <a:r>
              <a:rPr lang="en-GB" sz="1200" kern="1200" baseline="0" dirty="0" smtClean="0">
                <a:solidFill>
                  <a:schemeClr val="tx1"/>
                </a:solidFill>
                <a:effectLst/>
                <a:latin typeface="+mn-lt"/>
                <a:ea typeface="+mn-ea"/>
                <a:cs typeface="+mn-cs"/>
              </a:rPr>
              <a:t> over the last few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We will talk about Python later on.</a:t>
            </a:r>
            <a:endParaRPr lang="en-GB" dirty="0"/>
          </a:p>
        </p:txBody>
      </p:sp>
    </p:spTree>
    <p:extLst>
      <p:ext uri="{BB962C8B-B14F-4D97-AF65-F5344CB8AC3E}">
        <p14:creationId xmlns:p14="http://schemas.microsoft.com/office/powerpoint/2010/main" val="1334940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19424" y="188641"/>
            <a:ext cx="5945063" cy="864095"/>
          </a:xfrm>
        </p:spPr>
        <p:txBody>
          <a:bodyPr>
            <a:normAutofit/>
          </a:bodyPr>
          <a:lstStyle>
            <a:lvl1pPr algn="r">
              <a:defRPr sz="3200" b="1">
                <a:latin typeface="Arial" pitchFamily="34" charset="0"/>
                <a:cs typeface="Arial"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342900" y="5522898"/>
            <a:ext cx="8458200" cy="1146462"/>
          </a:xfrm>
        </p:spPr>
        <p:txBody>
          <a:bodyPr anchor="ctr" anchorCtr="0">
            <a:normAutofit/>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6830888" y="1124744"/>
            <a:ext cx="2133600" cy="365125"/>
          </a:xfrm>
          <a:prstGeom prst="rect">
            <a:avLst/>
          </a:prstGeom>
        </p:spPr>
        <p:txBody>
          <a:bodyPr/>
          <a:lstStyle>
            <a:lvl1pPr algn="r">
              <a:defRPr>
                <a:latin typeface="Arial" pitchFamily="34" charset="0"/>
                <a:cs typeface="Arial" pitchFamily="34" charset="0"/>
              </a:defRPr>
            </a:lvl1pPr>
          </a:lstStyle>
          <a:p>
            <a:fld id="{A3A2665C-AFE0-40D5-B41F-1A512F83EA24}" type="datetimeFigureOut">
              <a:rPr lang="en-GB" smtClean="0"/>
              <a:t>13/10/2015</a:t>
            </a:fld>
            <a:endParaRPr lang="en-GB"/>
          </a:p>
        </p:txBody>
      </p:sp>
    </p:spTree>
    <p:extLst>
      <p:ext uri="{BB962C8B-B14F-4D97-AF65-F5344CB8AC3E}">
        <p14:creationId xmlns:p14="http://schemas.microsoft.com/office/powerpoint/2010/main" val="2534777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044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6725"/>
            <a:ext cx="2057400" cy="530542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66725"/>
            <a:ext cx="6019800" cy="53054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363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800"/>
            </a:lvl1pPr>
            <a:lvl2pPr>
              <a:defRPr sz="24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13775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6686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797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02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92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335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8997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60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35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20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814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76725"/>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3463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8434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780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302840" y="620688"/>
            <a:ext cx="844562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02840" y="1946251"/>
            <a:ext cx="8445624" cy="37149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3"/>
          <p:cNvSpPr/>
          <p:nvPr/>
        </p:nvSpPr>
        <p:spPr>
          <a:xfrm>
            <a:off x="6934874" y="6028566"/>
            <a:ext cx="2063469" cy="477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410201" y="6061966"/>
            <a:ext cx="3435744" cy="430887"/>
          </a:xfrm>
          <a:prstGeom prst="rect">
            <a:avLst/>
          </a:prstGeom>
          <a:noFill/>
        </p:spPr>
        <p:txBody>
          <a:bodyPr wrap="square" rtlCol="0">
            <a:spAutoFit/>
          </a:bodyPr>
          <a:lstStyle/>
          <a:p>
            <a:pPr algn="r"/>
            <a:r>
              <a:rPr lang="en-GB" sz="1100" dirty="0" smtClean="0">
                <a:latin typeface="Arial" pitchFamily="34" charset="0"/>
                <a:cs typeface="Arial" pitchFamily="34" charset="0"/>
              </a:rPr>
              <a:t>Aimee Gott – </a:t>
            </a:r>
            <a:r>
              <a:rPr lang="en-GB" sz="1100" baseline="0" dirty="0" smtClean="0">
                <a:latin typeface="Arial" pitchFamily="34" charset="0"/>
                <a:cs typeface="Arial" pitchFamily="34" charset="0"/>
              </a:rPr>
              <a:t>R Consultant</a:t>
            </a:r>
            <a:endParaRPr lang="en-GB" sz="1100" dirty="0" smtClean="0">
              <a:latin typeface="Arial" pitchFamily="34" charset="0"/>
              <a:cs typeface="Arial" pitchFamily="34" charset="0"/>
            </a:endParaRPr>
          </a:p>
          <a:p>
            <a:pPr algn="r"/>
            <a:r>
              <a:rPr lang="en-GB" sz="1100" dirty="0" smtClean="0">
                <a:latin typeface="Arial" pitchFamily="34" charset="0"/>
                <a:cs typeface="Arial" pitchFamily="34" charset="0"/>
              </a:rPr>
              <a:t>agott@mango-solutions.com</a:t>
            </a:r>
          </a:p>
        </p:txBody>
      </p:sp>
    </p:spTree>
    <p:extLst>
      <p:ext uri="{BB962C8B-B14F-4D97-AF65-F5344CB8AC3E}">
        <p14:creationId xmlns:p14="http://schemas.microsoft.com/office/powerpoint/2010/main" val="286341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C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mango-solution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Rise and Rise of Graphic </a:t>
            </a:r>
            <a:r>
              <a:rPr lang="en-GB" dirty="0" smtClean="0"/>
              <a:t>Expectations</a:t>
            </a:r>
            <a:endParaRPr lang="en-GB" dirty="0"/>
          </a:p>
        </p:txBody>
      </p:sp>
      <p:sp>
        <p:nvSpPr>
          <p:cNvPr id="3" name="Subtitle 2"/>
          <p:cNvSpPr>
            <a:spLocks noGrp="1"/>
          </p:cNvSpPr>
          <p:nvPr>
            <p:ph type="subTitle" idx="1"/>
          </p:nvPr>
        </p:nvSpPr>
        <p:spPr/>
        <p:txBody>
          <a:bodyPr>
            <a:normAutofit/>
          </a:bodyPr>
          <a:lstStyle/>
          <a:p>
            <a:r>
              <a:rPr lang="en-GB" sz="2000" dirty="0" smtClean="0"/>
              <a:t>Aimee Gott</a:t>
            </a:r>
          </a:p>
          <a:p>
            <a:r>
              <a:rPr lang="en-GB" sz="2000" dirty="0" smtClean="0"/>
              <a:t>Consultant</a:t>
            </a:r>
          </a:p>
        </p:txBody>
      </p:sp>
    </p:spTree>
    <p:extLst>
      <p:ext uri="{BB962C8B-B14F-4D97-AF65-F5344CB8AC3E}">
        <p14:creationId xmlns:p14="http://schemas.microsoft.com/office/powerpoint/2010/main" val="2387263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364" y="548680"/>
            <a:ext cx="524727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Late 2000's</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ggplot2 is first released in R</a:t>
            </a:r>
          </a:p>
          <a:p>
            <a:r>
              <a:rPr lang="en-GB" dirty="0" smtClean="0"/>
              <a:t>Graphics being widely used</a:t>
            </a:r>
          </a:p>
          <a:p>
            <a:r>
              <a:rPr lang="en-GB" dirty="0" smtClean="0"/>
              <a:t>R starting to be used in Pharma, primarily for graphics</a:t>
            </a:r>
            <a:endParaRPr lang="en-GB" dirty="0"/>
          </a:p>
        </p:txBody>
      </p:sp>
      <p:sp>
        <p:nvSpPr>
          <p:cNvPr id="4" name="Rectangle 3"/>
          <p:cNvSpPr/>
          <p:nvPr/>
        </p:nvSpPr>
        <p:spPr>
          <a:xfrm>
            <a:off x="251520" y="5661248"/>
            <a:ext cx="8496944"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5508104" y="5486423"/>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280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a:t>
            </a:r>
            <a:endParaRPr lang="en-GB" dirty="0"/>
          </a:p>
        </p:txBody>
      </p:sp>
      <p:sp>
        <p:nvSpPr>
          <p:cNvPr id="3" name="Text Placeholder 2"/>
          <p:cNvSpPr>
            <a:spLocks noGrp="1"/>
          </p:cNvSpPr>
          <p:nvPr>
            <p:ph type="body" idx="1"/>
          </p:nvPr>
        </p:nvSpPr>
        <p:spPr/>
        <p:txBody>
          <a:bodyPr/>
          <a:lstStyle/>
          <a:p>
            <a:endParaRPr lang="en-GB"/>
          </a:p>
        </p:txBody>
      </p:sp>
      <p:pic>
        <p:nvPicPr>
          <p:cNvPr id="14338" name="Picture 2" descr="http://purenintendo.com/wp-content/uploads/2015/01/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t="6930" b="1576"/>
          <a:stretch/>
        </p:blipFill>
        <p:spPr bwMode="auto">
          <a:xfrm>
            <a:off x="34925" y="341832"/>
            <a:ext cx="9074150" cy="549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6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iGeneration</a:t>
            </a:r>
            <a:endParaRPr lang="en-GB" dirty="0"/>
          </a:p>
        </p:txBody>
      </p:sp>
      <p:sp>
        <p:nvSpPr>
          <p:cNvPr id="3" name="Content Placeholder 2"/>
          <p:cNvSpPr>
            <a:spLocks noGrp="1"/>
          </p:cNvSpPr>
          <p:nvPr>
            <p:ph idx="1"/>
          </p:nvPr>
        </p:nvSpPr>
        <p:spPr/>
        <p:txBody>
          <a:bodyPr/>
          <a:lstStyle/>
          <a:p>
            <a:r>
              <a:rPr lang="en-GB" dirty="0" smtClean="0"/>
              <a:t>Graphics are everywhere</a:t>
            </a:r>
          </a:p>
          <a:p>
            <a:r>
              <a:rPr lang="en-GB" dirty="0" smtClean="0"/>
              <a:t>They have to be clear</a:t>
            </a:r>
          </a:p>
          <a:p>
            <a:r>
              <a:rPr lang="en-GB" dirty="0" smtClean="0"/>
              <a:t>They have to look good</a:t>
            </a:r>
          </a:p>
          <a:p>
            <a:r>
              <a:rPr lang="en-GB" dirty="0" smtClean="0"/>
              <a:t>They are interactive</a:t>
            </a:r>
          </a:p>
          <a:p>
            <a:r>
              <a:rPr lang="en-GB" dirty="0" smtClean="0"/>
              <a:t>Information is easy to access</a:t>
            </a:r>
          </a:p>
          <a:p>
            <a:pPr marL="0" indent="0">
              <a:buNone/>
            </a:pPr>
            <a:endParaRPr lang="en-GB" dirty="0" smtClean="0"/>
          </a:p>
          <a:p>
            <a:pPr marL="0" indent="0">
              <a:buNone/>
            </a:pPr>
            <a:endParaRPr lang="en-GB" dirty="0" smtClean="0"/>
          </a:p>
          <a:p>
            <a:endParaRPr lang="en-GB" dirty="0"/>
          </a:p>
        </p:txBody>
      </p:sp>
      <p:sp>
        <p:nvSpPr>
          <p:cNvPr id="4" name="Rectangle 3"/>
          <p:cNvSpPr/>
          <p:nvPr/>
        </p:nvSpPr>
        <p:spPr>
          <a:xfrm>
            <a:off x="251520" y="5661248"/>
            <a:ext cx="8496944"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6768244" y="5481251"/>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2809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Expected?</a:t>
            </a:r>
            <a:endParaRPr lang="en-GB" dirty="0"/>
          </a:p>
        </p:txBody>
      </p:sp>
      <p:sp>
        <p:nvSpPr>
          <p:cNvPr id="3" name="Content Placeholder 2"/>
          <p:cNvSpPr>
            <a:spLocks noGrp="1"/>
          </p:cNvSpPr>
          <p:nvPr>
            <p:ph idx="1"/>
          </p:nvPr>
        </p:nvSpPr>
        <p:spPr/>
        <p:txBody>
          <a:bodyPr/>
          <a:lstStyle/>
          <a:p>
            <a:r>
              <a:rPr lang="en-GB" dirty="0" smtClean="0"/>
              <a:t>Sophisticated Graphics</a:t>
            </a:r>
          </a:p>
          <a:p>
            <a:endParaRPr lang="en-GB" dirty="0"/>
          </a:p>
          <a:p>
            <a:endParaRPr lang="en-GB" dirty="0"/>
          </a:p>
        </p:txBody>
      </p:sp>
    </p:spTree>
    <p:extLst>
      <p:ext uri="{BB962C8B-B14F-4D97-AF65-F5344CB8AC3E}">
        <p14:creationId xmlns:p14="http://schemas.microsoft.com/office/powerpoint/2010/main" val="3565420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4" y="476672"/>
            <a:ext cx="9015487" cy="531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163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Expected?</a:t>
            </a:r>
            <a:endParaRPr lang="en-GB" dirty="0"/>
          </a:p>
        </p:txBody>
      </p:sp>
      <p:sp>
        <p:nvSpPr>
          <p:cNvPr id="3" name="Content Placeholder 2"/>
          <p:cNvSpPr>
            <a:spLocks noGrp="1"/>
          </p:cNvSpPr>
          <p:nvPr>
            <p:ph idx="1"/>
          </p:nvPr>
        </p:nvSpPr>
        <p:spPr/>
        <p:txBody>
          <a:bodyPr/>
          <a:lstStyle/>
          <a:p>
            <a:r>
              <a:rPr lang="en-GB" dirty="0" smtClean="0"/>
              <a:t>Sophisticated Graphics</a:t>
            </a:r>
          </a:p>
          <a:p>
            <a:r>
              <a:rPr lang="en-GB" dirty="0" smtClean="0"/>
              <a:t>Interactive</a:t>
            </a:r>
            <a:endParaRPr lang="en-GB" dirty="0"/>
          </a:p>
          <a:p>
            <a:endParaRPr lang="en-GB" dirty="0"/>
          </a:p>
        </p:txBody>
      </p:sp>
    </p:spTree>
    <p:extLst>
      <p:ext uri="{BB962C8B-B14F-4D97-AF65-F5344CB8AC3E}">
        <p14:creationId xmlns:p14="http://schemas.microsoft.com/office/powerpoint/2010/main" val="370916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http://cdn.practicaldb.com/wp-content/uploads/2011/03/Motion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83458"/>
            <a:ext cx="8266487" cy="522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7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Expected?</a:t>
            </a:r>
            <a:endParaRPr lang="en-GB" dirty="0"/>
          </a:p>
        </p:txBody>
      </p:sp>
      <p:sp>
        <p:nvSpPr>
          <p:cNvPr id="3" name="Content Placeholder 2"/>
          <p:cNvSpPr>
            <a:spLocks noGrp="1"/>
          </p:cNvSpPr>
          <p:nvPr>
            <p:ph idx="1"/>
          </p:nvPr>
        </p:nvSpPr>
        <p:spPr/>
        <p:txBody>
          <a:bodyPr/>
          <a:lstStyle/>
          <a:p>
            <a:r>
              <a:rPr lang="en-GB" dirty="0" smtClean="0"/>
              <a:t>Sophisticated Graphics</a:t>
            </a:r>
          </a:p>
          <a:p>
            <a:r>
              <a:rPr lang="en-GB" dirty="0" smtClean="0"/>
              <a:t>Interactive</a:t>
            </a:r>
          </a:p>
          <a:p>
            <a:r>
              <a:rPr lang="en-GB" dirty="0" smtClean="0"/>
              <a:t>Interactive documents</a:t>
            </a:r>
          </a:p>
          <a:p>
            <a:endParaRPr lang="en-GB" dirty="0"/>
          </a:p>
          <a:p>
            <a:endParaRPr lang="en-GB" dirty="0"/>
          </a:p>
        </p:txBody>
      </p:sp>
    </p:spTree>
    <p:extLst>
      <p:ext uri="{BB962C8B-B14F-4D97-AF65-F5344CB8AC3E}">
        <p14:creationId xmlns:p14="http://schemas.microsoft.com/office/powerpoint/2010/main" val="3491658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720099" cy="652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40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assets.kompasiana.com/statics/files/1408141224741519427.jpg"/>
          <p:cNvPicPr>
            <a:picLocks noChangeAspect="1" noChangeArrowheads="1"/>
          </p:cNvPicPr>
          <p:nvPr/>
        </p:nvPicPr>
        <p:blipFill rotWithShape="1">
          <a:blip r:embed="rId2">
            <a:extLst>
              <a:ext uri="{28A0092B-C50C-407E-A947-70E740481C1C}">
                <a14:useLocalDpi xmlns:a14="http://schemas.microsoft.com/office/drawing/2010/main" val="0"/>
              </a:ext>
            </a:extLst>
          </a:blip>
          <a:srcRect t="6400"/>
          <a:stretch/>
        </p:blipFill>
        <p:spPr bwMode="auto">
          <a:xfrm>
            <a:off x="34925" y="332656"/>
            <a:ext cx="9074150" cy="5662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92080" y="476672"/>
            <a:ext cx="3744416" cy="1362075"/>
          </a:xfrm>
        </p:spPr>
        <p:txBody>
          <a:bodyPr/>
          <a:lstStyle/>
          <a:p>
            <a:r>
              <a:rPr lang="en-GB" dirty="0" smtClean="0"/>
              <a:t>Challenges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5087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devsolms.com/img/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099" y="404664"/>
            <a:ext cx="6612976"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Background</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73314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in Pharma</a:t>
            </a:r>
            <a:endParaRPr lang="en-GB" dirty="0"/>
          </a:p>
        </p:txBody>
      </p:sp>
      <p:sp>
        <p:nvSpPr>
          <p:cNvPr id="3" name="Content Placeholder 2"/>
          <p:cNvSpPr>
            <a:spLocks noGrp="1"/>
          </p:cNvSpPr>
          <p:nvPr>
            <p:ph idx="1"/>
          </p:nvPr>
        </p:nvSpPr>
        <p:spPr/>
        <p:txBody>
          <a:bodyPr/>
          <a:lstStyle/>
          <a:p>
            <a:r>
              <a:rPr lang="en-GB" dirty="0"/>
              <a:t>Graphics for decision making</a:t>
            </a:r>
          </a:p>
          <a:p>
            <a:r>
              <a:rPr lang="en-GB" dirty="0" smtClean="0"/>
              <a:t>Analysis time shrinking</a:t>
            </a:r>
          </a:p>
          <a:p>
            <a:r>
              <a:rPr lang="en-GB" dirty="0" smtClean="0"/>
              <a:t>Multi-technology</a:t>
            </a:r>
          </a:p>
          <a:p>
            <a:r>
              <a:rPr lang="en-GB" dirty="0" smtClean="0"/>
              <a:t>Graphics </a:t>
            </a:r>
            <a:r>
              <a:rPr lang="en-GB" dirty="0"/>
              <a:t>must be reproducible?</a:t>
            </a:r>
          </a:p>
          <a:p>
            <a:endParaRPr lang="en-GB" dirty="0"/>
          </a:p>
        </p:txBody>
      </p:sp>
    </p:spTree>
    <p:extLst>
      <p:ext uri="{BB962C8B-B14F-4D97-AF65-F5344CB8AC3E}">
        <p14:creationId xmlns:p14="http://schemas.microsoft.com/office/powerpoint/2010/main" val="1817415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7170" name="Picture 2" descr="http://www.demacmedia.com/wp-content/uploads/2014/06/Challenge-Accepted-Barney-Stins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3" t="2095" r="1216" b="1328"/>
          <a:stretch/>
        </p:blipFill>
        <p:spPr bwMode="auto">
          <a:xfrm>
            <a:off x="28575" y="341832"/>
            <a:ext cx="9096375" cy="565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80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p:txBody>
          <a:bodyPr/>
          <a:lstStyle/>
          <a:p>
            <a:r>
              <a:rPr lang="en-GB" dirty="0" smtClean="0"/>
              <a:t>Area: </a:t>
            </a:r>
            <a:r>
              <a:rPr lang="en-GB" dirty="0" err="1" smtClean="0"/>
              <a:t>PreClin</a:t>
            </a:r>
            <a:r>
              <a:rPr lang="en-GB" dirty="0" smtClean="0"/>
              <a:t> - </a:t>
            </a:r>
            <a:r>
              <a:rPr lang="en-GB" dirty="0" err="1" smtClean="0"/>
              <a:t>FTiH</a:t>
            </a:r>
            <a:endParaRPr lang="en-GB" dirty="0" smtClean="0"/>
          </a:p>
          <a:p>
            <a:r>
              <a:rPr lang="en-GB" dirty="0" smtClean="0"/>
              <a:t>Challenge: Traceability of Decisions</a:t>
            </a:r>
            <a:endParaRPr lang="en-GB" dirty="0"/>
          </a:p>
          <a:p>
            <a:r>
              <a:rPr lang="en-GB" dirty="0" smtClean="0"/>
              <a:t>Solution: Interactive decision chart</a:t>
            </a:r>
          </a:p>
          <a:p>
            <a:endParaRPr lang="en-GB" dirty="0" smtClean="0"/>
          </a:p>
          <a:p>
            <a:endParaRPr lang="en-GB" dirty="0"/>
          </a:p>
        </p:txBody>
      </p:sp>
    </p:spTree>
    <p:extLst>
      <p:ext uri="{BB962C8B-B14F-4D97-AF65-F5344CB8AC3E}">
        <p14:creationId xmlns:p14="http://schemas.microsoft.com/office/powerpoint/2010/main" val="641282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was the Challenge?</a:t>
            </a:r>
            <a:endParaRPr lang="en-GB" dirty="0"/>
          </a:p>
        </p:txBody>
      </p:sp>
      <p:sp>
        <p:nvSpPr>
          <p:cNvPr id="3" name="Content Placeholder 2"/>
          <p:cNvSpPr>
            <a:spLocks noGrp="1"/>
          </p:cNvSpPr>
          <p:nvPr>
            <p:ph idx="1"/>
          </p:nvPr>
        </p:nvSpPr>
        <p:spPr/>
        <p:txBody>
          <a:bodyPr/>
          <a:lstStyle/>
          <a:p>
            <a:r>
              <a:rPr lang="en-GB" dirty="0" smtClean="0"/>
              <a:t>Teams use their "favourite" way to make a decision</a:t>
            </a:r>
          </a:p>
          <a:p>
            <a:r>
              <a:rPr lang="en-GB" dirty="0" smtClean="0"/>
              <a:t>Difficult to trace what data was used</a:t>
            </a:r>
          </a:p>
          <a:p>
            <a:r>
              <a:rPr lang="en-GB" dirty="0" smtClean="0"/>
              <a:t>Difficult to re-generate graphics</a:t>
            </a:r>
            <a:endParaRPr lang="en-GB" dirty="0"/>
          </a:p>
        </p:txBody>
      </p:sp>
    </p:spTree>
    <p:extLst>
      <p:ext uri="{BB962C8B-B14F-4D97-AF65-F5344CB8AC3E}">
        <p14:creationId xmlns:p14="http://schemas.microsoft.com/office/powerpoint/2010/main" val="1050157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a:t>
            </a:r>
            <a:endParaRPr lang="en-GB" dirty="0"/>
          </a:p>
        </p:txBody>
      </p:sp>
      <p:sp>
        <p:nvSpPr>
          <p:cNvPr id="3" name="Content Placeholder 2"/>
          <p:cNvSpPr>
            <a:spLocks noGrp="1"/>
          </p:cNvSpPr>
          <p:nvPr>
            <p:ph idx="1"/>
          </p:nvPr>
        </p:nvSpPr>
        <p:spPr/>
        <p:txBody>
          <a:bodyPr/>
          <a:lstStyle/>
          <a:p>
            <a:r>
              <a:rPr lang="en-GB" dirty="0" smtClean="0"/>
              <a:t>Single solution for presenting data to safety board</a:t>
            </a:r>
          </a:p>
          <a:p>
            <a:r>
              <a:rPr lang="en-GB" dirty="0" smtClean="0"/>
              <a:t>Consistent production of informative graphics</a:t>
            </a:r>
          </a:p>
          <a:p>
            <a:r>
              <a:rPr lang="en-GB" dirty="0" smtClean="0"/>
              <a:t>Auditable repository of graphics</a:t>
            </a:r>
            <a:endParaRPr lang="en-GB" dirty="0"/>
          </a:p>
        </p:txBody>
      </p:sp>
    </p:spTree>
    <p:extLst>
      <p:ext uri="{BB962C8B-B14F-4D97-AF65-F5344CB8AC3E}">
        <p14:creationId xmlns:p14="http://schemas.microsoft.com/office/powerpoint/2010/main" val="4104740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65365"/>
            <a:ext cx="7136433" cy="53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602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0260"/>
            <a:ext cx="7505214" cy="536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804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p:txBody>
          <a:bodyPr/>
          <a:lstStyle/>
          <a:p>
            <a:r>
              <a:rPr lang="en-GB" dirty="0" smtClean="0"/>
              <a:t>Area: Trial Reporting</a:t>
            </a:r>
          </a:p>
          <a:p>
            <a:r>
              <a:rPr lang="en-GB" dirty="0" smtClean="0"/>
              <a:t>Challenge: Reduced time for reporting, lots of graphics</a:t>
            </a:r>
          </a:p>
          <a:p>
            <a:r>
              <a:rPr lang="en-GB" dirty="0" smtClean="0"/>
              <a:t>Solution: Automated reporting</a:t>
            </a:r>
          </a:p>
          <a:p>
            <a:endParaRPr lang="en-GB" dirty="0" smtClean="0"/>
          </a:p>
        </p:txBody>
      </p:sp>
    </p:spTree>
    <p:extLst>
      <p:ext uri="{BB962C8B-B14F-4D97-AF65-F5344CB8AC3E}">
        <p14:creationId xmlns:p14="http://schemas.microsoft.com/office/powerpoint/2010/main" val="1690226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a:t>
            </a:r>
            <a:endParaRPr lang="en-GB" dirty="0"/>
          </a:p>
        </p:txBody>
      </p:sp>
      <p:sp>
        <p:nvSpPr>
          <p:cNvPr id="3" name="Content Placeholder 2"/>
          <p:cNvSpPr>
            <a:spLocks noGrp="1"/>
          </p:cNvSpPr>
          <p:nvPr>
            <p:ph idx="1"/>
          </p:nvPr>
        </p:nvSpPr>
        <p:spPr/>
        <p:txBody>
          <a:bodyPr/>
          <a:lstStyle/>
          <a:p>
            <a:r>
              <a:rPr lang="en-GB" dirty="0" smtClean="0"/>
              <a:t>Very short timelines for generating reports</a:t>
            </a:r>
          </a:p>
          <a:p>
            <a:r>
              <a:rPr lang="en-GB" dirty="0" smtClean="0"/>
              <a:t>Reports contain lots of graphics</a:t>
            </a:r>
          </a:p>
          <a:p>
            <a:r>
              <a:rPr lang="en-GB" dirty="0" smtClean="0"/>
              <a:t>Data often changes at the last minute</a:t>
            </a:r>
            <a:endParaRPr lang="en-GB" dirty="0"/>
          </a:p>
        </p:txBody>
      </p:sp>
    </p:spTree>
    <p:extLst>
      <p:ext uri="{BB962C8B-B14F-4D97-AF65-F5344CB8AC3E}">
        <p14:creationId xmlns:p14="http://schemas.microsoft.com/office/powerpoint/2010/main" val="393265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Reporting in R</a:t>
            </a:r>
            <a:endParaRPr lang="en-GB" dirty="0"/>
          </a:p>
        </p:txBody>
      </p:sp>
      <p:sp>
        <p:nvSpPr>
          <p:cNvPr id="3" name="Content Placeholder 2"/>
          <p:cNvSpPr>
            <a:spLocks noGrp="1"/>
          </p:cNvSpPr>
          <p:nvPr>
            <p:ph idx="1"/>
          </p:nvPr>
        </p:nvSpPr>
        <p:spPr/>
        <p:txBody>
          <a:bodyPr/>
          <a:lstStyle/>
          <a:p>
            <a:r>
              <a:rPr lang="en-GB" dirty="0" smtClean="0"/>
              <a:t>Report + code in one file</a:t>
            </a:r>
          </a:p>
          <a:p>
            <a:r>
              <a:rPr lang="en-GB" dirty="0" smtClean="0"/>
              <a:t>Graphics re-generated automatically</a:t>
            </a:r>
          </a:p>
          <a:p>
            <a:r>
              <a:rPr lang="en-GB" dirty="0" smtClean="0"/>
              <a:t>Data can be changed and re-run</a:t>
            </a:r>
          </a:p>
        </p:txBody>
      </p:sp>
    </p:spTree>
    <p:extLst>
      <p:ext uri="{BB962C8B-B14F-4D97-AF65-F5344CB8AC3E}">
        <p14:creationId xmlns:p14="http://schemas.microsoft.com/office/powerpoint/2010/main" val="92879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061" y="2448920"/>
            <a:ext cx="3315939" cy="276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idx="4294967295"/>
          </p:nvPr>
        </p:nvSpPr>
        <p:spPr>
          <a:xfrm>
            <a:off x="228600" y="393700"/>
            <a:ext cx="8686800" cy="1143000"/>
          </a:xfrm>
        </p:spPr>
        <p:txBody>
          <a:bodyPr/>
          <a:lstStyle/>
          <a:p>
            <a:r>
              <a:rPr lang="en-GB" altLang="en-US" dirty="0" smtClean="0">
                <a:latin typeface="Arial" panose="020B0604020202020204" pitchFamily="34" charset="0"/>
                <a:cs typeface="Arial" panose="020B0604020202020204" pitchFamily="34" charset="0"/>
              </a:rPr>
              <a:t>Who are Mango?</a:t>
            </a:r>
          </a:p>
        </p:txBody>
      </p:sp>
      <p:sp>
        <p:nvSpPr>
          <p:cNvPr id="4099" name="Rectangle 3"/>
          <p:cNvSpPr>
            <a:spLocks noGrp="1" noChangeArrowheads="1"/>
          </p:cNvSpPr>
          <p:nvPr>
            <p:ph idx="4294967295"/>
          </p:nvPr>
        </p:nvSpPr>
        <p:spPr>
          <a:xfrm>
            <a:off x="612321" y="1857375"/>
            <a:ext cx="5502729" cy="3078163"/>
          </a:xfrm>
        </p:spPr>
        <p:txBody>
          <a:bodyPr>
            <a:noAutofit/>
          </a:bodyPr>
          <a:lstStyle/>
          <a:p>
            <a:pPr>
              <a:buClr>
                <a:srgbClr val="F9A533"/>
              </a:buClr>
            </a:pPr>
            <a:r>
              <a:rPr lang="en-GB" sz="2600" dirty="0" smtClean="0">
                <a:latin typeface="Arial" panose="020B0604020202020204" pitchFamily="34" charset="0"/>
                <a:cs typeface="Arial" panose="020B0604020202020204" pitchFamily="34" charset="0"/>
              </a:rPr>
              <a:t>Provide data </a:t>
            </a:r>
            <a:r>
              <a:rPr lang="en-GB" sz="2600" dirty="0">
                <a:latin typeface="Arial" panose="020B0604020202020204" pitchFamily="34" charset="0"/>
                <a:cs typeface="Arial" panose="020B0604020202020204" pitchFamily="34" charset="0"/>
              </a:rPr>
              <a:t>science and analytic </a:t>
            </a:r>
            <a:r>
              <a:rPr lang="en-GB" sz="2600" dirty="0" smtClean="0">
                <a:latin typeface="Arial" panose="020B0604020202020204" pitchFamily="34" charset="0"/>
                <a:cs typeface="Arial" panose="020B0604020202020204" pitchFamily="34" charset="0"/>
              </a:rPr>
              <a:t>implementation services</a:t>
            </a:r>
            <a:endParaRPr lang="en-GB" sz="2600" dirty="0">
              <a:latin typeface="Arial" panose="020B0604020202020204" pitchFamily="34" charset="0"/>
              <a:cs typeface="Arial" panose="020B0604020202020204" pitchFamily="34" charset="0"/>
            </a:endParaRPr>
          </a:p>
          <a:p>
            <a:pPr>
              <a:buClr>
                <a:srgbClr val="F9A533"/>
              </a:buClr>
            </a:pPr>
            <a:r>
              <a:rPr lang="en-GB" sz="2600" dirty="0" smtClean="0">
                <a:latin typeface="Arial" panose="020B0604020202020204" pitchFamily="34" charset="0"/>
                <a:cs typeface="Arial" panose="020B0604020202020204" pitchFamily="34" charset="0"/>
              </a:rPr>
              <a:t>Premier providers of R Services in the world today</a:t>
            </a:r>
            <a:endParaRPr lang="en-GB" sz="2600" dirty="0">
              <a:latin typeface="Arial" panose="020B0604020202020204" pitchFamily="34" charset="0"/>
              <a:cs typeface="Arial" panose="020B0604020202020204" pitchFamily="34" charset="0"/>
            </a:endParaRPr>
          </a:p>
          <a:p>
            <a:pPr>
              <a:buClr>
                <a:srgbClr val="F9A533"/>
              </a:buClr>
            </a:pPr>
            <a:r>
              <a:rPr lang="en-GB" sz="2600" dirty="0" smtClean="0">
                <a:latin typeface="Arial" panose="020B0604020202020204" pitchFamily="34" charset="0"/>
                <a:cs typeface="Arial" panose="020B0604020202020204" pitchFamily="34" charset="0"/>
              </a:rPr>
              <a:t>Private </a:t>
            </a:r>
            <a:r>
              <a:rPr lang="en-GB" sz="2600" dirty="0">
                <a:latin typeface="Arial" panose="020B0604020202020204" pitchFamily="34" charset="0"/>
                <a:cs typeface="Arial" panose="020B0604020202020204" pitchFamily="34" charset="0"/>
              </a:rPr>
              <a:t>company founded in 2002</a:t>
            </a:r>
          </a:p>
          <a:p>
            <a:pPr>
              <a:buClr>
                <a:srgbClr val="F9A533"/>
              </a:buClr>
            </a:pPr>
            <a:r>
              <a:rPr lang="en-GB" sz="2600" dirty="0">
                <a:latin typeface="Arial" panose="020B0604020202020204" pitchFamily="34" charset="0"/>
                <a:cs typeface="Arial" panose="020B0604020202020204" pitchFamily="34" charset="0"/>
              </a:rPr>
              <a:t>Offices in UK &amp; China</a:t>
            </a:r>
          </a:p>
          <a:p>
            <a:pPr>
              <a:buClr>
                <a:srgbClr val="F9A533"/>
              </a:buClr>
            </a:pPr>
            <a:r>
              <a:rPr lang="en-GB" sz="2600" dirty="0">
                <a:latin typeface="Arial" panose="020B0604020202020204" pitchFamily="34" charset="0"/>
                <a:cs typeface="Arial" panose="020B0604020202020204" pitchFamily="34" charset="0"/>
              </a:rPr>
              <a:t>Global Team of </a:t>
            </a:r>
            <a:r>
              <a:rPr lang="en-GB" sz="2600" dirty="0" smtClean="0">
                <a:latin typeface="Arial" panose="020B0604020202020204" pitchFamily="34" charset="0"/>
                <a:cs typeface="Arial" panose="020B0604020202020204" pitchFamily="34" charset="0"/>
              </a:rPr>
              <a:t>~50 </a:t>
            </a:r>
          </a:p>
          <a:p>
            <a:pPr>
              <a:buClr>
                <a:srgbClr val="F9A533"/>
              </a:buClr>
            </a:pPr>
            <a:r>
              <a:rPr lang="en-GB" altLang="en-US" sz="2600" dirty="0" smtClean="0">
                <a:latin typeface="Arial" panose="020B0604020202020204" pitchFamily="34" charset="0"/>
                <a:cs typeface="Arial" panose="020B0604020202020204" pitchFamily="34" charset="0"/>
              </a:rPr>
              <a:t>ISO 9001 Accredited</a:t>
            </a:r>
          </a:p>
        </p:txBody>
      </p:sp>
    </p:spTree>
    <p:extLst>
      <p:ext uri="{BB962C8B-B14F-4D97-AF65-F5344CB8AC3E}">
        <p14:creationId xmlns:p14="http://schemas.microsoft.com/office/powerpoint/2010/main" val="909035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3" name="Content Placeholder 2"/>
          <p:cNvSpPr>
            <a:spLocks noGrp="1"/>
          </p:cNvSpPr>
          <p:nvPr>
            <p:ph idx="1"/>
          </p:nvPr>
        </p:nvSpPr>
        <p:spPr/>
        <p:txBody>
          <a:bodyPr/>
          <a:lstStyle/>
          <a:p>
            <a:r>
              <a:rPr lang="en-GB" dirty="0" smtClean="0"/>
              <a:t>Area: Clinical Reporting</a:t>
            </a:r>
          </a:p>
          <a:p>
            <a:r>
              <a:rPr lang="en-GB" dirty="0" smtClean="0"/>
              <a:t>Challenge 1: Consistency and quality</a:t>
            </a:r>
          </a:p>
          <a:p>
            <a:r>
              <a:rPr lang="en-GB" dirty="0" smtClean="0"/>
              <a:t>Challenge 2: Multiple Tools</a:t>
            </a:r>
          </a:p>
          <a:p>
            <a:r>
              <a:rPr lang="en-GB" dirty="0" smtClean="0"/>
              <a:t>Solution: SAS to R link</a:t>
            </a:r>
          </a:p>
          <a:p>
            <a:endParaRPr lang="en-GB" dirty="0"/>
          </a:p>
        </p:txBody>
      </p:sp>
    </p:spTree>
    <p:extLst>
      <p:ext uri="{BB962C8B-B14F-4D97-AF65-F5344CB8AC3E}">
        <p14:creationId xmlns:p14="http://schemas.microsoft.com/office/powerpoint/2010/main" val="2905415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a:t>
            </a:r>
            <a:endParaRPr lang="en-GB" dirty="0"/>
          </a:p>
        </p:txBody>
      </p:sp>
      <p:sp>
        <p:nvSpPr>
          <p:cNvPr id="3" name="Content Placeholder 2"/>
          <p:cNvSpPr>
            <a:spLocks noGrp="1"/>
          </p:cNvSpPr>
          <p:nvPr>
            <p:ph idx="1"/>
          </p:nvPr>
        </p:nvSpPr>
        <p:spPr/>
        <p:txBody>
          <a:bodyPr/>
          <a:lstStyle/>
          <a:p>
            <a:r>
              <a:rPr lang="en-GB" dirty="0" smtClean="0"/>
              <a:t>High quality graphics</a:t>
            </a:r>
          </a:p>
          <a:p>
            <a:r>
              <a:rPr lang="en-GB" dirty="0" smtClean="0"/>
              <a:t>Consistent</a:t>
            </a:r>
          </a:p>
          <a:p>
            <a:r>
              <a:rPr lang="en-GB" dirty="0" smtClean="0"/>
              <a:t>Easily reproducible</a:t>
            </a:r>
            <a:endParaRPr lang="en-GB" dirty="0"/>
          </a:p>
        </p:txBody>
      </p:sp>
    </p:spTree>
    <p:extLst>
      <p:ext uri="{BB962C8B-B14F-4D97-AF65-F5344CB8AC3E}">
        <p14:creationId xmlns:p14="http://schemas.microsoft.com/office/powerpoint/2010/main" val="2445312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a:t>
            </a:r>
            <a:endParaRPr lang="en-GB" dirty="0"/>
          </a:p>
        </p:txBody>
      </p:sp>
      <p:sp>
        <p:nvSpPr>
          <p:cNvPr id="3" name="Content Placeholder 2"/>
          <p:cNvSpPr>
            <a:spLocks noGrp="1"/>
          </p:cNvSpPr>
          <p:nvPr>
            <p:ph idx="1"/>
          </p:nvPr>
        </p:nvSpPr>
        <p:spPr/>
        <p:txBody>
          <a:bodyPr/>
          <a:lstStyle/>
          <a:p>
            <a:r>
              <a:rPr lang="en-GB" dirty="0" smtClean="0"/>
              <a:t>Interface to R from SAS</a:t>
            </a:r>
          </a:p>
          <a:p>
            <a:r>
              <a:rPr lang="en-GB" dirty="0" smtClean="0"/>
              <a:t>R based library of standard graphics</a:t>
            </a:r>
          </a:p>
          <a:p>
            <a:endParaRPr lang="en-GB" dirty="0"/>
          </a:p>
        </p:txBody>
      </p:sp>
    </p:spTree>
    <p:extLst>
      <p:ext uri="{BB962C8B-B14F-4D97-AF65-F5344CB8AC3E}">
        <p14:creationId xmlns:p14="http://schemas.microsoft.com/office/powerpoint/2010/main" val="3260187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1050" y="1392936"/>
            <a:ext cx="3141626" cy="40721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Arial" pitchFamily="34" charset="0"/>
                <a:cs typeface="Arial" pitchFamily="34" charset="0"/>
              </a:rPr>
              <a:t>SAS</a:t>
            </a:r>
            <a:endParaRPr lang="en-GB" sz="3600" dirty="0">
              <a:solidFill>
                <a:schemeClr val="bg1"/>
              </a:solidFill>
              <a:latin typeface="Arial" pitchFamily="34" charset="0"/>
              <a:cs typeface="Arial" pitchFamily="34" charset="0"/>
            </a:endParaRPr>
          </a:p>
        </p:txBody>
      </p:sp>
      <p:sp>
        <p:nvSpPr>
          <p:cNvPr id="8" name="Rectangle 7"/>
          <p:cNvSpPr/>
          <p:nvPr/>
        </p:nvSpPr>
        <p:spPr>
          <a:xfrm>
            <a:off x="5221324" y="1392935"/>
            <a:ext cx="3141626" cy="407212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latin typeface="Arial" pitchFamily="34" charset="0"/>
                <a:cs typeface="Arial" pitchFamily="34" charset="0"/>
              </a:rPr>
              <a:t>R</a:t>
            </a:r>
            <a:endParaRPr lang="en-GB" sz="3600" dirty="0">
              <a:solidFill>
                <a:schemeClr val="bg1"/>
              </a:solidFill>
              <a:latin typeface="Arial" pitchFamily="34" charset="0"/>
              <a:cs typeface="Arial" pitchFamily="34" charset="0"/>
            </a:endParaRPr>
          </a:p>
        </p:txBody>
      </p:sp>
      <p:grpSp>
        <p:nvGrpSpPr>
          <p:cNvPr id="18" name="Group 17"/>
          <p:cNvGrpSpPr/>
          <p:nvPr/>
        </p:nvGrpSpPr>
        <p:grpSpPr>
          <a:xfrm>
            <a:off x="1418413" y="1818639"/>
            <a:ext cx="1876044" cy="857081"/>
            <a:chOff x="1418413" y="2144775"/>
            <a:chExt cx="1876044" cy="857081"/>
          </a:xfrm>
        </p:grpSpPr>
        <p:sp>
          <p:nvSpPr>
            <p:cNvPr id="11" name="Rectangle 10"/>
            <p:cNvSpPr/>
            <p:nvPr/>
          </p:nvSpPr>
          <p:spPr>
            <a:xfrm>
              <a:off x="1418413" y="2182706"/>
              <a:ext cx="18669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5">
                      <a:lumMod val="40000"/>
                      <a:lumOff val="60000"/>
                    </a:schemeClr>
                  </a:solidFill>
                  <a:latin typeface="Arial" pitchFamily="34" charset="0"/>
                  <a:cs typeface="Arial" pitchFamily="34" charset="0"/>
                </a:rPr>
                <a:t>Write</a:t>
              </a:r>
              <a:r>
                <a:rPr lang="en-GB" b="1" dirty="0" smtClean="0">
                  <a:solidFill>
                    <a:schemeClr val="accent6">
                      <a:lumMod val="25000"/>
                      <a:lumOff val="75000"/>
                    </a:schemeClr>
                  </a:solidFill>
                  <a:latin typeface="Arial" pitchFamily="34" charset="0"/>
                  <a:cs typeface="Arial" pitchFamily="34" charset="0"/>
                </a:rPr>
                <a:t> </a:t>
              </a:r>
              <a:r>
                <a:rPr lang="en-GB" b="1" dirty="0" smtClean="0">
                  <a:solidFill>
                    <a:schemeClr val="accent5">
                      <a:lumMod val="40000"/>
                      <a:lumOff val="60000"/>
                    </a:schemeClr>
                  </a:solidFill>
                  <a:latin typeface="Arial" pitchFamily="34" charset="0"/>
                  <a:cs typeface="Arial" pitchFamily="34" charset="0"/>
                </a:rPr>
                <a:t>csv</a:t>
              </a:r>
              <a:endParaRPr lang="en-GB" b="1" dirty="0">
                <a:solidFill>
                  <a:schemeClr val="accent5">
                    <a:lumMod val="40000"/>
                    <a:lumOff val="60000"/>
                  </a:schemeClr>
                </a:solidFill>
                <a:latin typeface="Arial" pitchFamily="34" charset="0"/>
                <a:cs typeface="Arial" pitchFamily="34" charset="0"/>
              </a:endParaRPr>
            </a:p>
          </p:txBody>
        </p:sp>
        <p:cxnSp>
          <p:nvCxnSpPr>
            <p:cNvPr id="13" name="Straight Connector 12"/>
            <p:cNvCxnSpPr/>
            <p:nvPr/>
          </p:nvCxnSpPr>
          <p:spPr>
            <a:xfrm>
              <a:off x="2977465" y="2144775"/>
              <a:ext cx="316992" cy="295318"/>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418413" y="3007741"/>
            <a:ext cx="1876044" cy="857081"/>
            <a:chOff x="1418413" y="2144775"/>
            <a:chExt cx="1876044" cy="857081"/>
          </a:xfrm>
        </p:grpSpPr>
        <p:sp>
          <p:nvSpPr>
            <p:cNvPr id="20" name="Rectangle 19"/>
            <p:cNvSpPr/>
            <p:nvPr/>
          </p:nvSpPr>
          <p:spPr>
            <a:xfrm>
              <a:off x="1418413" y="2182706"/>
              <a:ext cx="18669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5">
                      <a:lumMod val="40000"/>
                      <a:lumOff val="60000"/>
                    </a:schemeClr>
                  </a:solidFill>
                  <a:latin typeface="Arial" pitchFamily="34" charset="0"/>
                  <a:cs typeface="Arial" pitchFamily="34" charset="0"/>
                </a:rPr>
                <a:t>Write R script</a:t>
              </a:r>
              <a:endParaRPr lang="en-GB" b="1" dirty="0">
                <a:solidFill>
                  <a:schemeClr val="accent5">
                    <a:lumMod val="40000"/>
                    <a:lumOff val="60000"/>
                  </a:schemeClr>
                </a:solidFill>
                <a:latin typeface="Arial" pitchFamily="34" charset="0"/>
                <a:cs typeface="Arial" pitchFamily="34" charset="0"/>
              </a:endParaRPr>
            </a:p>
          </p:txBody>
        </p:sp>
        <p:cxnSp>
          <p:nvCxnSpPr>
            <p:cNvPr id="21" name="Straight Connector 20"/>
            <p:cNvCxnSpPr/>
            <p:nvPr/>
          </p:nvCxnSpPr>
          <p:spPr>
            <a:xfrm>
              <a:off x="2977465" y="2144775"/>
              <a:ext cx="316992" cy="295318"/>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418413" y="4196842"/>
            <a:ext cx="1876044" cy="857081"/>
            <a:chOff x="1418413" y="2144775"/>
            <a:chExt cx="1876044" cy="857081"/>
          </a:xfrm>
        </p:grpSpPr>
        <p:sp>
          <p:nvSpPr>
            <p:cNvPr id="23" name="Rectangle 22"/>
            <p:cNvSpPr/>
            <p:nvPr/>
          </p:nvSpPr>
          <p:spPr>
            <a:xfrm>
              <a:off x="1418413" y="2182706"/>
              <a:ext cx="1866900" cy="81915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5">
                      <a:lumMod val="40000"/>
                      <a:lumOff val="60000"/>
                    </a:schemeClr>
                  </a:solidFill>
                  <a:latin typeface="Arial" pitchFamily="34" charset="0"/>
                  <a:cs typeface="Arial" pitchFamily="34" charset="0"/>
                </a:rPr>
                <a:t>Call R</a:t>
              </a:r>
              <a:endParaRPr lang="en-GB" b="1" dirty="0">
                <a:solidFill>
                  <a:schemeClr val="accent5">
                    <a:lumMod val="40000"/>
                    <a:lumOff val="60000"/>
                  </a:schemeClr>
                </a:solidFill>
                <a:latin typeface="Arial" pitchFamily="34" charset="0"/>
                <a:cs typeface="Arial" pitchFamily="34" charset="0"/>
              </a:endParaRPr>
            </a:p>
          </p:txBody>
        </p:sp>
        <p:cxnSp>
          <p:nvCxnSpPr>
            <p:cNvPr id="24" name="Straight Connector 23"/>
            <p:cNvCxnSpPr/>
            <p:nvPr/>
          </p:nvCxnSpPr>
          <p:spPr>
            <a:xfrm>
              <a:off x="2977465" y="2144775"/>
              <a:ext cx="316992" cy="295318"/>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854115" y="3000904"/>
            <a:ext cx="1876044" cy="857081"/>
            <a:chOff x="1418413" y="2144775"/>
            <a:chExt cx="1876044" cy="857081"/>
          </a:xfrm>
        </p:grpSpPr>
        <p:sp>
          <p:nvSpPr>
            <p:cNvPr id="29" name="Rectangle 28"/>
            <p:cNvSpPr/>
            <p:nvPr/>
          </p:nvSpPr>
          <p:spPr>
            <a:xfrm>
              <a:off x="1418413" y="2182706"/>
              <a:ext cx="1866900" cy="81915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2">
                      <a:lumMod val="60000"/>
                      <a:lumOff val="40000"/>
                    </a:schemeClr>
                  </a:solidFill>
                  <a:latin typeface="Arial" pitchFamily="34" charset="0"/>
                  <a:cs typeface="Arial" pitchFamily="34" charset="0"/>
                </a:rPr>
                <a:t>R Script</a:t>
              </a:r>
              <a:endParaRPr lang="en-GB" b="1" dirty="0">
                <a:solidFill>
                  <a:schemeClr val="tx2">
                    <a:lumMod val="60000"/>
                    <a:lumOff val="40000"/>
                  </a:schemeClr>
                </a:solidFill>
                <a:latin typeface="Arial" pitchFamily="34" charset="0"/>
                <a:cs typeface="Arial" pitchFamily="34" charset="0"/>
              </a:endParaRPr>
            </a:p>
          </p:txBody>
        </p:sp>
        <p:cxnSp>
          <p:nvCxnSpPr>
            <p:cNvPr id="30" name="Straight Connector 29"/>
            <p:cNvCxnSpPr/>
            <p:nvPr/>
          </p:nvCxnSpPr>
          <p:spPr>
            <a:xfrm>
              <a:off x="2977465" y="2144775"/>
              <a:ext cx="316992" cy="29531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5854115" y="1832501"/>
            <a:ext cx="1866900" cy="857081"/>
            <a:chOff x="5854115" y="2158637"/>
            <a:chExt cx="1866900" cy="857081"/>
          </a:xfrm>
        </p:grpSpPr>
        <p:sp>
          <p:nvSpPr>
            <p:cNvPr id="26" name="Rectangle 25"/>
            <p:cNvSpPr/>
            <p:nvPr/>
          </p:nvSpPr>
          <p:spPr>
            <a:xfrm>
              <a:off x="5854115" y="2175869"/>
              <a:ext cx="1866900" cy="81915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6">
                    <a:lumMod val="25000"/>
                    <a:lumOff val="75000"/>
                  </a:schemeClr>
                </a:solidFill>
                <a:latin typeface="Arial" pitchFamily="34" charset="0"/>
                <a:cs typeface="Arial" pitchFamily="34" charset="0"/>
              </a:endParaRPr>
            </a:p>
          </p:txBody>
        </p:sp>
        <p:cxnSp>
          <p:nvCxnSpPr>
            <p:cNvPr id="38" name="Straight Connector 37"/>
            <p:cNvCxnSpPr/>
            <p:nvPr/>
          </p:nvCxnSpPr>
          <p:spPr>
            <a:xfrm flipV="1">
              <a:off x="7353206" y="21586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976255" y="21586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599304" y="21586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22353" y="21586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rot="16200000">
              <a:off x="6511382" y="1658831"/>
              <a:ext cx="552367" cy="1866898"/>
              <a:chOff x="6374753" y="2311037"/>
              <a:chExt cx="1130853" cy="857081"/>
            </a:xfrm>
          </p:grpSpPr>
          <p:cxnSp>
            <p:nvCxnSpPr>
              <p:cNvPr id="44" name="Straight Connector 43"/>
              <p:cNvCxnSpPr/>
              <p:nvPr/>
            </p:nvCxnSpPr>
            <p:spPr>
              <a:xfrm flipV="1">
                <a:off x="7505606" y="23110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128655" y="23110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751704" y="23110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374753" y="2311037"/>
                <a:ext cx="0" cy="85708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5854115" y="4234773"/>
            <a:ext cx="1866900" cy="819150"/>
            <a:chOff x="5854115" y="4234773"/>
            <a:chExt cx="1866900" cy="819150"/>
          </a:xfrm>
        </p:grpSpPr>
        <p:sp>
          <p:nvSpPr>
            <p:cNvPr id="52" name="Rectangle 51"/>
            <p:cNvSpPr/>
            <p:nvPr/>
          </p:nvSpPr>
          <p:spPr>
            <a:xfrm>
              <a:off x="5854115" y="4234773"/>
              <a:ext cx="18669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lumMod val="50000"/>
                  </a:schemeClr>
                </a:solidFill>
                <a:latin typeface="Arial" pitchFamily="34" charset="0"/>
                <a:cs typeface="Arial" pitchFamily="34" charset="0"/>
              </a:endParaRPr>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049" y="4373440"/>
              <a:ext cx="650176" cy="503886"/>
            </a:xfrm>
            <a:prstGeom prst="rect">
              <a:avLst/>
            </a:prstGeom>
          </p:spPr>
        </p:pic>
      </p:grpSp>
      <p:cxnSp>
        <p:nvCxnSpPr>
          <p:cNvPr id="55" name="Straight Arrow Connector 54"/>
          <p:cNvCxnSpPr>
            <a:endCxn id="26" idx="1"/>
          </p:cNvCxnSpPr>
          <p:nvPr/>
        </p:nvCxnSpPr>
        <p:spPr>
          <a:xfrm flipV="1">
            <a:off x="3285313" y="2259308"/>
            <a:ext cx="2568802" cy="6837"/>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0" idx="3"/>
            <a:endCxn id="29" idx="1"/>
          </p:cNvCxnSpPr>
          <p:nvPr/>
        </p:nvCxnSpPr>
        <p:spPr>
          <a:xfrm flipV="1">
            <a:off x="3285313" y="3448410"/>
            <a:ext cx="2568802" cy="6837"/>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3" idx="3"/>
            <a:endCxn id="52" idx="1"/>
          </p:cNvCxnSpPr>
          <p:nvPr/>
        </p:nvCxnSpPr>
        <p:spPr>
          <a:xfrm>
            <a:off x="3285313" y="4644348"/>
            <a:ext cx="2568802"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2" idx="0"/>
            <a:endCxn id="29" idx="2"/>
          </p:cNvCxnSpPr>
          <p:nvPr/>
        </p:nvCxnSpPr>
        <p:spPr>
          <a:xfrm flipV="1">
            <a:off x="6787565" y="3857985"/>
            <a:ext cx="0" cy="376788"/>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9" idx="0"/>
            <a:endCxn id="26" idx="2"/>
          </p:cNvCxnSpPr>
          <p:nvPr/>
        </p:nvCxnSpPr>
        <p:spPr>
          <a:xfrm flipV="1">
            <a:off x="6787565" y="2668883"/>
            <a:ext cx="0" cy="369952"/>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1409" y="49188"/>
            <a:ext cx="8445624" cy="1143000"/>
          </a:xfrm>
        </p:spPr>
        <p:txBody>
          <a:bodyPr/>
          <a:lstStyle/>
          <a:p>
            <a:r>
              <a:rPr lang="en-GB" dirty="0" smtClean="0"/>
              <a:t>Design</a:t>
            </a:r>
            <a:endParaRPr lang="en-GB" dirty="0"/>
          </a:p>
        </p:txBody>
      </p:sp>
    </p:spTree>
    <p:extLst>
      <p:ext uri="{BB962C8B-B14F-4D97-AF65-F5344CB8AC3E}">
        <p14:creationId xmlns:p14="http://schemas.microsoft.com/office/powerpoint/2010/main" val="29118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500" fill="hold"/>
                                        <p:tgtEl>
                                          <p:spTgt spid="4"/>
                                        </p:tgtEl>
                                        <p:attrNameLst>
                                          <p:attrName>style.color</p:attrName>
                                        </p:attrNameLst>
                                      </p:cBhvr>
                                      <p:to>
                                        <a:srgbClr val="95D1FF"/>
                                      </p:to>
                                    </p:animClr>
                                  </p:childTnLst>
                                </p:cTn>
                              </p:par>
                              <p:par>
                                <p:cTn id="9" presetID="3" presetClass="emph" presetSubtype="2" fill="hold" grpId="0" nodeType="withEffect">
                                  <p:stCondLst>
                                    <p:cond delay="0"/>
                                  </p:stCondLst>
                                  <p:childTnLst>
                                    <p:animClr clrSpc="rgb" dir="cw">
                                      <p:cBhvr override="childStyle">
                                        <p:cTn id="10" dur="500" fill="hold"/>
                                        <p:tgtEl>
                                          <p:spTgt spid="8"/>
                                        </p:tgtEl>
                                        <p:attrNameLst>
                                          <p:attrName>style.color</p:attrName>
                                        </p:attrNameLst>
                                      </p:cBhvr>
                                      <p:to>
                                        <a:srgbClr val="0070C0"/>
                                      </p:to>
                                    </p:animClr>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0"/>
                                          </p:stCondLst>
                                        </p:cTn>
                                        <p:tgtEl>
                                          <p:spTgt spid="5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50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57"/>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ntr" presetSubtype="0" fill="hold" nodeType="withEffect">
                                  <p:stCondLst>
                                    <p:cond delay="50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60"/>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69"/>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nodeType="afterEffect">
                                  <p:stCondLst>
                                    <p:cond delay="500"/>
                                  </p:stCondLst>
                                  <p:childTnLst>
                                    <p:set>
                                      <p:cBhvr>
                                        <p:cTn id="43" dur="1" fill="hold">
                                          <p:stCondLst>
                                            <p:cond delay="0"/>
                                          </p:stCondLst>
                                        </p:cTn>
                                        <p:tgtEl>
                                          <p:spTgt spid="63"/>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500"/>
                                  </p:stCondLst>
                                  <p:childTnLst>
                                    <p:set>
                                      <p:cBhvr>
                                        <p:cTn id="4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6" y="26604"/>
            <a:ext cx="8826374" cy="6820380"/>
          </a:xfrm>
          <a:prstGeom prst="rect">
            <a:avLst/>
          </a:prstGeom>
        </p:spPr>
      </p:pic>
    </p:spTree>
    <p:extLst>
      <p:ext uri="{BB962C8B-B14F-4D97-AF65-F5344CB8AC3E}">
        <p14:creationId xmlns:p14="http://schemas.microsoft.com/office/powerpoint/2010/main" val="41020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4</a:t>
            </a:r>
            <a:endParaRPr lang="en-GB" dirty="0"/>
          </a:p>
        </p:txBody>
      </p:sp>
      <p:sp>
        <p:nvSpPr>
          <p:cNvPr id="3" name="Content Placeholder 2"/>
          <p:cNvSpPr>
            <a:spLocks noGrp="1"/>
          </p:cNvSpPr>
          <p:nvPr>
            <p:ph idx="1"/>
          </p:nvPr>
        </p:nvSpPr>
        <p:spPr/>
        <p:txBody>
          <a:bodyPr/>
          <a:lstStyle/>
          <a:p>
            <a:r>
              <a:rPr lang="en-GB" dirty="0" smtClean="0"/>
              <a:t>Major Pharma company in Philadelphia</a:t>
            </a:r>
          </a:p>
          <a:p>
            <a:r>
              <a:rPr lang="en-GB" dirty="0" smtClean="0"/>
              <a:t>Challenge: Traceability of interactive graphics</a:t>
            </a:r>
          </a:p>
          <a:p>
            <a:r>
              <a:rPr lang="en-GB" dirty="0" smtClean="0"/>
              <a:t>Solution: Built a custom GUI that generates a script</a:t>
            </a:r>
            <a:endParaRPr lang="en-GB" dirty="0"/>
          </a:p>
        </p:txBody>
      </p:sp>
    </p:spTree>
    <p:extLst>
      <p:ext uri="{BB962C8B-B14F-4D97-AF65-F5344CB8AC3E}">
        <p14:creationId xmlns:p14="http://schemas.microsoft.com/office/powerpoint/2010/main" val="1759204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smtClean="0"/>
              <a:t>Traceability of decisions</a:t>
            </a:r>
          </a:p>
          <a:p>
            <a:r>
              <a:rPr lang="en-GB" dirty="0" smtClean="0"/>
              <a:t>Interactive graphics for decision making</a:t>
            </a:r>
          </a:p>
          <a:p>
            <a:r>
              <a:rPr lang="en-GB" dirty="0" smtClean="0"/>
              <a:t>Tool for non-programmers</a:t>
            </a:r>
          </a:p>
          <a:p>
            <a:endParaRPr lang="en-GB" dirty="0"/>
          </a:p>
        </p:txBody>
      </p:sp>
    </p:spTree>
    <p:extLst>
      <p:ext uri="{BB962C8B-B14F-4D97-AF65-F5344CB8AC3E}">
        <p14:creationId xmlns:p14="http://schemas.microsoft.com/office/powerpoint/2010/main" val="1889627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Generating Interface</a:t>
            </a:r>
            <a:endParaRPr lang="en-GB" dirty="0"/>
          </a:p>
        </p:txBody>
      </p:sp>
      <p:sp>
        <p:nvSpPr>
          <p:cNvPr id="3" name="Content Placeholder 2"/>
          <p:cNvSpPr>
            <a:spLocks noGrp="1"/>
          </p:cNvSpPr>
          <p:nvPr>
            <p:ph idx="1"/>
          </p:nvPr>
        </p:nvSpPr>
        <p:spPr/>
        <p:txBody>
          <a:bodyPr/>
          <a:lstStyle/>
          <a:p>
            <a:r>
              <a:rPr lang="en-GB" dirty="0" smtClean="0"/>
              <a:t>Users interact with custom GUI</a:t>
            </a:r>
          </a:p>
          <a:p>
            <a:r>
              <a:rPr lang="en-GB" dirty="0" smtClean="0"/>
              <a:t>Graphics updated based on selected options</a:t>
            </a:r>
          </a:p>
          <a:p>
            <a:r>
              <a:rPr lang="en-GB" dirty="0" smtClean="0"/>
              <a:t>All code generated for traceability</a:t>
            </a:r>
          </a:p>
          <a:p>
            <a:r>
              <a:rPr lang="en-GB" dirty="0" smtClean="0"/>
              <a:t>Graphics completely reproducible</a:t>
            </a:r>
          </a:p>
          <a:p>
            <a:r>
              <a:rPr lang="en-GB" dirty="0" smtClean="0"/>
              <a:t>Decision making tracked</a:t>
            </a:r>
            <a:endParaRPr lang="en-GB" dirty="0"/>
          </a:p>
        </p:txBody>
      </p:sp>
    </p:spTree>
    <p:extLst>
      <p:ext uri="{BB962C8B-B14F-4D97-AF65-F5344CB8AC3E}">
        <p14:creationId xmlns:p14="http://schemas.microsoft.com/office/powerpoint/2010/main" val="3127144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86" y="92897"/>
            <a:ext cx="8706402" cy="67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288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6543253" cy="572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613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Background</a:t>
            </a:r>
            <a:endParaRPr lang="en-GB" dirty="0"/>
          </a:p>
        </p:txBody>
      </p:sp>
      <p:sp>
        <p:nvSpPr>
          <p:cNvPr id="3" name="Content Placeholder 2"/>
          <p:cNvSpPr>
            <a:spLocks noGrp="1"/>
          </p:cNvSpPr>
          <p:nvPr>
            <p:ph idx="1"/>
          </p:nvPr>
        </p:nvSpPr>
        <p:spPr/>
        <p:txBody>
          <a:bodyPr/>
          <a:lstStyle/>
          <a:p>
            <a:r>
              <a:rPr lang="en-GB" dirty="0" smtClean="0"/>
              <a:t>Trained as a Statistician</a:t>
            </a:r>
          </a:p>
          <a:p>
            <a:r>
              <a:rPr lang="en-GB" dirty="0" smtClean="0"/>
              <a:t>Worked at Mango since 2012</a:t>
            </a:r>
          </a:p>
          <a:p>
            <a:r>
              <a:rPr lang="en-GB" dirty="0" smtClean="0"/>
              <a:t>Worked on many projects with the Pharma Industry</a:t>
            </a:r>
          </a:p>
          <a:p>
            <a:pPr lvl="1"/>
            <a:r>
              <a:rPr lang="en-GB" dirty="0" smtClean="0"/>
              <a:t>Training</a:t>
            </a:r>
          </a:p>
          <a:p>
            <a:pPr lvl="1"/>
            <a:r>
              <a:rPr lang="en-GB" dirty="0" smtClean="0"/>
              <a:t>Analysis</a:t>
            </a:r>
          </a:p>
          <a:p>
            <a:pPr lvl="1"/>
            <a:r>
              <a:rPr lang="en-GB" dirty="0" smtClean="0"/>
              <a:t>Application Development</a:t>
            </a:r>
          </a:p>
          <a:p>
            <a:pPr lvl="1"/>
            <a:r>
              <a:rPr lang="en-GB" dirty="0" smtClean="0"/>
              <a:t>Validation of R</a:t>
            </a:r>
            <a:endParaRPr lang="en-GB" dirty="0"/>
          </a:p>
        </p:txBody>
      </p:sp>
    </p:spTree>
    <p:extLst>
      <p:ext uri="{BB962C8B-B14F-4D97-AF65-F5344CB8AC3E}">
        <p14:creationId xmlns:p14="http://schemas.microsoft.com/office/powerpoint/2010/main" val="1307206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Future</a:t>
            </a:r>
            <a:endParaRPr lang="en-GB" dirty="0"/>
          </a:p>
        </p:txBody>
      </p:sp>
      <p:sp>
        <p:nvSpPr>
          <p:cNvPr id="5" name="Text Placeholder 4"/>
          <p:cNvSpPr>
            <a:spLocks noGrp="1"/>
          </p:cNvSpPr>
          <p:nvPr>
            <p:ph type="body" idx="1"/>
          </p:nvPr>
        </p:nvSpPr>
        <p:spPr/>
        <p:txBody>
          <a:bodyPr/>
          <a:lstStyle/>
          <a:p>
            <a:endParaRPr lang="en-GB"/>
          </a:p>
        </p:txBody>
      </p:sp>
      <p:pic>
        <p:nvPicPr>
          <p:cNvPr id="11266" name="Picture 2" descr="http://thebraincandypodcast.com/wp-content/uploads/2015/09/brain-candy-podcast-future-episode-susie-mesiter-sarah-ride.jpg"/>
          <p:cNvPicPr>
            <a:picLocks noChangeAspect="1" noChangeArrowheads="1"/>
          </p:cNvPicPr>
          <p:nvPr/>
        </p:nvPicPr>
        <p:blipFill rotWithShape="1">
          <a:blip r:embed="rId2">
            <a:extLst>
              <a:ext uri="{28A0092B-C50C-407E-A947-70E740481C1C}">
                <a14:useLocalDpi xmlns:a14="http://schemas.microsoft.com/office/drawing/2010/main" val="0"/>
              </a:ext>
            </a:extLst>
          </a:blip>
          <a:srcRect l="-449" t="6648" r="449" b="1553"/>
          <a:stretch/>
        </p:blipFill>
        <p:spPr bwMode="auto">
          <a:xfrm>
            <a:off x="-36513" y="324740"/>
            <a:ext cx="9145587" cy="555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15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Challenges?</a:t>
            </a:r>
            <a:endParaRPr lang="en-GB" dirty="0"/>
          </a:p>
        </p:txBody>
      </p:sp>
      <p:sp>
        <p:nvSpPr>
          <p:cNvPr id="3" name="Content Placeholder 2"/>
          <p:cNvSpPr>
            <a:spLocks noGrp="1"/>
          </p:cNvSpPr>
          <p:nvPr>
            <p:ph idx="1"/>
          </p:nvPr>
        </p:nvSpPr>
        <p:spPr/>
        <p:txBody>
          <a:bodyPr/>
          <a:lstStyle/>
          <a:p>
            <a:r>
              <a:rPr lang="en-GB" dirty="0" smtClean="0"/>
              <a:t>New tools to learn</a:t>
            </a:r>
          </a:p>
          <a:p>
            <a:r>
              <a:rPr lang="en-GB" dirty="0" smtClean="0"/>
              <a:t>Better graphical awareness</a:t>
            </a:r>
          </a:p>
          <a:p>
            <a:r>
              <a:rPr lang="en-GB" dirty="0" smtClean="0"/>
              <a:t>New coding standards</a:t>
            </a:r>
          </a:p>
          <a:p>
            <a:r>
              <a:rPr lang="en-GB" dirty="0" smtClean="0"/>
              <a:t>New tools to validate</a:t>
            </a:r>
          </a:p>
          <a:p>
            <a:pPr lvl="1"/>
            <a:r>
              <a:rPr lang="en-GB" dirty="0" smtClean="0"/>
              <a:t>R + shiny apps</a:t>
            </a:r>
          </a:p>
          <a:p>
            <a:pPr lvl="1"/>
            <a:r>
              <a:rPr lang="en-GB" dirty="0" smtClean="0"/>
              <a:t>JavaScript</a:t>
            </a:r>
          </a:p>
          <a:p>
            <a:endParaRPr lang="en-GB" dirty="0" smtClean="0"/>
          </a:p>
        </p:txBody>
      </p:sp>
    </p:spTree>
    <p:extLst>
      <p:ext uri="{BB962C8B-B14F-4D97-AF65-F5344CB8AC3E}">
        <p14:creationId xmlns:p14="http://schemas.microsoft.com/office/powerpoint/2010/main" val="1708615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Pharma industry leading stats computing</a:t>
            </a:r>
          </a:p>
          <a:p>
            <a:r>
              <a:rPr lang="en-GB" dirty="0" smtClean="0"/>
              <a:t>Graphics a huge part of reporting</a:t>
            </a:r>
          </a:p>
          <a:p>
            <a:r>
              <a:rPr lang="en-GB" dirty="0" smtClean="0"/>
              <a:t>Many open questions about interactive graphics...</a:t>
            </a:r>
            <a:endParaRPr lang="en-GB" dirty="0"/>
          </a:p>
        </p:txBody>
      </p:sp>
    </p:spTree>
    <p:extLst>
      <p:ext uri="{BB962C8B-B14F-4D97-AF65-F5344CB8AC3E}">
        <p14:creationId xmlns:p14="http://schemas.microsoft.com/office/powerpoint/2010/main" val="2752809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05956" y="4581128"/>
            <a:ext cx="6480720" cy="1482749"/>
          </a:xfrm>
        </p:spPr>
        <p:txBody>
          <a:bodyPr/>
          <a:lstStyle/>
          <a:p>
            <a:pPr marL="457200" lvl="1" indent="0">
              <a:buNone/>
            </a:pPr>
            <a:r>
              <a:rPr lang="en-GB" dirty="0" smtClean="0"/>
              <a:t>@</a:t>
            </a:r>
            <a:r>
              <a:rPr lang="en-GB" dirty="0" err="1" smtClean="0"/>
              <a:t>MangoTheCat</a:t>
            </a:r>
            <a:r>
              <a:rPr lang="en-GB" dirty="0" smtClean="0"/>
              <a:t> </a:t>
            </a:r>
            <a:endParaRPr lang="en-GB" dirty="0"/>
          </a:p>
          <a:p>
            <a:pPr marL="457200" lvl="1" indent="0">
              <a:buNone/>
            </a:pPr>
            <a:r>
              <a:rPr lang="en-GB" dirty="0" smtClean="0"/>
              <a:t>@</a:t>
            </a:r>
            <a:r>
              <a:rPr lang="en-GB" dirty="0" err="1" smtClean="0"/>
              <a:t>aimeegott_R</a:t>
            </a:r>
            <a:endParaRPr lang="en-GB" dirty="0" smtClean="0"/>
          </a:p>
          <a:p>
            <a:pPr marL="457200" lvl="1" indent="0">
              <a:buNone/>
            </a:pPr>
            <a:endParaRPr lang="en-GB" sz="1200" dirty="0"/>
          </a:p>
          <a:p>
            <a:pPr marL="457200" lvl="1" indent="0">
              <a:buNone/>
            </a:pPr>
            <a:endParaRPr lang="en-GB" sz="1200" dirty="0" smtClean="0"/>
          </a:p>
          <a:p>
            <a:pPr marL="457200" lvl="1" indent="0">
              <a:buNone/>
            </a:pPr>
            <a:endParaRPr lang="en-GB" dirty="0" smtClean="0"/>
          </a:p>
          <a:p>
            <a:pPr marL="457200" lvl="1" indent="0">
              <a:buNone/>
            </a:pPr>
            <a:endParaRPr lang="en-GB" dirty="0"/>
          </a:p>
          <a:p>
            <a:pPr marL="457200" lvl="1" indent="0">
              <a:buNone/>
            </a:pPr>
            <a:endParaRPr lang="en-GB" dirty="0" smtClean="0"/>
          </a:p>
          <a:p>
            <a:pPr marL="0" indent="0">
              <a:buNone/>
            </a:pPr>
            <a:endParaRPr lang="en-GB" dirty="0"/>
          </a:p>
        </p:txBody>
      </p:sp>
      <p:pic>
        <p:nvPicPr>
          <p:cNvPr id="6" name="Picture 3" descr="C:\Users\agott\Desktop\Twitter_logo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47" y="4685590"/>
            <a:ext cx="522774" cy="425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atribe.org/sites/default/files/child-ask-ques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3924" r="19153" b="1442"/>
          <a:stretch/>
        </p:blipFill>
        <p:spPr bwMode="auto">
          <a:xfrm>
            <a:off x="4310681" y="332655"/>
            <a:ext cx="4833320" cy="6192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8" y="836711"/>
            <a:ext cx="3013548" cy="707886"/>
          </a:xfrm>
          <a:prstGeom prst="rect">
            <a:avLst/>
          </a:prstGeom>
          <a:noFill/>
        </p:spPr>
        <p:txBody>
          <a:bodyPr wrap="square" rtlCol="0">
            <a:spAutoFit/>
          </a:bodyPr>
          <a:lstStyle/>
          <a:p>
            <a:r>
              <a:rPr lang="en-GB" sz="2000" dirty="0" smtClean="0">
                <a:hlinkClick r:id="rId4"/>
              </a:rPr>
              <a:t>www.mango-solutions.com</a:t>
            </a:r>
            <a:endParaRPr lang="en-GB" sz="2000" dirty="0" smtClean="0"/>
          </a:p>
          <a:p>
            <a:endParaRPr lang="en-GB" sz="2000" dirty="0"/>
          </a:p>
        </p:txBody>
      </p:sp>
    </p:spTree>
    <p:extLst>
      <p:ext uri="{BB962C8B-B14F-4D97-AF65-F5344CB8AC3E}">
        <p14:creationId xmlns:p14="http://schemas.microsoft.com/office/powerpoint/2010/main" val="3962344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1/17/Nightingale-mortal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11" y="843559"/>
            <a:ext cx="9042271" cy="56817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67" y="260648"/>
            <a:ext cx="7772400" cy="1362075"/>
          </a:xfrm>
        </p:spPr>
        <p:txBody>
          <a:bodyPr/>
          <a:lstStyle/>
          <a:p>
            <a:r>
              <a:rPr lang="en-GB" dirty="0" smtClean="0"/>
              <a:t>History</a:t>
            </a:r>
            <a:endParaRPr lang="en-GB" dirty="0"/>
          </a:p>
        </p:txBody>
      </p:sp>
    </p:spTree>
    <p:extLst>
      <p:ext uri="{BB962C8B-B14F-4D97-AF65-F5344CB8AC3E}">
        <p14:creationId xmlns:p14="http://schemas.microsoft.com/office/powerpoint/2010/main" val="198619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1970's</a:t>
            </a:r>
            <a:endParaRPr lang="en-GB" dirty="0"/>
          </a:p>
        </p:txBody>
      </p:sp>
      <p:sp>
        <p:nvSpPr>
          <p:cNvPr id="3" name="Content Placeholder 2"/>
          <p:cNvSpPr>
            <a:spLocks noGrp="1"/>
          </p:cNvSpPr>
          <p:nvPr>
            <p:ph idx="1"/>
          </p:nvPr>
        </p:nvSpPr>
        <p:spPr/>
        <p:txBody>
          <a:bodyPr/>
          <a:lstStyle/>
          <a:p>
            <a:r>
              <a:rPr lang="en-GB" dirty="0" smtClean="0"/>
              <a:t>SAS requires hundreds of punch cards</a:t>
            </a:r>
          </a:p>
          <a:p>
            <a:r>
              <a:rPr lang="en-GB" dirty="0" smtClean="0"/>
              <a:t>S in its infancy</a:t>
            </a:r>
          </a:p>
          <a:p>
            <a:r>
              <a:rPr lang="en-GB" dirty="0" smtClean="0"/>
              <a:t>Graphics usage limited</a:t>
            </a:r>
            <a:endParaRPr lang="en-GB" dirty="0"/>
          </a:p>
        </p:txBody>
      </p:sp>
      <p:sp>
        <p:nvSpPr>
          <p:cNvPr id="4" name="Rectangle 3"/>
          <p:cNvSpPr/>
          <p:nvPr/>
        </p:nvSpPr>
        <p:spPr>
          <a:xfrm>
            <a:off x="251520" y="5661248"/>
            <a:ext cx="8496944"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378668" y="5481228"/>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https://upload.wikimedia.org/wikipedia/commons/2/26/Punched_card_program_deck.ag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85" t="17875" r="2020" b="10950"/>
          <a:stretch/>
        </p:blipFill>
        <p:spPr bwMode="auto">
          <a:xfrm>
            <a:off x="4717071" y="2754440"/>
            <a:ext cx="4375446" cy="269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53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1980's</a:t>
            </a:r>
            <a:endParaRPr lang="en-GB" dirty="0"/>
          </a:p>
        </p:txBody>
      </p:sp>
      <p:sp>
        <p:nvSpPr>
          <p:cNvPr id="3" name="Content Placeholder 2"/>
          <p:cNvSpPr>
            <a:spLocks noGrp="1"/>
          </p:cNvSpPr>
          <p:nvPr>
            <p:ph idx="1"/>
          </p:nvPr>
        </p:nvSpPr>
        <p:spPr/>
        <p:txBody>
          <a:bodyPr/>
          <a:lstStyle/>
          <a:p>
            <a:r>
              <a:rPr lang="en-GB" dirty="0" smtClean="0"/>
              <a:t>SAS/GRAPH released</a:t>
            </a:r>
          </a:p>
          <a:p>
            <a:r>
              <a:rPr lang="en-GB" dirty="0" smtClean="0"/>
              <a:t>Initial interactive graphics in S-PLUS</a:t>
            </a:r>
            <a:endParaRPr lang="en-GB" dirty="0"/>
          </a:p>
        </p:txBody>
      </p:sp>
      <p:sp>
        <p:nvSpPr>
          <p:cNvPr id="4" name="Rectangle 3"/>
          <p:cNvSpPr/>
          <p:nvPr/>
        </p:nvSpPr>
        <p:spPr>
          <a:xfrm>
            <a:off x="251520" y="5661248"/>
            <a:ext cx="8496944"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1331640" y="5471152"/>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869" y="3353688"/>
            <a:ext cx="38862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80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7" y="2673575"/>
            <a:ext cx="5185147" cy="305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1990's</a:t>
            </a:r>
            <a:endParaRPr lang="en-GB" dirty="0"/>
          </a:p>
        </p:txBody>
      </p:sp>
      <p:sp>
        <p:nvSpPr>
          <p:cNvPr id="3" name="Content Placeholder 2"/>
          <p:cNvSpPr>
            <a:spLocks noGrp="1"/>
          </p:cNvSpPr>
          <p:nvPr>
            <p:ph idx="1"/>
          </p:nvPr>
        </p:nvSpPr>
        <p:spPr/>
        <p:txBody>
          <a:bodyPr/>
          <a:lstStyle/>
          <a:p>
            <a:r>
              <a:rPr lang="en-GB" dirty="0" smtClean="0"/>
              <a:t>S-PLUS becomes a licenced product</a:t>
            </a:r>
          </a:p>
          <a:p>
            <a:r>
              <a:rPr lang="en-GB" dirty="0" smtClean="0"/>
              <a:t>R development begins</a:t>
            </a:r>
            <a:endParaRPr lang="en-GB" dirty="0"/>
          </a:p>
        </p:txBody>
      </p:sp>
      <p:sp>
        <p:nvSpPr>
          <p:cNvPr id="4" name="Rectangle 3"/>
          <p:cNvSpPr/>
          <p:nvPr/>
        </p:nvSpPr>
        <p:spPr>
          <a:xfrm>
            <a:off x="251520" y="5661248"/>
            <a:ext cx="8496944"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2627784" y="5488243"/>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2809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2002</a:t>
            </a:r>
            <a:endParaRPr lang="en-GB" dirty="0"/>
          </a:p>
        </p:txBody>
      </p:sp>
      <p:sp>
        <p:nvSpPr>
          <p:cNvPr id="3" name="Content Placeholder 2"/>
          <p:cNvSpPr>
            <a:spLocks noGrp="1"/>
          </p:cNvSpPr>
          <p:nvPr>
            <p:ph idx="1"/>
          </p:nvPr>
        </p:nvSpPr>
        <p:spPr/>
        <p:txBody>
          <a:bodyPr/>
          <a:lstStyle/>
          <a:p>
            <a:r>
              <a:rPr lang="en-GB" dirty="0" smtClean="0"/>
              <a:t>Mango founded</a:t>
            </a:r>
          </a:p>
          <a:p>
            <a:r>
              <a:rPr lang="en-GB" dirty="0" smtClean="0"/>
              <a:t>Started working with Pharma companies using S-PLUS</a:t>
            </a:r>
          </a:p>
          <a:p>
            <a:r>
              <a:rPr lang="en-GB" dirty="0" smtClean="0"/>
              <a:t>R being more widely used, lots of support for graphics systems</a:t>
            </a:r>
            <a:endParaRPr lang="en-GB" dirty="0"/>
          </a:p>
        </p:txBody>
      </p:sp>
      <p:sp>
        <p:nvSpPr>
          <p:cNvPr id="4" name="Rectangle 3"/>
          <p:cNvSpPr/>
          <p:nvPr/>
        </p:nvSpPr>
        <p:spPr>
          <a:xfrm>
            <a:off x="251520" y="5661248"/>
            <a:ext cx="8496944" cy="720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3203848" y="5481228"/>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2809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Analytic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Mango PPT Template</Template>
  <TotalTime>3420</TotalTime>
  <Words>619</Words>
  <Application>Microsoft Office PowerPoint</Application>
  <PresentationFormat>On-screen Show (4:3)</PresentationFormat>
  <Paragraphs>153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Analytics Template</vt:lpstr>
      <vt:lpstr>The Rise and Rise of Graphic Expectations</vt:lpstr>
      <vt:lpstr>Background</vt:lpstr>
      <vt:lpstr>Who are Mango?</vt:lpstr>
      <vt:lpstr>My Background</vt:lpstr>
      <vt:lpstr>History</vt:lpstr>
      <vt:lpstr>1970's</vt:lpstr>
      <vt:lpstr>1980's</vt:lpstr>
      <vt:lpstr>1990's</vt:lpstr>
      <vt:lpstr>2002</vt:lpstr>
      <vt:lpstr>Late 2000's</vt:lpstr>
      <vt:lpstr>Now</vt:lpstr>
      <vt:lpstr>The iGeneration</vt:lpstr>
      <vt:lpstr>What is Expected?</vt:lpstr>
      <vt:lpstr>PowerPoint Presentation</vt:lpstr>
      <vt:lpstr>What is Expected?</vt:lpstr>
      <vt:lpstr>PowerPoint Presentation</vt:lpstr>
      <vt:lpstr>What is Expected?</vt:lpstr>
      <vt:lpstr>PowerPoint Presentation</vt:lpstr>
      <vt:lpstr>Challenges</vt:lpstr>
      <vt:lpstr>Challenges in Pharma</vt:lpstr>
      <vt:lpstr>PowerPoint Presentation</vt:lpstr>
      <vt:lpstr>Example 1</vt:lpstr>
      <vt:lpstr>What was the Challenge?</vt:lpstr>
      <vt:lpstr>Solutions</vt:lpstr>
      <vt:lpstr>PowerPoint Presentation</vt:lpstr>
      <vt:lpstr>PowerPoint Presentation</vt:lpstr>
      <vt:lpstr>Example 2</vt:lpstr>
      <vt:lpstr>Challenge</vt:lpstr>
      <vt:lpstr>Dynamic Reporting in R</vt:lpstr>
      <vt:lpstr>Example 3</vt:lpstr>
      <vt:lpstr>Requirements</vt:lpstr>
      <vt:lpstr>Solution</vt:lpstr>
      <vt:lpstr>Design</vt:lpstr>
      <vt:lpstr>PowerPoint Presentation</vt:lpstr>
      <vt:lpstr>Example 4</vt:lpstr>
      <vt:lpstr>Challenges</vt:lpstr>
      <vt:lpstr>Code Generating Interface</vt:lpstr>
      <vt:lpstr>PowerPoint Presentation</vt:lpstr>
      <vt:lpstr>PowerPoint Presentation</vt:lpstr>
      <vt:lpstr>The Future</vt:lpstr>
      <vt:lpstr>Future Challenges?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Gott</dc:creator>
  <cp:lastModifiedBy>Aimee Gott</cp:lastModifiedBy>
  <cp:revision>44</cp:revision>
  <dcterms:created xsi:type="dcterms:W3CDTF">2015-10-05T14:02:06Z</dcterms:created>
  <dcterms:modified xsi:type="dcterms:W3CDTF">2015-10-13T09:22:57Z</dcterms:modified>
</cp:coreProperties>
</file>