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301" r:id="rId2"/>
    <p:sldId id="320" r:id="rId3"/>
    <p:sldId id="312" r:id="rId4"/>
    <p:sldId id="313" r:id="rId5"/>
    <p:sldId id="314" r:id="rId6"/>
    <p:sldId id="315" r:id="rId7"/>
    <p:sldId id="306" r:id="rId8"/>
    <p:sldId id="317" r:id="rId9"/>
    <p:sldId id="318" r:id="rId10"/>
    <p:sldId id="319" r:id="rId11"/>
    <p:sldId id="302" r:id="rId12"/>
    <p:sldId id="316" r:id="rId13"/>
    <p:sldId id="321" r:id="rId14"/>
    <p:sldId id="311" r:id="rId15"/>
    <p:sldId id="322" r:id="rId16"/>
    <p:sldId id="323" r:id="rId17"/>
    <p:sldId id="310" r:id="rId18"/>
    <p:sldId id="326" r:id="rId19"/>
    <p:sldId id="325" r:id="rId20"/>
    <p:sldId id="324" r:id="rId21"/>
    <p:sldId id="327" r:id="rId22"/>
    <p:sldId id="328" r:id="rId23"/>
    <p:sldId id="329" r:id="rId24"/>
    <p:sldId id="304" r:id="rId25"/>
    <p:sldId id="330" r:id="rId26"/>
    <p:sldId id="335" r:id="rId27"/>
    <p:sldId id="33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50" autoAdjust="0"/>
    <p:restoredTop sz="94424" autoAdjust="0"/>
  </p:normalViewPr>
  <p:slideViewPr>
    <p:cSldViewPr snapToGrid="0">
      <p:cViewPr varScale="1">
        <p:scale>
          <a:sx n="129" d="100"/>
          <a:sy n="129" d="100"/>
        </p:scale>
        <p:origin x="80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386DA-958F-4132-8818-E43E346D660A}" type="datetimeFigureOut">
              <a:rPr lang="en-GB" smtClean="0"/>
              <a:t>29/10/2016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DFC51-6208-4E58-B5C4-E8D7D0847FDC}" type="slidenum">
              <a:rPr lang="en-GB" smtClean="0"/>
              <a:t>‹#›</a:t>
            </a:fld>
            <a:endParaRPr lang="en-GB"/>
          </a:p>
        </p:txBody>
      </p:sp>
    </p:spTree>
    <p:extLst>
      <p:ext uri="{BB962C8B-B14F-4D97-AF65-F5344CB8AC3E}">
        <p14:creationId xmlns:p14="http://schemas.microsoft.com/office/powerpoint/2010/main" val="202719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FDFC51-6208-4E58-B5C4-E8D7D0847FDC}" type="slidenum">
              <a:rPr lang="en-GB" smtClean="0"/>
              <a:t>24</a:t>
            </a:fld>
            <a:endParaRPr lang="en-GB"/>
          </a:p>
        </p:txBody>
      </p:sp>
    </p:spTree>
    <p:extLst>
      <p:ext uri="{BB962C8B-B14F-4D97-AF65-F5344CB8AC3E}">
        <p14:creationId xmlns:p14="http://schemas.microsoft.com/office/powerpoint/2010/main" val="55891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1785937"/>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979738"/>
            <a:ext cx="6858000" cy="9445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7753350" y="6369057"/>
            <a:ext cx="876300" cy="365125"/>
          </a:xfrm>
        </p:spPr>
        <p:txBody>
          <a:bodyPr/>
          <a:lstStyle>
            <a:lvl1pPr algn="r">
              <a:defRPr/>
            </a:lvl1pPr>
          </a:lstStyle>
          <a:p>
            <a:r>
              <a:rPr lang="en-GB" smtClean="0"/>
              <a:t>28th May 2013</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8" y="6222999"/>
            <a:ext cx="3409055" cy="511175"/>
          </a:xfrm>
          <a:prstGeom prst="rect">
            <a:avLst/>
          </a:prstGeom>
        </p:spPr>
      </p:pic>
    </p:spTree>
    <p:extLst>
      <p:ext uri="{BB962C8B-B14F-4D97-AF65-F5344CB8AC3E}">
        <p14:creationId xmlns:p14="http://schemas.microsoft.com/office/powerpoint/2010/main" val="36980232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baseline="0">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smtClean="0"/>
              <a:t>28th May 2013</a:t>
            </a:r>
            <a:endParaRPr lang="en-GB" dirty="0"/>
          </a:p>
        </p:txBody>
      </p:sp>
      <p:sp>
        <p:nvSpPr>
          <p:cNvPr id="5" name="Footer Placeholder 4"/>
          <p:cNvSpPr>
            <a:spLocks noGrp="1"/>
          </p:cNvSpPr>
          <p:nvPr>
            <p:ph type="ftr" sz="quarter" idx="11"/>
          </p:nvPr>
        </p:nvSpPr>
        <p:spPr/>
        <p:txBody>
          <a:bodyPr/>
          <a:lstStyle/>
          <a:p>
            <a:r>
              <a:rPr lang="en-GB" smtClean="0"/>
              <a:t>© CTCT Ltd</a:t>
            </a:r>
            <a:endParaRPr lang="en-GB"/>
          </a:p>
        </p:txBody>
      </p:sp>
      <p:sp>
        <p:nvSpPr>
          <p:cNvPr id="6" name="Slide Number Placeholder 5"/>
          <p:cNvSpPr>
            <a:spLocks noGrp="1"/>
          </p:cNvSpPr>
          <p:nvPr>
            <p:ph type="sldNum" sz="quarter" idx="12"/>
          </p:nvPr>
        </p:nvSpPr>
        <p:spPr/>
        <p:txBody>
          <a:bodyPr/>
          <a:lstStyle/>
          <a:p>
            <a:fld id="{010C7661-D78D-4349-971C-47162333B0CB}" type="slidenum">
              <a:rPr lang="en-GB" smtClean="0"/>
              <a:t>‹#›</a:t>
            </a:fld>
            <a:endParaRPr lang="en-GB"/>
          </a:p>
        </p:txBody>
      </p:sp>
      <p:sp>
        <p:nvSpPr>
          <p:cNvPr id="8" name="Rectangle 7"/>
          <p:cNvSpPr/>
          <p:nvPr/>
        </p:nvSpPr>
        <p:spPr>
          <a:xfrm rot="151923">
            <a:off x="-19855" y="301567"/>
            <a:ext cx="8891660" cy="1597422"/>
          </a:xfrm>
          <a:custGeom>
            <a:avLst/>
            <a:gdLst>
              <a:gd name="connsiteX0" fmla="*/ 0 w 11176000"/>
              <a:gd name="connsiteY0" fmla="*/ 0 h 127000"/>
              <a:gd name="connsiteX1" fmla="*/ 11176000 w 11176000"/>
              <a:gd name="connsiteY1" fmla="*/ 0 h 127000"/>
              <a:gd name="connsiteX2" fmla="*/ 11176000 w 11176000"/>
              <a:gd name="connsiteY2" fmla="*/ 127000 h 127000"/>
              <a:gd name="connsiteX3" fmla="*/ 0 w 11176000"/>
              <a:gd name="connsiteY3" fmla="*/ 127000 h 127000"/>
              <a:gd name="connsiteX4" fmla="*/ 0 w 11176000"/>
              <a:gd name="connsiteY4" fmla="*/ 0 h 127000"/>
              <a:gd name="connsiteX0" fmla="*/ 0 w 11201400"/>
              <a:gd name="connsiteY0" fmla="*/ 0 h 279400"/>
              <a:gd name="connsiteX1" fmla="*/ 11201400 w 11201400"/>
              <a:gd name="connsiteY1" fmla="*/ 152400 h 279400"/>
              <a:gd name="connsiteX2" fmla="*/ 11201400 w 11201400"/>
              <a:gd name="connsiteY2" fmla="*/ 279400 h 279400"/>
              <a:gd name="connsiteX3" fmla="*/ 25400 w 11201400"/>
              <a:gd name="connsiteY3" fmla="*/ 279400 h 279400"/>
              <a:gd name="connsiteX4" fmla="*/ 0 w 11201400"/>
              <a:gd name="connsiteY4" fmla="*/ 0 h 279400"/>
              <a:gd name="connsiteX0" fmla="*/ 0 w 11201400"/>
              <a:gd name="connsiteY0" fmla="*/ 558800 h 838200"/>
              <a:gd name="connsiteX1" fmla="*/ 11201400 w 11201400"/>
              <a:gd name="connsiteY1" fmla="*/ 0 h 838200"/>
              <a:gd name="connsiteX2" fmla="*/ 11201400 w 11201400"/>
              <a:gd name="connsiteY2" fmla="*/ 838200 h 838200"/>
              <a:gd name="connsiteX3" fmla="*/ 25400 w 11201400"/>
              <a:gd name="connsiteY3" fmla="*/ 838200 h 838200"/>
              <a:gd name="connsiteX4" fmla="*/ 0 w 11201400"/>
              <a:gd name="connsiteY4" fmla="*/ 558800 h 838200"/>
              <a:gd name="connsiteX0" fmla="*/ 0 w 11201400"/>
              <a:gd name="connsiteY0" fmla="*/ 558800 h 838200"/>
              <a:gd name="connsiteX1" fmla="*/ 11201400 w 11201400"/>
              <a:gd name="connsiteY1" fmla="*/ 0 h 838200"/>
              <a:gd name="connsiteX2" fmla="*/ 11176000 w 11201400"/>
              <a:gd name="connsiteY2" fmla="*/ 190500 h 838200"/>
              <a:gd name="connsiteX3" fmla="*/ 25400 w 11201400"/>
              <a:gd name="connsiteY3" fmla="*/ 838200 h 838200"/>
              <a:gd name="connsiteX4" fmla="*/ 0 w 11201400"/>
              <a:gd name="connsiteY4" fmla="*/ 558800 h 838200"/>
              <a:gd name="connsiteX0" fmla="*/ 0 w 11201400"/>
              <a:gd name="connsiteY0" fmla="*/ 558800 h 838200"/>
              <a:gd name="connsiteX1" fmla="*/ 11201400 w 11201400"/>
              <a:gd name="connsiteY1" fmla="*/ 0 h 838200"/>
              <a:gd name="connsiteX2" fmla="*/ 11176000 w 11201400"/>
              <a:gd name="connsiteY2" fmla="*/ 190500 h 838200"/>
              <a:gd name="connsiteX3" fmla="*/ 25400 w 11201400"/>
              <a:gd name="connsiteY3" fmla="*/ 838200 h 838200"/>
              <a:gd name="connsiteX4" fmla="*/ 0 w 11201400"/>
              <a:gd name="connsiteY4" fmla="*/ 558800 h 838200"/>
              <a:gd name="connsiteX0" fmla="*/ 0 w 11176000"/>
              <a:gd name="connsiteY0" fmla="*/ 749300 h 1028700"/>
              <a:gd name="connsiteX1" fmla="*/ 11150600 w 11176000"/>
              <a:gd name="connsiteY1" fmla="*/ 0 h 1028700"/>
              <a:gd name="connsiteX2" fmla="*/ 11176000 w 11176000"/>
              <a:gd name="connsiteY2" fmla="*/ 381000 h 1028700"/>
              <a:gd name="connsiteX3" fmla="*/ 25400 w 11176000"/>
              <a:gd name="connsiteY3" fmla="*/ 1028700 h 1028700"/>
              <a:gd name="connsiteX4" fmla="*/ 0 w 11176000"/>
              <a:gd name="connsiteY4" fmla="*/ 749300 h 1028700"/>
              <a:gd name="connsiteX0" fmla="*/ 0 w 11163300"/>
              <a:gd name="connsiteY0" fmla="*/ 749300 h 1028700"/>
              <a:gd name="connsiteX1" fmla="*/ 11150600 w 11163300"/>
              <a:gd name="connsiteY1" fmla="*/ 0 h 1028700"/>
              <a:gd name="connsiteX2" fmla="*/ 11163300 w 11163300"/>
              <a:gd name="connsiteY2" fmla="*/ 190500 h 1028700"/>
              <a:gd name="connsiteX3" fmla="*/ 25400 w 11163300"/>
              <a:gd name="connsiteY3" fmla="*/ 1028700 h 1028700"/>
              <a:gd name="connsiteX4" fmla="*/ 0 w 11163300"/>
              <a:gd name="connsiteY4" fmla="*/ 749300 h 1028700"/>
              <a:gd name="connsiteX0" fmla="*/ 0 w 11163300"/>
              <a:gd name="connsiteY0" fmla="*/ 749300 h 1028700"/>
              <a:gd name="connsiteX1" fmla="*/ 11150600 w 11163300"/>
              <a:gd name="connsiteY1" fmla="*/ 0 h 1028700"/>
              <a:gd name="connsiteX2" fmla="*/ 11163300 w 11163300"/>
              <a:gd name="connsiteY2" fmla="*/ 190500 h 1028700"/>
              <a:gd name="connsiteX3" fmla="*/ 25400 w 11163300"/>
              <a:gd name="connsiteY3" fmla="*/ 1028700 h 1028700"/>
              <a:gd name="connsiteX4" fmla="*/ 0 w 11163300"/>
              <a:gd name="connsiteY4" fmla="*/ 749300 h 1028700"/>
              <a:gd name="connsiteX0" fmla="*/ 0 w 11188700"/>
              <a:gd name="connsiteY0" fmla="*/ 749300 h 1137786"/>
              <a:gd name="connsiteX1" fmla="*/ 11150600 w 11188700"/>
              <a:gd name="connsiteY1" fmla="*/ 0 h 1137786"/>
              <a:gd name="connsiteX2" fmla="*/ 11188700 w 11188700"/>
              <a:gd name="connsiteY2" fmla="*/ 609600 h 1137786"/>
              <a:gd name="connsiteX3" fmla="*/ 25400 w 11188700"/>
              <a:gd name="connsiteY3" fmla="*/ 1028700 h 1137786"/>
              <a:gd name="connsiteX4" fmla="*/ 0 w 11188700"/>
              <a:gd name="connsiteY4" fmla="*/ 749300 h 1137786"/>
              <a:gd name="connsiteX0" fmla="*/ 0 w 11188700"/>
              <a:gd name="connsiteY0" fmla="*/ 1231900 h 1620386"/>
              <a:gd name="connsiteX1" fmla="*/ 11036300 w 11188700"/>
              <a:gd name="connsiteY1" fmla="*/ 0 h 1620386"/>
              <a:gd name="connsiteX2" fmla="*/ 11188700 w 11188700"/>
              <a:gd name="connsiteY2" fmla="*/ 1092200 h 1620386"/>
              <a:gd name="connsiteX3" fmla="*/ 25400 w 11188700"/>
              <a:gd name="connsiteY3" fmla="*/ 1511300 h 1620386"/>
              <a:gd name="connsiteX4" fmla="*/ 0 w 11188700"/>
              <a:gd name="connsiteY4" fmla="*/ 1231900 h 1620386"/>
              <a:gd name="connsiteX0" fmla="*/ 0 w 11176000"/>
              <a:gd name="connsiteY0" fmla="*/ 1231900 h 1511300"/>
              <a:gd name="connsiteX1" fmla="*/ 11036300 w 11176000"/>
              <a:gd name="connsiteY1" fmla="*/ 0 h 1511300"/>
              <a:gd name="connsiteX2" fmla="*/ 11176000 w 11176000"/>
              <a:gd name="connsiteY2" fmla="*/ 88900 h 1511300"/>
              <a:gd name="connsiteX3" fmla="*/ 25400 w 11176000"/>
              <a:gd name="connsiteY3" fmla="*/ 1511300 h 1511300"/>
              <a:gd name="connsiteX4" fmla="*/ 0 w 11176000"/>
              <a:gd name="connsiteY4" fmla="*/ 1231900 h 1511300"/>
              <a:gd name="connsiteX0" fmla="*/ 0 w 11176044"/>
              <a:gd name="connsiteY0" fmla="*/ 1231900 h 1511300"/>
              <a:gd name="connsiteX1" fmla="*/ 11036300 w 11176044"/>
              <a:gd name="connsiteY1" fmla="*/ 0 h 1511300"/>
              <a:gd name="connsiteX2" fmla="*/ 11176000 w 11176044"/>
              <a:gd name="connsiteY2" fmla="*/ 88900 h 1511300"/>
              <a:gd name="connsiteX3" fmla="*/ 25400 w 11176044"/>
              <a:gd name="connsiteY3" fmla="*/ 1511300 h 1511300"/>
              <a:gd name="connsiteX4" fmla="*/ 0 w 11176044"/>
              <a:gd name="connsiteY4" fmla="*/ 1231900 h 1511300"/>
              <a:gd name="connsiteX0" fmla="*/ 0 w 11303044"/>
              <a:gd name="connsiteY0" fmla="*/ 1231900 h 1511300"/>
              <a:gd name="connsiteX1" fmla="*/ 11036300 w 11303044"/>
              <a:gd name="connsiteY1" fmla="*/ 0 h 1511300"/>
              <a:gd name="connsiteX2" fmla="*/ 11303000 w 11303044"/>
              <a:gd name="connsiteY2" fmla="*/ 381000 h 1511300"/>
              <a:gd name="connsiteX3" fmla="*/ 25400 w 11303044"/>
              <a:gd name="connsiteY3" fmla="*/ 1511300 h 1511300"/>
              <a:gd name="connsiteX4" fmla="*/ 0 w 11303044"/>
              <a:gd name="connsiteY4" fmla="*/ 1231900 h 1511300"/>
              <a:gd name="connsiteX0" fmla="*/ 0 w 11239544"/>
              <a:gd name="connsiteY0" fmla="*/ 1257300 h 1536700"/>
              <a:gd name="connsiteX1" fmla="*/ 11036300 w 11239544"/>
              <a:gd name="connsiteY1" fmla="*/ 254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363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363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998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998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82700 h 1562100"/>
              <a:gd name="connsiteX1" fmla="*/ 11150600 w 11239544"/>
              <a:gd name="connsiteY1" fmla="*/ 0 h 1562100"/>
              <a:gd name="connsiteX2" fmla="*/ 11239500 w 11239544"/>
              <a:gd name="connsiteY2" fmla="*/ 25400 h 1562100"/>
              <a:gd name="connsiteX3" fmla="*/ 25400 w 11239544"/>
              <a:gd name="connsiteY3" fmla="*/ 1562100 h 1562100"/>
              <a:gd name="connsiteX4" fmla="*/ 0 w 11239544"/>
              <a:gd name="connsiteY4" fmla="*/ 1282700 h 1562100"/>
              <a:gd name="connsiteX0" fmla="*/ 0 w 11239544"/>
              <a:gd name="connsiteY0" fmla="*/ 1282700 h 1562100"/>
              <a:gd name="connsiteX1" fmla="*/ 11150600 w 11239544"/>
              <a:gd name="connsiteY1" fmla="*/ 0 h 1562100"/>
              <a:gd name="connsiteX2" fmla="*/ 11239500 w 11239544"/>
              <a:gd name="connsiteY2" fmla="*/ 25400 h 1562100"/>
              <a:gd name="connsiteX3" fmla="*/ 25400 w 11239544"/>
              <a:gd name="connsiteY3" fmla="*/ 1562100 h 1562100"/>
              <a:gd name="connsiteX4" fmla="*/ 0 w 11239544"/>
              <a:gd name="connsiteY4" fmla="*/ 1282700 h 1562100"/>
              <a:gd name="connsiteX0" fmla="*/ 0 w 11239585"/>
              <a:gd name="connsiteY0" fmla="*/ 1282700 h 1562100"/>
              <a:gd name="connsiteX1" fmla="*/ 11150600 w 11239585"/>
              <a:gd name="connsiteY1" fmla="*/ 0 h 1562100"/>
              <a:gd name="connsiteX2" fmla="*/ 11239500 w 11239585"/>
              <a:gd name="connsiteY2" fmla="*/ 25400 h 1562100"/>
              <a:gd name="connsiteX3" fmla="*/ 25400 w 11239585"/>
              <a:gd name="connsiteY3" fmla="*/ 1562100 h 1562100"/>
              <a:gd name="connsiteX4" fmla="*/ 0 w 11239585"/>
              <a:gd name="connsiteY4" fmla="*/ 1282700 h 1562100"/>
              <a:gd name="connsiteX0" fmla="*/ 0 w 11239585"/>
              <a:gd name="connsiteY0" fmla="*/ 1302182 h 1581582"/>
              <a:gd name="connsiteX1" fmla="*/ 11183568 w 11239585"/>
              <a:gd name="connsiteY1" fmla="*/ 0 h 1581582"/>
              <a:gd name="connsiteX2" fmla="*/ 11239500 w 11239585"/>
              <a:gd name="connsiteY2" fmla="*/ 44882 h 1581582"/>
              <a:gd name="connsiteX3" fmla="*/ 25400 w 11239585"/>
              <a:gd name="connsiteY3" fmla="*/ 1581582 h 1581582"/>
              <a:gd name="connsiteX4" fmla="*/ 0 w 11239585"/>
              <a:gd name="connsiteY4" fmla="*/ 1302182 h 1581582"/>
              <a:gd name="connsiteX0" fmla="*/ 0 w 11204155"/>
              <a:gd name="connsiteY0" fmla="*/ 1302182 h 1581582"/>
              <a:gd name="connsiteX1" fmla="*/ 11183568 w 11204155"/>
              <a:gd name="connsiteY1" fmla="*/ 0 h 1581582"/>
              <a:gd name="connsiteX2" fmla="*/ 11204070 w 11204155"/>
              <a:gd name="connsiteY2" fmla="*/ 4657 h 1581582"/>
              <a:gd name="connsiteX3" fmla="*/ 25400 w 11204155"/>
              <a:gd name="connsiteY3" fmla="*/ 1581582 h 1581582"/>
              <a:gd name="connsiteX4" fmla="*/ 0 w 11204155"/>
              <a:gd name="connsiteY4" fmla="*/ 1302182 h 1581582"/>
              <a:gd name="connsiteX0" fmla="*/ 0 w 11228332"/>
              <a:gd name="connsiteY0" fmla="*/ 1432538 h 1711938"/>
              <a:gd name="connsiteX1" fmla="*/ 11183568 w 11228332"/>
              <a:gd name="connsiteY1" fmla="*/ 130356 h 1711938"/>
              <a:gd name="connsiteX2" fmla="*/ 11228247 w 11228332"/>
              <a:gd name="connsiteY2" fmla="*/ 13 h 1711938"/>
              <a:gd name="connsiteX3" fmla="*/ 25400 w 11228332"/>
              <a:gd name="connsiteY3" fmla="*/ 1711938 h 1711938"/>
              <a:gd name="connsiteX4" fmla="*/ 0 w 11228332"/>
              <a:gd name="connsiteY4" fmla="*/ 1432538 h 1711938"/>
              <a:gd name="connsiteX0" fmla="*/ 0 w 11237281"/>
              <a:gd name="connsiteY0" fmla="*/ 1554830 h 1711938"/>
              <a:gd name="connsiteX1" fmla="*/ 11192517 w 11237281"/>
              <a:gd name="connsiteY1" fmla="*/ 130356 h 1711938"/>
              <a:gd name="connsiteX2" fmla="*/ 11237196 w 11237281"/>
              <a:gd name="connsiteY2" fmla="*/ 13 h 1711938"/>
              <a:gd name="connsiteX3" fmla="*/ 34349 w 11237281"/>
              <a:gd name="connsiteY3" fmla="*/ 1711938 h 1711938"/>
              <a:gd name="connsiteX4" fmla="*/ 0 w 11237281"/>
              <a:gd name="connsiteY4" fmla="*/ 1554830 h 1711938"/>
              <a:gd name="connsiteX0" fmla="*/ 0 w 11226159"/>
              <a:gd name="connsiteY0" fmla="*/ 1463330 h 1620438"/>
              <a:gd name="connsiteX1" fmla="*/ 11192517 w 11226159"/>
              <a:gd name="connsiteY1" fmla="*/ 38856 h 1620438"/>
              <a:gd name="connsiteX2" fmla="*/ 11226074 w 11226159"/>
              <a:gd name="connsiteY2" fmla="*/ 43 h 1620438"/>
              <a:gd name="connsiteX3" fmla="*/ 34349 w 11226159"/>
              <a:gd name="connsiteY3" fmla="*/ 1620438 h 1620438"/>
              <a:gd name="connsiteX4" fmla="*/ 0 w 11226159"/>
              <a:gd name="connsiteY4" fmla="*/ 1463330 h 1620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6159" h="1620438">
                <a:moveTo>
                  <a:pt x="0" y="1463330"/>
                </a:moveTo>
                <a:cubicBezTo>
                  <a:pt x="3881967" y="1056930"/>
                  <a:pt x="10764950" y="1105656"/>
                  <a:pt x="11192517" y="38856"/>
                </a:cubicBezTo>
                <a:cubicBezTo>
                  <a:pt x="11199351" y="40408"/>
                  <a:pt x="11219240" y="-1509"/>
                  <a:pt x="11226074" y="43"/>
                </a:cubicBezTo>
                <a:cubicBezTo>
                  <a:pt x="11247241" y="1447843"/>
                  <a:pt x="7337540" y="891347"/>
                  <a:pt x="34349" y="1620438"/>
                </a:cubicBezTo>
                <a:lnTo>
                  <a:pt x="0" y="1463330"/>
                </a:lnTo>
                <a:close/>
              </a:path>
            </a:pathLst>
          </a:custGeom>
          <a:solidFill>
            <a:srgbClr val="FF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1033075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marL="0" marR="0" indent="0" algn="l" defTabSz="685783" rtl="0" eaLnBrk="1" fontAlgn="auto" latinLnBrk="0" hangingPunct="1">
              <a:lnSpc>
                <a:spcPct val="100000"/>
              </a:lnSpc>
              <a:spcBef>
                <a:spcPts val="0"/>
              </a:spcBef>
              <a:spcAft>
                <a:spcPts val="0"/>
              </a:spcAft>
              <a:buClrTx/>
              <a:buSzTx/>
              <a:buFontTx/>
              <a:buNone/>
              <a:tabLst/>
              <a:defRPr/>
            </a:lvl1pPr>
          </a:lstStyle>
          <a:p>
            <a:r>
              <a:rPr lang="en-GB" smtClean="0"/>
              <a:t>28th May 2013</a:t>
            </a:r>
            <a:endParaRPr lang="en-GB" dirty="0" smtClean="0"/>
          </a:p>
        </p:txBody>
      </p:sp>
      <p:sp>
        <p:nvSpPr>
          <p:cNvPr id="6" name="Footer Placeholder 5"/>
          <p:cNvSpPr>
            <a:spLocks noGrp="1"/>
          </p:cNvSpPr>
          <p:nvPr>
            <p:ph type="ftr" sz="quarter" idx="11"/>
          </p:nvPr>
        </p:nvSpPr>
        <p:spPr/>
        <p:txBody>
          <a:bodyPr/>
          <a:lstStyle/>
          <a:p>
            <a:r>
              <a:rPr lang="en-GB" smtClean="0"/>
              <a:t>© CTCT Ltd</a:t>
            </a:r>
            <a:endParaRPr lang="en-GB"/>
          </a:p>
        </p:txBody>
      </p:sp>
      <p:sp>
        <p:nvSpPr>
          <p:cNvPr id="7" name="Slide Number Placeholder 6"/>
          <p:cNvSpPr>
            <a:spLocks noGrp="1"/>
          </p:cNvSpPr>
          <p:nvPr>
            <p:ph type="sldNum" sz="quarter" idx="12"/>
          </p:nvPr>
        </p:nvSpPr>
        <p:spPr/>
        <p:txBody>
          <a:bodyPr/>
          <a:lstStyle/>
          <a:p>
            <a:fld id="{010C7661-D78D-4349-971C-47162333B0CB}" type="slidenum">
              <a:rPr lang="en-GB" smtClean="0"/>
              <a:t>‹#›</a:t>
            </a:fld>
            <a:endParaRPr lang="en-GB"/>
          </a:p>
        </p:txBody>
      </p:sp>
      <p:sp>
        <p:nvSpPr>
          <p:cNvPr id="9" name="Rectangle 7"/>
          <p:cNvSpPr/>
          <p:nvPr/>
        </p:nvSpPr>
        <p:spPr>
          <a:xfrm rot="150520">
            <a:off x="-89037" y="443673"/>
            <a:ext cx="8931149" cy="1581582"/>
          </a:xfrm>
          <a:custGeom>
            <a:avLst/>
            <a:gdLst>
              <a:gd name="connsiteX0" fmla="*/ 0 w 11176000"/>
              <a:gd name="connsiteY0" fmla="*/ 0 h 127000"/>
              <a:gd name="connsiteX1" fmla="*/ 11176000 w 11176000"/>
              <a:gd name="connsiteY1" fmla="*/ 0 h 127000"/>
              <a:gd name="connsiteX2" fmla="*/ 11176000 w 11176000"/>
              <a:gd name="connsiteY2" fmla="*/ 127000 h 127000"/>
              <a:gd name="connsiteX3" fmla="*/ 0 w 11176000"/>
              <a:gd name="connsiteY3" fmla="*/ 127000 h 127000"/>
              <a:gd name="connsiteX4" fmla="*/ 0 w 11176000"/>
              <a:gd name="connsiteY4" fmla="*/ 0 h 127000"/>
              <a:gd name="connsiteX0" fmla="*/ 0 w 11201400"/>
              <a:gd name="connsiteY0" fmla="*/ 0 h 279400"/>
              <a:gd name="connsiteX1" fmla="*/ 11201400 w 11201400"/>
              <a:gd name="connsiteY1" fmla="*/ 152400 h 279400"/>
              <a:gd name="connsiteX2" fmla="*/ 11201400 w 11201400"/>
              <a:gd name="connsiteY2" fmla="*/ 279400 h 279400"/>
              <a:gd name="connsiteX3" fmla="*/ 25400 w 11201400"/>
              <a:gd name="connsiteY3" fmla="*/ 279400 h 279400"/>
              <a:gd name="connsiteX4" fmla="*/ 0 w 11201400"/>
              <a:gd name="connsiteY4" fmla="*/ 0 h 279400"/>
              <a:gd name="connsiteX0" fmla="*/ 0 w 11201400"/>
              <a:gd name="connsiteY0" fmla="*/ 558800 h 838200"/>
              <a:gd name="connsiteX1" fmla="*/ 11201400 w 11201400"/>
              <a:gd name="connsiteY1" fmla="*/ 0 h 838200"/>
              <a:gd name="connsiteX2" fmla="*/ 11201400 w 11201400"/>
              <a:gd name="connsiteY2" fmla="*/ 838200 h 838200"/>
              <a:gd name="connsiteX3" fmla="*/ 25400 w 11201400"/>
              <a:gd name="connsiteY3" fmla="*/ 838200 h 838200"/>
              <a:gd name="connsiteX4" fmla="*/ 0 w 11201400"/>
              <a:gd name="connsiteY4" fmla="*/ 558800 h 838200"/>
              <a:gd name="connsiteX0" fmla="*/ 0 w 11201400"/>
              <a:gd name="connsiteY0" fmla="*/ 558800 h 838200"/>
              <a:gd name="connsiteX1" fmla="*/ 11201400 w 11201400"/>
              <a:gd name="connsiteY1" fmla="*/ 0 h 838200"/>
              <a:gd name="connsiteX2" fmla="*/ 11176000 w 11201400"/>
              <a:gd name="connsiteY2" fmla="*/ 190500 h 838200"/>
              <a:gd name="connsiteX3" fmla="*/ 25400 w 11201400"/>
              <a:gd name="connsiteY3" fmla="*/ 838200 h 838200"/>
              <a:gd name="connsiteX4" fmla="*/ 0 w 11201400"/>
              <a:gd name="connsiteY4" fmla="*/ 558800 h 838200"/>
              <a:gd name="connsiteX0" fmla="*/ 0 w 11201400"/>
              <a:gd name="connsiteY0" fmla="*/ 558800 h 838200"/>
              <a:gd name="connsiteX1" fmla="*/ 11201400 w 11201400"/>
              <a:gd name="connsiteY1" fmla="*/ 0 h 838200"/>
              <a:gd name="connsiteX2" fmla="*/ 11176000 w 11201400"/>
              <a:gd name="connsiteY2" fmla="*/ 190500 h 838200"/>
              <a:gd name="connsiteX3" fmla="*/ 25400 w 11201400"/>
              <a:gd name="connsiteY3" fmla="*/ 838200 h 838200"/>
              <a:gd name="connsiteX4" fmla="*/ 0 w 11201400"/>
              <a:gd name="connsiteY4" fmla="*/ 558800 h 838200"/>
              <a:gd name="connsiteX0" fmla="*/ 0 w 11176000"/>
              <a:gd name="connsiteY0" fmla="*/ 749300 h 1028700"/>
              <a:gd name="connsiteX1" fmla="*/ 11150600 w 11176000"/>
              <a:gd name="connsiteY1" fmla="*/ 0 h 1028700"/>
              <a:gd name="connsiteX2" fmla="*/ 11176000 w 11176000"/>
              <a:gd name="connsiteY2" fmla="*/ 381000 h 1028700"/>
              <a:gd name="connsiteX3" fmla="*/ 25400 w 11176000"/>
              <a:gd name="connsiteY3" fmla="*/ 1028700 h 1028700"/>
              <a:gd name="connsiteX4" fmla="*/ 0 w 11176000"/>
              <a:gd name="connsiteY4" fmla="*/ 749300 h 1028700"/>
              <a:gd name="connsiteX0" fmla="*/ 0 w 11163300"/>
              <a:gd name="connsiteY0" fmla="*/ 749300 h 1028700"/>
              <a:gd name="connsiteX1" fmla="*/ 11150600 w 11163300"/>
              <a:gd name="connsiteY1" fmla="*/ 0 h 1028700"/>
              <a:gd name="connsiteX2" fmla="*/ 11163300 w 11163300"/>
              <a:gd name="connsiteY2" fmla="*/ 190500 h 1028700"/>
              <a:gd name="connsiteX3" fmla="*/ 25400 w 11163300"/>
              <a:gd name="connsiteY3" fmla="*/ 1028700 h 1028700"/>
              <a:gd name="connsiteX4" fmla="*/ 0 w 11163300"/>
              <a:gd name="connsiteY4" fmla="*/ 749300 h 1028700"/>
              <a:gd name="connsiteX0" fmla="*/ 0 w 11163300"/>
              <a:gd name="connsiteY0" fmla="*/ 749300 h 1028700"/>
              <a:gd name="connsiteX1" fmla="*/ 11150600 w 11163300"/>
              <a:gd name="connsiteY1" fmla="*/ 0 h 1028700"/>
              <a:gd name="connsiteX2" fmla="*/ 11163300 w 11163300"/>
              <a:gd name="connsiteY2" fmla="*/ 190500 h 1028700"/>
              <a:gd name="connsiteX3" fmla="*/ 25400 w 11163300"/>
              <a:gd name="connsiteY3" fmla="*/ 1028700 h 1028700"/>
              <a:gd name="connsiteX4" fmla="*/ 0 w 11163300"/>
              <a:gd name="connsiteY4" fmla="*/ 749300 h 1028700"/>
              <a:gd name="connsiteX0" fmla="*/ 0 w 11188700"/>
              <a:gd name="connsiteY0" fmla="*/ 749300 h 1137786"/>
              <a:gd name="connsiteX1" fmla="*/ 11150600 w 11188700"/>
              <a:gd name="connsiteY1" fmla="*/ 0 h 1137786"/>
              <a:gd name="connsiteX2" fmla="*/ 11188700 w 11188700"/>
              <a:gd name="connsiteY2" fmla="*/ 609600 h 1137786"/>
              <a:gd name="connsiteX3" fmla="*/ 25400 w 11188700"/>
              <a:gd name="connsiteY3" fmla="*/ 1028700 h 1137786"/>
              <a:gd name="connsiteX4" fmla="*/ 0 w 11188700"/>
              <a:gd name="connsiteY4" fmla="*/ 749300 h 1137786"/>
              <a:gd name="connsiteX0" fmla="*/ 0 w 11188700"/>
              <a:gd name="connsiteY0" fmla="*/ 1231900 h 1620386"/>
              <a:gd name="connsiteX1" fmla="*/ 11036300 w 11188700"/>
              <a:gd name="connsiteY1" fmla="*/ 0 h 1620386"/>
              <a:gd name="connsiteX2" fmla="*/ 11188700 w 11188700"/>
              <a:gd name="connsiteY2" fmla="*/ 1092200 h 1620386"/>
              <a:gd name="connsiteX3" fmla="*/ 25400 w 11188700"/>
              <a:gd name="connsiteY3" fmla="*/ 1511300 h 1620386"/>
              <a:gd name="connsiteX4" fmla="*/ 0 w 11188700"/>
              <a:gd name="connsiteY4" fmla="*/ 1231900 h 1620386"/>
              <a:gd name="connsiteX0" fmla="*/ 0 w 11176000"/>
              <a:gd name="connsiteY0" fmla="*/ 1231900 h 1511300"/>
              <a:gd name="connsiteX1" fmla="*/ 11036300 w 11176000"/>
              <a:gd name="connsiteY1" fmla="*/ 0 h 1511300"/>
              <a:gd name="connsiteX2" fmla="*/ 11176000 w 11176000"/>
              <a:gd name="connsiteY2" fmla="*/ 88900 h 1511300"/>
              <a:gd name="connsiteX3" fmla="*/ 25400 w 11176000"/>
              <a:gd name="connsiteY3" fmla="*/ 1511300 h 1511300"/>
              <a:gd name="connsiteX4" fmla="*/ 0 w 11176000"/>
              <a:gd name="connsiteY4" fmla="*/ 1231900 h 1511300"/>
              <a:gd name="connsiteX0" fmla="*/ 0 w 11176044"/>
              <a:gd name="connsiteY0" fmla="*/ 1231900 h 1511300"/>
              <a:gd name="connsiteX1" fmla="*/ 11036300 w 11176044"/>
              <a:gd name="connsiteY1" fmla="*/ 0 h 1511300"/>
              <a:gd name="connsiteX2" fmla="*/ 11176000 w 11176044"/>
              <a:gd name="connsiteY2" fmla="*/ 88900 h 1511300"/>
              <a:gd name="connsiteX3" fmla="*/ 25400 w 11176044"/>
              <a:gd name="connsiteY3" fmla="*/ 1511300 h 1511300"/>
              <a:gd name="connsiteX4" fmla="*/ 0 w 11176044"/>
              <a:gd name="connsiteY4" fmla="*/ 1231900 h 1511300"/>
              <a:gd name="connsiteX0" fmla="*/ 0 w 11303044"/>
              <a:gd name="connsiteY0" fmla="*/ 1231900 h 1511300"/>
              <a:gd name="connsiteX1" fmla="*/ 11036300 w 11303044"/>
              <a:gd name="connsiteY1" fmla="*/ 0 h 1511300"/>
              <a:gd name="connsiteX2" fmla="*/ 11303000 w 11303044"/>
              <a:gd name="connsiteY2" fmla="*/ 381000 h 1511300"/>
              <a:gd name="connsiteX3" fmla="*/ 25400 w 11303044"/>
              <a:gd name="connsiteY3" fmla="*/ 1511300 h 1511300"/>
              <a:gd name="connsiteX4" fmla="*/ 0 w 11303044"/>
              <a:gd name="connsiteY4" fmla="*/ 1231900 h 1511300"/>
              <a:gd name="connsiteX0" fmla="*/ 0 w 11239544"/>
              <a:gd name="connsiteY0" fmla="*/ 1257300 h 1536700"/>
              <a:gd name="connsiteX1" fmla="*/ 11036300 w 11239544"/>
              <a:gd name="connsiteY1" fmla="*/ 254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363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363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998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998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82700 h 1562100"/>
              <a:gd name="connsiteX1" fmla="*/ 11150600 w 11239544"/>
              <a:gd name="connsiteY1" fmla="*/ 0 h 1562100"/>
              <a:gd name="connsiteX2" fmla="*/ 11239500 w 11239544"/>
              <a:gd name="connsiteY2" fmla="*/ 25400 h 1562100"/>
              <a:gd name="connsiteX3" fmla="*/ 25400 w 11239544"/>
              <a:gd name="connsiteY3" fmla="*/ 1562100 h 1562100"/>
              <a:gd name="connsiteX4" fmla="*/ 0 w 11239544"/>
              <a:gd name="connsiteY4" fmla="*/ 1282700 h 1562100"/>
              <a:gd name="connsiteX0" fmla="*/ 0 w 11239544"/>
              <a:gd name="connsiteY0" fmla="*/ 1282700 h 1562100"/>
              <a:gd name="connsiteX1" fmla="*/ 11150600 w 11239544"/>
              <a:gd name="connsiteY1" fmla="*/ 0 h 1562100"/>
              <a:gd name="connsiteX2" fmla="*/ 11239500 w 11239544"/>
              <a:gd name="connsiteY2" fmla="*/ 25400 h 1562100"/>
              <a:gd name="connsiteX3" fmla="*/ 25400 w 11239544"/>
              <a:gd name="connsiteY3" fmla="*/ 1562100 h 1562100"/>
              <a:gd name="connsiteX4" fmla="*/ 0 w 11239544"/>
              <a:gd name="connsiteY4" fmla="*/ 1282700 h 1562100"/>
              <a:gd name="connsiteX0" fmla="*/ 0 w 11239585"/>
              <a:gd name="connsiteY0" fmla="*/ 1282700 h 1562100"/>
              <a:gd name="connsiteX1" fmla="*/ 11150600 w 11239585"/>
              <a:gd name="connsiteY1" fmla="*/ 0 h 1562100"/>
              <a:gd name="connsiteX2" fmla="*/ 11239500 w 11239585"/>
              <a:gd name="connsiteY2" fmla="*/ 25400 h 1562100"/>
              <a:gd name="connsiteX3" fmla="*/ 25400 w 11239585"/>
              <a:gd name="connsiteY3" fmla="*/ 1562100 h 1562100"/>
              <a:gd name="connsiteX4" fmla="*/ 0 w 11239585"/>
              <a:gd name="connsiteY4" fmla="*/ 1282700 h 1562100"/>
              <a:gd name="connsiteX0" fmla="*/ 0 w 11239585"/>
              <a:gd name="connsiteY0" fmla="*/ 1302182 h 1581582"/>
              <a:gd name="connsiteX1" fmla="*/ 11183568 w 11239585"/>
              <a:gd name="connsiteY1" fmla="*/ 0 h 1581582"/>
              <a:gd name="connsiteX2" fmla="*/ 11239500 w 11239585"/>
              <a:gd name="connsiteY2" fmla="*/ 44882 h 1581582"/>
              <a:gd name="connsiteX3" fmla="*/ 25400 w 11239585"/>
              <a:gd name="connsiteY3" fmla="*/ 1581582 h 1581582"/>
              <a:gd name="connsiteX4" fmla="*/ 0 w 11239585"/>
              <a:gd name="connsiteY4" fmla="*/ 1302182 h 1581582"/>
              <a:gd name="connsiteX0" fmla="*/ 0 w 11204155"/>
              <a:gd name="connsiteY0" fmla="*/ 1302182 h 1581582"/>
              <a:gd name="connsiteX1" fmla="*/ 11183568 w 11204155"/>
              <a:gd name="connsiteY1" fmla="*/ 0 h 1581582"/>
              <a:gd name="connsiteX2" fmla="*/ 11204070 w 11204155"/>
              <a:gd name="connsiteY2" fmla="*/ 4657 h 1581582"/>
              <a:gd name="connsiteX3" fmla="*/ 25400 w 11204155"/>
              <a:gd name="connsiteY3" fmla="*/ 1581582 h 1581582"/>
              <a:gd name="connsiteX4" fmla="*/ 0 w 11204155"/>
              <a:gd name="connsiteY4" fmla="*/ 1302182 h 1581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4155" h="1581582">
                <a:moveTo>
                  <a:pt x="0" y="1302182"/>
                </a:moveTo>
                <a:cubicBezTo>
                  <a:pt x="3881967" y="895782"/>
                  <a:pt x="10756001" y="1066800"/>
                  <a:pt x="11183568" y="0"/>
                </a:cubicBezTo>
                <a:lnTo>
                  <a:pt x="11204070" y="4657"/>
                </a:lnTo>
                <a:cubicBezTo>
                  <a:pt x="11225237" y="1452457"/>
                  <a:pt x="7328591" y="852491"/>
                  <a:pt x="25400" y="1581582"/>
                </a:cubicBezTo>
                <a:lnTo>
                  <a:pt x="0" y="1302182"/>
                </a:lnTo>
                <a:close/>
              </a:path>
            </a:pathLst>
          </a:custGeom>
          <a:solidFill>
            <a:srgbClr val="FF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834933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normAutofit/>
          </a:bodyPr>
          <a:lstStyle>
            <a:lvl1pPr>
              <a:defRPr sz="3000" b="1">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marL="0" marR="0" indent="0" algn="l" defTabSz="685783" rtl="0" eaLnBrk="1" fontAlgn="auto" latinLnBrk="0" hangingPunct="1">
              <a:lnSpc>
                <a:spcPct val="100000"/>
              </a:lnSpc>
              <a:spcBef>
                <a:spcPts val="0"/>
              </a:spcBef>
              <a:spcAft>
                <a:spcPts val="0"/>
              </a:spcAft>
              <a:buClrTx/>
              <a:buSzTx/>
              <a:buFontTx/>
              <a:buNone/>
              <a:tabLst/>
              <a:defRPr/>
            </a:lvl1pPr>
          </a:lstStyle>
          <a:p>
            <a:r>
              <a:rPr lang="en-GB" smtClean="0"/>
              <a:t>28th May 2013</a:t>
            </a:r>
            <a:endParaRPr lang="en-GB" dirty="0" smtClean="0"/>
          </a:p>
        </p:txBody>
      </p:sp>
      <p:sp>
        <p:nvSpPr>
          <p:cNvPr id="8" name="Footer Placeholder 7"/>
          <p:cNvSpPr>
            <a:spLocks noGrp="1"/>
          </p:cNvSpPr>
          <p:nvPr>
            <p:ph type="ftr" sz="quarter" idx="11"/>
          </p:nvPr>
        </p:nvSpPr>
        <p:spPr/>
        <p:txBody>
          <a:bodyPr/>
          <a:lstStyle/>
          <a:p>
            <a:r>
              <a:rPr lang="en-GB" smtClean="0"/>
              <a:t>© CTCT Ltd</a:t>
            </a:r>
            <a:endParaRPr lang="en-GB"/>
          </a:p>
        </p:txBody>
      </p:sp>
      <p:sp>
        <p:nvSpPr>
          <p:cNvPr id="9" name="Slide Number Placeholder 8"/>
          <p:cNvSpPr>
            <a:spLocks noGrp="1"/>
          </p:cNvSpPr>
          <p:nvPr>
            <p:ph type="sldNum" sz="quarter" idx="12"/>
          </p:nvPr>
        </p:nvSpPr>
        <p:spPr/>
        <p:txBody>
          <a:bodyPr/>
          <a:lstStyle/>
          <a:p>
            <a:fld id="{010C7661-D78D-4349-971C-47162333B0CB}" type="slidenum">
              <a:rPr lang="en-GB" smtClean="0"/>
              <a:t>‹#›</a:t>
            </a:fld>
            <a:endParaRPr lang="en-GB"/>
          </a:p>
        </p:txBody>
      </p:sp>
      <p:sp>
        <p:nvSpPr>
          <p:cNvPr id="11" name="Rectangle 7"/>
          <p:cNvSpPr/>
          <p:nvPr/>
        </p:nvSpPr>
        <p:spPr>
          <a:xfrm rot="150520">
            <a:off x="-89037" y="443673"/>
            <a:ext cx="8931149" cy="1581582"/>
          </a:xfrm>
          <a:custGeom>
            <a:avLst/>
            <a:gdLst>
              <a:gd name="connsiteX0" fmla="*/ 0 w 11176000"/>
              <a:gd name="connsiteY0" fmla="*/ 0 h 127000"/>
              <a:gd name="connsiteX1" fmla="*/ 11176000 w 11176000"/>
              <a:gd name="connsiteY1" fmla="*/ 0 h 127000"/>
              <a:gd name="connsiteX2" fmla="*/ 11176000 w 11176000"/>
              <a:gd name="connsiteY2" fmla="*/ 127000 h 127000"/>
              <a:gd name="connsiteX3" fmla="*/ 0 w 11176000"/>
              <a:gd name="connsiteY3" fmla="*/ 127000 h 127000"/>
              <a:gd name="connsiteX4" fmla="*/ 0 w 11176000"/>
              <a:gd name="connsiteY4" fmla="*/ 0 h 127000"/>
              <a:gd name="connsiteX0" fmla="*/ 0 w 11201400"/>
              <a:gd name="connsiteY0" fmla="*/ 0 h 279400"/>
              <a:gd name="connsiteX1" fmla="*/ 11201400 w 11201400"/>
              <a:gd name="connsiteY1" fmla="*/ 152400 h 279400"/>
              <a:gd name="connsiteX2" fmla="*/ 11201400 w 11201400"/>
              <a:gd name="connsiteY2" fmla="*/ 279400 h 279400"/>
              <a:gd name="connsiteX3" fmla="*/ 25400 w 11201400"/>
              <a:gd name="connsiteY3" fmla="*/ 279400 h 279400"/>
              <a:gd name="connsiteX4" fmla="*/ 0 w 11201400"/>
              <a:gd name="connsiteY4" fmla="*/ 0 h 279400"/>
              <a:gd name="connsiteX0" fmla="*/ 0 w 11201400"/>
              <a:gd name="connsiteY0" fmla="*/ 558800 h 838200"/>
              <a:gd name="connsiteX1" fmla="*/ 11201400 w 11201400"/>
              <a:gd name="connsiteY1" fmla="*/ 0 h 838200"/>
              <a:gd name="connsiteX2" fmla="*/ 11201400 w 11201400"/>
              <a:gd name="connsiteY2" fmla="*/ 838200 h 838200"/>
              <a:gd name="connsiteX3" fmla="*/ 25400 w 11201400"/>
              <a:gd name="connsiteY3" fmla="*/ 838200 h 838200"/>
              <a:gd name="connsiteX4" fmla="*/ 0 w 11201400"/>
              <a:gd name="connsiteY4" fmla="*/ 558800 h 838200"/>
              <a:gd name="connsiteX0" fmla="*/ 0 w 11201400"/>
              <a:gd name="connsiteY0" fmla="*/ 558800 h 838200"/>
              <a:gd name="connsiteX1" fmla="*/ 11201400 w 11201400"/>
              <a:gd name="connsiteY1" fmla="*/ 0 h 838200"/>
              <a:gd name="connsiteX2" fmla="*/ 11176000 w 11201400"/>
              <a:gd name="connsiteY2" fmla="*/ 190500 h 838200"/>
              <a:gd name="connsiteX3" fmla="*/ 25400 w 11201400"/>
              <a:gd name="connsiteY3" fmla="*/ 838200 h 838200"/>
              <a:gd name="connsiteX4" fmla="*/ 0 w 11201400"/>
              <a:gd name="connsiteY4" fmla="*/ 558800 h 838200"/>
              <a:gd name="connsiteX0" fmla="*/ 0 w 11201400"/>
              <a:gd name="connsiteY0" fmla="*/ 558800 h 838200"/>
              <a:gd name="connsiteX1" fmla="*/ 11201400 w 11201400"/>
              <a:gd name="connsiteY1" fmla="*/ 0 h 838200"/>
              <a:gd name="connsiteX2" fmla="*/ 11176000 w 11201400"/>
              <a:gd name="connsiteY2" fmla="*/ 190500 h 838200"/>
              <a:gd name="connsiteX3" fmla="*/ 25400 w 11201400"/>
              <a:gd name="connsiteY3" fmla="*/ 838200 h 838200"/>
              <a:gd name="connsiteX4" fmla="*/ 0 w 11201400"/>
              <a:gd name="connsiteY4" fmla="*/ 558800 h 838200"/>
              <a:gd name="connsiteX0" fmla="*/ 0 w 11176000"/>
              <a:gd name="connsiteY0" fmla="*/ 749300 h 1028700"/>
              <a:gd name="connsiteX1" fmla="*/ 11150600 w 11176000"/>
              <a:gd name="connsiteY1" fmla="*/ 0 h 1028700"/>
              <a:gd name="connsiteX2" fmla="*/ 11176000 w 11176000"/>
              <a:gd name="connsiteY2" fmla="*/ 381000 h 1028700"/>
              <a:gd name="connsiteX3" fmla="*/ 25400 w 11176000"/>
              <a:gd name="connsiteY3" fmla="*/ 1028700 h 1028700"/>
              <a:gd name="connsiteX4" fmla="*/ 0 w 11176000"/>
              <a:gd name="connsiteY4" fmla="*/ 749300 h 1028700"/>
              <a:gd name="connsiteX0" fmla="*/ 0 w 11163300"/>
              <a:gd name="connsiteY0" fmla="*/ 749300 h 1028700"/>
              <a:gd name="connsiteX1" fmla="*/ 11150600 w 11163300"/>
              <a:gd name="connsiteY1" fmla="*/ 0 h 1028700"/>
              <a:gd name="connsiteX2" fmla="*/ 11163300 w 11163300"/>
              <a:gd name="connsiteY2" fmla="*/ 190500 h 1028700"/>
              <a:gd name="connsiteX3" fmla="*/ 25400 w 11163300"/>
              <a:gd name="connsiteY3" fmla="*/ 1028700 h 1028700"/>
              <a:gd name="connsiteX4" fmla="*/ 0 w 11163300"/>
              <a:gd name="connsiteY4" fmla="*/ 749300 h 1028700"/>
              <a:gd name="connsiteX0" fmla="*/ 0 w 11163300"/>
              <a:gd name="connsiteY0" fmla="*/ 749300 h 1028700"/>
              <a:gd name="connsiteX1" fmla="*/ 11150600 w 11163300"/>
              <a:gd name="connsiteY1" fmla="*/ 0 h 1028700"/>
              <a:gd name="connsiteX2" fmla="*/ 11163300 w 11163300"/>
              <a:gd name="connsiteY2" fmla="*/ 190500 h 1028700"/>
              <a:gd name="connsiteX3" fmla="*/ 25400 w 11163300"/>
              <a:gd name="connsiteY3" fmla="*/ 1028700 h 1028700"/>
              <a:gd name="connsiteX4" fmla="*/ 0 w 11163300"/>
              <a:gd name="connsiteY4" fmla="*/ 749300 h 1028700"/>
              <a:gd name="connsiteX0" fmla="*/ 0 w 11188700"/>
              <a:gd name="connsiteY0" fmla="*/ 749300 h 1137786"/>
              <a:gd name="connsiteX1" fmla="*/ 11150600 w 11188700"/>
              <a:gd name="connsiteY1" fmla="*/ 0 h 1137786"/>
              <a:gd name="connsiteX2" fmla="*/ 11188700 w 11188700"/>
              <a:gd name="connsiteY2" fmla="*/ 609600 h 1137786"/>
              <a:gd name="connsiteX3" fmla="*/ 25400 w 11188700"/>
              <a:gd name="connsiteY3" fmla="*/ 1028700 h 1137786"/>
              <a:gd name="connsiteX4" fmla="*/ 0 w 11188700"/>
              <a:gd name="connsiteY4" fmla="*/ 749300 h 1137786"/>
              <a:gd name="connsiteX0" fmla="*/ 0 w 11188700"/>
              <a:gd name="connsiteY0" fmla="*/ 1231900 h 1620386"/>
              <a:gd name="connsiteX1" fmla="*/ 11036300 w 11188700"/>
              <a:gd name="connsiteY1" fmla="*/ 0 h 1620386"/>
              <a:gd name="connsiteX2" fmla="*/ 11188700 w 11188700"/>
              <a:gd name="connsiteY2" fmla="*/ 1092200 h 1620386"/>
              <a:gd name="connsiteX3" fmla="*/ 25400 w 11188700"/>
              <a:gd name="connsiteY3" fmla="*/ 1511300 h 1620386"/>
              <a:gd name="connsiteX4" fmla="*/ 0 w 11188700"/>
              <a:gd name="connsiteY4" fmla="*/ 1231900 h 1620386"/>
              <a:gd name="connsiteX0" fmla="*/ 0 w 11176000"/>
              <a:gd name="connsiteY0" fmla="*/ 1231900 h 1511300"/>
              <a:gd name="connsiteX1" fmla="*/ 11036300 w 11176000"/>
              <a:gd name="connsiteY1" fmla="*/ 0 h 1511300"/>
              <a:gd name="connsiteX2" fmla="*/ 11176000 w 11176000"/>
              <a:gd name="connsiteY2" fmla="*/ 88900 h 1511300"/>
              <a:gd name="connsiteX3" fmla="*/ 25400 w 11176000"/>
              <a:gd name="connsiteY3" fmla="*/ 1511300 h 1511300"/>
              <a:gd name="connsiteX4" fmla="*/ 0 w 11176000"/>
              <a:gd name="connsiteY4" fmla="*/ 1231900 h 1511300"/>
              <a:gd name="connsiteX0" fmla="*/ 0 w 11176044"/>
              <a:gd name="connsiteY0" fmla="*/ 1231900 h 1511300"/>
              <a:gd name="connsiteX1" fmla="*/ 11036300 w 11176044"/>
              <a:gd name="connsiteY1" fmla="*/ 0 h 1511300"/>
              <a:gd name="connsiteX2" fmla="*/ 11176000 w 11176044"/>
              <a:gd name="connsiteY2" fmla="*/ 88900 h 1511300"/>
              <a:gd name="connsiteX3" fmla="*/ 25400 w 11176044"/>
              <a:gd name="connsiteY3" fmla="*/ 1511300 h 1511300"/>
              <a:gd name="connsiteX4" fmla="*/ 0 w 11176044"/>
              <a:gd name="connsiteY4" fmla="*/ 1231900 h 1511300"/>
              <a:gd name="connsiteX0" fmla="*/ 0 w 11303044"/>
              <a:gd name="connsiteY0" fmla="*/ 1231900 h 1511300"/>
              <a:gd name="connsiteX1" fmla="*/ 11036300 w 11303044"/>
              <a:gd name="connsiteY1" fmla="*/ 0 h 1511300"/>
              <a:gd name="connsiteX2" fmla="*/ 11303000 w 11303044"/>
              <a:gd name="connsiteY2" fmla="*/ 381000 h 1511300"/>
              <a:gd name="connsiteX3" fmla="*/ 25400 w 11303044"/>
              <a:gd name="connsiteY3" fmla="*/ 1511300 h 1511300"/>
              <a:gd name="connsiteX4" fmla="*/ 0 w 11303044"/>
              <a:gd name="connsiteY4" fmla="*/ 1231900 h 1511300"/>
              <a:gd name="connsiteX0" fmla="*/ 0 w 11239544"/>
              <a:gd name="connsiteY0" fmla="*/ 1257300 h 1536700"/>
              <a:gd name="connsiteX1" fmla="*/ 11036300 w 11239544"/>
              <a:gd name="connsiteY1" fmla="*/ 254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363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363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998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998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82700 h 1562100"/>
              <a:gd name="connsiteX1" fmla="*/ 11150600 w 11239544"/>
              <a:gd name="connsiteY1" fmla="*/ 0 h 1562100"/>
              <a:gd name="connsiteX2" fmla="*/ 11239500 w 11239544"/>
              <a:gd name="connsiteY2" fmla="*/ 25400 h 1562100"/>
              <a:gd name="connsiteX3" fmla="*/ 25400 w 11239544"/>
              <a:gd name="connsiteY3" fmla="*/ 1562100 h 1562100"/>
              <a:gd name="connsiteX4" fmla="*/ 0 w 11239544"/>
              <a:gd name="connsiteY4" fmla="*/ 1282700 h 1562100"/>
              <a:gd name="connsiteX0" fmla="*/ 0 w 11239544"/>
              <a:gd name="connsiteY0" fmla="*/ 1282700 h 1562100"/>
              <a:gd name="connsiteX1" fmla="*/ 11150600 w 11239544"/>
              <a:gd name="connsiteY1" fmla="*/ 0 h 1562100"/>
              <a:gd name="connsiteX2" fmla="*/ 11239500 w 11239544"/>
              <a:gd name="connsiteY2" fmla="*/ 25400 h 1562100"/>
              <a:gd name="connsiteX3" fmla="*/ 25400 w 11239544"/>
              <a:gd name="connsiteY3" fmla="*/ 1562100 h 1562100"/>
              <a:gd name="connsiteX4" fmla="*/ 0 w 11239544"/>
              <a:gd name="connsiteY4" fmla="*/ 1282700 h 1562100"/>
              <a:gd name="connsiteX0" fmla="*/ 0 w 11239585"/>
              <a:gd name="connsiteY0" fmla="*/ 1282700 h 1562100"/>
              <a:gd name="connsiteX1" fmla="*/ 11150600 w 11239585"/>
              <a:gd name="connsiteY1" fmla="*/ 0 h 1562100"/>
              <a:gd name="connsiteX2" fmla="*/ 11239500 w 11239585"/>
              <a:gd name="connsiteY2" fmla="*/ 25400 h 1562100"/>
              <a:gd name="connsiteX3" fmla="*/ 25400 w 11239585"/>
              <a:gd name="connsiteY3" fmla="*/ 1562100 h 1562100"/>
              <a:gd name="connsiteX4" fmla="*/ 0 w 11239585"/>
              <a:gd name="connsiteY4" fmla="*/ 1282700 h 1562100"/>
              <a:gd name="connsiteX0" fmla="*/ 0 w 11239585"/>
              <a:gd name="connsiteY0" fmla="*/ 1302182 h 1581582"/>
              <a:gd name="connsiteX1" fmla="*/ 11183568 w 11239585"/>
              <a:gd name="connsiteY1" fmla="*/ 0 h 1581582"/>
              <a:gd name="connsiteX2" fmla="*/ 11239500 w 11239585"/>
              <a:gd name="connsiteY2" fmla="*/ 44882 h 1581582"/>
              <a:gd name="connsiteX3" fmla="*/ 25400 w 11239585"/>
              <a:gd name="connsiteY3" fmla="*/ 1581582 h 1581582"/>
              <a:gd name="connsiteX4" fmla="*/ 0 w 11239585"/>
              <a:gd name="connsiteY4" fmla="*/ 1302182 h 1581582"/>
              <a:gd name="connsiteX0" fmla="*/ 0 w 11204155"/>
              <a:gd name="connsiteY0" fmla="*/ 1302182 h 1581582"/>
              <a:gd name="connsiteX1" fmla="*/ 11183568 w 11204155"/>
              <a:gd name="connsiteY1" fmla="*/ 0 h 1581582"/>
              <a:gd name="connsiteX2" fmla="*/ 11204070 w 11204155"/>
              <a:gd name="connsiteY2" fmla="*/ 4657 h 1581582"/>
              <a:gd name="connsiteX3" fmla="*/ 25400 w 11204155"/>
              <a:gd name="connsiteY3" fmla="*/ 1581582 h 1581582"/>
              <a:gd name="connsiteX4" fmla="*/ 0 w 11204155"/>
              <a:gd name="connsiteY4" fmla="*/ 1302182 h 1581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4155" h="1581582">
                <a:moveTo>
                  <a:pt x="0" y="1302182"/>
                </a:moveTo>
                <a:cubicBezTo>
                  <a:pt x="3881967" y="895782"/>
                  <a:pt x="10756001" y="1066800"/>
                  <a:pt x="11183568" y="0"/>
                </a:cubicBezTo>
                <a:lnTo>
                  <a:pt x="11204070" y="4657"/>
                </a:lnTo>
                <a:cubicBezTo>
                  <a:pt x="11225237" y="1452457"/>
                  <a:pt x="7328591" y="852491"/>
                  <a:pt x="25400" y="1581582"/>
                </a:cubicBezTo>
                <a:lnTo>
                  <a:pt x="0" y="1302182"/>
                </a:lnTo>
                <a:close/>
              </a:path>
            </a:pathLst>
          </a:custGeom>
          <a:solidFill>
            <a:srgbClr val="FF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4883494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lvl1pPr marL="0" marR="0" indent="0" algn="l" defTabSz="685783" rtl="0" eaLnBrk="1" fontAlgn="auto" latinLnBrk="0" hangingPunct="1">
              <a:lnSpc>
                <a:spcPct val="100000"/>
              </a:lnSpc>
              <a:spcBef>
                <a:spcPts val="0"/>
              </a:spcBef>
              <a:spcAft>
                <a:spcPts val="0"/>
              </a:spcAft>
              <a:buClrTx/>
              <a:buSzTx/>
              <a:buFontTx/>
              <a:buNone/>
              <a:tabLst/>
              <a:defRPr/>
            </a:lvl1pPr>
          </a:lstStyle>
          <a:p>
            <a:r>
              <a:rPr lang="en-GB" smtClean="0"/>
              <a:t>28th May 2013</a:t>
            </a:r>
            <a:endParaRPr lang="en-GB" dirty="0" smtClean="0"/>
          </a:p>
        </p:txBody>
      </p:sp>
      <p:sp>
        <p:nvSpPr>
          <p:cNvPr id="4" name="Footer Placeholder 3"/>
          <p:cNvSpPr>
            <a:spLocks noGrp="1"/>
          </p:cNvSpPr>
          <p:nvPr>
            <p:ph type="ftr" sz="quarter" idx="11"/>
          </p:nvPr>
        </p:nvSpPr>
        <p:spPr/>
        <p:txBody>
          <a:bodyPr/>
          <a:lstStyle/>
          <a:p>
            <a:r>
              <a:rPr lang="en-GB" smtClean="0"/>
              <a:t>© CTCT Ltd</a:t>
            </a:r>
            <a:endParaRPr lang="en-GB"/>
          </a:p>
        </p:txBody>
      </p:sp>
      <p:sp>
        <p:nvSpPr>
          <p:cNvPr id="5" name="Slide Number Placeholder 4"/>
          <p:cNvSpPr>
            <a:spLocks noGrp="1"/>
          </p:cNvSpPr>
          <p:nvPr>
            <p:ph type="sldNum" sz="quarter" idx="12"/>
          </p:nvPr>
        </p:nvSpPr>
        <p:spPr/>
        <p:txBody>
          <a:bodyPr/>
          <a:lstStyle/>
          <a:p>
            <a:fld id="{010C7661-D78D-4349-971C-47162333B0CB}" type="slidenum">
              <a:rPr lang="en-GB" smtClean="0"/>
              <a:t>‹#›</a:t>
            </a:fld>
            <a:endParaRPr lang="en-GB"/>
          </a:p>
        </p:txBody>
      </p:sp>
      <p:sp>
        <p:nvSpPr>
          <p:cNvPr id="7" name="Rectangle 7"/>
          <p:cNvSpPr/>
          <p:nvPr/>
        </p:nvSpPr>
        <p:spPr>
          <a:xfrm rot="150520">
            <a:off x="-89037" y="443673"/>
            <a:ext cx="8931149" cy="1581582"/>
          </a:xfrm>
          <a:custGeom>
            <a:avLst/>
            <a:gdLst>
              <a:gd name="connsiteX0" fmla="*/ 0 w 11176000"/>
              <a:gd name="connsiteY0" fmla="*/ 0 h 127000"/>
              <a:gd name="connsiteX1" fmla="*/ 11176000 w 11176000"/>
              <a:gd name="connsiteY1" fmla="*/ 0 h 127000"/>
              <a:gd name="connsiteX2" fmla="*/ 11176000 w 11176000"/>
              <a:gd name="connsiteY2" fmla="*/ 127000 h 127000"/>
              <a:gd name="connsiteX3" fmla="*/ 0 w 11176000"/>
              <a:gd name="connsiteY3" fmla="*/ 127000 h 127000"/>
              <a:gd name="connsiteX4" fmla="*/ 0 w 11176000"/>
              <a:gd name="connsiteY4" fmla="*/ 0 h 127000"/>
              <a:gd name="connsiteX0" fmla="*/ 0 w 11201400"/>
              <a:gd name="connsiteY0" fmla="*/ 0 h 279400"/>
              <a:gd name="connsiteX1" fmla="*/ 11201400 w 11201400"/>
              <a:gd name="connsiteY1" fmla="*/ 152400 h 279400"/>
              <a:gd name="connsiteX2" fmla="*/ 11201400 w 11201400"/>
              <a:gd name="connsiteY2" fmla="*/ 279400 h 279400"/>
              <a:gd name="connsiteX3" fmla="*/ 25400 w 11201400"/>
              <a:gd name="connsiteY3" fmla="*/ 279400 h 279400"/>
              <a:gd name="connsiteX4" fmla="*/ 0 w 11201400"/>
              <a:gd name="connsiteY4" fmla="*/ 0 h 279400"/>
              <a:gd name="connsiteX0" fmla="*/ 0 w 11201400"/>
              <a:gd name="connsiteY0" fmla="*/ 558800 h 838200"/>
              <a:gd name="connsiteX1" fmla="*/ 11201400 w 11201400"/>
              <a:gd name="connsiteY1" fmla="*/ 0 h 838200"/>
              <a:gd name="connsiteX2" fmla="*/ 11201400 w 11201400"/>
              <a:gd name="connsiteY2" fmla="*/ 838200 h 838200"/>
              <a:gd name="connsiteX3" fmla="*/ 25400 w 11201400"/>
              <a:gd name="connsiteY3" fmla="*/ 838200 h 838200"/>
              <a:gd name="connsiteX4" fmla="*/ 0 w 11201400"/>
              <a:gd name="connsiteY4" fmla="*/ 558800 h 838200"/>
              <a:gd name="connsiteX0" fmla="*/ 0 w 11201400"/>
              <a:gd name="connsiteY0" fmla="*/ 558800 h 838200"/>
              <a:gd name="connsiteX1" fmla="*/ 11201400 w 11201400"/>
              <a:gd name="connsiteY1" fmla="*/ 0 h 838200"/>
              <a:gd name="connsiteX2" fmla="*/ 11176000 w 11201400"/>
              <a:gd name="connsiteY2" fmla="*/ 190500 h 838200"/>
              <a:gd name="connsiteX3" fmla="*/ 25400 w 11201400"/>
              <a:gd name="connsiteY3" fmla="*/ 838200 h 838200"/>
              <a:gd name="connsiteX4" fmla="*/ 0 w 11201400"/>
              <a:gd name="connsiteY4" fmla="*/ 558800 h 838200"/>
              <a:gd name="connsiteX0" fmla="*/ 0 w 11201400"/>
              <a:gd name="connsiteY0" fmla="*/ 558800 h 838200"/>
              <a:gd name="connsiteX1" fmla="*/ 11201400 w 11201400"/>
              <a:gd name="connsiteY1" fmla="*/ 0 h 838200"/>
              <a:gd name="connsiteX2" fmla="*/ 11176000 w 11201400"/>
              <a:gd name="connsiteY2" fmla="*/ 190500 h 838200"/>
              <a:gd name="connsiteX3" fmla="*/ 25400 w 11201400"/>
              <a:gd name="connsiteY3" fmla="*/ 838200 h 838200"/>
              <a:gd name="connsiteX4" fmla="*/ 0 w 11201400"/>
              <a:gd name="connsiteY4" fmla="*/ 558800 h 838200"/>
              <a:gd name="connsiteX0" fmla="*/ 0 w 11176000"/>
              <a:gd name="connsiteY0" fmla="*/ 749300 h 1028700"/>
              <a:gd name="connsiteX1" fmla="*/ 11150600 w 11176000"/>
              <a:gd name="connsiteY1" fmla="*/ 0 h 1028700"/>
              <a:gd name="connsiteX2" fmla="*/ 11176000 w 11176000"/>
              <a:gd name="connsiteY2" fmla="*/ 381000 h 1028700"/>
              <a:gd name="connsiteX3" fmla="*/ 25400 w 11176000"/>
              <a:gd name="connsiteY3" fmla="*/ 1028700 h 1028700"/>
              <a:gd name="connsiteX4" fmla="*/ 0 w 11176000"/>
              <a:gd name="connsiteY4" fmla="*/ 749300 h 1028700"/>
              <a:gd name="connsiteX0" fmla="*/ 0 w 11163300"/>
              <a:gd name="connsiteY0" fmla="*/ 749300 h 1028700"/>
              <a:gd name="connsiteX1" fmla="*/ 11150600 w 11163300"/>
              <a:gd name="connsiteY1" fmla="*/ 0 h 1028700"/>
              <a:gd name="connsiteX2" fmla="*/ 11163300 w 11163300"/>
              <a:gd name="connsiteY2" fmla="*/ 190500 h 1028700"/>
              <a:gd name="connsiteX3" fmla="*/ 25400 w 11163300"/>
              <a:gd name="connsiteY3" fmla="*/ 1028700 h 1028700"/>
              <a:gd name="connsiteX4" fmla="*/ 0 w 11163300"/>
              <a:gd name="connsiteY4" fmla="*/ 749300 h 1028700"/>
              <a:gd name="connsiteX0" fmla="*/ 0 w 11163300"/>
              <a:gd name="connsiteY0" fmla="*/ 749300 h 1028700"/>
              <a:gd name="connsiteX1" fmla="*/ 11150600 w 11163300"/>
              <a:gd name="connsiteY1" fmla="*/ 0 h 1028700"/>
              <a:gd name="connsiteX2" fmla="*/ 11163300 w 11163300"/>
              <a:gd name="connsiteY2" fmla="*/ 190500 h 1028700"/>
              <a:gd name="connsiteX3" fmla="*/ 25400 w 11163300"/>
              <a:gd name="connsiteY3" fmla="*/ 1028700 h 1028700"/>
              <a:gd name="connsiteX4" fmla="*/ 0 w 11163300"/>
              <a:gd name="connsiteY4" fmla="*/ 749300 h 1028700"/>
              <a:gd name="connsiteX0" fmla="*/ 0 w 11188700"/>
              <a:gd name="connsiteY0" fmla="*/ 749300 h 1137786"/>
              <a:gd name="connsiteX1" fmla="*/ 11150600 w 11188700"/>
              <a:gd name="connsiteY1" fmla="*/ 0 h 1137786"/>
              <a:gd name="connsiteX2" fmla="*/ 11188700 w 11188700"/>
              <a:gd name="connsiteY2" fmla="*/ 609600 h 1137786"/>
              <a:gd name="connsiteX3" fmla="*/ 25400 w 11188700"/>
              <a:gd name="connsiteY3" fmla="*/ 1028700 h 1137786"/>
              <a:gd name="connsiteX4" fmla="*/ 0 w 11188700"/>
              <a:gd name="connsiteY4" fmla="*/ 749300 h 1137786"/>
              <a:gd name="connsiteX0" fmla="*/ 0 w 11188700"/>
              <a:gd name="connsiteY0" fmla="*/ 1231900 h 1620386"/>
              <a:gd name="connsiteX1" fmla="*/ 11036300 w 11188700"/>
              <a:gd name="connsiteY1" fmla="*/ 0 h 1620386"/>
              <a:gd name="connsiteX2" fmla="*/ 11188700 w 11188700"/>
              <a:gd name="connsiteY2" fmla="*/ 1092200 h 1620386"/>
              <a:gd name="connsiteX3" fmla="*/ 25400 w 11188700"/>
              <a:gd name="connsiteY3" fmla="*/ 1511300 h 1620386"/>
              <a:gd name="connsiteX4" fmla="*/ 0 w 11188700"/>
              <a:gd name="connsiteY4" fmla="*/ 1231900 h 1620386"/>
              <a:gd name="connsiteX0" fmla="*/ 0 w 11176000"/>
              <a:gd name="connsiteY0" fmla="*/ 1231900 h 1511300"/>
              <a:gd name="connsiteX1" fmla="*/ 11036300 w 11176000"/>
              <a:gd name="connsiteY1" fmla="*/ 0 h 1511300"/>
              <a:gd name="connsiteX2" fmla="*/ 11176000 w 11176000"/>
              <a:gd name="connsiteY2" fmla="*/ 88900 h 1511300"/>
              <a:gd name="connsiteX3" fmla="*/ 25400 w 11176000"/>
              <a:gd name="connsiteY3" fmla="*/ 1511300 h 1511300"/>
              <a:gd name="connsiteX4" fmla="*/ 0 w 11176000"/>
              <a:gd name="connsiteY4" fmla="*/ 1231900 h 1511300"/>
              <a:gd name="connsiteX0" fmla="*/ 0 w 11176044"/>
              <a:gd name="connsiteY0" fmla="*/ 1231900 h 1511300"/>
              <a:gd name="connsiteX1" fmla="*/ 11036300 w 11176044"/>
              <a:gd name="connsiteY1" fmla="*/ 0 h 1511300"/>
              <a:gd name="connsiteX2" fmla="*/ 11176000 w 11176044"/>
              <a:gd name="connsiteY2" fmla="*/ 88900 h 1511300"/>
              <a:gd name="connsiteX3" fmla="*/ 25400 w 11176044"/>
              <a:gd name="connsiteY3" fmla="*/ 1511300 h 1511300"/>
              <a:gd name="connsiteX4" fmla="*/ 0 w 11176044"/>
              <a:gd name="connsiteY4" fmla="*/ 1231900 h 1511300"/>
              <a:gd name="connsiteX0" fmla="*/ 0 w 11303044"/>
              <a:gd name="connsiteY0" fmla="*/ 1231900 h 1511300"/>
              <a:gd name="connsiteX1" fmla="*/ 11036300 w 11303044"/>
              <a:gd name="connsiteY1" fmla="*/ 0 h 1511300"/>
              <a:gd name="connsiteX2" fmla="*/ 11303000 w 11303044"/>
              <a:gd name="connsiteY2" fmla="*/ 381000 h 1511300"/>
              <a:gd name="connsiteX3" fmla="*/ 25400 w 11303044"/>
              <a:gd name="connsiteY3" fmla="*/ 1511300 h 1511300"/>
              <a:gd name="connsiteX4" fmla="*/ 0 w 11303044"/>
              <a:gd name="connsiteY4" fmla="*/ 1231900 h 1511300"/>
              <a:gd name="connsiteX0" fmla="*/ 0 w 11239544"/>
              <a:gd name="connsiteY0" fmla="*/ 1257300 h 1536700"/>
              <a:gd name="connsiteX1" fmla="*/ 11036300 w 11239544"/>
              <a:gd name="connsiteY1" fmla="*/ 254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363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363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998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57300 h 1536700"/>
              <a:gd name="connsiteX1" fmla="*/ 11099800 w 11239544"/>
              <a:gd name="connsiteY1" fmla="*/ 38100 h 1536700"/>
              <a:gd name="connsiteX2" fmla="*/ 11239500 w 11239544"/>
              <a:gd name="connsiteY2" fmla="*/ 0 h 1536700"/>
              <a:gd name="connsiteX3" fmla="*/ 25400 w 11239544"/>
              <a:gd name="connsiteY3" fmla="*/ 1536700 h 1536700"/>
              <a:gd name="connsiteX4" fmla="*/ 0 w 11239544"/>
              <a:gd name="connsiteY4" fmla="*/ 1257300 h 1536700"/>
              <a:gd name="connsiteX0" fmla="*/ 0 w 11239544"/>
              <a:gd name="connsiteY0" fmla="*/ 1282700 h 1562100"/>
              <a:gd name="connsiteX1" fmla="*/ 11150600 w 11239544"/>
              <a:gd name="connsiteY1" fmla="*/ 0 h 1562100"/>
              <a:gd name="connsiteX2" fmla="*/ 11239500 w 11239544"/>
              <a:gd name="connsiteY2" fmla="*/ 25400 h 1562100"/>
              <a:gd name="connsiteX3" fmla="*/ 25400 w 11239544"/>
              <a:gd name="connsiteY3" fmla="*/ 1562100 h 1562100"/>
              <a:gd name="connsiteX4" fmla="*/ 0 w 11239544"/>
              <a:gd name="connsiteY4" fmla="*/ 1282700 h 1562100"/>
              <a:gd name="connsiteX0" fmla="*/ 0 w 11239544"/>
              <a:gd name="connsiteY0" fmla="*/ 1282700 h 1562100"/>
              <a:gd name="connsiteX1" fmla="*/ 11150600 w 11239544"/>
              <a:gd name="connsiteY1" fmla="*/ 0 h 1562100"/>
              <a:gd name="connsiteX2" fmla="*/ 11239500 w 11239544"/>
              <a:gd name="connsiteY2" fmla="*/ 25400 h 1562100"/>
              <a:gd name="connsiteX3" fmla="*/ 25400 w 11239544"/>
              <a:gd name="connsiteY3" fmla="*/ 1562100 h 1562100"/>
              <a:gd name="connsiteX4" fmla="*/ 0 w 11239544"/>
              <a:gd name="connsiteY4" fmla="*/ 1282700 h 1562100"/>
              <a:gd name="connsiteX0" fmla="*/ 0 w 11239585"/>
              <a:gd name="connsiteY0" fmla="*/ 1282700 h 1562100"/>
              <a:gd name="connsiteX1" fmla="*/ 11150600 w 11239585"/>
              <a:gd name="connsiteY1" fmla="*/ 0 h 1562100"/>
              <a:gd name="connsiteX2" fmla="*/ 11239500 w 11239585"/>
              <a:gd name="connsiteY2" fmla="*/ 25400 h 1562100"/>
              <a:gd name="connsiteX3" fmla="*/ 25400 w 11239585"/>
              <a:gd name="connsiteY3" fmla="*/ 1562100 h 1562100"/>
              <a:gd name="connsiteX4" fmla="*/ 0 w 11239585"/>
              <a:gd name="connsiteY4" fmla="*/ 1282700 h 1562100"/>
              <a:gd name="connsiteX0" fmla="*/ 0 w 11239585"/>
              <a:gd name="connsiteY0" fmla="*/ 1302182 h 1581582"/>
              <a:gd name="connsiteX1" fmla="*/ 11183568 w 11239585"/>
              <a:gd name="connsiteY1" fmla="*/ 0 h 1581582"/>
              <a:gd name="connsiteX2" fmla="*/ 11239500 w 11239585"/>
              <a:gd name="connsiteY2" fmla="*/ 44882 h 1581582"/>
              <a:gd name="connsiteX3" fmla="*/ 25400 w 11239585"/>
              <a:gd name="connsiteY3" fmla="*/ 1581582 h 1581582"/>
              <a:gd name="connsiteX4" fmla="*/ 0 w 11239585"/>
              <a:gd name="connsiteY4" fmla="*/ 1302182 h 1581582"/>
              <a:gd name="connsiteX0" fmla="*/ 0 w 11204155"/>
              <a:gd name="connsiteY0" fmla="*/ 1302182 h 1581582"/>
              <a:gd name="connsiteX1" fmla="*/ 11183568 w 11204155"/>
              <a:gd name="connsiteY1" fmla="*/ 0 h 1581582"/>
              <a:gd name="connsiteX2" fmla="*/ 11204070 w 11204155"/>
              <a:gd name="connsiteY2" fmla="*/ 4657 h 1581582"/>
              <a:gd name="connsiteX3" fmla="*/ 25400 w 11204155"/>
              <a:gd name="connsiteY3" fmla="*/ 1581582 h 1581582"/>
              <a:gd name="connsiteX4" fmla="*/ 0 w 11204155"/>
              <a:gd name="connsiteY4" fmla="*/ 1302182 h 1581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4155" h="1581582">
                <a:moveTo>
                  <a:pt x="0" y="1302182"/>
                </a:moveTo>
                <a:cubicBezTo>
                  <a:pt x="3881967" y="895782"/>
                  <a:pt x="10756001" y="1066800"/>
                  <a:pt x="11183568" y="0"/>
                </a:cubicBezTo>
                <a:lnTo>
                  <a:pt x="11204070" y="4657"/>
                </a:lnTo>
                <a:cubicBezTo>
                  <a:pt x="11225237" y="1452457"/>
                  <a:pt x="7328591" y="852491"/>
                  <a:pt x="25400" y="1581582"/>
                </a:cubicBezTo>
                <a:lnTo>
                  <a:pt x="0" y="1302182"/>
                </a:lnTo>
                <a:close/>
              </a:path>
            </a:pathLst>
          </a:custGeom>
          <a:solidFill>
            <a:srgbClr val="FF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18046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685783" rtl="0" eaLnBrk="1" fontAlgn="auto" latinLnBrk="0" hangingPunct="1">
              <a:lnSpc>
                <a:spcPct val="100000"/>
              </a:lnSpc>
              <a:spcBef>
                <a:spcPts val="0"/>
              </a:spcBef>
              <a:spcAft>
                <a:spcPts val="0"/>
              </a:spcAft>
              <a:buClrTx/>
              <a:buSzTx/>
              <a:buFontTx/>
              <a:buNone/>
              <a:tabLst/>
              <a:defRPr/>
            </a:lvl1pPr>
          </a:lstStyle>
          <a:p>
            <a:r>
              <a:rPr lang="en-GB" smtClean="0"/>
              <a:t>28th May 2013</a:t>
            </a:r>
            <a:endParaRPr lang="en-GB" dirty="0" smtClean="0"/>
          </a:p>
        </p:txBody>
      </p:sp>
      <p:sp>
        <p:nvSpPr>
          <p:cNvPr id="3" name="Footer Placeholder 2"/>
          <p:cNvSpPr>
            <a:spLocks noGrp="1"/>
          </p:cNvSpPr>
          <p:nvPr>
            <p:ph type="ftr" sz="quarter" idx="11"/>
          </p:nvPr>
        </p:nvSpPr>
        <p:spPr/>
        <p:txBody>
          <a:bodyPr/>
          <a:lstStyle/>
          <a:p>
            <a:r>
              <a:rPr lang="en-GB" smtClean="0"/>
              <a:t>© CTCT Ltd</a:t>
            </a:r>
            <a:endParaRPr lang="en-GB"/>
          </a:p>
        </p:txBody>
      </p:sp>
      <p:sp>
        <p:nvSpPr>
          <p:cNvPr id="4" name="Slide Number Placeholder 3"/>
          <p:cNvSpPr>
            <a:spLocks noGrp="1"/>
          </p:cNvSpPr>
          <p:nvPr>
            <p:ph type="sldNum" sz="quarter" idx="12"/>
          </p:nvPr>
        </p:nvSpPr>
        <p:spPr/>
        <p:txBody>
          <a:bodyPr/>
          <a:lstStyle/>
          <a:p>
            <a:fld id="{010C7661-D78D-4349-971C-47162333B0CB}" type="slidenum">
              <a:rPr lang="en-GB" smtClean="0"/>
              <a:t>‹#›</a:t>
            </a:fld>
            <a:endParaRPr lang="en-GB"/>
          </a:p>
        </p:txBody>
      </p:sp>
    </p:spTree>
    <p:extLst>
      <p:ext uri="{BB962C8B-B14F-4D97-AF65-F5344CB8AC3E}">
        <p14:creationId xmlns:p14="http://schemas.microsoft.com/office/powerpoint/2010/main" val="2200597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lstStyle>
            <a:lvl1pPr>
              <a:defRPr sz="2400" b="1">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685783" rtl="0" eaLnBrk="1" fontAlgn="auto" latinLnBrk="0" hangingPunct="1">
              <a:lnSpc>
                <a:spcPct val="100000"/>
              </a:lnSpc>
              <a:spcBef>
                <a:spcPts val="0"/>
              </a:spcBef>
              <a:spcAft>
                <a:spcPts val="0"/>
              </a:spcAft>
              <a:buClrTx/>
              <a:buSzTx/>
              <a:buFontTx/>
              <a:buNone/>
              <a:tabLst/>
              <a:defRPr/>
            </a:lvl1pPr>
          </a:lstStyle>
          <a:p>
            <a:r>
              <a:rPr lang="en-GB" smtClean="0"/>
              <a:t>28th May 2013</a:t>
            </a:r>
            <a:endParaRPr lang="en-GB" dirty="0" smtClean="0"/>
          </a:p>
        </p:txBody>
      </p:sp>
      <p:sp>
        <p:nvSpPr>
          <p:cNvPr id="6" name="Footer Placeholder 5"/>
          <p:cNvSpPr>
            <a:spLocks noGrp="1"/>
          </p:cNvSpPr>
          <p:nvPr>
            <p:ph type="ftr" sz="quarter" idx="11"/>
          </p:nvPr>
        </p:nvSpPr>
        <p:spPr/>
        <p:txBody>
          <a:bodyPr/>
          <a:lstStyle/>
          <a:p>
            <a:r>
              <a:rPr lang="en-GB" smtClean="0"/>
              <a:t>© CTCT Ltd</a:t>
            </a:r>
            <a:endParaRPr lang="en-GB"/>
          </a:p>
        </p:txBody>
      </p:sp>
      <p:sp>
        <p:nvSpPr>
          <p:cNvPr id="7" name="Slide Number Placeholder 6"/>
          <p:cNvSpPr>
            <a:spLocks noGrp="1"/>
          </p:cNvSpPr>
          <p:nvPr>
            <p:ph type="sldNum" sz="quarter" idx="12"/>
          </p:nvPr>
        </p:nvSpPr>
        <p:spPr/>
        <p:txBody>
          <a:bodyPr/>
          <a:lstStyle/>
          <a:p>
            <a:fld id="{010C7661-D78D-4349-971C-47162333B0CB}" type="slidenum">
              <a:rPr lang="en-GB" smtClean="0"/>
              <a:t>‹#›</a:t>
            </a:fld>
            <a:endParaRPr lang="en-GB"/>
          </a:p>
        </p:txBody>
      </p:sp>
    </p:spTree>
    <p:extLst>
      <p:ext uri="{BB962C8B-B14F-4D97-AF65-F5344CB8AC3E}">
        <p14:creationId xmlns:p14="http://schemas.microsoft.com/office/powerpoint/2010/main" val="4106837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lstStyle>
            <a:lvl1pPr>
              <a:defRPr sz="2400"/>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685783" rtl="0" eaLnBrk="1" fontAlgn="auto" latinLnBrk="0" hangingPunct="1">
              <a:lnSpc>
                <a:spcPct val="100000"/>
              </a:lnSpc>
              <a:spcBef>
                <a:spcPts val="0"/>
              </a:spcBef>
              <a:spcAft>
                <a:spcPts val="0"/>
              </a:spcAft>
              <a:buClrTx/>
              <a:buSzTx/>
              <a:buFontTx/>
              <a:buNone/>
              <a:tabLst/>
              <a:defRPr/>
            </a:lvl1pPr>
          </a:lstStyle>
          <a:p>
            <a:r>
              <a:rPr lang="en-GB" smtClean="0"/>
              <a:t>28th May 2013</a:t>
            </a:r>
            <a:endParaRPr lang="en-GB" dirty="0" smtClean="0"/>
          </a:p>
        </p:txBody>
      </p:sp>
      <p:sp>
        <p:nvSpPr>
          <p:cNvPr id="6" name="Footer Placeholder 5"/>
          <p:cNvSpPr>
            <a:spLocks noGrp="1"/>
          </p:cNvSpPr>
          <p:nvPr>
            <p:ph type="ftr" sz="quarter" idx="11"/>
          </p:nvPr>
        </p:nvSpPr>
        <p:spPr/>
        <p:txBody>
          <a:bodyPr/>
          <a:lstStyle/>
          <a:p>
            <a:r>
              <a:rPr lang="en-GB" smtClean="0"/>
              <a:t>© CTCT Ltd</a:t>
            </a:r>
            <a:endParaRPr lang="en-GB"/>
          </a:p>
        </p:txBody>
      </p:sp>
      <p:sp>
        <p:nvSpPr>
          <p:cNvPr id="7" name="Slide Number Placeholder 6"/>
          <p:cNvSpPr>
            <a:spLocks noGrp="1"/>
          </p:cNvSpPr>
          <p:nvPr>
            <p:ph type="sldNum" sz="quarter" idx="12"/>
          </p:nvPr>
        </p:nvSpPr>
        <p:spPr/>
        <p:txBody>
          <a:bodyPr/>
          <a:lstStyle/>
          <a:p>
            <a:fld id="{010C7661-D78D-4349-971C-47162333B0CB}" type="slidenum">
              <a:rPr lang="en-GB" smtClean="0"/>
              <a:t>‹#›</a:t>
            </a:fld>
            <a:endParaRPr lang="en-GB"/>
          </a:p>
        </p:txBody>
      </p:sp>
    </p:spTree>
    <p:extLst>
      <p:ext uri="{BB962C8B-B14F-4D97-AF65-F5344CB8AC3E}">
        <p14:creationId xmlns:p14="http://schemas.microsoft.com/office/powerpoint/2010/main" val="9557976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marL="0" marR="0" indent="0" algn="l" defTabSz="685783" rtl="0" eaLnBrk="1" fontAlgn="auto" latinLnBrk="0" hangingPunct="1">
              <a:lnSpc>
                <a:spcPct val="100000"/>
              </a:lnSpc>
              <a:spcBef>
                <a:spcPts val="0"/>
              </a:spcBef>
              <a:spcAft>
                <a:spcPts val="0"/>
              </a:spcAft>
              <a:buClrTx/>
              <a:buSzTx/>
              <a:buFontTx/>
              <a:buNone/>
              <a:tabLst/>
              <a:defRPr sz="900">
                <a:solidFill>
                  <a:schemeClr val="tx1">
                    <a:tint val="75000"/>
                  </a:schemeClr>
                </a:solidFill>
              </a:defRPr>
            </a:lvl1pPr>
          </a:lstStyle>
          <a:p>
            <a:r>
              <a:rPr lang="en-GB" smtClean="0"/>
              <a:t>28th May 2013</a:t>
            </a:r>
            <a:endParaRPr lang="en-GB" dirty="0" smtClean="0"/>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smtClean="0"/>
              <a:t>© CTCT Ltd</a:t>
            </a:r>
            <a:endParaRPr lang="en-GB" dirty="0"/>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0C7661-D78D-4349-971C-47162333B0CB}" type="slidenum">
              <a:rPr lang="en-GB" smtClean="0"/>
              <a:t>‹#›</a:t>
            </a:fld>
            <a:endParaRPr lang="en-GB"/>
          </a:p>
        </p:txBody>
      </p:sp>
    </p:spTree>
    <p:extLst>
      <p:ext uri="{BB962C8B-B14F-4D97-AF65-F5344CB8AC3E}">
        <p14:creationId xmlns:p14="http://schemas.microsoft.com/office/powerpoint/2010/main" val="355892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30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Sample size re-assessment </a:t>
            </a:r>
            <a:r>
              <a:rPr lang="en-US" b="0" dirty="0">
                <a:effectLst/>
              </a:rPr>
              <a:t>–</a:t>
            </a:r>
            <a:r>
              <a:rPr lang="en-US" dirty="0" smtClean="0"/>
              <a:t/>
            </a:r>
            <a:br>
              <a:rPr lang="en-US" dirty="0" smtClean="0"/>
            </a:br>
            <a:r>
              <a:rPr lang="en-US" dirty="0" smtClean="0"/>
              <a:t>some random observations</a:t>
            </a:r>
            <a:endParaRPr lang="en-US" dirty="0"/>
          </a:p>
        </p:txBody>
      </p:sp>
      <p:sp>
        <p:nvSpPr>
          <p:cNvPr id="3" name="Subtitle 2"/>
          <p:cNvSpPr>
            <a:spLocks noGrp="1"/>
          </p:cNvSpPr>
          <p:nvPr>
            <p:ph type="subTitle" idx="1"/>
          </p:nvPr>
        </p:nvSpPr>
        <p:spPr>
          <a:xfrm>
            <a:off x="1143000" y="2979737"/>
            <a:ext cx="6858000" cy="1871961"/>
          </a:xfrm>
        </p:spPr>
        <p:txBody>
          <a:bodyPr>
            <a:normAutofit/>
          </a:bodyPr>
          <a:lstStyle/>
          <a:p>
            <a:r>
              <a:rPr lang="en-US" dirty="0" smtClean="0"/>
              <a:t>PSI, 2</a:t>
            </a:r>
            <a:r>
              <a:rPr lang="en-US" baseline="30000" dirty="0" smtClean="0"/>
              <a:t>nd</a:t>
            </a:r>
            <a:r>
              <a:rPr lang="en-US" dirty="0" smtClean="0"/>
              <a:t> November 2016</a:t>
            </a:r>
          </a:p>
          <a:p>
            <a:endParaRPr lang="en-US" dirty="0" smtClean="0"/>
          </a:p>
          <a:p>
            <a:endParaRPr lang="en-US" dirty="0"/>
          </a:p>
          <a:p>
            <a:pPr algn="r"/>
            <a:r>
              <a:rPr lang="en-US" sz="2000" i="1" dirty="0" smtClean="0"/>
              <a:t>Simon Day</a:t>
            </a:r>
          </a:p>
          <a:p>
            <a:pPr algn="r"/>
            <a:r>
              <a:rPr lang="en-US" sz="2000" i="1" dirty="0" err="1"/>
              <a:t>s</a:t>
            </a:r>
            <a:r>
              <a:rPr lang="en-US" sz="2000" i="1" dirty="0" err="1" smtClean="0"/>
              <a:t>imon.day@CTCT-Ltd.co.uk</a:t>
            </a:r>
            <a:endParaRPr lang="en-US" sz="2000" i="1" dirty="0"/>
          </a:p>
        </p:txBody>
      </p:sp>
    </p:spTree>
    <p:extLst>
      <p:ext uri="{BB962C8B-B14F-4D97-AF65-F5344CB8AC3E}">
        <p14:creationId xmlns:p14="http://schemas.microsoft.com/office/powerpoint/2010/main" val="108974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r>
              <a:rPr lang="is-IS" dirty="0" smtClean="0"/>
              <a:t>…</a:t>
            </a:r>
            <a:br>
              <a:rPr lang="is-IS" dirty="0" smtClean="0"/>
            </a:br>
            <a:r>
              <a:rPr lang="is-IS" dirty="0" smtClean="0"/>
              <a:t>Solutions...?</a:t>
            </a:r>
            <a:endParaRPr lang="en-US" dirty="0"/>
          </a:p>
        </p:txBody>
      </p:sp>
      <p:sp>
        <p:nvSpPr>
          <p:cNvPr id="3" name="Content Placeholder 2"/>
          <p:cNvSpPr>
            <a:spLocks noGrp="1"/>
          </p:cNvSpPr>
          <p:nvPr>
            <p:ph idx="1"/>
          </p:nvPr>
        </p:nvSpPr>
        <p:spPr>
          <a:xfrm>
            <a:off x="628650" y="1825625"/>
            <a:ext cx="8203378" cy="4351338"/>
          </a:xfrm>
        </p:spPr>
        <p:txBody>
          <a:bodyPr>
            <a:normAutofit/>
          </a:bodyPr>
          <a:lstStyle/>
          <a:p>
            <a:r>
              <a:rPr lang="en-US" dirty="0" smtClean="0"/>
              <a:t>Thou shalt not allow </a:t>
            </a:r>
            <a:r>
              <a:rPr lang="en-US" i="1" dirty="0" smtClean="0"/>
              <a:t>N</a:t>
            </a:r>
            <a:r>
              <a:rPr lang="en-US" dirty="0" smtClean="0"/>
              <a:t>* to be smaller than </a:t>
            </a:r>
            <a:r>
              <a:rPr lang="en-US" i="1" dirty="0" smtClean="0"/>
              <a:t>N</a:t>
            </a:r>
            <a:endParaRPr lang="en-US" dirty="0" smtClean="0"/>
          </a:p>
          <a:p>
            <a:endParaRPr lang="en-US" dirty="0"/>
          </a:p>
          <a:p>
            <a:pPr marL="342891" lvl="1" indent="0">
              <a:buNone/>
            </a:pPr>
            <a:r>
              <a:rPr lang="en-US" sz="2400" dirty="0" smtClean="0"/>
              <a:t>If </a:t>
            </a:r>
            <a:r>
              <a:rPr lang="en-US" sz="2400" i="1" dirty="0" smtClean="0"/>
              <a:t>N</a:t>
            </a:r>
            <a:r>
              <a:rPr lang="en-US" sz="2400" dirty="0" smtClean="0"/>
              <a:t> = 1000 and </a:t>
            </a:r>
            <a:r>
              <a:rPr lang="en-US" sz="2400" i="1" dirty="0" smtClean="0"/>
              <a:t>N</a:t>
            </a:r>
            <a:r>
              <a:rPr lang="en-US" sz="2400" dirty="0" smtClean="0"/>
              <a:t>* = 900; I’m not allowed to reduce </a:t>
            </a:r>
            <a:r>
              <a:rPr lang="en-US" sz="2400" i="1" dirty="0" smtClean="0"/>
              <a:t>N</a:t>
            </a:r>
            <a:r>
              <a:rPr lang="en-US" sz="2400" dirty="0" smtClean="0"/>
              <a:t> to </a:t>
            </a:r>
            <a:r>
              <a:rPr lang="en-US" sz="2400" i="1" dirty="0" smtClean="0"/>
              <a:t>N</a:t>
            </a:r>
            <a:r>
              <a:rPr lang="en-US" sz="2400" dirty="0" smtClean="0"/>
              <a:t>*</a:t>
            </a:r>
          </a:p>
          <a:p>
            <a:pPr marL="342891" lvl="1" indent="0">
              <a:buNone/>
            </a:pPr>
            <a:endParaRPr lang="en-US" sz="2400" dirty="0"/>
          </a:p>
          <a:p>
            <a:pPr marL="342891" lvl="1" indent="0">
              <a:buNone/>
            </a:pPr>
            <a:endParaRPr lang="en-US" sz="2400" dirty="0" smtClean="0"/>
          </a:p>
          <a:p>
            <a:pPr marL="342891" lvl="1" indent="0">
              <a:buNone/>
            </a:pPr>
            <a:endParaRPr lang="en-US" sz="2400" dirty="0"/>
          </a:p>
          <a:p>
            <a:pPr marL="342891" lvl="1" indent="0">
              <a:buNone/>
            </a:pPr>
            <a:endParaRPr lang="en-US" sz="2400" dirty="0" smtClean="0"/>
          </a:p>
          <a:p>
            <a:pPr marL="342891" lvl="1" indent="0">
              <a:buNone/>
            </a:pPr>
            <a:endParaRPr lang="en-US" sz="2400" dirty="0"/>
          </a:p>
          <a:p>
            <a:pPr marL="342891" lvl="1" indent="0">
              <a:buNone/>
            </a:pPr>
            <a:endParaRPr lang="en-US" sz="2400" dirty="0" smtClean="0"/>
          </a:p>
          <a:p>
            <a:pPr marL="342891" lvl="1" indent="0">
              <a:buNone/>
            </a:pPr>
            <a:endParaRPr lang="en-US" sz="2400" dirty="0"/>
          </a:p>
          <a:p>
            <a:pPr marL="342891" lvl="1" indent="0">
              <a:buNone/>
            </a:pPr>
            <a:r>
              <a:rPr lang="en-US" sz="2400" dirty="0" smtClean="0"/>
              <a:t>“Plan” (pretend!) </a:t>
            </a:r>
            <a:r>
              <a:rPr lang="en-US" sz="2400" i="1" dirty="0" smtClean="0"/>
              <a:t>N</a:t>
            </a:r>
            <a:r>
              <a:rPr lang="en-US" sz="2400" dirty="0" smtClean="0"/>
              <a:t> = 900 (or 800, or 700</a:t>
            </a:r>
            <a:r>
              <a:rPr lang="is-IS" sz="2400" dirty="0" smtClean="0"/>
              <a:t>…</a:t>
            </a:r>
            <a:r>
              <a:rPr lang="en-US" sz="2400" dirty="0" smtClean="0"/>
              <a:t>)</a:t>
            </a:r>
            <a:endParaRPr lang="is-IS" sz="2400" dirty="0"/>
          </a:p>
          <a:p>
            <a:endParaRPr lang="is-IS" dirty="0" smtClean="0"/>
          </a:p>
        </p:txBody>
      </p:sp>
      <p:sp>
        <p:nvSpPr>
          <p:cNvPr id="4" name="Slide Number Placeholder 3"/>
          <p:cNvSpPr>
            <a:spLocks noGrp="1"/>
          </p:cNvSpPr>
          <p:nvPr>
            <p:ph type="sldNum" sz="quarter" idx="12"/>
          </p:nvPr>
        </p:nvSpPr>
        <p:spPr/>
        <p:txBody>
          <a:bodyPr/>
          <a:lstStyle/>
          <a:p>
            <a:fld id="{010C7661-D78D-4349-971C-47162333B0CB}" type="slidenum">
              <a:rPr lang="en-GB" smtClean="0"/>
              <a:t>10</a:t>
            </a:fld>
            <a:endParaRPr lang="en-GB"/>
          </a:p>
        </p:txBody>
      </p:sp>
      <p:pic>
        <p:nvPicPr>
          <p:cNvPr id="5" name="Picture 4"/>
          <p:cNvPicPr>
            <a:picLocks noChangeAspect="1"/>
          </p:cNvPicPr>
          <p:nvPr/>
        </p:nvPicPr>
        <p:blipFill>
          <a:blip r:embed="rId2"/>
          <a:stretch>
            <a:fillRect/>
          </a:stretch>
        </p:blipFill>
        <p:spPr>
          <a:xfrm>
            <a:off x="1532293" y="2893806"/>
            <a:ext cx="3651959" cy="2525731"/>
          </a:xfrm>
          <a:prstGeom prst="rect">
            <a:avLst/>
          </a:prstGeom>
        </p:spPr>
      </p:pic>
    </p:spTree>
    <p:extLst>
      <p:ext uri="{BB962C8B-B14F-4D97-AF65-F5344CB8AC3E}">
        <p14:creationId xmlns:p14="http://schemas.microsoft.com/office/powerpoint/2010/main" val="19015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wipe(left)">
                                      <p:cBhvr>
                                        <p:cTn id="1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Solutions...?</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11</a:t>
            </a:fld>
            <a:endParaRPr lang="en-GB"/>
          </a:p>
        </p:txBody>
      </p:sp>
      <p:pic>
        <p:nvPicPr>
          <p:cNvPr id="5" name="Picture 4"/>
          <p:cNvPicPr>
            <a:picLocks noChangeAspect="1"/>
          </p:cNvPicPr>
          <p:nvPr/>
        </p:nvPicPr>
        <p:blipFill>
          <a:blip r:embed="rId2"/>
          <a:stretch>
            <a:fillRect/>
          </a:stretch>
        </p:blipFill>
        <p:spPr>
          <a:xfrm>
            <a:off x="860114" y="1816099"/>
            <a:ext cx="7358728" cy="4377323"/>
          </a:xfrm>
          <a:prstGeom prst="rect">
            <a:avLst/>
          </a:prstGeom>
        </p:spPr>
      </p:pic>
    </p:spTree>
    <p:extLst>
      <p:ext uri="{BB962C8B-B14F-4D97-AF65-F5344CB8AC3E}">
        <p14:creationId xmlns:p14="http://schemas.microsoft.com/office/powerpoint/2010/main" val="158150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contribution(s)</a:t>
            </a:r>
            <a:r>
              <a:rPr lang="is-IS" dirty="0" smtClean="0"/>
              <a:t>…</a:t>
            </a:r>
            <a:endParaRPr lang="en-US" dirty="0"/>
          </a:p>
        </p:txBody>
      </p:sp>
      <p:sp>
        <p:nvSpPr>
          <p:cNvPr id="3" name="Content Placeholder 2"/>
          <p:cNvSpPr>
            <a:spLocks noGrp="1"/>
          </p:cNvSpPr>
          <p:nvPr>
            <p:ph idx="1"/>
          </p:nvPr>
        </p:nvSpPr>
        <p:spPr/>
        <p:txBody>
          <a:bodyPr/>
          <a:lstStyle/>
          <a:p>
            <a:r>
              <a:rPr lang="en-GB" dirty="0" smtClean="0"/>
              <a:t>Does it matter “when” you do the re-calculation?</a:t>
            </a:r>
          </a:p>
          <a:p>
            <a:pPr lvl="1"/>
            <a:r>
              <a:rPr lang="en-GB" dirty="0" smtClean="0"/>
              <a:t>Half way, or somewhere else?</a:t>
            </a:r>
          </a:p>
          <a:p>
            <a:endParaRPr lang="en-GB" dirty="0" smtClean="0"/>
          </a:p>
          <a:p>
            <a:r>
              <a:rPr lang="en-GB" dirty="0" smtClean="0"/>
              <a:t>Does it matter “how small” the internal-pilot stage is?</a:t>
            </a:r>
            <a:endParaRPr lang="en-GB" dirty="0"/>
          </a:p>
        </p:txBody>
      </p:sp>
      <p:sp>
        <p:nvSpPr>
          <p:cNvPr id="4" name="Slide Number Placeholder 3"/>
          <p:cNvSpPr>
            <a:spLocks noGrp="1"/>
          </p:cNvSpPr>
          <p:nvPr>
            <p:ph type="sldNum" sz="quarter" idx="12"/>
          </p:nvPr>
        </p:nvSpPr>
        <p:spPr/>
        <p:txBody>
          <a:bodyPr/>
          <a:lstStyle/>
          <a:p>
            <a:fld id="{010C7661-D78D-4349-971C-47162333B0CB}" type="slidenum">
              <a:rPr lang="en-GB" smtClean="0"/>
              <a:t>12</a:t>
            </a:fld>
            <a:endParaRPr lang="en-GB"/>
          </a:p>
        </p:txBody>
      </p:sp>
    </p:spTree>
    <p:extLst>
      <p:ext uri="{BB962C8B-B14F-4D97-AF65-F5344CB8AC3E}">
        <p14:creationId xmlns:p14="http://schemas.microsoft.com/office/powerpoint/2010/main" val="1545215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small can the internal-pilot be?</a:t>
            </a:r>
            <a:endParaRPr lang="en-US" dirty="0"/>
          </a:p>
        </p:txBody>
      </p:sp>
      <p:pic>
        <p:nvPicPr>
          <p:cNvPr id="5" name="Content Placeholder 4"/>
          <p:cNvPicPr>
            <a:picLocks noGrp="1" noChangeAspect="1"/>
          </p:cNvPicPr>
          <p:nvPr>
            <p:ph idx="1"/>
          </p:nvPr>
        </p:nvPicPr>
        <p:blipFill>
          <a:blip r:embed="rId2"/>
          <a:stretch>
            <a:fillRect/>
          </a:stretch>
        </p:blipFill>
        <p:spPr>
          <a:xfrm>
            <a:off x="1161825" y="1818042"/>
            <a:ext cx="6611763" cy="4508744"/>
          </a:xfrm>
          <a:prstGeom prst="rect">
            <a:avLst/>
          </a:prstGeom>
        </p:spPr>
      </p:pic>
      <p:sp>
        <p:nvSpPr>
          <p:cNvPr id="4" name="Slide Number Placeholder 3"/>
          <p:cNvSpPr>
            <a:spLocks noGrp="1"/>
          </p:cNvSpPr>
          <p:nvPr>
            <p:ph type="sldNum" sz="quarter" idx="12"/>
          </p:nvPr>
        </p:nvSpPr>
        <p:spPr/>
        <p:txBody>
          <a:bodyPr/>
          <a:lstStyle/>
          <a:p>
            <a:fld id="{010C7661-D78D-4349-971C-47162333B0CB}" type="slidenum">
              <a:rPr lang="en-GB" smtClean="0"/>
              <a:t>13</a:t>
            </a:fld>
            <a:endParaRPr lang="en-GB"/>
          </a:p>
        </p:txBody>
      </p:sp>
      <p:sp>
        <p:nvSpPr>
          <p:cNvPr id="6" name="Right Arrow 5"/>
          <p:cNvSpPr/>
          <p:nvPr/>
        </p:nvSpPr>
        <p:spPr>
          <a:xfrm>
            <a:off x="1403205" y="4582755"/>
            <a:ext cx="683783" cy="22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62295" y="4517393"/>
            <a:ext cx="301686" cy="369332"/>
          </a:xfrm>
          <a:prstGeom prst="rect">
            <a:avLst/>
          </a:prstGeom>
          <a:noFill/>
        </p:spPr>
        <p:txBody>
          <a:bodyPr wrap="none" rtlCol="0">
            <a:spAutoFit/>
          </a:bodyPr>
          <a:lstStyle/>
          <a:p>
            <a:r>
              <a:rPr lang="en-GB" b="1" dirty="0" smtClean="0">
                <a:solidFill>
                  <a:schemeClr val="accent1"/>
                </a:solidFill>
              </a:rPr>
              <a:t>1</a:t>
            </a:r>
            <a:endParaRPr lang="en-GB" b="1" dirty="0">
              <a:solidFill>
                <a:schemeClr val="accent1"/>
              </a:solidFill>
            </a:endParaRPr>
          </a:p>
        </p:txBody>
      </p:sp>
      <p:cxnSp>
        <p:nvCxnSpPr>
          <p:cNvPr id="9" name="Straight Connector 8"/>
          <p:cNvCxnSpPr/>
          <p:nvPr/>
        </p:nvCxnSpPr>
        <p:spPr>
          <a:xfrm>
            <a:off x="2398957" y="4722607"/>
            <a:ext cx="5238974"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7368989" y="3571539"/>
            <a:ext cx="1484556" cy="500875"/>
          </a:xfrm>
          <a:prstGeom prst="borderCallout1">
            <a:avLst>
              <a:gd name="adj1" fmla="val 72444"/>
              <a:gd name="adj2" fmla="val -362"/>
              <a:gd name="adj3" fmla="val 140562"/>
              <a:gd name="adj4" fmla="val -38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Upper 95% CL</a:t>
            </a:r>
            <a:endParaRPr lang="en-GB"/>
          </a:p>
        </p:txBody>
      </p:sp>
      <p:sp>
        <p:nvSpPr>
          <p:cNvPr id="12" name="Line Callout 1 11"/>
          <p:cNvSpPr/>
          <p:nvPr/>
        </p:nvSpPr>
        <p:spPr>
          <a:xfrm>
            <a:off x="7408096" y="5081137"/>
            <a:ext cx="1484556" cy="500875"/>
          </a:xfrm>
          <a:prstGeom prst="borderCallout1">
            <a:avLst>
              <a:gd name="adj1" fmla="val 29489"/>
              <a:gd name="adj2" fmla="val 363"/>
              <a:gd name="adj3" fmla="val -23690"/>
              <a:gd name="adj4" fmla="val -41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Lower 95</a:t>
            </a:r>
            <a:r>
              <a:rPr lang="en-GB" dirty="0" smtClean="0"/>
              <a:t>% CL</a:t>
            </a:r>
            <a:endParaRPr lang="en-GB" dirty="0"/>
          </a:p>
        </p:txBody>
      </p:sp>
      <p:sp>
        <p:nvSpPr>
          <p:cNvPr id="13" name="TextBox 12"/>
          <p:cNvSpPr txBox="1"/>
          <p:nvPr/>
        </p:nvSpPr>
        <p:spPr>
          <a:xfrm>
            <a:off x="6838658" y="5582012"/>
            <a:ext cx="418704" cy="369332"/>
          </a:xfrm>
          <a:prstGeom prst="rect">
            <a:avLst/>
          </a:prstGeom>
          <a:noFill/>
        </p:spPr>
        <p:txBody>
          <a:bodyPr wrap="none" rtlCol="0">
            <a:spAutoFit/>
          </a:bodyPr>
          <a:lstStyle/>
          <a:p>
            <a:r>
              <a:rPr lang="en-GB" b="1" smtClean="0">
                <a:solidFill>
                  <a:schemeClr val="accent1"/>
                </a:solidFill>
              </a:rPr>
              <a:t>50</a:t>
            </a:r>
            <a:endParaRPr lang="en-GB" b="1" dirty="0">
              <a:solidFill>
                <a:schemeClr val="accent1"/>
              </a:solidFill>
            </a:endParaRPr>
          </a:p>
        </p:txBody>
      </p:sp>
      <p:cxnSp>
        <p:nvCxnSpPr>
          <p:cNvPr id="15" name="Straight Arrow Connector 14"/>
          <p:cNvCxnSpPr/>
          <p:nvPr/>
        </p:nvCxnSpPr>
        <p:spPr>
          <a:xfrm flipH="1">
            <a:off x="2236304" y="4955347"/>
            <a:ext cx="48117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36304" y="4297017"/>
            <a:ext cx="48117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03051" y="4143128"/>
            <a:ext cx="503664" cy="307777"/>
          </a:xfrm>
          <a:prstGeom prst="rect">
            <a:avLst/>
          </a:prstGeom>
          <a:noFill/>
        </p:spPr>
        <p:txBody>
          <a:bodyPr wrap="none" rtlCol="0">
            <a:spAutoFit/>
          </a:bodyPr>
          <a:lstStyle/>
          <a:p>
            <a:r>
              <a:rPr lang="en-GB" sz="1400" smtClean="0">
                <a:solidFill>
                  <a:schemeClr val="accent1"/>
                </a:solidFill>
              </a:rPr>
              <a:t>1.52</a:t>
            </a:r>
            <a:endParaRPr lang="en-GB" sz="1400" dirty="0">
              <a:solidFill>
                <a:schemeClr val="accent1"/>
              </a:solidFill>
            </a:endParaRPr>
          </a:p>
        </p:txBody>
      </p:sp>
      <p:sp>
        <p:nvSpPr>
          <p:cNvPr id="18" name="TextBox 17"/>
          <p:cNvSpPr txBox="1"/>
          <p:nvPr/>
        </p:nvSpPr>
        <p:spPr>
          <a:xfrm>
            <a:off x="1803051" y="4801458"/>
            <a:ext cx="503664" cy="307777"/>
          </a:xfrm>
          <a:prstGeom prst="rect">
            <a:avLst/>
          </a:prstGeom>
          <a:noFill/>
        </p:spPr>
        <p:txBody>
          <a:bodyPr wrap="none" rtlCol="0">
            <a:spAutoFit/>
          </a:bodyPr>
          <a:lstStyle/>
          <a:p>
            <a:r>
              <a:rPr lang="en-GB" sz="1400" smtClean="0">
                <a:solidFill>
                  <a:schemeClr val="accent1"/>
                </a:solidFill>
              </a:rPr>
              <a:t>0.69</a:t>
            </a:r>
            <a:endParaRPr lang="en-GB" sz="1400" dirty="0">
              <a:solidFill>
                <a:schemeClr val="accent1"/>
              </a:solidFill>
            </a:endParaRPr>
          </a:p>
        </p:txBody>
      </p:sp>
      <p:sp>
        <p:nvSpPr>
          <p:cNvPr id="19" name="TextBox 18"/>
          <p:cNvSpPr txBox="1"/>
          <p:nvPr/>
        </p:nvSpPr>
        <p:spPr>
          <a:xfrm>
            <a:off x="2975649" y="5582012"/>
            <a:ext cx="418704" cy="369332"/>
          </a:xfrm>
          <a:prstGeom prst="rect">
            <a:avLst/>
          </a:prstGeom>
          <a:noFill/>
        </p:spPr>
        <p:txBody>
          <a:bodyPr wrap="none" rtlCol="0">
            <a:spAutoFit/>
          </a:bodyPr>
          <a:lstStyle/>
          <a:p>
            <a:r>
              <a:rPr lang="en-GB" b="1" dirty="0">
                <a:solidFill>
                  <a:schemeClr val="accent1"/>
                </a:solidFill>
              </a:rPr>
              <a:t>1</a:t>
            </a:r>
            <a:r>
              <a:rPr lang="en-GB" b="1" dirty="0" smtClean="0">
                <a:solidFill>
                  <a:schemeClr val="accent1"/>
                </a:solidFill>
              </a:rPr>
              <a:t>0</a:t>
            </a:r>
            <a:endParaRPr lang="en-GB" b="1" dirty="0">
              <a:solidFill>
                <a:schemeClr val="accent1"/>
              </a:solidFill>
            </a:endParaRPr>
          </a:p>
        </p:txBody>
      </p:sp>
      <p:cxnSp>
        <p:nvCxnSpPr>
          <p:cNvPr id="20" name="Straight Arrow Connector 19"/>
          <p:cNvCxnSpPr/>
          <p:nvPr/>
        </p:nvCxnSpPr>
        <p:spPr>
          <a:xfrm flipH="1">
            <a:off x="2236304" y="5118849"/>
            <a:ext cx="948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36304" y="3082708"/>
            <a:ext cx="948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00057" y="4965903"/>
            <a:ext cx="503664" cy="307777"/>
          </a:xfrm>
          <a:prstGeom prst="rect">
            <a:avLst/>
          </a:prstGeom>
          <a:noFill/>
        </p:spPr>
        <p:txBody>
          <a:bodyPr wrap="none" rtlCol="0">
            <a:spAutoFit/>
          </a:bodyPr>
          <a:lstStyle/>
          <a:p>
            <a:r>
              <a:rPr lang="en-GB" sz="1400" smtClean="0">
                <a:solidFill>
                  <a:schemeClr val="accent1"/>
                </a:solidFill>
              </a:rPr>
              <a:t>0.48</a:t>
            </a:r>
            <a:endParaRPr lang="en-GB" sz="1400" dirty="0">
              <a:solidFill>
                <a:schemeClr val="accent1"/>
              </a:solidFill>
            </a:endParaRPr>
          </a:p>
        </p:txBody>
      </p:sp>
      <p:sp>
        <p:nvSpPr>
          <p:cNvPr id="25" name="TextBox 24"/>
          <p:cNvSpPr txBox="1"/>
          <p:nvPr/>
        </p:nvSpPr>
        <p:spPr>
          <a:xfrm>
            <a:off x="1800057" y="2928264"/>
            <a:ext cx="503664" cy="307777"/>
          </a:xfrm>
          <a:prstGeom prst="rect">
            <a:avLst/>
          </a:prstGeom>
          <a:noFill/>
        </p:spPr>
        <p:txBody>
          <a:bodyPr wrap="none" rtlCol="0">
            <a:spAutoFit/>
          </a:bodyPr>
          <a:lstStyle/>
          <a:p>
            <a:r>
              <a:rPr lang="en-GB" sz="1400" dirty="0" smtClean="0">
                <a:solidFill>
                  <a:schemeClr val="accent1"/>
                </a:solidFill>
              </a:rPr>
              <a:t>3.09</a:t>
            </a:r>
            <a:endParaRPr lang="en-GB" sz="1400" dirty="0">
              <a:solidFill>
                <a:schemeClr val="accent1"/>
              </a:solidFill>
            </a:endParaRPr>
          </a:p>
        </p:txBody>
      </p:sp>
    </p:spTree>
    <p:extLst>
      <p:ext uri="{BB962C8B-B14F-4D97-AF65-F5344CB8AC3E}">
        <p14:creationId xmlns:p14="http://schemas.microsoft.com/office/powerpoint/2010/main" val="78195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3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0"/>
                            </p:stCondLst>
                            <p:childTnLst>
                              <p:par>
                                <p:cTn id="50" presetID="22" presetClass="entr" presetSubtype="2"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500"/>
                                        <p:tgtEl>
                                          <p:spTgt spid="20"/>
                                        </p:tgtEl>
                                      </p:cBhvr>
                                    </p:animEffect>
                                  </p:childTnLst>
                                </p:cTn>
                              </p:par>
                            </p:childTnLst>
                          </p:cTn>
                        </p:par>
                        <p:par>
                          <p:cTn id="53" fill="hold">
                            <p:stCondLst>
                              <p:cond delay="500"/>
                            </p:stCondLst>
                            <p:childTnLst>
                              <p:par>
                                <p:cTn id="54" presetID="22" presetClass="entr" presetSubtype="2"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animBg="1"/>
      <p:bldP spid="13" grpId="0"/>
      <p:bldP spid="17" grpId="0"/>
      <p:bldP spid="18" grpId="0"/>
      <p:bldP spid="19"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small can the internal-pilot be?</a:t>
            </a:r>
          </a:p>
        </p:txBody>
      </p:sp>
      <p:sp>
        <p:nvSpPr>
          <p:cNvPr id="4" name="Slide Number Placeholder 3"/>
          <p:cNvSpPr>
            <a:spLocks noGrp="1"/>
          </p:cNvSpPr>
          <p:nvPr>
            <p:ph type="sldNum" sz="quarter" idx="12"/>
          </p:nvPr>
        </p:nvSpPr>
        <p:spPr/>
        <p:txBody>
          <a:bodyPr/>
          <a:lstStyle/>
          <a:p>
            <a:fld id="{010C7661-D78D-4349-971C-47162333B0CB}" type="slidenum">
              <a:rPr lang="en-GB" smtClean="0"/>
              <a:t>14</a:t>
            </a:fld>
            <a:endParaRPr lang="en-GB"/>
          </a:p>
        </p:txBody>
      </p:sp>
      <p:pic>
        <p:nvPicPr>
          <p:cNvPr id="6" name="Picture 5"/>
          <p:cNvPicPr>
            <a:picLocks noChangeAspect="1"/>
          </p:cNvPicPr>
          <p:nvPr/>
        </p:nvPicPr>
        <p:blipFill>
          <a:blip r:embed="rId2"/>
          <a:stretch>
            <a:fillRect/>
          </a:stretch>
        </p:blipFill>
        <p:spPr>
          <a:xfrm>
            <a:off x="1086263" y="1687682"/>
            <a:ext cx="6868123" cy="4562512"/>
          </a:xfrm>
          <a:prstGeom prst="rect">
            <a:avLst/>
          </a:prstGeom>
        </p:spPr>
      </p:pic>
    </p:spTree>
    <p:extLst>
      <p:ext uri="{BB962C8B-B14F-4D97-AF65-F5344CB8AC3E}">
        <p14:creationId xmlns:p14="http://schemas.microsoft.com/office/powerpoint/2010/main" val="20597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small </a:t>
            </a:r>
            <a:r>
              <a:rPr lang="en-US" i="1" dirty="0" smtClean="0"/>
              <a:t>can’t</a:t>
            </a:r>
            <a:r>
              <a:rPr lang="en-US" dirty="0" smtClean="0"/>
              <a:t> the internal-pilot be?</a:t>
            </a:r>
            <a:endParaRPr lang="en-US" dirty="0"/>
          </a:p>
        </p:txBody>
      </p:sp>
      <p:pic>
        <p:nvPicPr>
          <p:cNvPr id="5" name="Content Placeholder 4"/>
          <p:cNvPicPr>
            <a:picLocks noGrp="1" noChangeAspect="1"/>
          </p:cNvPicPr>
          <p:nvPr>
            <p:ph idx="1"/>
          </p:nvPr>
        </p:nvPicPr>
        <p:blipFill>
          <a:blip r:embed="rId2"/>
          <a:stretch>
            <a:fillRect/>
          </a:stretch>
        </p:blipFill>
        <p:spPr>
          <a:xfrm>
            <a:off x="1161825" y="1818042"/>
            <a:ext cx="6611763" cy="4508744"/>
          </a:xfrm>
          <a:prstGeom prst="rect">
            <a:avLst/>
          </a:prstGeom>
        </p:spPr>
      </p:pic>
      <p:sp>
        <p:nvSpPr>
          <p:cNvPr id="4" name="Slide Number Placeholder 3"/>
          <p:cNvSpPr>
            <a:spLocks noGrp="1"/>
          </p:cNvSpPr>
          <p:nvPr>
            <p:ph type="sldNum" sz="quarter" idx="12"/>
          </p:nvPr>
        </p:nvSpPr>
        <p:spPr/>
        <p:txBody>
          <a:bodyPr/>
          <a:lstStyle/>
          <a:p>
            <a:fld id="{010C7661-D78D-4349-971C-47162333B0CB}" type="slidenum">
              <a:rPr lang="en-GB" smtClean="0"/>
              <a:t>15</a:t>
            </a:fld>
            <a:endParaRPr lang="en-GB"/>
          </a:p>
        </p:txBody>
      </p:sp>
      <p:sp>
        <p:nvSpPr>
          <p:cNvPr id="3" name="Frame 2"/>
          <p:cNvSpPr/>
          <p:nvPr/>
        </p:nvSpPr>
        <p:spPr>
          <a:xfrm>
            <a:off x="4005470" y="3518452"/>
            <a:ext cx="278295" cy="2276061"/>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 name="Straight Arrow Connector 5"/>
          <p:cNvCxnSpPr/>
          <p:nvPr/>
        </p:nvCxnSpPr>
        <p:spPr>
          <a:xfrm flipH="1">
            <a:off x="2236304" y="3877839"/>
            <a:ext cx="190285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39158" y="2021916"/>
            <a:ext cx="4397166" cy="646331"/>
          </a:xfrm>
          <a:prstGeom prst="rect">
            <a:avLst/>
          </a:prstGeom>
          <a:noFill/>
        </p:spPr>
        <p:txBody>
          <a:bodyPr wrap="none" rtlCol="0">
            <a:spAutoFit/>
          </a:bodyPr>
          <a:lstStyle/>
          <a:p>
            <a:r>
              <a:rPr lang="en-GB" dirty="0" smtClean="0"/>
              <a:t>“Birkett and Day recommend the sample size</a:t>
            </a:r>
            <a:br>
              <a:rPr lang="en-GB" dirty="0" smtClean="0"/>
            </a:br>
            <a:r>
              <a:rPr lang="en-GB" dirty="0" smtClean="0"/>
              <a:t>re-estimation after 20 degrees of freedom”</a:t>
            </a:r>
            <a:endParaRPr lang="en-GB" dirty="0"/>
          </a:p>
        </p:txBody>
      </p:sp>
      <p:sp>
        <p:nvSpPr>
          <p:cNvPr id="8" name="TextBox 7"/>
          <p:cNvSpPr txBox="1"/>
          <p:nvPr/>
        </p:nvSpPr>
        <p:spPr>
          <a:xfrm>
            <a:off x="4139158" y="2031567"/>
            <a:ext cx="4494885" cy="646331"/>
          </a:xfrm>
          <a:prstGeom prst="rect">
            <a:avLst/>
          </a:prstGeom>
          <a:noFill/>
        </p:spPr>
        <p:txBody>
          <a:bodyPr wrap="none" rtlCol="0">
            <a:spAutoFit/>
          </a:bodyPr>
          <a:lstStyle/>
          <a:p>
            <a:r>
              <a:rPr lang="en-GB" dirty="0" smtClean="0"/>
              <a:t>We recommend the sample size re-estimation</a:t>
            </a:r>
            <a:br>
              <a:rPr lang="en-GB" dirty="0" smtClean="0"/>
            </a:br>
            <a:r>
              <a:rPr lang="en-GB" dirty="0" smtClean="0"/>
              <a:t>after a </a:t>
            </a:r>
            <a:r>
              <a:rPr lang="en-GB" i="1" dirty="0" smtClean="0"/>
              <a:t>minimum</a:t>
            </a:r>
            <a:r>
              <a:rPr lang="en-GB" dirty="0" smtClean="0"/>
              <a:t> of 20 degrees of freedom</a:t>
            </a:r>
            <a:endParaRPr lang="en-GB" dirty="0"/>
          </a:p>
        </p:txBody>
      </p:sp>
    </p:spTree>
    <p:extLst>
      <p:ext uri="{BB962C8B-B14F-4D97-AF65-F5344CB8AC3E}">
        <p14:creationId xmlns:p14="http://schemas.microsoft.com/office/powerpoint/2010/main" val="446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1" nodeType="clickEffect">
                                  <p:stCondLst>
                                    <p:cond delay="0"/>
                                  </p:stCondLst>
                                  <p:childTnLst>
                                    <p:anim calcmode="lin" valueType="num">
                                      <p:cBhvr>
                                        <p:cTn id="15" dur="1000"/>
                                        <p:tgtEl>
                                          <p:spTgt spid="7"/>
                                        </p:tgtEl>
                                        <p:attrNameLst>
                                          <p:attrName>ppt_w</p:attrName>
                                        </p:attrNameLst>
                                      </p:cBhvr>
                                      <p:tavLst>
                                        <p:tav tm="0">
                                          <p:val>
                                            <p:strVal val="ppt_w"/>
                                          </p:val>
                                        </p:tav>
                                        <p:tav tm="100000">
                                          <p:val>
                                            <p:fltVal val="0"/>
                                          </p:val>
                                        </p:tav>
                                      </p:tavLst>
                                    </p:anim>
                                    <p:anim calcmode="lin" valueType="num">
                                      <p:cBhvr>
                                        <p:cTn id="16" dur="1000"/>
                                        <p:tgtEl>
                                          <p:spTgt spid="7"/>
                                        </p:tgtEl>
                                        <p:attrNameLst>
                                          <p:attrName>ppt_h</p:attrName>
                                        </p:attrNameLst>
                                      </p:cBhvr>
                                      <p:tavLst>
                                        <p:tav tm="0">
                                          <p:val>
                                            <p:strVal val="ppt_h"/>
                                          </p:val>
                                        </p:tav>
                                        <p:tav tm="100000">
                                          <p:val>
                                            <p:fltVal val="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r>
              <a:rPr lang="is-IS" dirty="0" smtClean="0"/>
              <a:t>…</a:t>
            </a:r>
            <a:br>
              <a:rPr lang="is-IS" dirty="0" smtClean="0"/>
            </a:br>
            <a:r>
              <a:rPr lang="is-IS" dirty="0" smtClean="0"/>
              <a:t>Solutions...?</a:t>
            </a:r>
            <a:endParaRPr lang="en-US" dirty="0"/>
          </a:p>
        </p:txBody>
      </p:sp>
      <p:sp>
        <p:nvSpPr>
          <p:cNvPr id="3" name="Content Placeholder 2"/>
          <p:cNvSpPr>
            <a:spLocks noGrp="1"/>
          </p:cNvSpPr>
          <p:nvPr>
            <p:ph idx="1"/>
          </p:nvPr>
        </p:nvSpPr>
        <p:spPr>
          <a:xfrm>
            <a:off x="628650" y="1825625"/>
            <a:ext cx="8203378" cy="4351338"/>
          </a:xfrm>
        </p:spPr>
        <p:txBody>
          <a:bodyPr>
            <a:normAutofit/>
          </a:bodyPr>
          <a:lstStyle/>
          <a:p>
            <a:r>
              <a:rPr lang="en-US" dirty="0" smtClean="0"/>
              <a:t>Thou shalt not allow </a:t>
            </a:r>
            <a:r>
              <a:rPr lang="en-US" i="1" dirty="0" smtClean="0"/>
              <a:t>N</a:t>
            </a:r>
            <a:r>
              <a:rPr lang="en-US" dirty="0" smtClean="0"/>
              <a:t>* to be smaller than </a:t>
            </a:r>
            <a:r>
              <a:rPr lang="en-US" i="1" dirty="0" smtClean="0"/>
              <a:t>N</a:t>
            </a:r>
            <a:endParaRPr lang="en-US" dirty="0" smtClean="0"/>
          </a:p>
          <a:p>
            <a:endParaRPr lang="en-US" dirty="0"/>
          </a:p>
          <a:p>
            <a:pPr marL="342891" lvl="1" indent="0">
              <a:buNone/>
            </a:pPr>
            <a:r>
              <a:rPr lang="en-US" sz="2400" dirty="0" smtClean="0"/>
              <a:t>If </a:t>
            </a:r>
            <a:r>
              <a:rPr lang="en-US" sz="2400" i="1" dirty="0" smtClean="0"/>
              <a:t>N</a:t>
            </a:r>
            <a:r>
              <a:rPr lang="en-US" sz="2400" dirty="0" smtClean="0"/>
              <a:t> = 1000 and </a:t>
            </a:r>
            <a:r>
              <a:rPr lang="en-US" sz="2400" i="1" dirty="0" smtClean="0"/>
              <a:t>N</a:t>
            </a:r>
            <a:r>
              <a:rPr lang="en-US" sz="2400" dirty="0" smtClean="0"/>
              <a:t>* = 900; I’m not allowed to reduce </a:t>
            </a:r>
            <a:r>
              <a:rPr lang="en-US" sz="2400" i="1" dirty="0" smtClean="0"/>
              <a:t>N</a:t>
            </a:r>
            <a:r>
              <a:rPr lang="en-US" sz="2400" dirty="0" smtClean="0"/>
              <a:t> to </a:t>
            </a:r>
            <a:r>
              <a:rPr lang="en-US" sz="2400" i="1" dirty="0" smtClean="0"/>
              <a:t>N</a:t>
            </a:r>
            <a:r>
              <a:rPr lang="en-US" sz="2400" dirty="0" smtClean="0"/>
              <a:t>*</a:t>
            </a:r>
          </a:p>
          <a:p>
            <a:pPr marL="342891" lvl="1" indent="0">
              <a:buNone/>
            </a:pPr>
            <a:endParaRPr lang="en-US" sz="2400" dirty="0"/>
          </a:p>
          <a:p>
            <a:pPr marL="342891" lvl="1" indent="0">
              <a:buNone/>
            </a:pPr>
            <a:endParaRPr lang="en-US" sz="2400" dirty="0" smtClean="0"/>
          </a:p>
          <a:p>
            <a:pPr marL="342891" lvl="1" indent="0">
              <a:buNone/>
            </a:pPr>
            <a:endParaRPr lang="en-US" sz="2400" dirty="0"/>
          </a:p>
          <a:p>
            <a:pPr marL="342891" lvl="1" indent="0">
              <a:buNone/>
            </a:pPr>
            <a:endParaRPr lang="en-US" sz="2400" dirty="0" smtClean="0"/>
          </a:p>
          <a:p>
            <a:pPr marL="342891" lvl="1" indent="0">
              <a:buNone/>
            </a:pPr>
            <a:endParaRPr lang="en-US" sz="2400" dirty="0"/>
          </a:p>
          <a:p>
            <a:pPr marL="342891" lvl="1" indent="0">
              <a:buNone/>
            </a:pPr>
            <a:endParaRPr lang="en-US" sz="2400" dirty="0" smtClean="0"/>
          </a:p>
          <a:p>
            <a:pPr marL="342891" lvl="1" indent="0">
              <a:buNone/>
            </a:pPr>
            <a:endParaRPr lang="en-US" sz="2400" dirty="0"/>
          </a:p>
          <a:p>
            <a:pPr marL="342891" lvl="1" indent="0">
              <a:buNone/>
            </a:pPr>
            <a:r>
              <a:rPr lang="en-US" sz="2400" dirty="0" smtClean="0"/>
              <a:t>“Plan” (pretend!) </a:t>
            </a:r>
            <a:r>
              <a:rPr lang="en-US" sz="2400" i="1" dirty="0"/>
              <a:t>N</a:t>
            </a:r>
            <a:r>
              <a:rPr lang="en-US" sz="2400" dirty="0"/>
              <a:t> = 900 (or 800, or 700</a:t>
            </a:r>
            <a:r>
              <a:rPr lang="is-IS" sz="2400" dirty="0"/>
              <a:t>…</a:t>
            </a:r>
            <a:r>
              <a:rPr lang="en-US" sz="2400" dirty="0" smtClean="0"/>
              <a:t>)</a:t>
            </a:r>
            <a:endParaRPr lang="is-IS" sz="2400" dirty="0"/>
          </a:p>
        </p:txBody>
      </p:sp>
      <p:sp>
        <p:nvSpPr>
          <p:cNvPr id="4" name="Slide Number Placeholder 3"/>
          <p:cNvSpPr>
            <a:spLocks noGrp="1"/>
          </p:cNvSpPr>
          <p:nvPr>
            <p:ph type="sldNum" sz="quarter" idx="12"/>
          </p:nvPr>
        </p:nvSpPr>
        <p:spPr/>
        <p:txBody>
          <a:bodyPr/>
          <a:lstStyle/>
          <a:p>
            <a:fld id="{010C7661-D78D-4349-971C-47162333B0CB}" type="slidenum">
              <a:rPr lang="en-GB" smtClean="0"/>
              <a:t>16</a:t>
            </a:fld>
            <a:endParaRPr lang="en-GB"/>
          </a:p>
        </p:txBody>
      </p:sp>
      <p:pic>
        <p:nvPicPr>
          <p:cNvPr id="5" name="Picture 4"/>
          <p:cNvPicPr>
            <a:picLocks noChangeAspect="1"/>
          </p:cNvPicPr>
          <p:nvPr/>
        </p:nvPicPr>
        <p:blipFill>
          <a:blip r:embed="rId2"/>
          <a:stretch>
            <a:fillRect/>
          </a:stretch>
        </p:blipFill>
        <p:spPr>
          <a:xfrm>
            <a:off x="1532293" y="2893806"/>
            <a:ext cx="3651959" cy="2525731"/>
          </a:xfrm>
          <a:prstGeom prst="rect">
            <a:avLst/>
          </a:prstGeom>
        </p:spPr>
      </p:pic>
      <p:cxnSp>
        <p:nvCxnSpPr>
          <p:cNvPr id="7" name="Straight Connector 6"/>
          <p:cNvCxnSpPr/>
          <p:nvPr/>
        </p:nvCxnSpPr>
        <p:spPr>
          <a:xfrm flipV="1">
            <a:off x="3742660" y="5794744"/>
            <a:ext cx="2715290" cy="318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44679" y="5265612"/>
            <a:ext cx="2826415" cy="461665"/>
          </a:xfrm>
          <a:prstGeom prst="rect">
            <a:avLst/>
          </a:prstGeom>
          <a:noFill/>
        </p:spPr>
        <p:txBody>
          <a:bodyPr wrap="none" rtlCol="0">
            <a:spAutoFit/>
          </a:bodyPr>
          <a:lstStyle/>
          <a:p>
            <a:r>
              <a:rPr lang="en-US" sz="2400" dirty="0"/>
              <a:t>3</a:t>
            </a:r>
            <a:r>
              <a:rPr lang="en-US" sz="2400" dirty="0" smtClean="0"/>
              <a:t>00 or 200 or 100???</a:t>
            </a:r>
            <a:endParaRPr lang="en-GB" sz="2400" dirty="0"/>
          </a:p>
        </p:txBody>
      </p:sp>
    </p:spTree>
    <p:extLst>
      <p:ext uri="{BB962C8B-B14F-4D97-AF65-F5344CB8AC3E}">
        <p14:creationId xmlns:p14="http://schemas.microsoft.com/office/powerpoint/2010/main" val="25610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it all go wrong?</a:t>
            </a:r>
            <a:br>
              <a:rPr lang="en-US" dirty="0" smtClean="0"/>
            </a:br>
            <a:r>
              <a:rPr lang="en-US" dirty="0" smtClean="0"/>
              <a:t>(At least, for me)</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17</a:t>
            </a:fld>
            <a:endParaRPr lang="en-GB"/>
          </a:p>
        </p:txBody>
      </p:sp>
      <p:sp>
        <p:nvSpPr>
          <p:cNvPr id="5" name="TextBox 4"/>
          <p:cNvSpPr txBox="1"/>
          <p:nvPr/>
        </p:nvSpPr>
        <p:spPr>
          <a:xfrm>
            <a:off x="1898373" y="2236303"/>
            <a:ext cx="616227" cy="523220"/>
          </a:xfrm>
          <a:prstGeom prst="rect">
            <a:avLst/>
          </a:prstGeom>
          <a:noFill/>
        </p:spPr>
        <p:txBody>
          <a:bodyPr wrap="square" rtlCol="0">
            <a:spAutoFit/>
          </a:bodyPr>
          <a:lstStyle/>
          <a:p>
            <a:r>
              <a:rPr lang="en-GB" sz="2800" dirty="0" err="1" smtClean="0"/>
              <a:t>df</a:t>
            </a:r>
            <a:endParaRPr lang="en-GB" sz="2800" dirty="0"/>
          </a:p>
        </p:txBody>
      </p:sp>
      <p:sp>
        <p:nvSpPr>
          <p:cNvPr id="7" name="TextBox 6"/>
          <p:cNvSpPr txBox="1"/>
          <p:nvPr/>
        </p:nvSpPr>
        <p:spPr>
          <a:xfrm>
            <a:off x="5841723" y="4297016"/>
            <a:ext cx="616227" cy="523220"/>
          </a:xfrm>
          <a:prstGeom prst="rect">
            <a:avLst/>
          </a:prstGeom>
          <a:noFill/>
        </p:spPr>
        <p:txBody>
          <a:bodyPr wrap="square" rtlCol="0">
            <a:spAutoFit/>
          </a:bodyPr>
          <a:lstStyle/>
          <a:p>
            <a:r>
              <a:rPr lang="en-GB" sz="2800" dirty="0" err="1" smtClean="0">
                <a:latin typeface="Times" charset="0"/>
                <a:ea typeface="Times" charset="0"/>
                <a:cs typeface="Times" charset="0"/>
              </a:rPr>
              <a:t>df</a:t>
            </a:r>
            <a:endParaRPr lang="en-GB" sz="2800" dirty="0">
              <a:latin typeface="Times" charset="0"/>
              <a:ea typeface="Times" charset="0"/>
              <a:cs typeface="Times" charset="0"/>
            </a:endParaRPr>
          </a:p>
        </p:txBody>
      </p:sp>
      <p:sp>
        <p:nvSpPr>
          <p:cNvPr id="8" name="TextBox 7"/>
          <p:cNvSpPr txBox="1"/>
          <p:nvPr/>
        </p:nvSpPr>
        <p:spPr>
          <a:xfrm>
            <a:off x="2512115" y="4035406"/>
            <a:ext cx="616227" cy="523220"/>
          </a:xfrm>
          <a:prstGeom prst="rect">
            <a:avLst/>
          </a:prstGeom>
          <a:noFill/>
        </p:spPr>
        <p:txBody>
          <a:bodyPr wrap="square" rtlCol="0">
            <a:spAutoFit/>
          </a:bodyPr>
          <a:lstStyle/>
          <a:p>
            <a:r>
              <a:rPr lang="en-GB" sz="2800" i="1" dirty="0" err="1" smtClean="0">
                <a:solidFill>
                  <a:schemeClr val="accent2"/>
                </a:solidFill>
                <a:latin typeface="Times" charset="0"/>
                <a:ea typeface="Times" charset="0"/>
                <a:cs typeface="Times" charset="0"/>
              </a:rPr>
              <a:t>df</a:t>
            </a:r>
            <a:endParaRPr lang="en-GB" sz="2800" i="1" dirty="0">
              <a:solidFill>
                <a:schemeClr val="accent2"/>
              </a:solidFill>
              <a:latin typeface="Times" charset="0"/>
              <a:ea typeface="Times" charset="0"/>
              <a:cs typeface="Times" charset="0"/>
            </a:endParaRPr>
          </a:p>
        </p:txBody>
      </p:sp>
      <p:sp>
        <p:nvSpPr>
          <p:cNvPr id="9" name="TextBox 8"/>
          <p:cNvSpPr txBox="1"/>
          <p:nvPr/>
        </p:nvSpPr>
        <p:spPr>
          <a:xfrm>
            <a:off x="5139358" y="5360623"/>
            <a:ext cx="616227" cy="523220"/>
          </a:xfrm>
          <a:prstGeom prst="rect">
            <a:avLst/>
          </a:prstGeom>
          <a:noFill/>
        </p:spPr>
        <p:txBody>
          <a:bodyPr wrap="square" rtlCol="0">
            <a:spAutoFit/>
          </a:bodyPr>
          <a:lstStyle/>
          <a:p>
            <a:r>
              <a:rPr lang="en-GB" sz="2800" dirty="0" err="1" smtClean="0">
                <a:solidFill>
                  <a:srgbClr val="00B0F0"/>
                </a:solidFill>
                <a:latin typeface="American Typewriter" charset="0"/>
                <a:ea typeface="American Typewriter" charset="0"/>
                <a:cs typeface="American Typewriter" charset="0"/>
              </a:rPr>
              <a:t>df</a:t>
            </a:r>
            <a:endParaRPr lang="en-GB" sz="2800" dirty="0">
              <a:solidFill>
                <a:srgbClr val="00B0F0"/>
              </a:solidFill>
              <a:latin typeface="American Typewriter" charset="0"/>
              <a:ea typeface="American Typewriter" charset="0"/>
              <a:cs typeface="American Typewriter" charset="0"/>
            </a:endParaRPr>
          </a:p>
        </p:txBody>
      </p:sp>
      <p:sp>
        <p:nvSpPr>
          <p:cNvPr id="10" name="TextBox 9"/>
          <p:cNvSpPr txBox="1"/>
          <p:nvPr/>
        </p:nvSpPr>
        <p:spPr>
          <a:xfrm>
            <a:off x="4148758" y="2732244"/>
            <a:ext cx="616227" cy="523220"/>
          </a:xfrm>
          <a:prstGeom prst="rect">
            <a:avLst/>
          </a:prstGeom>
          <a:noFill/>
        </p:spPr>
        <p:txBody>
          <a:bodyPr wrap="square" rtlCol="0">
            <a:spAutoFit/>
          </a:bodyPr>
          <a:lstStyle/>
          <a:p>
            <a:r>
              <a:rPr lang="en-GB" sz="2800" dirty="0" err="1" smtClean="0">
                <a:solidFill>
                  <a:schemeClr val="accent6">
                    <a:lumMod val="75000"/>
                  </a:schemeClr>
                </a:solidFill>
                <a:latin typeface="Athelas" charset="0"/>
                <a:ea typeface="Athelas" charset="0"/>
                <a:cs typeface="Athelas" charset="0"/>
              </a:rPr>
              <a:t>df</a:t>
            </a:r>
            <a:endParaRPr lang="en-GB" sz="2800" dirty="0">
              <a:solidFill>
                <a:schemeClr val="accent6">
                  <a:lumMod val="75000"/>
                </a:schemeClr>
              </a:solidFill>
              <a:latin typeface="Athelas" charset="0"/>
              <a:ea typeface="Athelas" charset="0"/>
              <a:cs typeface="Athelas" charset="0"/>
            </a:endParaRPr>
          </a:p>
        </p:txBody>
      </p:sp>
      <p:sp>
        <p:nvSpPr>
          <p:cNvPr id="11" name="TextBox 10"/>
          <p:cNvSpPr txBox="1"/>
          <p:nvPr/>
        </p:nvSpPr>
        <p:spPr>
          <a:xfrm>
            <a:off x="1498323" y="5099013"/>
            <a:ext cx="616227" cy="523220"/>
          </a:xfrm>
          <a:prstGeom prst="rect">
            <a:avLst/>
          </a:prstGeom>
          <a:noFill/>
        </p:spPr>
        <p:txBody>
          <a:bodyPr wrap="square" rtlCol="0">
            <a:spAutoFit/>
          </a:bodyPr>
          <a:lstStyle/>
          <a:p>
            <a:r>
              <a:rPr lang="en-GB" sz="2800" dirty="0" err="1" smtClean="0">
                <a:solidFill>
                  <a:srgbClr val="FF0000"/>
                </a:solidFill>
                <a:latin typeface="Bernard MT Condensed" charset="0"/>
                <a:ea typeface="Bernard MT Condensed" charset="0"/>
                <a:cs typeface="Bernard MT Condensed" charset="0"/>
              </a:rPr>
              <a:t>df</a:t>
            </a:r>
            <a:endParaRPr lang="en-GB" sz="2800" dirty="0">
              <a:solidFill>
                <a:srgbClr val="FF0000"/>
              </a:solidFill>
              <a:latin typeface="Bernard MT Condensed" charset="0"/>
              <a:ea typeface="Bernard MT Condensed" charset="0"/>
              <a:cs typeface="Bernard MT Condensed" charset="0"/>
            </a:endParaRPr>
          </a:p>
        </p:txBody>
      </p:sp>
      <p:sp>
        <p:nvSpPr>
          <p:cNvPr id="12" name="TextBox 11"/>
          <p:cNvSpPr txBox="1"/>
          <p:nvPr/>
        </p:nvSpPr>
        <p:spPr>
          <a:xfrm>
            <a:off x="5686010" y="2197142"/>
            <a:ext cx="771940" cy="523220"/>
          </a:xfrm>
          <a:prstGeom prst="rect">
            <a:avLst/>
          </a:prstGeom>
          <a:noFill/>
        </p:spPr>
        <p:txBody>
          <a:bodyPr wrap="square" rtlCol="0">
            <a:spAutoFit/>
          </a:bodyPr>
          <a:lstStyle/>
          <a:p>
            <a:r>
              <a:rPr lang="en-GB" sz="2800" dirty="0" err="1" smtClean="0">
                <a:solidFill>
                  <a:srgbClr val="7030A0"/>
                </a:solidFill>
                <a:latin typeface="Chalkduster" charset="0"/>
                <a:ea typeface="Chalkduster" charset="0"/>
                <a:cs typeface="Chalkduster" charset="0"/>
              </a:rPr>
              <a:t>df</a:t>
            </a:r>
            <a:endParaRPr lang="en-GB" sz="2800" dirty="0">
              <a:solidFill>
                <a:srgbClr val="7030A0"/>
              </a:solidFill>
              <a:latin typeface="Chalkduster" charset="0"/>
              <a:ea typeface="Chalkduster" charset="0"/>
              <a:cs typeface="Chalkduster" charset="0"/>
            </a:endParaRPr>
          </a:p>
        </p:txBody>
      </p:sp>
      <p:sp>
        <p:nvSpPr>
          <p:cNvPr id="13" name="TextBox 12"/>
          <p:cNvSpPr txBox="1"/>
          <p:nvPr/>
        </p:nvSpPr>
        <p:spPr>
          <a:xfrm>
            <a:off x="7369035" y="3773796"/>
            <a:ext cx="651843" cy="523220"/>
          </a:xfrm>
          <a:prstGeom prst="rect">
            <a:avLst/>
          </a:prstGeom>
          <a:noFill/>
        </p:spPr>
        <p:txBody>
          <a:bodyPr wrap="square" rtlCol="0">
            <a:spAutoFit/>
          </a:bodyPr>
          <a:lstStyle/>
          <a:p>
            <a:r>
              <a:rPr lang="en-GB" sz="2800" dirty="0" err="1" smtClean="0">
                <a:solidFill>
                  <a:srgbClr val="FFFF00"/>
                </a:solidFill>
                <a:latin typeface="Euphemia UCAS" charset="0"/>
                <a:ea typeface="Euphemia UCAS" charset="0"/>
                <a:cs typeface="Euphemia UCAS" charset="0"/>
              </a:rPr>
              <a:t>df</a:t>
            </a:r>
            <a:endParaRPr lang="en-GB" sz="2800" dirty="0">
              <a:solidFill>
                <a:srgbClr val="FFFF00"/>
              </a:solidFill>
              <a:latin typeface="Euphemia UCAS" charset="0"/>
              <a:ea typeface="Euphemia UCAS" charset="0"/>
              <a:cs typeface="Euphemia UCAS" charset="0"/>
            </a:endParaRPr>
          </a:p>
        </p:txBody>
      </p:sp>
      <p:sp>
        <p:nvSpPr>
          <p:cNvPr id="14" name="TextBox 13"/>
          <p:cNvSpPr txBox="1"/>
          <p:nvPr/>
        </p:nvSpPr>
        <p:spPr>
          <a:xfrm>
            <a:off x="1196834" y="3667658"/>
            <a:ext cx="651843" cy="523220"/>
          </a:xfrm>
          <a:prstGeom prst="rect">
            <a:avLst/>
          </a:prstGeom>
          <a:noFill/>
        </p:spPr>
        <p:txBody>
          <a:bodyPr wrap="square" rtlCol="0">
            <a:spAutoFit/>
          </a:bodyPr>
          <a:lstStyle/>
          <a:p>
            <a:r>
              <a:rPr lang="en-GB" sz="2800" dirty="0" err="1" smtClean="0">
                <a:solidFill>
                  <a:srgbClr val="92D050"/>
                </a:solidFill>
                <a:latin typeface="Lucida Handwriting" charset="0"/>
                <a:ea typeface="Lucida Handwriting" charset="0"/>
                <a:cs typeface="Lucida Handwriting" charset="0"/>
              </a:rPr>
              <a:t>df</a:t>
            </a:r>
            <a:endParaRPr lang="en-GB" sz="2800" dirty="0">
              <a:solidFill>
                <a:srgbClr val="92D050"/>
              </a:solidFill>
              <a:latin typeface="Lucida Handwriting" charset="0"/>
              <a:ea typeface="Lucida Handwriting" charset="0"/>
              <a:cs typeface="Lucida Handwriting" charset="0"/>
            </a:endParaRPr>
          </a:p>
        </p:txBody>
      </p:sp>
      <p:sp>
        <p:nvSpPr>
          <p:cNvPr id="15" name="TextBox 14"/>
          <p:cNvSpPr txBox="1"/>
          <p:nvPr/>
        </p:nvSpPr>
        <p:spPr>
          <a:xfrm>
            <a:off x="2547732" y="2587486"/>
            <a:ext cx="616227" cy="523220"/>
          </a:xfrm>
          <a:prstGeom prst="rect">
            <a:avLst/>
          </a:prstGeom>
          <a:noFill/>
        </p:spPr>
        <p:txBody>
          <a:bodyPr wrap="square" rtlCol="0">
            <a:spAutoFit/>
          </a:bodyPr>
          <a:lstStyle/>
          <a:p>
            <a:r>
              <a:rPr lang="en-GB" sz="2800" dirty="0" err="1" smtClean="0"/>
              <a:t>df</a:t>
            </a:r>
            <a:endParaRPr lang="en-GB" sz="2800" dirty="0"/>
          </a:p>
        </p:txBody>
      </p:sp>
      <p:sp>
        <p:nvSpPr>
          <p:cNvPr id="16" name="TextBox 15"/>
          <p:cNvSpPr txBox="1"/>
          <p:nvPr/>
        </p:nvSpPr>
        <p:spPr>
          <a:xfrm>
            <a:off x="6491082" y="4648199"/>
            <a:ext cx="616227" cy="523220"/>
          </a:xfrm>
          <a:prstGeom prst="rect">
            <a:avLst/>
          </a:prstGeom>
          <a:noFill/>
        </p:spPr>
        <p:txBody>
          <a:bodyPr wrap="square" rtlCol="0">
            <a:spAutoFit/>
          </a:bodyPr>
          <a:lstStyle/>
          <a:p>
            <a:r>
              <a:rPr lang="en-GB" sz="2800" dirty="0" err="1" smtClean="0">
                <a:latin typeface="Times" charset="0"/>
                <a:ea typeface="Times" charset="0"/>
                <a:cs typeface="Times" charset="0"/>
              </a:rPr>
              <a:t>df</a:t>
            </a:r>
            <a:endParaRPr lang="en-GB" sz="2800" dirty="0">
              <a:latin typeface="Times" charset="0"/>
              <a:ea typeface="Times" charset="0"/>
              <a:cs typeface="Times" charset="0"/>
            </a:endParaRPr>
          </a:p>
        </p:txBody>
      </p:sp>
      <p:sp>
        <p:nvSpPr>
          <p:cNvPr id="17" name="TextBox 16"/>
          <p:cNvSpPr txBox="1"/>
          <p:nvPr/>
        </p:nvSpPr>
        <p:spPr>
          <a:xfrm>
            <a:off x="3161474" y="4386589"/>
            <a:ext cx="616227" cy="523220"/>
          </a:xfrm>
          <a:prstGeom prst="rect">
            <a:avLst/>
          </a:prstGeom>
          <a:noFill/>
        </p:spPr>
        <p:txBody>
          <a:bodyPr wrap="square" rtlCol="0">
            <a:spAutoFit/>
          </a:bodyPr>
          <a:lstStyle/>
          <a:p>
            <a:r>
              <a:rPr lang="en-GB" sz="2800" i="1" dirty="0" err="1" smtClean="0">
                <a:solidFill>
                  <a:schemeClr val="accent2"/>
                </a:solidFill>
                <a:latin typeface="Times" charset="0"/>
                <a:ea typeface="Times" charset="0"/>
                <a:cs typeface="Times" charset="0"/>
              </a:rPr>
              <a:t>df</a:t>
            </a:r>
            <a:endParaRPr lang="en-GB" sz="2800" i="1" dirty="0">
              <a:solidFill>
                <a:schemeClr val="accent2"/>
              </a:solidFill>
              <a:latin typeface="Times" charset="0"/>
              <a:ea typeface="Times" charset="0"/>
              <a:cs typeface="Times" charset="0"/>
            </a:endParaRPr>
          </a:p>
        </p:txBody>
      </p:sp>
      <p:sp>
        <p:nvSpPr>
          <p:cNvPr id="18" name="TextBox 17"/>
          <p:cNvSpPr txBox="1"/>
          <p:nvPr/>
        </p:nvSpPr>
        <p:spPr>
          <a:xfrm>
            <a:off x="5788717" y="5711806"/>
            <a:ext cx="616227" cy="523220"/>
          </a:xfrm>
          <a:prstGeom prst="rect">
            <a:avLst/>
          </a:prstGeom>
          <a:noFill/>
        </p:spPr>
        <p:txBody>
          <a:bodyPr wrap="square" rtlCol="0">
            <a:spAutoFit/>
          </a:bodyPr>
          <a:lstStyle/>
          <a:p>
            <a:r>
              <a:rPr lang="en-GB" sz="2800" dirty="0" err="1" smtClean="0">
                <a:solidFill>
                  <a:srgbClr val="00B0F0"/>
                </a:solidFill>
                <a:latin typeface="American Typewriter" charset="0"/>
                <a:ea typeface="American Typewriter" charset="0"/>
                <a:cs typeface="American Typewriter" charset="0"/>
              </a:rPr>
              <a:t>df</a:t>
            </a:r>
            <a:endParaRPr lang="en-GB" sz="2800" dirty="0">
              <a:solidFill>
                <a:srgbClr val="00B0F0"/>
              </a:solidFill>
              <a:latin typeface="American Typewriter" charset="0"/>
              <a:ea typeface="American Typewriter" charset="0"/>
              <a:cs typeface="American Typewriter" charset="0"/>
            </a:endParaRPr>
          </a:p>
        </p:txBody>
      </p:sp>
      <p:sp>
        <p:nvSpPr>
          <p:cNvPr id="19" name="TextBox 18"/>
          <p:cNvSpPr txBox="1"/>
          <p:nvPr/>
        </p:nvSpPr>
        <p:spPr>
          <a:xfrm>
            <a:off x="4798117" y="3083427"/>
            <a:ext cx="616227" cy="523220"/>
          </a:xfrm>
          <a:prstGeom prst="rect">
            <a:avLst/>
          </a:prstGeom>
          <a:noFill/>
        </p:spPr>
        <p:txBody>
          <a:bodyPr wrap="square" rtlCol="0">
            <a:spAutoFit/>
          </a:bodyPr>
          <a:lstStyle/>
          <a:p>
            <a:r>
              <a:rPr lang="en-GB" sz="2800" dirty="0" err="1" smtClean="0">
                <a:solidFill>
                  <a:schemeClr val="accent6">
                    <a:lumMod val="75000"/>
                  </a:schemeClr>
                </a:solidFill>
                <a:latin typeface="Athelas" charset="0"/>
                <a:ea typeface="Athelas" charset="0"/>
                <a:cs typeface="Athelas" charset="0"/>
              </a:rPr>
              <a:t>df</a:t>
            </a:r>
            <a:endParaRPr lang="en-GB" sz="2800" dirty="0">
              <a:solidFill>
                <a:schemeClr val="accent6">
                  <a:lumMod val="75000"/>
                </a:schemeClr>
              </a:solidFill>
              <a:latin typeface="Athelas" charset="0"/>
              <a:ea typeface="Athelas" charset="0"/>
              <a:cs typeface="Athelas" charset="0"/>
            </a:endParaRPr>
          </a:p>
        </p:txBody>
      </p:sp>
      <p:sp>
        <p:nvSpPr>
          <p:cNvPr id="20" name="TextBox 19"/>
          <p:cNvSpPr txBox="1"/>
          <p:nvPr/>
        </p:nvSpPr>
        <p:spPr>
          <a:xfrm>
            <a:off x="2147682" y="5450196"/>
            <a:ext cx="616227" cy="523220"/>
          </a:xfrm>
          <a:prstGeom prst="rect">
            <a:avLst/>
          </a:prstGeom>
          <a:noFill/>
        </p:spPr>
        <p:txBody>
          <a:bodyPr wrap="square" rtlCol="0">
            <a:spAutoFit/>
          </a:bodyPr>
          <a:lstStyle/>
          <a:p>
            <a:r>
              <a:rPr lang="en-GB" sz="2800" dirty="0" err="1" smtClean="0">
                <a:solidFill>
                  <a:srgbClr val="FF0000"/>
                </a:solidFill>
                <a:latin typeface="Bernard MT Condensed" charset="0"/>
                <a:ea typeface="Bernard MT Condensed" charset="0"/>
                <a:cs typeface="Bernard MT Condensed" charset="0"/>
              </a:rPr>
              <a:t>df</a:t>
            </a:r>
            <a:endParaRPr lang="en-GB" sz="2800" dirty="0">
              <a:solidFill>
                <a:srgbClr val="FF0000"/>
              </a:solidFill>
              <a:latin typeface="Bernard MT Condensed" charset="0"/>
              <a:ea typeface="Bernard MT Condensed" charset="0"/>
              <a:cs typeface="Bernard MT Condensed" charset="0"/>
            </a:endParaRPr>
          </a:p>
        </p:txBody>
      </p:sp>
      <p:sp>
        <p:nvSpPr>
          <p:cNvPr id="21" name="TextBox 20"/>
          <p:cNvSpPr txBox="1"/>
          <p:nvPr/>
        </p:nvSpPr>
        <p:spPr>
          <a:xfrm>
            <a:off x="6335369" y="2548325"/>
            <a:ext cx="771940" cy="523220"/>
          </a:xfrm>
          <a:prstGeom prst="rect">
            <a:avLst/>
          </a:prstGeom>
          <a:noFill/>
        </p:spPr>
        <p:txBody>
          <a:bodyPr wrap="square" rtlCol="0">
            <a:spAutoFit/>
          </a:bodyPr>
          <a:lstStyle/>
          <a:p>
            <a:r>
              <a:rPr lang="en-GB" sz="2800" dirty="0" err="1" smtClean="0">
                <a:solidFill>
                  <a:srgbClr val="7030A0"/>
                </a:solidFill>
                <a:latin typeface="Chalkduster" charset="0"/>
                <a:ea typeface="Chalkduster" charset="0"/>
                <a:cs typeface="Chalkduster" charset="0"/>
              </a:rPr>
              <a:t>df</a:t>
            </a:r>
            <a:endParaRPr lang="en-GB" sz="2800" dirty="0">
              <a:solidFill>
                <a:srgbClr val="7030A0"/>
              </a:solidFill>
              <a:latin typeface="Chalkduster" charset="0"/>
              <a:ea typeface="Chalkduster" charset="0"/>
              <a:cs typeface="Chalkduster" charset="0"/>
            </a:endParaRPr>
          </a:p>
        </p:txBody>
      </p:sp>
      <p:sp>
        <p:nvSpPr>
          <p:cNvPr id="22" name="TextBox 21"/>
          <p:cNvSpPr txBox="1"/>
          <p:nvPr/>
        </p:nvSpPr>
        <p:spPr>
          <a:xfrm>
            <a:off x="8018394" y="4124979"/>
            <a:ext cx="651843" cy="523220"/>
          </a:xfrm>
          <a:prstGeom prst="rect">
            <a:avLst/>
          </a:prstGeom>
          <a:noFill/>
        </p:spPr>
        <p:txBody>
          <a:bodyPr wrap="square" rtlCol="0">
            <a:spAutoFit/>
          </a:bodyPr>
          <a:lstStyle/>
          <a:p>
            <a:r>
              <a:rPr lang="en-GB" sz="2800" dirty="0" err="1" smtClean="0">
                <a:solidFill>
                  <a:srgbClr val="FFFF00"/>
                </a:solidFill>
                <a:latin typeface="Euphemia UCAS" charset="0"/>
                <a:ea typeface="Euphemia UCAS" charset="0"/>
                <a:cs typeface="Euphemia UCAS" charset="0"/>
              </a:rPr>
              <a:t>df</a:t>
            </a:r>
            <a:endParaRPr lang="en-GB" sz="2800" dirty="0">
              <a:solidFill>
                <a:srgbClr val="FFFF00"/>
              </a:solidFill>
              <a:latin typeface="Euphemia UCAS" charset="0"/>
              <a:ea typeface="Euphemia UCAS" charset="0"/>
              <a:cs typeface="Euphemia UCAS" charset="0"/>
            </a:endParaRPr>
          </a:p>
        </p:txBody>
      </p:sp>
      <p:sp>
        <p:nvSpPr>
          <p:cNvPr id="23" name="TextBox 22"/>
          <p:cNvSpPr txBox="1"/>
          <p:nvPr/>
        </p:nvSpPr>
        <p:spPr>
          <a:xfrm>
            <a:off x="1846193" y="4018841"/>
            <a:ext cx="651843" cy="523220"/>
          </a:xfrm>
          <a:prstGeom prst="rect">
            <a:avLst/>
          </a:prstGeom>
          <a:noFill/>
        </p:spPr>
        <p:txBody>
          <a:bodyPr wrap="square" rtlCol="0">
            <a:spAutoFit/>
          </a:bodyPr>
          <a:lstStyle/>
          <a:p>
            <a:r>
              <a:rPr lang="en-GB" sz="2800" dirty="0" err="1" smtClean="0">
                <a:solidFill>
                  <a:srgbClr val="92D050"/>
                </a:solidFill>
                <a:latin typeface="Lucida Handwriting" charset="0"/>
                <a:ea typeface="Lucida Handwriting" charset="0"/>
                <a:cs typeface="Lucida Handwriting" charset="0"/>
              </a:rPr>
              <a:t>df</a:t>
            </a:r>
            <a:endParaRPr lang="en-GB" sz="2800" dirty="0">
              <a:solidFill>
                <a:srgbClr val="92D050"/>
              </a:solidFill>
              <a:latin typeface="Lucida Handwriting" charset="0"/>
              <a:ea typeface="Lucida Handwriting" charset="0"/>
              <a:cs typeface="Lucida Handwriting" charset="0"/>
            </a:endParaRPr>
          </a:p>
        </p:txBody>
      </p:sp>
      <p:sp>
        <p:nvSpPr>
          <p:cNvPr id="24" name="TextBox 23"/>
          <p:cNvSpPr txBox="1"/>
          <p:nvPr/>
        </p:nvSpPr>
        <p:spPr>
          <a:xfrm>
            <a:off x="3430662" y="3518690"/>
            <a:ext cx="718096" cy="523220"/>
          </a:xfrm>
          <a:prstGeom prst="rect">
            <a:avLst/>
          </a:prstGeom>
          <a:noFill/>
        </p:spPr>
        <p:txBody>
          <a:bodyPr wrap="square" rtlCol="0">
            <a:spAutoFit/>
          </a:bodyPr>
          <a:lstStyle/>
          <a:p>
            <a:r>
              <a:rPr lang="en-GB" sz="2800" i="1" dirty="0" err="1" smtClean="0">
                <a:solidFill>
                  <a:srgbClr val="002060"/>
                </a:solidFill>
                <a:latin typeface="Rockwell Extra Bold" charset="0"/>
                <a:ea typeface="Rockwell Extra Bold" charset="0"/>
                <a:cs typeface="Rockwell Extra Bold" charset="0"/>
              </a:rPr>
              <a:t>df</a:t>
            </a:r>
            <a:endParaRPr lang="en-GB" sz="2800" i="1" dirty="0">
              <a:solidFill>
                <a:srgbClr val="002060"/>
              </a:solidFill>
              <a:latin typeface="Rockwell Extra Bold" charset="0"/>
              <a:ea typeface="Rockwell Extra Bold" charset="0"/>
              <a:cs typeface="Rockwell Extra Bold" charset="0"/>
            </a:endParaRPr>
          </a:p>
        </p:txBody>
      </p:sp>
      <p:sp>
        <p:nvSpPr>
          <p:cNvPr id="25" name="TextBox 24"/>
          <p:cNvSpPr txBox="1"/>
          <p:nvPr/>
        </p:nvSpPr>
        <p:spPr>
          <a:xfrm>
            <a:off x="4114390" y="3608263"/>
            <a:ext cx="718096" cy="523220"/>
          </a:xfrm>
          <a:prstGeom prst="rect">
            <a:avLst/>
          </a:prstGeom>
          <a:noFill/>
        </p:spPr>
        <p:txBody>
          <a:bodyPr wrap="square" rtlCol="0">
            <a:spAutoFit/>
          </a:bodyPr>
          <a:lstStyle/>
          <a:p>
            <a:r>
              <a:rPr lang="en-GB" sz="2800" i="1" dirty="0" err="1" smtClean="0">
                <a:solidFill>
                  <a:srgbClr val="002060"/>
                </a:solidFill>
                <a:latin typeface="Rockwell Extra Bold" charset="0"/>
                <a:ea typeface="Rockwell Extra Bold" charset="0"/>
                <a:cs typeface="Rockwell Extra Bold" charset="0"/>
              </a:rPr>
              <a:t>df</a:t>
            </a:r>
            <a:endParaRPr lang="en-GB" sz="2800" i="1" dirty="0">
              <a:solidFill>
                <a:srgbClr val="002060"/>
              </a:solidFill>
              <a:latin typeface="Rockwell Extra Bold" charset="0"/>
              <a:ea typeface="Rockwell Extra Bold" charset="0"/>
              <a:cs typeface="Rockwell Extra Bold" charset="0"/>
            </a:endParaRPr>
          </a:p>
        </p:txBody>
      </p:sp>
    </p:spTree>
    <p:extLst>
      <p:ext uri="{BB962C8B-B14F-4D97-AF65-F5344CB8AC3E}">
        <p14:creationId xmlns:p14="http://schemas.microsoft.com/office/powerpoint/2010/main" val="189984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3"/>
                                        </p:tgtEl>
                                        <p:attrNameLst>
                                          <p:attrName>style.visibility</p:attrName>
                                        </p:attrNameLst>
                                      </p:cBhvr>
                                      <p:to>
                                        <p:strVal val="visible"/>
                                      </p:to>
                                    </p:set>
                                  </p:childTnLst>
                                </p:cTn>
                              </p:par>
                            </p:childTnLst>
                          </p:cTn>
                        </p:par>
                        <p:par>
                          <p:cTn id="55" fill="hold">
                            <p:stCondLst>
                              <p:cond delay="8500"/>
                            </p:stCondLst>
                            <p:childTnLst>
                              <p:par>
                                <p:cTn id="56" presetID="2" presetClass="entr" presetSubtype="9" fill="hold" grpId="1" nodeType="after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0-#ppt_w/2"/>
                                          </p:val>
                                        </p:tav>
                                        <p:tav tm="100000">
                                          <p:val>
                                            <p:strVal val="#ppt_x"/>
                                          </p:val>
                                        </p:tav>
                                      </p:tavLst>
                                    </p:anim>
                                    <p:anim calcmode="lin" valueType="num">
                                      <p:cBhvr additive="base">
                                        <p:cTn id="5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grpId="2"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1+#ppt_w/2"/>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1"/>
      <p:bldP spid="25"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small </a:t>
            </a:r>
            <a:r>
              <a:rPr lang="en-US" i="1" dirty="0" smtClean="0"/>
              <a:t>can’t</a:t>
            </a:r>
            <a:r>
              <a:rPr lang="en-US" dirty="0" smtClean="0"/>
              <a:t> the internal-pilot be?</a:t>
            </a:r>
            <a:endParaRPr lang="en-US" dirty="0"/>
          </a:p>
        </p:txBody>
      </p:sp>
      <p:pic>
        <p:nvPicPr>
          <p:cNvPr id="5" name="Content Placeholder 4"/>
          <p:cNvPicPr>
            <a:picLocks noGrp="1" noChangeAspect="1"/>
          </p:cNvPicPr>
          <p:nvPr>
            <p:ph idx="1"/>
          </p:nvPr>
        </p:nvPicPr>
        <p:blipFill>
          <a:blip r:embed="rId2"/>
          <a:stretch>
            <a:fillRect/>
          </a:stretch>
        </p:blipFill>
        <p:spPr>
          <a:xfrm>
            <a:off x="1161825" y="1818042"/>
            <a:ext cx="6611763" cy="4508744"/>
          </a:xfrm>
          <a:prstGeom prst="rect">
            <a:avLst/>
          </a:prstGeom>
        </p:spPr>
      </p:pic>
      <p:sp>
        <p:nvSpPr>
          <p:cNvPr id="4" name="Slide Number Placeholder 3"/>
          <p:cNvSpPr>
            <a:spLocks noGrp="1"/>
          </p:cNvSpPr>
          <p:nvPr>
            <p:ph type="sldNum" sz="quarter" idx="12"/>
          </p:nvPr>
        </p:nvSpPr>
        <p:spPr/>
        <p:txBody>
          <a:bodyPr/>
          <a:lstStyle/>
          <a:p>
            <a:fld id="{010C7661-D78D-4349-971C-47162333B0CB}" type="slidenum">
              <a:rPr lang="en-GB" smtClean="0"/>
              <a:t>18</a:t>
            </a:fld>
            <a:endParaRPr lang="en-GB"/>
          </a:p>
        </p:txBody>
      </p:sp>
      <p:sp>
        <p:nvSpPr>
          <p:cNvPr id="3" name="Frame 2"/>
          <p:cNvSpPr/>
          <p:nvPr/>
        </p:nvSpPr>
        <p:spPr>
          <a:xfrm>
            <a:off x="4005470" y="3518452"/>
            <a:ext cx="278295" cy="2276061"/>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4139158" y="2031567"/>
            <a:ext cx="4494885" cy="646331"/>
          </a:xfrm>
          <a:prstGeom prst="rect">
            <a:avLst/>
          </a:prstGeom>
          <a:noFill/>
        </p:spPr>
        <p:txBody>
          <a:bodyPr wrap="none" rtlCol="0">
            <a:spAutoFit/>
          </a:bodyPr>
          <a:lstStyle/>
          <a:p>
            <a:r>
              <a:rPr lang="en-GB" dirty="0" smtClean="0"/>
              <a:t>We recommend the sample size re-estimation</a:t>
            </a:r>
            <a:br>
              <a:rPr lang="en-GB" dirty="0" smtClean="0"/>
            </a:br>
            <a:r>
              <a:rPr lang="en-GB" dirty="0" smtClean="0"/>
              <a:t>after a </a:t>
            </a:r>
            <a:r>
              <a:rPr lang="en-GB" i="1" dirty="0" smtClean="0"/>
              <a:t>minimum</a:t>
            </a:r>
            <a:r>
              <a:rPr lang="en-GB" dirty="0" smtClean="0"/>
              <a:t> of 20 degrees of freedom</a:t>
            </a:r>
            <a:endParaRPr lang="en-GB" dirty="0"/>
          </a:p>
        </p:txBody>
      </p:sp>
    </p:spTree>
    <p:extLst>
      <p:ext uri="{BB962C8B-B14F-4D97-AF65-F5344CB8AC3E}">
        <p14:creationId xmlns:p14="http://schemas.microsoft.com/office/powerpoint/2010/main" val="105801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1"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Effect transition="out" filter="fade">
                                      <p:cBhvr>
                                        <p:cTn id="8" dur="1000"/>
                                        <p:tgtEl>
                                          <p:spTgt spid="8"/>
                                        </p:tgtEl>
                                      </p:cBhvr>
                                    </p:animEffect>
                                    <p:set>
                                      <p:cBhvr>
                                        <p:cTn id="9" dur="1" fill="hold">
                                          <p:stCondLst>
                                            <p:cond delay="999"/>
                                          </p:stCondLst>
                                        </p:cTn>
                                        <p:tgtEl>
                                          <p:spTgt spid="8"/>
                                        </p:tgtEl>
                                        <p:attrNameLst>
                                          <p:attrName>style.visibility</p:attrName>
                                        </p:attrNameLst>
                                      </p:cBhvr>
                                      <p:to>
                                        <p:strVal val="hidden"/>
                                      </p:to>
                                    </p:set>
                                  </p:childTnLst>
                                </p:cTn>
                              </p:par>
                            </p:childTnLst>
                          </p:cTn>
                        </p:par>
                        <p:par>
                          <p:cTn id="10" fill="hold">
                            <p:stCondLst>
                              <p:cond delay="1000"/>
                            </p:stCondLst>
                            <p:childTnLst>
                              <p:par>
                                <p:cTn id="11" presetID="37" presetClass="path" presetSubtype="0" accel="50000" decel="50000" fill="hold" grpId="0" nodeType="afterEffect">
                                  <p:stCondLst>
                                    <p:cond delay="0"/>
                                  </p:stCondLst>
                                  <p:childTnLst>
                                    <p:animMotion origin="layout" path="M -4.16667E-6 4.81481E-6 L 0.07049 0.04004 C 0.08525 0.04907 0.1073 0.05393 0.13039 0.05393 C 0.1566 0.05393 0.17761 0.04907 0.19237 0.04004 L 0.26303 4.81481E-6 " pathEditMode="relative" rAng="0" ptsTypes="AAAAA">
                                      <p:cBhvr>
                                        <p:cTn id="12" dur="2000" fill="hold"/>
                                        <p:tgtEl>
                                          <p:spTgt spid="3"/>
                                        </p:tgtEl>
                                        <p:attrNameLst>
                                          <p:attrName>ppt_x</p:attrName>
                                          <p:attrName>ppt_y</p:attrName>
                                        </p:attrNameLst>
                                      </p:cBhvr>
                                      <p:rCtr x="13142"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it all go wrong?</a:t>
            </a:r>
            <a:br>
              <a:rPr lang="en-US" dirty="0" smtClean="0"/>
            </a:br>
            <a:r>
              <a:rPr lang="en-US" dirty="0" smtClean="0"/>
              <a:t>(At least, for me)</a:t>
            </a:r>
            <a:endParaRPr lang="en-US" dirty="0"/>
          </a:p>
        </p:txBody>
      </p:sp>
      <p:sp>
        <p:nvSpPr>
          <p:cNvPr id="3" name="Content Placeholder 2"/>
          <p:cNvSpPr>
            <a:spLocks noGrp="1"/>
          </p:cNvSpPr>
          <p:nvPr>
            <p:ph idx="1"/>
          </p:nvPr>
        </p:nvSpPr>
        <p:spPr/>
        <p:txBody>
          <a:bodyPr/>
          <a:lstStyle/>
          <a:p>
            <a:r>
              <a:rPr lang="en-US" dirty="0" smtClean="0"/>
              <a:t>One of my lessons learnt</a:t>
            </a:r>
            <a:r>
              <a:rPr lang="is-IS" dirty="0" smtClean="0"/>
              <a:t>… don’t do this “too small”</a:t>
            </a:r>
          </a:p>
          <a:p>
            <a:endParaRPr lang="is-IS" dirty="0"/>
          </a:p>
          <a:p>
            <a:r>
              <a:rPr lang="is-IS" dirty="0" smtClean="0"/>
              <a:t>Hence – don’t do it in “small” studies</a:t>
            </a:r>
          </a:p>
          <a:p>
            <a:r>
              <a:rPr lang="en-US" dirty="0" smtClean="0"/>
              <a:t>A</a:t>
            </a:r>
            <a:r>
              <a:rPr lang="is-IS" dirty="0" smtClean="0"/>
              <a:t>nd...by the way...what are we always looking for in rare diasess and orphan drugs...smart, efficient ways to do trials</a:t>
            </a:r>
          </a:p>
          <a:p>
            <a:endParaRPr lang="is-IS" dirty="0" smtClean="0"/>
          </a:p>
          <a:p>
            <a:r>
              <a:rPr lang="en-US" dirty="0" smtClean="0"/>
              <a:t>I</a:t>
            </a:r>
            <a:r>
              <a:rPr lang="is-IS" dirty="0" smtClean="0"/>
              <a:t>n ultra-rare diseases... I usually don’t recommend this!</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19</a:t>
            </a:fld>
            <a:endParaRPr lang="en-GB"/>
          </a:p>
        </p:txBody>
      </p:sp>
    </p:spTree>
    <p:extLst>
      <p:ext uri="{BB962C8B-B14F-4D97-AF65-F5344CB8AC3E}">
        <p14:creationId xmlns:p14="http://schemas.microsoft.com/office/powerpoint/2010/main" val="1666400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r>
              <a:rPr lang="is-IS" dirty="0" smtClean="0"/>
              <a:t>…</a:t>
            </a:r>
            <a:endParaRPr lang="en-US" dirty="0"/>
          </a:p>
        </p:txBody>
      </p:sp>
      <p:sp>
        <p:nvSpPr>
          <p:cNvPr id="3" name="Content Placeholder 2"/>
          <p:cNvSpPr>
            <a:spLocks noGrp="1"/>
          </p:cNvSpPr>
          <p:nvPr>
            <p:ph idx="1"/>
          </p:nvPr>
        </p:nvSpPr>
        <p:spPr/>
        <p:txBody>
          <a:bodyPr/>
          <a:lstStyle/>
          <a:p>
            <a:r>
              <a:rPr lang="en-US" dirty="0"/>
              <a:t>I was an author on one of the very early papers on sample size re-estimation (Birkett and Day, </a:t>
            </a:r>
            <a:r>
              <a:rPr lang="en-US" i="1" dirty="0"/>
              <a:t>Stats in Med</a:t>
            </a:r>
            <a:r>
              <a:rPr lang="en-US" dirty="0"/>
              <a:t>, 1994; 13: 2455–2463) and have since followed the field with much interest, some despair, and more than a little exasperation</a:t>
            </a:r>
            <a:r>
              <a:rPr lang="en-US" dirty="0" smtClean="0"/>
              <a:t>.</a:t>
            </a:r>
          </a:p>
          <a:p>
            <a:r>
              <a:rPr lang="en-US" dirty="0" smtClean="0"/>
              <a:t>This </a:t>
            </a:r>
            <a:r>
              <a:rPr lang="en-US" dirty="0"/>
              <a:t>talk will illustrate some of these facets – mostly based around such methods used in a regulatory context.  Several personal experiences will be included (particularly the ones that went wrong) as well as some of the approaches and myths I see in my regular consulting </a:t>
            </a:r>
            <a:r>
              <a:rPr lang="en-US" dirty="0" smtClean="0"/>
              <a:t>work.</a:t>
            </a:r>
            <a:endParaRPr lang="en-US" dirty="0"/>
          </a:p>
          <a:p>
            <a:r>
              <a:rPr lang="en-US" dirty="0" smtClean="0"/>
              <a:t>What’s </a:t>
            </a:r>
            <a:r>
              <a:rPr lang="en-US" dirty="0"/>
              <a:t>“allowed” and what’s not?  What makes sense and what doesn’t</a:t>
            </a:r>
            <a:r>
              <a:rPr lang="en-US" dirty="0" smtClean="0"/>
              <a:t>?</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2</a:t>
            </a:fld>
            <a:endParaRPr lang="en-GB"/>
          </a:p>
        </p:txBody>
      </p:sp>
    </p:spTree>
    <p:extLst>
      <p:ext uri="{BB962C8B-B14F-4D97-AF65-F5344CB8AC3E}">
        <p14:creationId xmlns:p14="http://schemas.microsoft.com/office/powerpoint/2010/main" val="1088783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else has it gone wrong?</a:t>
            </a:r>
            <a:br>
              <a:rPr lang="en-US" dirty="0" smtClean="0"/>
            </a:br>
            <a:r>
              <a:rPr lang="en-US" dirty="0" smtClean="0"/>
              <a:t>What can sponsors see?</a:t>
            </a:r>
            <a:endParaRPr lang="en-US" dirty="0"/>
          </a:p>
        </p:txBody>
      </p:sp>
      <p:sp>
        <p:nvSpPr>
          <p:cNvPr id="3" name="Content Placeholder 2"/>
          <p:cNvSpPr>
            <a:spLocks noGrp="1"/>
          </p:cNvSpPr>
          <p:nvPr>
            <p:ph idx="1"/>
          </p:nvPr>
        </p:nvSpPr>
        <p:spPr/>
        <p:txBody>
          <a:bodyPr/>
          <a:lstStyle/>
          <a:p>
            <a:r>
              <a:rPr lang="en-US" dirty="0" smtClean="0"/>
              <a:t>Example</a:t>
            </a:r>
          </a:p>
          <a:p>
            <a:r>
              <a:rPr lang="en-US" dirty="0" smtClean="0"/>
              <a:t>Acute respiratory distress syndrome (ARDS)</a:t>
            </a:r>
          </a:p>
          <a:p>
            <a:r>
              <a:rPr lang="en-US" dirty="0" smtClean="0"/>
              <a:t>What matters?</a:t>
            </a:r>
          </a:p>
          <a:p>
            <a:endParaRPr lang="en-US" dirty="0"/>
          </a:p>
          <a:p>
            <a:r>
              <a:rPr lang="en-US" dirty="0" smtClean="0"/>
              <a:t>Corpses matter</a:t>
            </a:r>
          </a:p>
          <a:p>
            <a:endParaRPr lang="en-US" dirty="0"/>
          </a:p>
          <a:p>
            <a:r>
              <a:rPr lang="en-US" dirty="0" smtClean="0"/>
              <a:t>A story from a long time ago</a:t>
            </a:r>
            <a:r>
              <a:rPr lang="is-IS" dirty="0" smtClean="0"/>
              <a:t>…</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20</a:t>
            </a:fld>
            <a:endParaRPr lang="en-GB"/>
          </a:p>
        </p:txBody>
      </p:sp>
    </p:spTree>
    <p:extLst>
      <p:ext uri="{BB962C8B-B14F-4D97-AF65-F5344CB8AC3E}">
        <p14:creationId xmlns:p14="http://schemas.microsoft.com/office/powerpoint/2010/main" val="1358773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else has it gone wrong?</a:t>
            </a:r>
            <a:br>
              <a:rPr lang="en-US" dirty="0" smtClean="0"/>
            </a:br>
            <a:r>
              <a:rPr lang="en-US" dirty="0" smtClean="0"/>
              <a:t>What can sponsors see?</a:t>
            </a:r>
            <a:endParaRPr lang="en-US" dirty="0"/>
          </a:p>
        </p:txBody>
      </p:sp>
      <p:sp>
        <p:nvSpPr>
          <p:cNvPr id="3" name="Content Placeholder 2"/>
          <p:cNvSpPr>
            <a:spLocks noGrp="1"/>
          </p:cNvSpPr>
          <p:nvPr>
            <p:ph idx="1"/>
          </p:nvPr>
        </p:nvSpPr>
        <p:spPr/>
        <p:txBody>
          <a:bodyPr/>
          <a:lstStyle/>
          <a:p>
            <a:r>
              <a:rPr lang="en-GB" dirty="0" smtClean="0"/>
              <a:t>A trial with a binary endpoint (death)</a:t>
            </a:r>
          </a:p>
          <a:p>
            <a:r>
              <a:rPr lang="en-GB" dirty="0" smtClean="0"/>
              <a:t>Sample size re-estimate planned after [?] patients</a:t>
            </a:r>
          </a:p>
          <a:p>
            <a:r>
              <a:rPr lang="en-GB" dirty="0" smtClean="0"/>
              <a:t>The new sample size (</a:t>
            </a:r>
            <a:r>
              <a:rPr lang="en-GB" i="1" dirty="0" smtClean="0"/>
              <a:t>N</a:t>
            </a:r>
            <a:r>
              <a:rPr lang="en-GB" dirty="0" smtClean="0"/>
              <a:t>*) is based on the ratio of observed proportion of deaths to “expected” </a:t>
            </a:r>
            <a:r>
              <a:rPr lang="en-GB" dirty="0"/>
              <a:t>proportion of </a:t>
            </a:r>
            <a:r>
              <a:rPr lang="en-GB" dirty="0" smtClean="0"/>
              <a:t>deaths [as was in the original sample size calculation]</a:t>
            </a:r>
            <a:endParaRPr lang="en-GB" dirty="0"/>
          </a:p>
          <a:p>
            <a:r>
              <a:rPr lang="en-GB" dirty="0" smtClean="0"/>
              <a:t>The statistician thought it was their job to do the recalculation</a:t>
            </a:r>
          </a:p>
          <a:p>
            <a:r>
              <a:rPr lang="en-GB" dirty="0" smtClean="0"/>
              <a:t>The project manager got their first</a:t>
            </a:r>
          </a:p>
          <a:p>
            <a:r>
              <a:rPr lang="en-GB" dirty="0" smtClean="0"/>
              <a:t>How did the project manager have access to the data!?</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21</a:t>
            </a:fld>
            <a:endParaRPr lang="en-GB"/>
          </a:p>
        </p:txBody>
      </p:sp>
    </p:spTree>
    <p:extLst>
      <p:ext uri="{BB962C8B-B14F-4D97-AF65-F5344CB8AC3E}">
        <p14:creationId xmlns:p14="http://schemas.microsoft.com/office/powerpoint/2010/main" val="2022166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else has it gone wrong?</a:t>
            </a:r>
            <a:br>
              <a:rPr lang="en-US" dirty="0" smtClean="0"/>
            </a:br>
            <a:r>
              <a:rPr lang="en-US" dirty="0" smtClean="0"/>
              <a:t>What can sponsors see?</a:t>
            </a:r>
            <a:endParaRPr lang="en-US" dirty="0"/>
          </a:p>
        </p:txBody>
      </p:sp>
      <p:sp>
        <p:nvSpPr>
          <p:cNvPr id="3" name="Content Placeholder 2"/>
          <p:cNvSpPr>
            <a:spLocks noGrp="1"/>
          </p:cNvSpPr>
          <p:nvPr>
            <p:ph idx="1"/>
          </p:nvPr>
        </p:nvSpPr>
        <p:spPr/>
        <p:txBody>
          <a:bodyPr/>
          <a:lstStyle/>
          <a:p>
            <a:r>
              <a:rPr lang="en-GB" dirty="0" smtClean="0"/>
              <a:t>The project manager got their first</a:t>
            </a:r>
          </a:p>
          <a:p>
            <a:r>
              <a:rPr lang="en-GB" dirty="0" smtClean="0"/>
              <a:t>How did the project manager have access to the data!?</a:t>
            </a:r>
          </a:p>
          <a:p>
            <a:endParaRPr lang="en-GB" dirty="0"/>
          </a:p>
          <a:p>
            <a:r>
              <a:rPr lang="en-GB" dirty="0" smtClean="0"/>
              <a:t>The project manager knew before the “database knew” if a patient had died</a:t>
            </a:r>
          </a:p>
          <a:p>
            <a:pPr lvl="1"/>
            <a:r>
              <a:rPr lang="en-GB" dirty="0" smtClean="0"/>
              <a:t>This is good study management!</a:t>
            </a:r>
          </a:p>
          <a:p>
            <a:endParaRPr lang="en-GB" dirty="0"/>
          </a:p>
          <a:p>
            <a:r>
              <a:rPr lang="en-GB" dirty="0" smtClean="0"/>
              <a:t>The project manager was running a daily Excel spreadsheet plotting “re-calculated sample size” day by day</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22</a:t>
            </a:fld>
            <a:endParaRPr lang="en-GB"/>
          </a:p>
        </p:txBody>
      </p:sp>
    </p:spTree>
    <p:extLst>
      <p:ext uri="{BB962C8B-B14F-4D97-AF65-F5344CB8AC3E}">
        <p14:creationId xmlns:p14="http://schemas.microsoft.com/office/powerpoint/2010/main" val="1144594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else has it gone wrong?</a:t>
            </a:r>
            <a:br>
              <a:rPr lang="en-US" dirty="0" smtClean="0"/>
            </a:br>
            <a:r>
              <a:rPr lang="en-US" dirty="0" smtClean="0"/>
              <a:t>What can sponsors see?</a:t>
            </a:r>
            <a:endParaRPr lang="en-US" dirty="0"/>
          </a:p>
        </p:txBody>
      </p:sp>
      <p:sp>
        <p:nvSpPr>
          <p:cNvPr id="3" name="Content Placeholder 2"/>
          <p:cNvSpPr>
            <a:spLocks noGrp="1"/>
          </p:cNvSpPr>
          <p:nvPr>
            <p:ph idx="1"/>
          </p:nvPr>
        </p:nvSpPr>
        <p:spPr/>
        <p:txBody>
          <a:bodyPr/>
          <a:lstStyle/>
          <a:p>
            <a:r>
              <a:rPr lang="en-GB" dirty="0" smtClean="0"/>
              <a:t>The project manager got their first</a:t>
            </a:r>
          </a:p>
          <a:p>
            <a:r>
              <a:rPr lang="en-GB" dirty="0" smtClean="0"/>
              <a:t>How did the project manager have access to the data!?</a:t>
            </a:r>
          </a:p>
          <a:p>
            <a:endParaRPr lang="en-GB" dirty="0"/>
          </a:p>
          <a:p>
            <a:r>
              <a:rPr lang="en-GB" dirty="0" smtClean="0"/>
              <a:t>The project manager knew before the “database knew” if a patient had died</a:t>
            </a:r>
          </a:p>
          <a:p>
            <a:pPr lvl="1"/>
            <a:r>
              <a:rPr lang="en-GB" dirty="0" smtClean="0"/>
              <a:t>This is good study management!</a:t>
            </a:r>
          </a:p>
          <a:p>
            <a:endParaRPr lang="en-GB" dirty="0"/>
          </a:p>
          <a:p>
            <a:r>
              <a:rPr lang="en-GB" dirty="0" smtClean="0"/>
              <a:t>Nothing necessarily wrong with this, but worrying potential for bias</a:t>
            </a:r>
          </a:p>
          <a:p>
            <a:pPr lvl="1"/>
            <a:r>
              <a:rPr lang="en-GB" dirty="0" smtClean="0"/>
              <a:t>“Let’s do the re-assessment today”</a:t>
            </a:r>
          </a:p>
          <a:p>
            <a:pPr lvl="1"/>
            <a:r>
              <a:rPr lang="en-GB" dirty="0" smtClean="0"/>
              <a:t>“Can we do another re-assessment?”</a:t>
            </a:r>
          </a:p>
          <a:p>
            <a:pPr lvl="1"/>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23</a:t>
            </a:fld>
            <a:endParaRPr lang="en-GB"/>
          </a:p>
        </p:txBody>
      </p:sp>
    </p:spTree>
    <p:extLst>
      <p:ext uri="{BB962C8B-B14F-4D97-AF65-F5344CB8AC3E}">
        <p14:creationId xmlns:p14="http://schemas.microsoft.com/office/powerpoint/2010/main" val="846825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 and again</a:t>
            </a:r>
            <a:r>
              <a:rPr lang="is-IS" dirty="0" smtClean="0"/>
              <a:t>…</a:t>
            </a:r>
            <a:endParaRPr lang="en-US" dirty="0"/>
          </a:p>
        </p:txBody>
      </p:sp>
      <p:sp>
        <p:nvSpPr>
          <p:cNvPr id="3" name="Content Placeholder 2"/>
          <p:cNvSpPr>
            <a:spLocks noGrp="1"/>
          </p:cNvSpPr>
          <p:nvPr>
            <p:ph idx="1"/>
          </p:nvPr>
        </p:nvSpPr>
        <p:spPr>
          <a:xfrm>
            <a:off x="628649" y="1825625"/>
            <a:ext cx="4231586" cy="4351338"/>
          </a:xfrm>
        </p:spPr>
        <p:txBody>
          <a:bodyPr/>
          <a:lstStyle/>
          <a:p>
            <a:r>
              <a:rPr lang="en-US" dirty="0" smtClean="0"/>
              <a:t>Broader question</a:t>
            </a:r>
            <a:r>
              <a:rPr lang="is-IS" dirty="0" smtClean="0"/>
              <a:t>…</a:t>
            </a:r>
          </a:p>
          <a:p>
            <a:endParaRPr lang="is-IS" dirty="0"/>
          </a:p>
          <a:p>
            <a:r>
              <a:rPr lang="en-US" dirty="0" smtClean="0"/>
              <a:t>M</a:t>
            </a:r>
            <a:r>
              <a:rPr lang="is-IS" dirty="0" smtClean="0"/>
              <a:t>y view... </a:t>
            </a:r>
            <a:r>
              <a:rPr lang="en-US" dirty="0" smtClean="0"/>
              <a:t>N</a:t>
            </a:r>
            <a:r>
              <a:rPr lang="is-IS" dirty="0" smtClean="0"/>
              <a:t>ot good</a:t>
            </a:r>
          </a:p>
          <a:p>
            <a:endParaRPr lang="is-IS" dirty="0" smtClean="0"/>
          </a:p>
          <a:p>
            <a:r>
              <a:rPr lang="en-US" dirty="0" smtClean="0"/>
              <a:t>W</a:t>
            </a:r>
            <a:r>
              <a:rPr lang="is-IS" dirty="0" smtClean="0"/>
              <a:t>hy do you need to?</a:t>
            </a:r>
          </a:p>
          <a:p>
            <a:pPr marL="457200" indent="-457200">
              <a:buFont typeface="+mj-lt"/>
              <a:buAutoNum type="arabicPeriod"/>
            </a:pPr>
            <a:r>
              <a:rPr lang="en-US" dirty="0" smtClean="0"/>
              <a:t>Y</a:t>
            </a:r>
            <a:r>
              <a:rPr lang="is-IS" dirty="0" smtClean="0"/>
              <a:t>ou’ve done it too early and your estimate is too unreliable</a:t>
            </a:r>
          </a:p>
          <a:p>
            <a:pPr marL="457200" indent="-457200">
              <a:buFont typeface="+mj-lt"/>
              <a:buAutoNum type="arabicPeriod"/>
            </a:pPr>
            <a:endParaRPr lang="is-IS" dirty="0"/>
          </a:p>
          <a:p>
            <a:pPr marL="457200" indent="-457200">
              <a:buFont typeface="+mj-lt"/>
              <a:buAutoNum type="arabicPeriod"/>
            </a:pPr>
            <a:r>
              <a:rPr lang="en-US" dirty="0" smtClean="0"/>
              <a:t>O</a:t>
            </a:r>
            <a:r>
              <a:rPr lang="is-IS" dirty="0" smtClean="0"/>
              <a:t>r if the variance </a:t>
            </a:r>
            <a:r>
              <a:rPr lang="is-IS" i="1" dirty="0" smtClean="0"/>
              <a:t>really</a:t>
            </a:r>
            <a:r>
              <a:rPr lang="is-IS" dirty="0" smtClean="0"/>
              <a:t> is changing that much, you’ve got too heterogenous a population!</a:t>
            </a:r>
            <a:endParaRPr lang="en-US" dirty="0"/>
          </a:p>
        </p:txBody>
      </p:sp>
      <p:pic>
        <p:nvPicPr>
          <p:cNvPr id="4" name="Picture 3"/>
          <p:cNvPicPr>
            <a:picLocks noChangeAspect="1"/>
          </p:cNvPicPr>
          <p:nvPr/>
        </p:nvPicPr>
        <p:blipFill>
          <a:blip r:embed="rId3"/>
          <a:stretch>
            <a:fillRect/>
          </a:stretch>
        </p:blipFill>
        <p:spPr>
          <a:xfrm>
            <a:off x="5015960" y="2273830"/>
            <a:ext cx="3983356" cy="4082527"/>
          </a:xfrm>
          <a:prstGeom prst="rect">
            <a:avLst/>
          </a:prstGeom>
        </p:spPr>
      </p:pic>
      <p:sp>
        <p:nvSpPr>
          <p:cNvPr id="5" name="Slide Number Placeholder 4"/>
          <p:cNvSpPr>
            <a:spLocks noGrp="1"/>
          </p:cNvSpPr>
          <p:nvPr>
            <p:ph type="sldNum" sz="quarter" idx="12"/>
          </p:nvPr>
        </p:nvSpPr>
        <p:spPr/>
        <p:txBody>
          <a:bodyPr/>
          <a:lstStyle/>
          <a:p>
            <a:fld id="{010C7661-D78D-4349-971C-47162333B0CB}" type="slidenum">
              <a:rPr lang="en-GB" smtClean="0"/>
              <a:t>24</a:t>
            </a:fld>
            <a:endParaRPr lang="en-GB"/>
          </a:p>
        </p:txBody>
      </p:sp>
    </p:spTree>
    <p:extLst>
      <p:ext uri="{BB962C8B-B14F-4D97-AF65-F5344CB8AC3E}">
        <p14:creationId xmlns:p14="http://schemas.microsoft.com/office/powerpoint/2010/main" val="41233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else has it gone wrong?</a:t>
            </a:r>
            <a:br>
              <a:rPr lang="en-US" dirty="0" smtClean="0"/>
            </a:br>
            <a:r>
              <a:rPr lang="en-US" dirty="0" smtClean="0"/>
              <a:t>What can sponsors see?</a:t>
            </a:r>
            <a:endParaRPr lang="en-US" dirty="0"/>
          </a:p>
        </p:txBody>
      </p:sp>
      <p:sp>
        <p:nvSpPr>
          <p:cNvPr id="3" name="Content Placeholder 2"/>
          <p:cNvSpPr>
            <a:spLocks noGrp="1"/>
          </p:cNvSpPr>
          <p:nvPr>
            <p:ph idx="1"/>
          </p:nvPr>
        </p:nvSpPr>
        <p:spPr/>
        <p:txBody>
          <a:bodyPr/>
          <a:lstStyle/>
          <a:p>
            <a:r>
              <a:rPr lang="en-US" dirty="0" smtClean="0"/>
              <a:t>I see more and more paranoia!</a:t>
            </a:r>
          </a:p>
          <a:p>
            <a:endParaRPr lang="en-US" dirty="0"/>
          </a:p>
          <a:p>
            <a:r>
              <a:rPr lang="en-US" dirty="0" smtClean="0"/>
              <a:t>Sponsors are afraid to be seen “looking at the data”</a:t>
            </a:r>
          </a:p>
          <a:p>
            <a:r>
              <a:rPr lang="en-US" dirty="0" smtClean="0"/>
              <a:t>Often ask DMC to do this (but I won’t)</a:t>
            </a:r>
          </a:p>
          <a:p>
            <a:pPr marL="342891" lvl="1" indent="0">
              <a:buNone/>
            </a:pPr>
            <a:r>
              <a:rPr lang="en-US" dirty="0" smtClean="0"/>
              <a:t>(But that’s another issue</a:t>
            </a:r>
            <a:r>
              <a:rPr lang="is-IS" smtClean="0"/>
              <a:t>…)</a:t>
            </a:r>
            <a:endParaRPr lang="en-US" dirty="0" smtClean="0"/>
          </a:p>
          <a:p>
            <a:endParaRPr lang="en-US" dirty="0"/>
          </a:p>
          <a:p>
            <a:r>
              <a:rPr lang="en-US" dirty="0" smtClean="0"/>
              <a:t>But sponsors </a:t>
            </a:r>
            <a:r>
              <a:rPr lang="en-US" i="1" dirty="0" smtClean="0"/>
              <a:t>should</a:t>
            </a:r>
            <a:r>
              <a:rPr lang="en-US" dirty="0" smtClean="0"/>
              <a:t> be looking at their data</a:t>
            </a:r>
          </a:p>
          <a:p>
            <a:r>
              <a:rPr lang="en-US" dirty="0" smtClean="0"/>
              <a:t>Remember Dave?</a:t>
            </a:r>
          </a:p>
          <a:p>
            <a:endParaRPr lang="en-US" dirty="0"/>
          </a:p>
          <a:p>
            <a:r>
              <a:rPr lang="en-US" dirty="0" smtClean="0"/>
              <a:t>What harm (aka “bias”) is there in looking at pooled, aggregate data?</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25</a:t>
            </a:fld>
            <a:endParaRPr lang="en-GB"/>
          </a:p>
        </p:txBody>
      </p:sp>
    </p:spTree>
    <p:extLst>
      <p:ext uri="{BB962C8B-B14F-4D97-AF65-F5344CB8AC3E}">
        <p14:creationId xmlns:p14="http://schemas.microsoft.com/office/powerpoint/2010/main" val="409765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he (general) issue is</a:t>
            </a:r>
            <a:r>
              <a:rPr lang="is-IS" dirty="0" smtClean="0"/>
              <a:t>…</a:t>
            </a:r>
            <a:br>
              <a:rPr lang="is-IS" dirty="0" smtClean="0"/>
            </a:br>
            <a:r>
              <a:rPr lang="is-IS" dirty="0" smtClean="0"/>
              <a:t>Can the sponsor look at blinded data?</a:t>
            </a:r>
            <a:endParaRPr lang="en-US" dirty="0"/>
          </a:p>
        </p:txBody>
      </p:sp>
      <p:sp>
        <p:nvSpPr>
          <p:cNvPr id="3" name="Content Placeholder 2"/>
          <p:cNvSpPr>
            <a:spLocks noGrp="1"/>
          </p:cNvSpPr>
          <p:nvPr>
            <p:ph idx="1"/>
          </p:nvPr>
        </p:nvSpPr>
        <p:spPr>
          <a:xfrm>
            <a:off x="393405" y="1825625"/>
            <a:ext cx="8357189" cy="4351338"/>
          </a:xfrm>
        </p:spPr>
        <p:txBody>
          <a:bodyPr>
            <a:noAutofit/>
          </a:bodyPr>
          <a:lstStyle/>
          <a:p>
            <a:pPr marL="0" indent="0">
              <a:buNone/>
            </a:pPr>
            <a:r>
              <a:rPr lang="en-US" sz="2000" dirty="0" smtClean="0">
                <a:solidFill>
                  <a:schemeClr val="tx1">
                    <a:lumMod val="75000"/>
                    <a:lumOff val="25000"/>
                  </a:schemeClr>
                </a:solidFill>
                <a:latin typeface="Avenir Book" charset="0"/>
                <a:ea typeface="Avenir Book" charset="0"/>
                <a:cs typeface="Avenir Book" charset="0"/>
              </a:rPr>
              <a:t>“[Company X], </a:t>
            </a:r>
            <a:r>
              <a:rPr lang="en-US" sz="2000" dirty="0">
                <a:solidFill>
                  <a:schemeClr val="tx1">
                    <a:lumMod val="75000"/>
                    <a:lumOff val="25000"/>
                  </a:schemeClr>
                </a:solidFill>
                <a:latin typeface="Avenir Book" charset="0"/>
                <a:ea typeface="Avenir Book" charset="0"/>
                <a:cs typeface="Avenir Book" charset="0"/>
              </a:rPr>
              <a:t>the developer of </a:t>
            </a:r>
            <a:r>
              <a:rPr lang="en-US" sz="2000" dirty="0" smtClean="0">
                <a:solidFill>
                  <a:schemeClr val="tx1">
                    <a:lumMod val="75000"/>
                    <a:lumOff val="25000"/>
                  </a:schemeClr>
                </a:solidFill>
                <a:latin typeface="Avenir Book" charset="0"/>
                <a:ea typeface="Avenir Book" charset="0"/>
                <a:cs typeface="Avenir Book" charset="0"/>
              </a:rPr>
              <a:t>Super-Special™ </a:t>
            </a:r>
            <a:r>
              <a:rPr lang="en-US" sz="2000" dirty="0">
                <a:solidFill>
                  <a:schemeClr val="tx1">
                    <a:lumMod val="75000"/>
                    <a:lumOff val="25000"/>
                  </a:schemeClr>
                </a:solidFill>
                <a:latin typeface="Avenir Book" charset="0"/>
                <a:ea typeface="Avenir Book" charset="0"/>
                <a:cs typeface="Avenir Book" charset="0"/>
              </a:rPr>
              <a:t>therapeutic antibodies, announced today that it held an investigators meeting to update clinicians and support staff on the overall status of the </a:t>
            </a:r>
            <a:r>
              <a:rPr lang="en-US" sz="2000" dirty="0" smtClean="0">
                <a:solidFill>
                  <a:schemeClr val="tx1">
                    <a:lumMod val="75000"/>
                    <a:lumOff val="25000"/>
                  </a:schemeClr>
                </a:solidFill>
                <a:latin typeface="Avenir Book" charset="0"/>
                <a:ea typeface="Avenir Book" charset="0"/>
                <a:cs typeface="Avenir Book" charset="0"/>
              </a:rPr>
              <a:t>Company’s </a:t>
            </a:r>
            <a:r>
              <a:rPr lang="en-US" sz="2000" dirty="0">
                <a:solidFill>
                  <a:schemeClr val="tx1">
                    <a:lumMod val="75000"/>
                    <a:lumOff val="25000"/>
                  </a:schemeClr>
                </a:solidFill>
                <a:latin typeface="Avenir Book" charset="0"/>
                <a:ea typeface="Avenir Book" charset="0"/>
                <a:cs typeface="Avenir Book" charset="0"/>
              </a:rPr>
              <a:t>Phase III study in colorectal cancer</a:t>
            </a:r>
            <a:r>
              <a:rPr lang="en-US" sz="2000" dirty="0" smtClean="0">
                <a:solidFill>
                  <a:schemeClr val="tx1">
                    <a:lumMod val="75000"/>
                    <a:lumOff val="25000"/>
                  </a:schemeClr>
                </a:solidFill>
                <a:latin typeface="Avenir Book" charset="0"/>
                <a:ea typeface="Avenir Book" charset="0"/>
                <a:cs typeface="Avenir Book" charset="0"/>
              </a:rPr>
              <a:t>.</a:t>
            </a:r>
          </a:p>
          <a:p>
            <a:pPr marL="0" indent="0">
              <a:buNone/>
            </a:pPr>
            <a:r>
              <a:rPr lang="en-US" sz="2000" dirty="0" smtClean="0">
                <a:solidFill>
                  <a:schemeClr val="tx1">
                    <a:lumMod val="75000"/>
                    <a:lumOff val="25000"/>
                  </a:schemeClr>
                </a:solidFill>
                <a:latin typeface="Avenir Book" charset="0"/>
                <a:ea typeface="Avenir Book" charset="0"/>
                <a:cs typeface="Avenir Book" charset="0"/>
              </a:rPr>
              <a:t>“The </a:t>
            </a:r>
            <a:r>
              <a:rPr lang="en-US" sz="2000" dirty="0">
                <a:solidFill>
                  <a:schemeClr val="tx1">
                    <a:lumMod val="75000"/>
                    <a:lumOff val="25000"/>
                  </a:schemeClr>
                </a:solidFill>
                <a:latin typeface="Avenir Book" charset="0"/>
                <a:ea typeface="Avenir Book" charset="0"/>
                <a:cs typeface="Avenir Book" charset="0"/>
              </a:rPr>
              <a:t>data presented today to investigators summarized the major findings to date</a:t>
            </a:r>
            <a:r>
              <a:rPr lang="en-US" sz="2000" dirty="0" smtClean="0">
                <a:solidFill>
                  <a:schemeClr val="tx1">
                    <a:lumMod val="75000"/>
                    <a:lumOff val="25000"/>
                  </a:schemeClr>
                </a:solidFill>
                <a:latin typeface="Avenir Book" charset="0"/>
                <a:ea typeface="Avenir Book" charset="0"/>
                <a:cs typeface="Avenir Book" charset="0"/>
              </a:rPr>
              <a:t>.</a:t>
            </a:r>
          </a:p>
          <a:p>
            <a:pPr marL="0" indent="0">
              <a:buNone/>
            </a:pPr>
            <a:r>
              <a:rPr lang="en-US" sz="2000" dirty="0" smtClean="0">
                <a:solidFill>
                  <a:schemeClr val="tx1">
                    <a:lumMod val="75000"/>
                    <a:lumOff val="25000"/>
                  </a:schemeClr>
                </a:solidFill>
                <a:latin typeface="Avenir Book" charset="0"/>
                <a:ea typeface="Avenir Book" charset="0"/>
                <a:cs typeface="Avenir Book" charset="0"/>
              </a:rPr>
              <a:t>“Although </a:t>
            </a:r>
            <a:r>
              <a:rPr lang="en-US" sz="2000" dirty="0">
                <a:solidFill>
                  <a:schemeClr val="tx1">
                    <a:lumMod val="75000"/>
                    <a:lumOff val="25000"/>
                  </a:schemeClr>
                </a:solidFill>
                <a:latin typeface="Avenir Book" charset="0"/>
                <a:ea typeface="Avenir Book" charset="0"/>
                <a:cs typeface="Avenir Book" charset="0"/>
              </a:rPr>
              <a:t>the study was not unblinded and only aggregate data were presented, physicians and support staff involved in the study were given an opportunity to gain a better sense of the overall patient </a:t>
            </a:r>
            <a:r>
              <a:rPr lang="en-US" sz="2000" dirty="0" smtClean="0">
                <a:solidFill>
                  <a:schemeClr val="tx1">
                    <a:lumMod val="75000"/>
                    <a:lumOff val="25000"/>
                  </a:schemeClr>
                </a:solidFill>
                <a:latin typeface="Avenir Book" charset="0"/>
                <a:ea typeface="Avenir Book" charset="0"/>
                <a:cs typeface="Avenir Book" charset="0"/>
              </a:rPr>
              <a:t>performance.</a:t>
            </a:r>
            <a:endParaRPr lang="en-US" sz="2000" dirty="0">
              <a:solidFill>
                <a:schemeClr val="tx1">
                  <a:lumMod val="75000"/>
                  <a:lumOff val="25000"/>
                </a:schemeClr>
              </a:solidFill>
              <a:latin typeface="Avenir Book" charset="0"/>
              <a:ea typeface="Avenir Book" charset="0"/>
              <a:cs typeface="Avenir Book" charset="0"/>
            </a:endParaRPr>
          </a:p>
          <a:p>
            <a:pPr marL="0" indent="0">
              <a:buNone/>
            </a:pPr>
            <a:r>
              <a:rPr lang="en-US" sz="2000" dirty="0" smtClean="0">
                <a:solidFill>
                  <a:schemeClr val="tx1">
                    <a:lumMod val="75000"/>
                    <a:lumOff val="25000"/>
                  </a:schemeClr>
                </a:solidFill>
                <a:latin typeface="Avenir Book" charset="0"/>
                <a:ea typeface="Avenir Book" charset="0"/>
                <a:cs typeface="Avenir Book" charset="0"/>
              </a:rPr>
              <a:t>“The </a:t>
            </a:r>
            <a:r>
              <a:rPr lang="en-US" sz="2000" dirty="0">
                <a:solidFill>
                  <a:schemeClr val="tx1">
                    <a:lumMod val="75000"/>
                    <a:lumOff val="25000"/>
                  </a:schemeClr>
                </a:solidFill>
                <a:latin typeface="Avenir Book" charset="0"/>
                <a:ea typeface="Avenir Book" charset="0"/>
                <a:cs typeface="Avenir Book" charset="0"/>
              </a:rPr>
              <a:t>Company is providing the blinded data as requested so that physicians and other care givers may be better able to provide patients with expectations for overall outcomes, so that patients may be better informed when deciding whether to participate in this study</a:t>
            </a:r>
            <a:r>
              <a:rPr lang="en-US" sz="2000" dirty="0" smtClean="0">
                <a:solidFill>
                  <a:schemeClr val="tx1">
                    <a:lumMod val="75000"/>
                    <a:lumOff val="25000"/>
                  </a:schemeClr>
                </a:solidFill>
                <a:latin typeface="Avenir Book" charset="0"/>
                <a:ea typeface="Avenir Book" charset="0"/>
                <a:cs typeface="Avenir Book" charset="0"/>
              </a:rPr>
              <a:t>.”</a:t>
            </a:r>
            <a:endParaRPr lang="en-US" sz="2000" dirty="0">
              <a:solidFill>
                <a:schemeClr val="tx1">
                  <a:lumMod val="75000"/>
                  <a:lumOff val="25000"/>
                </a:schemeClr>
              </a:solidFill>
              <a:latin typeface="Avenir Book" charset="0"/>
              <a:ea typeface="Avenir Book" charset="0"/>
              <a:cs typeface="Avenir Book" charset="0"/>
            </a:endParaRPr>
          </a:p>
        </p:txBody>
      </p:sp>
      <p:sp>
        <p:nvSpPr>
          <p:cNvPr id="4" name="Slide Number Placeholder 3"/>
          <p:cNvSpPr>
            <a:spLocks noGrp="1"/>
          </p:cNvSpPr>
          <p:nvPr>
            <p:ph type="sldNum" sz="quarter" idx="12"/>
          </p:nvPr>
        </p:nvSpPr>
        <p:spPr/>
        <p:txBody>
          <a:bodyPr/>
          <a:lstStyle/>
          <a:p>
            <a:fld id="{010C7661-D78D-4349-971C-47162333B0CB}" type="slidenum">
              <a:rPr lang="en-GB" smtClean="0"/>
              <a:t>26</a:t>
            </a:fld>
            <a:endParaRPr lang="en-GB"/>
          </a:p>
        </p:txBody>
      </p:sp>
    </p:spTree>
    <p:extLst>
      <p:ext uri="{BB962C8B-B14F-4D97-AF65-F5344CB8AC3E}">
        <p14:creationId xmlns:p14="http://schemas.microsoft.com/office/powerpoint/2010/main" val="191399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recent request</a:t>
            </a:r>
            <a:r>
              <a:rPr lang="is-IS" dirty="0" smtClean="0"/>
              <a:t>…</a:t>
            </a:r>
            <a:endParaRPr lang="en-US" dirty="0"/>
          </a:p>
        </p:txBody>
      </p:sp>
      <p:sp>
        <p:nvSpPr>
          <p:cNvPr id="3" name="Content Placeholder 2"/>
          <p:cNvSpPr>
            <a:spLocks noGrp="1"/>
          </p:cNvSpPr>
          <p:nvPr>
            <p:ph idx="1"/>
          </p:nvPr>
        </p:nvSpPr>
        <p:spPr/>
        <p:txBody>
          <a:bodyPr/>
          <a:lstStyle/>
          <a:p>
            <a:r>
              <a:rPr lang="en-US" dirty="0" smtClean="0"/>
              <a:t>We did a very small exploratory study</a:t>
            </a:r>
          </a:p>
          <a:p>
            <a:r>
              <a:rPr lang="en-US" dirty="0" smtClean="0"/>
              <a:t>We’re now doing a definitive phase 3 study with 2 doses (neither used in phase II) and placebo</a:t>
            </a:r>
          </a:p>
          <a:p>
            <a:r>
              <a:rPr lang="en-US" dirty="0" smtClean="0"/>
              <a:t>Last patient will be recruited [next month]</a:t>
            </a:r>
          </a:p>
          <a:p>
            <a:r>
              <a:rPr lang="en-US" dirty="0" smtClean="0"/>
              <a:t>Follow-up is for 6 months</a:t>
            </a:r>
          </a:p>
          <a:p>
            <a:endParaRPr lang="en-US" dirty="0"/>
          </a:p>
          <a:p>
            <a:r>
              <a:rPr lang="en-US" dirty="0" smtClean="0"/>
              <a:t>Can we look at the data next month (when the last patient has been recruited), look at those who have finished the study already, and see what the </a:t>
            </a:r>
            <a:r>
              <a:rPr lang="en-US" i="1" dirty="0" smtClean="0"/>
              <a:t>overall</a:t>
            </a:r>
            <a:r>
              <a:rPr lang="en-US" dirty="0" smtClean="0"/>
              <a:t>, (pooled, blinded) response rate is?</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27</a:t>
            </a:fld>
            <a:endParaRPr lang="en-GB"/>
          </a:p>
        </p:txBody>
      </p:sp>
    </p:spTree>
    <p:extLst>
      <p:ext uri="{BB962C8B-B14F-4D97-AF65-F5344CB8AC3E}">
        <p14:creationId xmlns:p14="http://schemas.microsoft.com/office/powerpoint/2010/main" val="13098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recent request</a:t>
            </a:r>
            <a:r>
              <a:rPr lang="is-IS" dirty="0" smtClean="0"/>
              <a:t>…</a:t>
            </a:r>
            <a:endParaRPr lang="en-US" dirty="0"/>
          </a:p>
        </p:txBody>
      </p:sp>
      <p:sp>
        <p:nvSpPr>
          <p:cNvPr id="3" name="Content Placeholder 2"/>
          <p:cNvSpPr>
            <a:spLocks noGrp="1"/>
          </p:cNvSpPr>
          <p:nvPr>
            <p:ph idx="1"/>
          </p:nvPr>
        </p:nvSpPr>
        <p:spPr/>
        <p:txBody>
          <a:bodyPr/>
          <a:lstStyle/>
          <a:p>
            <a:r>
              <a:rPr lang="en-US" dirty="0" smtClean="0"/>
              <a:t>We did a very small exploratory study</a:t>
            </a:r>
          </a:p>
          <a:p>
            <a:r>
              <a:rPr lang="en-US" dirty="0" smtClean="0"/>
              <a:t>We’re now doing a definitive phase 3 study with 2 doses (neither used in phase II) and placebo</a:t>
            </a:r>
          </a:p>
          <a:p>
            <a:r>
              <a:rPr lang="en-US" dirty="0" smtClean="0"/>
              <a:t>Last patient will be recruited [next month]</a:t>
            </a:r>
          </a:p>
          <a:p>
            <a:r>
              <a:rPr lang="en-US" dirty="0" smtClean="0"/>
              <a:t>Follow-up is for 6 months</a:t>
            </a:r>
          </a:p>
          <a:p>
            <a:endParaRPr lang="en-US" dirty="0"/>
          </a:p>
          <a:p>
            <a:r>
              <a:rPr lang="en-US" dirty="0" smtClean="0"/>
              <a:t>Can we look at the data next month (when the last patient has been recruited), look at those who have finished the study already, and see what the </a:t>
            </a:r>
            <a:r>
              <a:rPr lang="en-US" i="1" dirty="0" smtClean="0"/>
              <a:t>overall</a:t>
            </a:r>
            <a:r>
              <a:rPr lang="en-US" dirty="0" smtClean="0"/>
              <a:t>, (pooled, blinded) response rate is?</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3</a:t>
            </a:fld>
            <a:endParaRPr lang="en-GB"/>
          </a:p>
        </p:txBody>
      </p:sp>
    </p:spTree>
    <p:extLst>
      <p:ext uri="{BB962C8B-B14F-4D97-AF65-F5344CB8AC3E}">
        <p14:creationId xmlns:p14="http://schemas.microsoft.com/office/powerpoint/2010/main" val="6086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recent request</a:t>
            </a:r>
            <a:r>
              <a:rPr lang="is-IS" dirty="0" smtClean="0"/>
              <a:t>…</a:t>
            </a:r>
            <a:endParaRPr lang="en-US" dirty="0"/>
          </a:p>
        </p:txBody>
      </p:sp>
      <p:sp>
        <p:nvSpPr>
          <p:cNvPr id="3" name="Content Placeholder 2"/>
          <p:cNvSpPr>
            <a:spLocks noGrp="1"/>
          </p:cNvSpPr>
          <p:nvPr>
            <p:ph idx="1"/>
          </p:nvPr>
        </p:nvSpPr>
        <p:spPr/>
        <p:txBody>
          <a:bodyPr/>
          <a:lstStyle/>
          <a:p>
            <a:r>
              <a:rPr lang="en-US" dirty="0" smtClean="0"/>
              <a:t>Their point being:</a:t>
            </a:r>
          </a:p>
          <a:p>
            <a:r>
              <a:rPr lang="en-US" dirty="0" smtClean="0"/>
              <a:t>Very little response on placebo (e.g. 10%)</a:t>
            </a:r>
          </a:p>
          <a:p>
            <a:r>
              <a:rPr lang="en-US" dirty="0" smtClean="0"/>
              <a:t>Likely very good response on active (e.g. at least 50%)</a:t>
            </a:r>
          </a:p>
          <a:p>
            <a:r>
              <a:rPr lang="en-US" dirty="0" smtClean="0"/>
              <a:t>So, expect to see about (10% + 50% + 50%) ÷ 3 </a:t>
            </a:r>
            <a:r>
              <a:rPr lang="en-US" dirty="0"/>
              <a:t>≃</a:t>
            </a:r>
            <a:r>
              <a:rPr lang="en-US" dirty="0" smtClean="0"/>
              <a:t> 37% overall</a:t>
            </a:r>
            <a:br>
              <a:rPr lang="en-US" dirty="0" smtClean="0"/>
            </a:br>
            <a:endParaRPr lang="en-US" dirty="0" smtClean="0"/>
          </a:p>
          <a:p>
            <a:endParaRPr lang="en-US" dirty="0"/>
          </a:p>
          <a:p>
            <a:r>
              <a:rPr lang="en-US" dirty="0" smtClean="0"/>
              <a:t>Can we look at the data next month (when the last patient has been recruited), look at those who have finished the study already, and see what the </a:t>
            </a:r>
            <a:r>
              <a:rPr lang="en-US" i="1" dirty="0" smtClean="0"/>
              <a:t>overall</a:t>
            </a:r>
            <a:r>
              <a:rPr lang="en-US" dirty="0" smtClean="0"/>
              <a:t>, (pooled, blinded) response rate is?</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4</a:t>
            </a:fld>
            <a:endParaRPr lang="en-GB"/>
          </a:p>
        </p:txBody>
      </p:sp>
      <p:sp>
        <p:nvSpPr>
          <p:cNvPr id="5" name="Rectangle 4"/>
          <p:cNvSpPr/>
          <p:nvPr/>
        </p:nvSpPr>
        <p:spPr>
          <a:xfrm>
            <a:off x="6457950" y="365129"/>
            <a:ext cx="2138584" cy="6447919"/>
          </a:xfrm>
          <a:prstGeom prst="rect">
            <a:avLst/>
          </a:prstGeom>
          <a:noFill/>
        </p:spPr>
        <p:txBody>
          <a:bodyPr wrap="square" lIns="91440" tIns="45720" rIns="91440" bIns="45720">
            <a:spAutoFit/>
          </a:bodyPr>
          <a:lstStyle/>
          <a:p>
            <a:pPr algn="ctr"/>
            <a:r>
              <a:rPr lang="en-GB" sz="41300" b="1" cap="none" spc="0" dirty="0" smtClean="0">
                <a:ln w="22225">
                  <a:solidFill>
                    <a:schemeClr val="accent2"/>
                  </a:solidFill>
                  <a:prstDash val="solid"/>
                </a:ln>
                <a:solidFill>
                  <a:schemeClr val="accent2">
                    <a:lumMod val="40000"/>
                    <a:lumOff val="60000"/>
                  </a:schemeClr>
                </a:solidFill>
                <a:effectLst/>
              </a:rPr>
              <a:t>?</a:t>
            </a:r>
            <a:endParaRPr lang="en-GB" sz="413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0516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I start in all this?</a:t>
            </a:r>
            <a:endParaRPr lang="en-US" dirty="0"/>
          </a:p>
        </p:txBody>
      </p:sp>
      <p:sp>
        <p:nvSpPr>
          <p:cNvPr id="3" name="Content Placeholder 2"/>
          <p:cNvSpPr>
            <a:spLocks noGrp="1"/>
          </p:cNvSpPr>
          <p:nvPr>
            <p:ph idx="1"/>
          </p:nvPr>
        </p:nvSpPr>
        <p:spPr>
          <a:xfrm>
            <a:off x="628650" y="1825625"/>
            <a:ext cx="4373656" cy="4351338"/>
          </a:xfrm>
        </p:spPr>
        <p:txBody>
          <a:bodyPr/>
          <a:lstStyle/>
          <a:p>
            <a:r>
              <a:rPr lang="en-US" dirty="0" err="1"/>
              <a:t>Wittes</a:t>
            </a:r>
            <a:r>
              <a:rPr lang="en-US" dirty="0"/>
              <a:t> J (1991) Internal pilot studies and expediting drug development (abstract</a:t>
            </a:r>
            <a:r>
              <a:rPr lang="en-US" dirty="0" smtClean="0"/>
              <a:t>). </a:t>
            </a:r>
            <a:r>
              <a:rPr lang="en-US" i="1" dirty="0" smtClean="0"/>
              <a:t>Fourteenth </a:t>
            </a:r>
            <a:r>
              <a:rPr lang="en-US" i="1" dirty="0"/>
              <a:t>Annual Midwest Biopharmaceutical Statistics Workshop</a:t>
            </a:r>
            <a:r>
              <a:rPr lang="en-US" dirty="0"/>
              <a:t>, Muncie, Indiana: Ball State University</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5</a:t>
            </a:fld>
            <a:endParaRPr lang="en-GB"/>
          </a:p>
        </p:txBody>
      </p:sp>
      <p:pic>
        <p:nvPicPr>
          <p:cNvPr id="6" name="Picture 5"/>
          <p:cNvPicPr>
            <a:picLocks noChangeAspect="1"/>
          </p:cNvPicPr>
          <p:nvPr/>
        </p:nvPicPr>
        <p:blipFill>
          <a:blip r:embed="rId2"/>
          <a:stretch>
            <a:fillRect/>
          </a:stretch>
        </p:blipFill>
        <p:spPr>
          <a:xfrm>
            <a:off x="5002306" y="477078"/>
            <a:ext cx="3979996" cy="6132442"/>
          </a:xfrm>
          <a:prstGeom prst="rect">
            <a:avLst/>
          </a:prstGeom>
        </p:spPr>
      </p:pic>
    </p:spTree>
    <p:extLst>
      <p:ext uri="{BB962C8B-B14F-4D97-AF65-F5344CB8AC3E}">
        <p14:creationId xmlns:p14="http://schemas.microsoft.com/office/powerpoint/2010/main" val="615659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t>
            </a:r>
            <a:r>
              <a:rPr lang="en-US" dirty="0" smtClean="0"/>
              <a:t>(indeed!) did </a:t>
            </a:r>
            <a:r>
              <a:rPr lang="en-US" dirty="0"/>
              <a:t>I start in all this?</a:t>
            </a:r>
          </a:p>
        </p:txBody>
      </p:sp>
      <p:sp>
        <p:nvSpPr>
          <p:cNvPr id="4" name="Slide Number Placeholder 3"/>
          <p:cNvSpPr>
            <a:spLocks noGrp="1"/>
          </p:cNvSpPr>
          <p:nvPr>
            <p:ph type="sldNum" sz="quarter" idx="12"/>
          </p:nvPr>
        </p:nvSpPr>
        <p:spPr/>
        <p:txBody>
          <a:bodyPr/>
          <a:lstStyle/>
          <a:p>
            <a:fld id="{010C7661-D78D-4349-971C-47162333B0CB}" type="slidenum">
              <a:rPr lang="en-GB" smtClean="0"/>
              <a:t>6</a:t>
            </a:fld>
            <a:endParaRPr lang="en-GB"/>
          </a:p>
        </p:txBody>
      </p:sp>
      <p:pic>
        <p:nvPicPr>
          <p:cNvPr id="6" name="Picture 5"/>
          <p:cNvPicPr>
            <a:picLocks noChangeAspect="1"/>
          </p:cNvPicPr>
          <p:nvPr/>
        </p:nvPicPr>
        <p:blipFill>
          <a:blip r:embed="rId2"/>
          <a:stretch>
            <a:fillRect/>
          </a:stretch>
        </p:blipFill>
        <p:spPr>
          <a:xfrm>
            <a:off x="536523" y="1779104"/>
            <a:ext cx="8044514" cy="4661453"/>
          </a:xfrm>
          <a:prstGeom prst="rect">
            <a:avLst/>
          </a:prstGeom>
        </p:spPr>
      </p:pic>
    </p:spTree>
    <p:extLst>
      <p:ext uri="{BB962C8B-B14F-4D97-AF65-F5344CB8AC3E}">
        <p14:creationId xmlns:p14="http://schemas.microsoft.com/office/powerpoint/2010/main" val="81226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pretty easy</a:t>
            </a:r>
            <a:r>
              <a:rPr lang="is-IS" dirty="0" smtClean="0"/>
              <a:t>…</a:t>
            </a:r>
            <a:endParaRPr lang="en-US" dirty="0"/>
          </a:p>
        </p:txBody>
      </p:sp>
      <p:sp>
        <p:nvSpPr>
          <p:cNvPr id="3" name="Content Placeholder 2"/>
          <p:cNvSpPr>
            <a:spLocks noGrp="1"/>
          </p:cNvSpPr>
          <p:nvPr>
            <p:ph idx="1"/>
          </p:nvPr>
        </p:nvSpPr>
        <p:spPr/>
        <p:txBody>
          <a:bodyPr>
            <a:normAutofit/>
          </a:bodyPr>
          <a:lstStyle/>
          <a:p>
            <a:r>
              <a:rPr lang="en-US" dirty="0" smtClean="0"/>
              <a:t>Do the sample size calculation</a:t>
            </a:r>
          </a:p>
          <a:p>
            <a:pPr lvl="1"/>
            <a:r>
              <a:rPr lang="en-US" dirty="0" smtClean="0"/>
              <a:t>Let’s say </a:t>
            </a:r>
            <a:r>
              <a:rPr lang="en-US" i="1" dirty="0" smtClean="0"/>
              <a:t>N</a:t>
            </a:r>
            <a:r>
              <a:rPr lang="en-US" dirty="0" smtClean="0"/>
              <a:t> = 1000</a:t>
            </a:r>
          </a:p>
          <a:p>
            <a:r>
              <a:rPr lang="en-US" dirty="0" smtClean="0"/>
              <a:t>Go half way</a:t>
            </a:r>
          </a:p>
          <a:p>
            <a:pPr lvl="1"/>
            <a:r>
              <a:rPr lang="en-US" dirty="0" smtClean="0"/>
              <a:t>So </a:t>
            </a:r>
            <a:r>
              <a:rPr lang="en-US" i="1" dirty="0" smtClean="0"/>
              <a:t>N</a:t>
            </a:r>
            <a:r>
              <a:rPr lang="en-US" dirty="0" smtClean="0"/>
              <a:t> = 500</a:t>
            </a:r>
          </a:p>
          <a:p>
            <a:r>
              <a:rPr lang="en-US" dirty="0" smtClean="0"/>
              <a:t>Recalculate the sample size</a:t>
            </a:r>
          </a:p>
          <a:p>
            <a:pPr lvl="1"/>
            <a:r>
              <a:rPr lang="en-US" dirty="0" smtClean="0"/>
              <a:t>OK, new </a:t>
            </a:r>
            <a:r>
              <a:rPr lang="en-US" i="1" dirty="0" smtClean="0"/>
              <a:t>N</a:t>
            </a:r>
            <a:r>
              <a:rPr lang="en-US" dirty="0" smtClean="0"/>
              <a:t>, let’s call it </a:t>
            </a:r>
            <a:r>
              <a:rPr lang="en-US" i="1" dirty="0" smtClean="0"/>
              <a:t>N</a:t>
            </a:r>
            <a:r>
              <a:rPr lang="en-US" dirty="0" smtClean="0"/>
              <a:t>*</a:t>
            </a:r>
          </a:p>
          <a:p>
            <a:r>
              <a:rPr lang="en-US" dirty="0" smtClean="0"/>
              <a:t>Recruit total of </a:t>
            </a:r>
            <a:r>
              <a:rPr lang="en-US" i="1" dirty="0" smtClean="0"/>
              <a:t>N</a:t>
            </a:r>
            <a:r>
              <a:rPr lang="en-US" dirty="0" smtClean="0"/>
              <a:t>* patients</a:t>
            </a:r>
          </a:p>
          <a:p>
            <a:r>
              <a:rPr lang="en-US" dirty="0" smtClean="0"/>
              <a:t>And then</a:t>
            </a:r>
            <a:r>
              <a:rPr lang="is-IS" dirty="0" smtClean="0"/>
              <a:t>…</a:t>
            </a:r>
          </a:p>
          <a:p>
            <a:pPr lvl="1"/>
            <a:r>
              <a:rPr lang="en-US" dirty="0" smtClean="0"/>
              <a:t>Stop</a:t>
            </a:r>
          </a:p>
          <a:p>
            <a:pPr lvl="1"/>
            <a:r>
              <a:rPr lang="en-US" dirty="0" smtClean="0"/>
              <a:t>Unblind</a:t>
            </a:r>
          </a:p>
          <a:p>
            <a:pPr lvl="1"/>
            <a:r>
              <a:rPr lang="en-US" dirty="0" smtClean="0"/>
              <a:t>Analyse</a:t>
            </a:r>
          </a:p>
          <a:p>
            <a:pPr lvl="1"/>
            <a:r>
              <a:rPr lang="en-US" dirty="0" smtClean="0"/>
              <a:t>Publish</a:t>
            </a:r>
          </a:p>
          <a:p>
            <a:pPr lvl="1"/>
            <a:r>
              <a:rPr lang="en-US" dirty="0" smtClean="0"/>
              <a:t>Collect Nobel Prize</a:t>
            </a:r>
            <a:endParaRPr lang="en-US" dirty="0"/>
          </a:p>
        </p:txBody>
      </p:sp>
      <p:sp>
        <p:nvSpPr>
          <p:cNvPr id="4" name="Slide Number Placeholder 3"/>
          <p:cNvSpPr>
            <a:spLocks noGrp="1"/>
          </p:cNvSpPr>
          <p:nvPr>
            <p:ph type="sldNum" sz="quarter" idx="12"/>
          </p:nvPr>
        </p:nvSpPr>
        <p:spPr/>
        <p:txBody>
          <a:bodyPr/>
          <a:lstStyle/>
          <a:p>
            <a:fld id="{010C7661-D78D-4349-971C-47162333B0CB}" type="slidenum">
              <a:rPr lang="en-GB" smtClean="0"/>
              <a:t>7</a:t>
            </a:fld>
            <a:endParaRPr lang="en-GB"/>
          </a:p>
        </p:txBody>
      </p:sp>
    </p:spTree>
    <p:extLst>
      <p:ext uri="{BB962C8B-B14F-4D97-AF65-F5344CB8AC3E}">
        <p14:creationId xmlns:p14="http://schemas.microsoft.com/office/powerpoint/2010/main" val="65956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left)">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left)">
                                      <p:cBhvr>
                                        <p:cTn id="12" dur="500"/>
                                        <p:tgtEl>
                                          <p:spTgt spid="3">
                                            <p:txEl>
                                              <p:pRg st="8" end="8"/>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ipe(left)">
                                      <p:cBhvr>
                                        <p:cTn id="16" dur="1000"/>
                                        <p:tgtEl>
                                          <p:spTgt spid="3">
                                            <p:txEl>
                                              <p:pRg st="9" end="9"/>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wipe(left)">
                                      <p:cBhvr>
                                        <p:cTn id="20" dur="1000"/>
                                        <p:tgtEl>
                                          <p:spTgt spid="3">
                                            <p:txEl>
                                              <p:pRg st="10" end="10"/>
                                            </p:txEl>
                                          </p:spTgt>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wipe(left)">
                                      <p:cBhvr>
                                        <p:cTn id="24" dur="1000"/>
                                        <p:tgtEl>
                                          <p:spTgt spid="3">
                                            <p:txEl>
                                              <p:pRg st="11" end="11"/>
                                            </p:txEl>
                                          </p:spTgt>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wipe(left)">
                                      <p:cBhvr>
                                        <p:cTn id="28"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pretty easy</a:t>
            </a:r>
            <a:r>
              <a:rPr lang="is-IS" dirty="0" smtClean="0"/>
              <a:t>…</a:t>
            </a:r>
            <a:endParaRPr lang="en-US" dirty="0"/>
          </a:p>
        </p:txBody>
      </p:sp>
      <p:sp>
        <p:nvSpPr>
          <p:cNvPr id="3" name="Content Placeholder 2"/>
          <p:cNvSpPr>
            <a:spLocks noGrp="1"/>
          </p:cNvSpPr>
          <p:nvPr>
            <p:ph idx="1"/>
          </p:nvPr>
        </p:nvSpPr>
        <p:spPr/>
        <p:txBody>
          <a:bodyPr>
            <a:normAutofit/>
          </a:bodyPr>
          <a:lstStyle/>
          <a:p>
            <a:r>
              <a:rPr lang="en-US" dirty="0" smtClean="0"/>
              <a:t>Some questions and obstacles</a:t>
            </a:r>
            <a:r>
              <a:rPr lang="is-IS" dirty="0" smtClean="0"/>
              <a:t>…</a:t>
            </a:r>
          </a:p>
          <a:p>
            <a:endParaRPr lang="is-IS" dirty="0"/>
          </a:p>
          <a:p>
            <a:r>
              <a:rPr lang="en-US" dirty="0" smtClean="0"/>
              <a:t>W</a:t>
            </a:r>
            <a:r>
              <a:rPr lang="is-IS" dirty="0" smtClean="0"/>
              <a:t>hy half way?</a:t>
            </a:r>
          </a:p>
          <a:p>
            <a:r>
              <a:rPr lang="en-US" dirty="0" smtClean="0"/>
              <a:t>W</a:t>
            </a:r>
            <a:r>
              <a:rPr lang="is-IS" dirty="0" smtClean="0"/>
              <a:t>hy not?</a:t>
            </a:r>
          </a:p>
          <a:p>
            <a:r>
              <a:rPr lang="en-US" dirty="0" smtClean="0"/>
              <a:t>S</a:t>
            </a:r>
            <a:r>
              <a:rPr lang="is-IS" dirty="0" smtClean="0"/>
              <a:t>eems a bit irrelevant</a:t>
            </a:r>
            <a:br>
              <a:rPr lang="is-IS" dirty="0" smtClean="0"/>
            </a:br>
            <a:r>
              <a:rPr lang="is-IS" dirty="0" smtClean="0"/>
              <a:t>(certainly if you’re in the 1000’s)</a:t>
            </a:r>
            <a:endParaRPr lang="en-US" dirty="0"/>
          </a:p>
          <a:p>
            <a:endParaRPr lang="en-US" dirty="0"/>
          </a:p>
          <a:p>
            <a:r>
              <a:rPr lang="en-US" dirty="0" smtClean="0"/>
              <a:t>Thou shalt not allow </a:t>
            </a:r>
            <a:r>
              <a:rPr lang="en-US" i="1" dirty="0" smtClean="0"/>
              <a:t>N</a:t>
            </a:r>
            <a:r>
              <a:rPr lang="en-US" dirty="0" smtClean="0"/>
              <a:t>* to be</a:t>
            </a:r>
            <a:br>
              <a:rPr lang="en-US" dirty="0" smtClean="0"/>
            </a:br>
            <a:r>
              <a:rPr lang="en-US" dirty="0" smtClean="0"/>
              <a:t>smaller than </a:t>
            </a:r>
            <a:r>
              <a:rPr lang="en-US" i="1" dirty="0" smtClean="0"/>
              <a:t>N</a:t>
            </a:r>
            <a:endParaRPr lang="is-IS" i="1" dirty="0" smtClean="0"/>
          </a:p>
        </p:txBody>
      </p:sp>
      <p:sp>
        <p:nvSpPr>
          <p:cNvPr id="4" name="Slide Number Placeholder 3"/>
          <p:cNvSpPr>
            <a:spLocks noGrp="1"/>
          </p:cNvSpPr>
          <p:nvPr>
            <p:ph type="sldNum" sz="quarter" idx="12"/>
          </p:nvPr>
        </p:nvSpPr>
        <p:spPr/>
        <p:txBody>
          <a:bodyPr/>
          <a:lstStyle/>
          <a:p>
            <a:fld id="{010C7661-D78D-4349-971C-47162333B0CB}" type="slidenum">
              <a:rPr lang="en-GB" smtClean="0"/>
              <a:t>8</a:t>
            </a:fld>
            <a:endParaRPr lang="en-GB"/>
          </a:p>
        </p:txBody>
      </p:sp>
      <p:pic>
        <p:nvPicPr>
          <p:cNvPr id="5" name="Picture 4"/>
          <p:cNvPicPr>
            <a:picLocks noChangeAspect="1"/>
          </p:cNvPicPr>
          <p:nvPr/>
        </p:nvPicPr>
        <p:blipFill>
          <a:blip r:embed="rId2"/>
          <a:stretch>
            <a:fillRect/>
          </a:stretch>
        </p:blipFill>
        <p:spPr>
          <a:xfrm>
            <a:off x="4572000" y="2199015"/>
            <a:ext cx="4216997" cy="4067645"/>
          </a:xfrm>
          <a:prstGeom prst="rect">
            <a:avLst/>
          </a:prstGeom>
        </p:spPr>
      </p:pic>
    </p:spTree>
    <p:extLst>
      <p:ext uri="{BB962C8B-B14F-4D97-AF65-F5344CB8AC3E}">
        <p14:creationId xmlns:p14="http://schemas.microsoft.com/office/powerpoint/2010/main" val="20883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r>
              <a:rPr lang="is-IS" dirty="0" smtClean="0"/>
              <a:t>…</a:t>
            </a:r>
            <a:endParaRPr lang="en-US" dirty="0"/>
          </a:p>
        </p:txBody>
      </p:sp>
      <p:sp>
        <p:nvSpPr>
          <p:cNvPr id="3" name="Content Placeholder 2"/>
          <p:cNvSpPr>
            <a:spLocks noGrp="1"/>
          </p:cNvSpPr>
          <p:nvPr>
            <p:ph idx="1"/>
          </p:nvPr>
        </p:nvSpPr>
        <p:spPr/>
        <p:txBody>
          <a:bodyPr>
            <a:normAutofit/>
          </a:bodyPr>
          <a:lstStyle/>
          <a:p>
            <a:r>
              <a:rPr lang="en-US" dirty="0" smtClean="0"/>
              <a:t>Thou shalt not allow </a:t>
            </a:r>
            <a:r>
              <a:rPr lang="en-US" i="1" dirty="0" smtClean="0"/>
              <a:t>N</a:t>
            </a:r>
            <a:r>
              <a:rPr lang="en-US" dirty="0" smtClean="0"/>
              <a:t>* to be smaller than </a:t>
            </a:r>
            <a:r>
              <a:rPr lang="en-US" i="1" dirty="0" smtClean="0"/>
              <a:t>N</a:t>
            </a:r>
            <a:endParaRPr lang="en-US" dirty="0" smtClean="0"/>
          </a:p>
          <a:p>
            <a:endParaRPr lang="en-US" dirty="0" smtClean="0"/>
          </a:p>
          <a:p>
            <a:r>
              <a:rPr lang="en-US" dirty="0" smtClean="0"/>
              <a:t>If we re-calculate </a:t>
            </a:r>
            <a:r>
              <a:rPr lang="en-US" i="1" dirty="0" smtClean="0"/>
              <a:t>N</a:t>
            </a:r>
            <a:r>
              <a:rPr lang="en-US" dirty="0" smtClean="0"/>
              <a:t> → </a:t>
            </a:r>
            <a:r>
              <a:rPr lang="en-US" i="1" dirty="0" smtClean="0"/>
              <a:t>N</a:t>
            </a:r>
            <a:r>
              <a:rPr lang="en-US" dirty="0" smtClean="0"/>
              <a:t>* at 50%, then</a:t>
            </a:r>
            <a:r>
              <a:rPr lang="is-IS" dirty="0" smtClean="0"/>
              <a:t>…</a:t>
            </a:r>
          </a:p>
          <a:p>
            <a:endParaRPr lang="en-US" dirty="0"/>
          </a:p>
          <a:p>
            <a:pPr marL="342891" lvl="1" indent="0">
              <a:buNone/>
            </a:pPr>
            <a:r>
              <a:rPr lang="en-US" sz="2400" dirty="0" smtClean="0"/>
              <a:t>If </a:t>
            </a:r>
            <a:r>
              <a:rPr lang="en-US" sz="2400" i="1" dirty="0" smtClean="0"/>
              <a:t>N</a:t>
            </a:r>
            <a:r>
              <a:rPr lang="en-US" sz="2400" dirty="0" smtClean="0"/>
              <a:t> = 1000 and </a:t>
            </a:r>
            <a:r>
              <a:rPr lang="en-US" sz="2400" i="1" dirty="0" smtClean="0"/>
              <a:t>N</a:t>
            </a:r>
            <a:r>
              <a:rPr lang="en-US" sz="2400" dirty="0" smtClean="0"/>
              <a:t>* = 900; why can’t I reduce </a:t>
            </a:r>
            <a:r>
              <a:rPr lang="en-US" sz="2400" i="1" dirty="0" smtClean="0"/>
              <a:t>N</a:t>
            </a:r>
            <a:r>
              <a:rPr lang="en-US" sz="2400" dirty="0" smtClean="0"/>
              <a:t> to </a:t>
            </a:r>
            <a:r>
              <a:rPr lang="en-US" sz="2400" i="1" dirty="0" smtClean="0"/>
              <a:t>N</a:t>
            </a:r>
            <a:r>
              <a:rPr lang="en-US" sz="2400" dirty="0" smtClean="0"/>
              <a:t>*?</a:t>
            </a:r>
          </a:p>
          <a:p>
            <a:pPr marL="342891" lvl="1" indent="0">
              <a:buNone/>
            </a:pPr>
            <a:r>
              <a:rPr lang="en-US" sz="2400" dirty="0"/>
              <a:t>If </a:t>
            </a:r>
            <a:r>
              <a:rPr lang="en-US" sz="2400" i="1" dirty="0"/>
              <a:t>N</a:t>
            </a:r>
            <a:r>
              <a:rPr lang="en-US" sz="2400" dirty="0"/>
              <a:t> = 1000 and </a:t>
            </a:r>
            <a:r>
              <a:rPr lang="en-US" sz="2400" i="1" dirty="0"/>
              <a:t>N</a:t>
            </a:r>
            <a:r>
              <a:rPr lang="en-US" sz="2400" dirty="0"/>
              <a:t>* = </a:t>
            </a:r>
            <a:r>
              <a:rPr lang="en-US" sz="2400" dirty="0" smtClean="0"/>
              <a:t>600</a:t>
            </a:r>
            <a:r>
              <a:rPr lang="en-US" sz="2400" dirty="0"/>
              <a:t>; </a:t>
            </a:r>
            <a:r>
              <a:rPr lang="en-US" sz="2400" dirty="0" smtClean="0"/>
              <a:t>can </a:t>
            </a:r>
            <a:r>
              <a:rPr lang="en-US" sz="2400" dirty="0"/>
              <a:t>I reduce </a:t>
            </a:r>
            <a:r>
              <a:rPr lang="en-US" sz="2400" i="1" dirty="0"/>
              <a:t>N</a:t>
            </a:r>
            <a:r>
              <a:rPr lang="en-US" sz="2400" dirty="0"/>
              <a:t> to </a:t>
            </a:r>
            <a:r>
              <a:rPr lang="en-US" sz="2400" i="1" dirty="0"/>
              <a:t>N</a:t>
            </a:r>
            <a:r>
              <a:rPr lang="en-US" sz="2400" dirty="0" smtClean="0"/>
              <a:t>*?</a:t>
            </a:r>
          </a:p>
          <a:p>
            <a:pPr marL="342891" lvl="1" indent="0">
              <a:buNone/>
            </a:pPr>
            <a:r>
              <a:rPr lang="en-US" sz="2400" dirty="0"/>
              <a:t>If </a:t>
            </a:r>
            <a:r>
              <a:rPr lang="en-US" sz="2400" i="1" dirty="0"/>
              <a:t>N</a:t>
            </a:r>
            <a:r>
              <a:rPr lang="en-US" sz="2400" dirty="0"/>
              <a:t> = 1000 and </a:t>
            </a:r>
            <a:r>
              <a:rPr lang="en-US" sz="2400" i="1" dirty="0"/>
              <a:t>N</a:t>
            </a:r>
            <a:r>
              <a:rPr lang="en-US" sz="2400" dirty="0"/>
              <a:t>* = </a:t>
            </a:r>
            <a:r>
              <a:rPr lang="en-US" sz="2400" dirty="0" smtClean="0"/>
              <a:t>400</a:t>
            </a:r>
            <a:r>
              <a:rPr lang="en-US" sz="2400" dirty="0"/>
              <a:t>; </a:t>
            </a:r>
            <a:r>
              <a:rPr lang="en-US" sz="2400" dirty="0" smtClean="0"/>
              <a:t>can I stop recruitment?</a:t>
            </a:r>
            <a:endParaRPr lang="is-IS" sz="2400" dirty="0"/>
          </a:p>
          <a:p>
            <a:endParaRPr lang="is-IS" dirty="0"/>
          </a:p>
          <a:p>
            <a:endParaRPr lang="is-IS" dirty="0" smtClean="0"/>
          </a:p>
        </p:txBody>
      </p:sp>
      <p:sp>
        <p:nvSpPr>
          <p:cNvPr id="4" name="Slide Number Placeholder 3"/>
          <p:cNvSpPr>
            <a:spLocks noGrp="1"/>
          </p:cNvSpPr>
          <p:nvPr>
            <p:ph type="sldNum" sz="quarter" idx="12"/>
          </p:nvPr>
        </p:nvSpPr>
        <p:spPr/>
        <p:txBody>
          <a:bodyPr/>
          <a:lstStyle/>
          <a:p>
            <a:fld id="{010C7661-D78D-4349-971C-47162333B0CB}" type="slidenum">
              <a:rPr lang="en-GB" smtClean="0"/>
              <a:t>9</a:t>
            </a:fld>
            <a:endParaRPr lang="en-GB"/>
          </a:p>
        </p:txBody>
      </p:sp>
    </p:spTree>
    <p:extLst>
      <p:ext uri="{BB962C8B-B14F-4D97-AF65-F5344CB8AC3E}">
        <p14:creationId xmlns:p14="http://schemas.microsoft.com/office/powerpoint/2010/main" val="50193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TCT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T PowerPoint" id="{1588D7F1-0EEE-4408-B8A5-49D6BB35BDFF}" vid="{E0AD3D91-0C37-4FB5-8CC6-D03CD0DB8D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CTCT PowerPoint</Template>
  <TotalTime>636</TotalTime>
  <Words>1349</Words>
  <Application>Microsoft Macintosh PowerPoint</Application>
  <PresentationFormat>On-screen Show (4:3)</PresentationFormat>
  <Paragraphs>225</Paragraphs>
  <Slides>27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American Typewriter</vt:lpstr>
      <vt:lpstr>Arial</vt:lpstr>
      <vt:lpstr>Athelas</vt:lpstr>
      <vt:lpstr>Avenir Book</vt:lpstr>
      <vt:lpstr>Bernard MT Condensed</vt:lpstr>
      <vt:lpstr>Calibri</vt:lpstr>
      <vt:lpstr>Calibri Light</vt:lpstr>
      <vt:lpstr>Chalkduster</vt:lpstr>
      <vt:lpstr>Euphemia UCAS</vt:lpstr>
      <vt:lpstr>Lucida Handwriting</vt:lpstr>
      <vt:lpstr>Rockwell Extra Bold</vt:lpstr>
      <vt:lpstr>Times</vt:lpstr>
      <vt:lpstr>CTCT PowerPoint</vt:lpstr>
      <vt:lpstr>Sample size re-assessment – some random observations</vt:lpstr>
      <vt:lpstr>The plan…</vt:lpstr>
      <vt:lpstr>A recent request…</vt:lpstr>
      <vt:lpstr>A recent request…</vt:lpstr>
      <vt:lpstr>Where did I start in all this?</vt:lpstr>
      <vt:lpstr>Where (indeed!) did I start in all this?</vt:lpstr>
      <vt:lpstr>It’s all pretty easy…</vt:lpstr>
      <vt:lpstr>It’s all pretty easy…</vt:lpstr>
      <vt:lpstr>Questions…</vt:lpstr>
      <vt:lpstr>Questions… Solutions...?</vt:lpstr>
      <vt:lpstr>Solutions...?</vt:lpstr>
      <vt:lpstr>Key contribution(s)…</vt:lpstr>
      <vt:lpstr>How small can the internal-pilot be?</vt:lpstr>
      <vt:lpstr>How small can the internal-pilot be?</vt:lpstr>
      <vt:lpstr>How small can’t the internal-pilot be?</vt:lpstr>
      <vt:lpstr>Questions… Solutions...?</vt:lpstr>
      <vt:lpstr>Where does it all go wrong? (At least, for me)</vt:lpstr>
      <vt:lpstr>How small can’t the internal-pilot be?</vt:lpstr>
      <vt:lpstr>Where does it all go wrong? (At least, for me)</vt:lpstr>
      <vt:lpstr>Where else has it gone wrong? What can sponsors see?</vt:lpstr>
      <vt:lpstr>Where else has it gone wrong? What can sponsors see?</vt:lpstr>
      <vt:lpstr>Where else has it gone wrong? What can sponsors see?</vt:lpstr>
      <vt:lpstr>Where else has it gone wrong? What can sponsors see?</vt:lpstr>
      <vt:lpstr>Again and again…</vt:lpstr>
      <vt:lpstr>Where else has it gone wrong? What can sponsors see?</vt:lpstr>
      <vt:lpstr>The (general) issue is… Can the sponsor look at blinded data?</vt:lpstr>
      <vt:lpstr>That recent request…</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Day</dc:creator>
  <cp:lastModifiedBy>Simon Day</cp:lastModifiedBy>
  <cp:revision>58</cp:revision>
  <dcterms:created xsi:type="dcterms:W3CDTF">2013-05-05T17:12:16Z</dcterms:created>
  <dcterms:modified xsi:type="dcterms:W3CDTF">2016-10-29T07:21:53Z</dcterms:modified>
</cp:coreProperties>
</file>