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40"/>
  </p:notesMasterIdLst>
  <p:sldIdLst>
    <p:sldId id="333" r:id="rId5"/>
    <p:sldId id="368" r:id="rId6"/>
    <p:sldId id="382" r:id="rId7"/>
    <p:sldId id="365" r:id="rId8"/>
    <p:sldId id="363" r:id="rId9"/>
    <p:sldId id="364" r:id="rId10"/>
    <p:sldId id="367" r:id="rId11"/>
    <p:sldId id="385" r:id="rId12"/>
    <p:sldId id="375" r:id="rId13"/>
    <p:sldId id="391" r:id="rId14"/>
    <p:sldId id="380" r:id="rId15"/>
    <p:sldId id="386" r:id="rId16"/>
    <p:sldId id="369" r:id="rId17"/>
    <p:sldId id="387" r:id="rId18"/>
    <p:sldId id="379" r:id="rId19"/>
    <p:sldId id="377" r:id="rId20"/>
    <p:sldId id="389" r:id="rId21"/>
    <p:sldId id="392" r:id="rId22"/>
    <p:sldId id="388" r:id="rId23"/>
    <p:sldId id="378" r:id="rId24"/>
    <p:sldId id="393" r:id="rId25"/>
    <p:sldId id="396" r:id="rId26"/>
    <p:sldId id="399" r:id="rId27"/>
    <p:sldId id="407" r:id="rId28"/>
    <p:sldId id="400" r:id="rId29"/>
    <p:sldId id="395" r:id="rId30"/>
    <p:sldId id="373" r:id="rId31"/>
    <p:sldId id="405" r:id="rId32"/>
    <p:sldId id="401" r:id="rId33"/>
    <p:sldId id="372" r:id="rId34"/>
    <p:sldId id="402" r:id="rId35"/>
    <p:sldId id="371" r:id="rId36"/>
    <p:sldId id="406" r:id="rId37"/>
    <p:sldId id="361" r:id="rId38"/>
    <p:sldId id="362" r:id="rId39"/>
  </p:sldIdLst>
  <p:sldSz cx="9144000" cy="5143500" type="screen16x9"/>
  <p:notesSz cx="6797675" cy="9928225"/>
  <p:defaultTex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91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xBIB Bell,Dr.,James (MED BDS) EXTERNAL" initials="zB(BE" lastIdx="1" clrIdx="0">
    <p:extLst>
      <p:ext uri="{19B8F6BF-5375-455C-9EA6-DF929625EA0E}">
        <p15:presenceInfo xmlns:p15="http://schemas.microsoft.com/office/powerpoint/2012/main" userId="S::james.bell.ext@boehringer-ingelheim.com::4b05772b-2978-4bf4-93c5-0933053c3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6AAF2"/>
    <a:srgbClr val="390EF2"/>
    <a:srgbClr val="CBDAF9"/>
    <a:srgbClr val="CCE9AD"/>
    <a:srgbClr val="2E019D"/>
    <a:srgbClr val="3201AB"/>
    <a:srgbClr val="027810"/>
    <a:srgbClr val="FF6600"/>
    <a:srgbClr val="598AE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92ADA-70F3-4AE9-A865-A6F571D0EE17}" v="55" dt="2021-04-28T13:18:01.8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81501" autoAdjust="0"/>
  </p:normalViewPr>
  <p:slideViewPr>
    <p:cSldViewPr>
      <p:cViewPr varScale="1">
        <p:scale>
          <a:sx n="118" d="100"/>
          <a:sy n="118" d="100"/>
        </p:scale>
        <p:origin x="1536" y="96"/>
      </p:cViewPr>
      <p:guideLst>
        <p:guide orient="horz" pos="2913"/>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endParaRPr lang="en-US" altLang="en-US"/>
          </a:p>
        </p:txBody>
      </p:sp>
      <p:sp>
        <p:nvSpPr>
          <p:cNvPr id="399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endParaRPr lang="en-US" altLang="en-US"/>
          </a:p>
        </p:txBody>
      </p:sp>
      <p:sp>
        <p:nvSpPr>
          <p:cNvPr id="286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99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endParaRPr lang="en-US" altLang="en-US"/>
          </a:p>
        </p:txBody>
      </p:sp>
      <p:sp>
        <p:nvSpPr>
          <p:cNvPr id="3994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fld id="{0E7CE0FD-2BED-474E-B8E3-3BCE4F64EC81}" type="slidenum">
              <a:rPr lang="en-GB" altLang="en-US"/>
              <a:pPr/>
              <a:t>‹#›</a:t>
            </a:fld>
            <a:endParaRPr lang="en-GB" altLang="en-US"/>
          </a:p>
        </p:txBody>
      </p:sp>
    </p:spTree>
    <p:extLst>
      <p:ext uri="{BB962C8B-B14F-4D97-AF65-F5344CB8AC3E}">
        <p14:creationId xmlns:p14="http://schemas.microsoft.com/office/powerpoint/2010/main" val="2079565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10</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5973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11</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charset="0"/>
              <a:buChar char="•"/>
            </a:pPr>
            <a:r>
              <a:rPr lang="en-GB" altLang="en-US" sz="1600" b="0" dirty="0">
                <a:cs typeface="Times New Roman" panose="02020603050405020304" pitchFamily="18" charset="0"/>
              </a:rPr>
              <a:t>Lots of possible approaches, all more complex than needed in MAR hypothetical estimation</a:t>
            </a:r>
          </a:p>
          <a:p>
            <a:pPr lvl="1">
              <a:buFont typeface="Arial" charset="0"/>
              <a:buChar char="•"/>
            </a:pPr>
            <a:r>
              <a:rPr lang="en-GB" altLang="en-US" sz="1600" b="0" dirty="0">
                <a:cs typeface="Times New Roman" panose="02020603050405020304" pitchFamily="18" charset="0"/>
              </a:rPr>
              <a:t>Many carried over directly from MNAR sensitivity analyses</a:t>
            </a:r>
          </a:p>
          <a:p>
            <a:pPr eaLnBrk="1" hangingPunct="1"/>
            <a:endParaRPr lang="en-US" altLang="en-US" dirty="0"/>
          </a:p>
        </p:txBody>
      </p:sp>
    </p:spTree>
    <p:extLst>
      <p:ext uri="{BB962C8B-B14F-4D97-AF65-F5344CB8AC3E}">
        <p14:creationId xmlns:p14="http://schemas.microsoft.com/office/powerpoint/2010/main" val="134199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12</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85039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13</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May incentivise poor data collection practices</a:t>
            </a:r>
          </a:p>
          <a:p>
            <a:pPr eaLnBrk="1" hangingPunct="1"/>
            <a:endParaRPr lang="en-US" altLang="en-US" dirty="0"/>
          </a:p>
        </p:txBody>
      </p:sp>
    </p:spTree>
    <p:extLst>
      <p:ext uri="{BB962C8B-B14F-4D97-AF65-F5344CB8AC3E}">
        <p14:creationId xmlns:p14="http://schemas.microsoft.com/office/powerpoint/2010/main" val="1747769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14</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13546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15</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charset="0"/>
              <a:buChar char="•"/>
            </a:pPr>
            <a:r>
              <a:rPr lang="en-GB" altLang="en-US" sz="1300" b="0" dirty="0">
                <a:cs typeface="Times New Roman" panose="02020603050405020304" pitchFamily="18" charset="0"/>
              </a:rPr>
              <a:t>Includes:</a:t>
            </a:r>
          </a:p>
          <a:p>
            <a:pPr lvl="1">
              <a:buFont typeface="Arial" charset="0"/>
              <a:buChar char="•"/>
            </a:pPr>
            <a:r>
              <a:rPr lang="en-GB" altLang="en-US" sz="1300" b="0" dirty="0">
                <a:cs typeface="Times New Roman" panose="02020603050405020304" pitchFamily="18" charset="0"/>
              </a:rPr>
              <a:t>Jump-to-reference &amp; “washout imputation” (immediate loss of treatment effect)</a:t>
            </a:r>
          </a:p>
          <a:p>
            <a:pPr lvl="1">
              <a:buFont typeface="Arial" charset="0"/>
              <a:buChar char="•"/>
            </a:pPr>
            <a:r>
              <a:rPr lang="en-GB" altLang="en-US" sz="1300" b="0" dirty="0">
                <a:cs typeface="Times New Roman" panose="02020603050405020304" pitchFamily="18" charset="0"/>
              </a:rPr>
              <a:t>Copy-increment-to-reference (no further treatment effect beyond that already accrued)</a:t>
            </a:r>
          </a:p>
          <a:p>
            <a:pPr lvl="1">
              <a:buFont typeface="Arial" charset="0"/>
              <a:buChar char="•"/>
            </a:pPr>
            <a:r>
              <a:rPr lang="en-GB" altLang="en-US" sz="1300" b="0" dirty="0">
                <a:cs typeface="Times New Roman" panose="02020603050405020304" pitchFamily="18" charset="0"/>
              </a:rPr>
              <a:t>Zero-treatment-effect ML (set treatment effect to zero for missing data)</a:t>
            </a:r>
          </a:p>
          <a:p>
            <a:pPr eaLnBrk="1" hangingPunct="1"/>
            <a:endParaRPr lang="en-US" altLang="en-US" dirty="0"/>
          </a:p>
        </p:txBody>
      </p:sp>
    </p:spTree>
    <p:extLst>
      <p:ext uri="{BB962C8B-B14F-4D97-AF65-F5344CB8AC3E}">
        <p14:creationId xmlns:p14="http://schemas.microsoft.com/office/powerpoint/2010/main" val="1447732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16</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Penalised MI has similar problem; the penalty is known (rather than estimated) and arbitrary</a:t>
            </a:r>
          </a:p>
          <a:p>
            <a:pPr eaLnBrk="1" hangingPunct="1"/>
            <a:endParaRPr lang="en-US" altLang="en-US" dirty="0"/>
          </a:p>
        </p:txBody>
      </p:sp>
    </p:spTree>
    <p:extLst>
      <p:ext uri="{BB962C8B-B14F-4D97-AF65-F5344CB8AC3E}">
        <p14:creationId xmlns:p14="http://schemas.microsoft.com/office/powerpoint/2010/main" val="347653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17</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0992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18</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charset="0"/>
              <a:buChar char="•"/>
            </a:pPr>
            <a:r>
              <a:rPr lang="en-GB" altLang="en-US" sz="1400" b="0" dirty="0">
                <a:cs typeface="Times New Roman" panose="02020603050405020304" pitchFamily="18" charset="0"/>
              </a:rPr>
              <a:t>Via MI: Off-treatment MI approaches</a:t>
            </a:r>
          </a:p>
          <a:p>
            <a:pPr lvl="1">
              <a:buFont typeface="Arial" charset="0"/>
              <a:buChar char="•"/>
            </a:pPr>
            <a:r>
              <a:rPr lang="en-GB" altLang="en-US" sz="1400" b="0" dirty="0">
                <a:cs typeface="Times New Roman" panose="02020603050405020304" pitchFamily="18" charset="0"/>
              </a:rPr>
              <a:t>Via ML: Time-dependent-covariate MMRM, or joint models</a:t>
            </a:r>
          </a:p>
          <a:p>
            <a:pPr lvl="1">
              <a:buFont typeface="Arial" charset="0"/>
              <a:buChar char="•"/>
            </a:pPr>
            <a:endParaRPr lang="en-GB" altLang="en-US" sz="1400" b="0" dirty="0">
              <a:cs typeface="Times New Roman" panose="02020603050405020304" pitchFamily="18" charset="0"/>
            </a:endParaRPr>
          </a:p>
          <a:p>
            <a:pPr marL="457200" marR="0" lvl="1" indent="0" algn="l" defTabSz="914400" rtl="0" eaLnBrk="0" fontAlgn="base" latinLnBrk="0" hangingPunct="0">
              <a:lnSpc>
                <a:spcPct val="100000"/>
              </a:lnSpc>
              <a:spcBef>
                <a:spcPct val="30000"/>
              </a:spcBef>
              <a:spcAft>
                <a:spcPct val="0"/>
              </a:spcAft>
              <a:buClrTx/>
              <a:buSzTx/>
              <a:buFont typeface="Arial" charset="0"/>
              <a:buChar char="•"/>
              <a:tabLst/>
              <a:defRPr/>
            </a:pPr>
            <a:r>
              <a:rPr lang="en-GB" altLang="en-US" sz="1400" b="0" dirty="0">
                <a:cs typeface="Times New Roman" panose="02020603050405020304" pitchFamily="18" charset="0"/>
              </a:rPr>
              <a:t>May struggle with heterogeneous discontinuation</a:t>
            </a:r>
          </a:p>
          <a:p>
            <a:pPr lvl="1">
              <a:buFont typeface="Arial" charset="0"/>
              <a:buChar char="•"/>
            </a:pPr>
            <a:endParaRPr lang="en-GB" altLang="en-US" sz="1400" b="0" dirty="0">
              <a:cs typeface="Times New Roman" panose="02020603050405020304" pitchFamily="18" charset="0"/>
            </a:endParaRPr>
          </a:p>
          <a:p>
            <a:pPr eaLnBrk="1" hangingPunct="1"/>
            <a:endParaRPr lang="en-US" altLang="en-US" dirty="0"/>
          </a:p>
        </p:txBody>
      </p:sp>
    </p:spTree>
    <p:extLst>
      <p:ext uri="{BB962C8B-B14F-4D97-AF65-F5344CB8AC3E}">
        <p14:creationId xmlns:p14="http://schemas.microsoft.com/office/powerpoint/2010/main" val="359279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19</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2403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Treatment policy is difficult to estimate and interpret for conceptual and logistical reasons</a:t>
            </a:r>
          </a:p>
          <a:p>
            <a:pPr eaLnBrk="1" hangingPunct="1"/>
            <a:endParaRPr lang="en-US" altLang="en-US" dirty="0"/>
          </a:p>
        </p:txBody>
      </p:sp>
    </p:spTree>
    <p:extLst>
      <p:ext uri="{BB962C8B-B14F-4D97-AF65-F5344CB8AC3E}">
        <p14:creationId xmlns:p14="http://schemas.microsoft.com/office/powerpoint/2010/main" val="2051516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20</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Delta method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Also requires no correlation between probability of going off-</a:t>
            </a:r>
            <a:r>
              <a:rPr lang="en-GB" altLang="en-US" sz="1200" b="0" dirty="0" err="1">
                <a:cs typeface="Times New Roman" panose="02020603050405020304" pitchFamily="18" charset="0"/>
              </a:rPr>
              <a:t>trt</a:t>
            </a:r>
            <a:r>
              <a:rPr lang="en-GB" altLang="en-US" sz="1200" b="0" dirty="0">
                <a:cs typeface="Times New Roman" panose="02020603050405020304" pitchFamily="18" charset="0"/>
              </a:rPr>
              <a:t> and size of off-</a:t>
            </a:r>
            <a:r>
              <a:rPr lang="en-GB" altLang="en-US" sz="1200" b="0" dirty="0" err="1">
                <a:cs typeface="Times New Roman" panose="02020603050405020304" pitchFamily="18" charset="0"/>
              </a:rPr>
              <a:t>trt</a:t>
            </a:r>
            <a:r>
              <a:rPr lang="en-GB" altLang="en-US" sz="1200" b="0" dirty="0">
                <a:cs typeface="Times New Roman" panose="02020603050405020304" pitchFamily="18" charset="0"/>
              </a:rPr>
              <a:t> effect</a:t>
            </a:r>
          </a:p>
          <a:p>
            <a:pPr eaLnBrk="1" hangingPunct="1"/>
            <a:endParaRPr lang="en-US" altLang="en-US" dirty="0"/>
          </a:p>
        </p:txBody>
      </p:sp>
    </p:spTree>
    <p:extLst>
      <p:ext uri="{BB962C8B-B14F-4D97-AF65-F5344CB8AC3E}">
        <p14:creationId xmlns:p14="http://schemas.microsoft.com/office/powerpoint/2010/main" val="3940017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21</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4 approaches covered here, not intended to be exhaustive, many others possible</a:t>
            </a:r>
          </a:p>
        </p:txBody>
      </p:sp>
    </p:spTree>
    <p:extLst>
      <p:ext uri="{BB962C8B-B14F-4D97-AF65-F5344CB8AC3E}">
        <p14:creationId xmlns:p14="http://schemas.microsoft.com/office/powerpoint/2010/main" val="2581305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22</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596139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23</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Data set must exclude all on-treatment data</a:t>
            </a:r>
          </a:p>
        </p:txBody>
      </p:sp>
    </p:spTree>
    <p:extLst>
      <p:ext uri="{BB962C8B-B14F-4D97-AF65-F5344CB8AC3E}">
        <p14:creationId xmlns:p14="http://schemas.microsoft.com/office/powerpoint/2010/main" val="2370313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24</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Has advantage of also doing on-</a:t>
            </a:r>
            <a:r>
              <a:rPr lang="en-US" altLang="en-US" dirty="0" err="1"/>
              <a:t>trt</a:t>
            </a:r>
            <a:r>
              <a:rPr lang="en-US" altLang="en-US" dirty="0"/>
              <a:t> imputation simultaneously</a:t>
            </a:r>
          </a:p>
        </p:txBody>
      </p:sp>
    </p:spTree>
    <p:extLst>
      <p:ext uri="{BB962C8B-B14F-4D97-AF65-F5344CB8AC3E}">
        <p14:creationId xmlns:p14="http://schemas.microsoft.com/office/powerpoint/2010/main" val="768809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25</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Has advantage of also doing on-</a:t>
            </a:r>
            <a:r>
              <a:rPr lang="en-US" altLang="en-US" dirty="0" err="1"/>
              <a:t>trt</a:t>
            </a:r>
            <a:r>
              <a:rPr lang="en-US" altLang="en-US" dirty="0"/>
              <a:t> imputation simultaneously</a:t>
            </a:r>
          </a:p>
        </p:txBody>
      </p:sp>
    </p:spTree>
    <p:extLst>
      <p:ext uri="{BB962C8B-B14F-4D97-AF65-F5344CB8AC3E}">
        <p14:creationId xmlns:p14="http://schemas.microsoft.com/office/powerpoint/2010/main" val="3676866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26</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8526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27</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charset="0"/>
              <a:buChar char="•"/>
            </a:pPr>
            <a:r>
              <a:rPr lang="en-GB" altLang="en-US" sz="1600" b="0" dirty="0">
                <a:cs typeface="Times New Roman" panose="02020603050405020304" pitchFamily="18" charset="0"/>
              </a:rPr>
              <a:t>Will the method run/converge/impute?</a:t>
            </a:r>
          </a:p>
          <a:p>
            <a:pPr lvl="1">
              <a:buFont typeface="Arial" charset="0"/>
              <a:buChar char="•"/>
            </a:pPr>
            <a:r>
              <a:rPr lang="en-GB" altLang="en-US" sz="1600" b="0" dirty="0">
                <a:cs typeface="Times New Roman" panose="02020603050405020304" pitchFamily="18" charset="0"/>
              </a:rPr>
              <a:t>Will there be catastrophic variance inflation?</a:t>
            </a:r>
          </a:p>
          <a:p>
            <a:pPr lvl="1">
              <a:buFont typeface="Arial" charset="0"/>
              <a:buChar char="•"/>
            </a:pPr>
            <a:r>
              <a:rPr lang="en-GB" altLang="en-US" sz="1600" b="0" dirty="0">
                <a:cs typeface="Times New Roman" panose="02020603050405020304" pitchFamily="18" charset="0"/>
              </a:rPr>
              <a:t>What will be the power?</a:t>
            </a:r>
          </a:p>
          <a:p>
            <a:pPr eaLnBrk="1" hangingPunct="1"/>
            <a:endParaRPr lang="en-US" altLang="en-US" dirty="0"/>
          </a:p>
        </p:txBody>
      </p:sp>
    </p:spTree>
    <p:extLst>
      <p:ext uri="{BB962C8B-B14F-4D97-AF65-F5344CB8AC3E}">
        <p14:creationId xmlns:p14="http://schemas.microsoft.com/office/powerpoint/2010/main" val="3517927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28</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At the moment 50% collection is considered to be pretty good…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Off-treatment data is ‘wasted’ compensating for estimation inefficiencies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en-US" sz="1200" b="0" dirty="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e.g. for 0.8, 0.1, 0.1: 8% variance increase relative to an ‘all data MMRM’, 4% lower variance than analysis based purely on the on-treatment data</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sz="1200" b="0" dirty="0">
                <a:cs typeface="Times New Roman" panose="02020603050405020304" pitchFamily="18" charset="0"/>
              </a:rPr>
              <a:t>In practice, particularly for small trials, likely to be worse than this.</a:t>
            </a:r>
          </a:p>
          <a:p>
            <a:pPr eaLnBrk="1" hangingPunct="1"/>
            <a:endParaRPr lang="en-US" altLang="en-US" dirty="0"/>
          </a:p>
        </p:txBody>
      </p:sp>
    </p:spTree>
    <p:extLst>
      <p:ext uri="{BB962C8B-B14F-4D97-AF65-F5344CB8AC3E}">
        <p14:creationId xmlns:p14="http://schemas.microsoft.com/office/powerpoint/2010/main" val="17830723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29</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3978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3</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938304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30</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0529851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31</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338718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32</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9855010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33</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Based on variance limit formulae</a:t>
            </a:r>
          </a:p>
          <a:p>
            <a:pPr eaLnBrk="1" hangingPunct="1"/>
            <a:endParaRPr lang="en-US" altLang="en-US" dirty="0"/>
          </a:p>
          <a:p>
            <a:pPr eaLnBrk="1" hangingPunct="1"/>
            <a:r>
              <a:rPr lang="en-US" altLang="en-US" dirty="0"/>
              <a:t>Based on SS being proportion to variance/effect^2</a:t>
            </a:r>
          </a:p>
        </p:txBody>
      </p:sp>
    </p:spTree>
    <p:extLst>
      <p:ext uri="{BB962C8B-B14F-4D97-AF65-F5344CB8AC3E}">
        <p14:creationId xmlns:p14="http://schemas.microsoft.com/office/powerpoint/2010/main" val="39563126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34</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Penalty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35</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4</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Intercurrent events still exist, even though they are handled by treatment policy</a:t>
            </a:r>
          </a:p>
          <a:p>
            <a:pPr eaLnBrk="1" hangingPunct="1"/>
            <a:endParaRPr lang="en-US" altLang="en-US" dirty="0"/>
          </a:p>
          <a:p>
            <a:pPr eaLnBrk="1" hangingPunct="1"/>
            <a:r>
              <a:rPr lang="en-US" sz="1200" b="0" i="0" u="none" strike="noStrike" kern="1200" baseline="0" dirty="0">
                <a:solidFill>
                  <a:schemeClr val="tx1"/>
                </a:solidFill>
                <a:latin typeface="Arial" charset="0"/>
                <a:ea typeface="+mn-ea"/>
                <a:cs typeface="+mn-cs"/>
              </a:rPr>
              <a:t>“The occurrence of the intercurrent event is considered irrelevant in defining the treatment effect of interest: the value for the variable of interest is used regardless of whether or not the intercurrent event occurs. For example, when specifying how to address use of additional medication as an intercurrent event, the values of the variable of interest are used whether or not the patient takes additional medication.”</a:t>
            </a:r>
          </a:p>
          <a:p>
            <a:pPr eaLnBrk="1" hangingPunct="1"/>
            <a:endParaRPr lang="en-US" altLang="en-US" sz="1200" b="0" i="0" u="none" strike="noStrike" kern="1200" baseline="0" dirty="0">
              <a:solidFill>
                <a:schemeClr val="tx1"/>
              </a:solidFill>
              <a:latin typeface="Arial" charset="0"/>
              <a:ea typeface="+mn-ea"/>
              <a:cs typeface="+mn-cs"/>
            </a:endParaRPr>
          </a:p>
          <a:p>
            <a:pPr eaLnBrk="1" hangingPunct="1"/>
            <a:r>
              <a:rPr lang="en-US" altLang="en-US" sz="1200" b="0" i="0" u="none" strike="noStrike" kern="1200" baseline="0" dirty="0">
                <a:solidFill>
                  <a:schemeClr val="tx1"/>
                </a:solidFill>
                <a:latin typeface="Arial" charset="0"/>
                <a:ea typeface="+mn-ea"/>
                <a:cs typeface="+mn-cs"/>
              </a:rPr>
              <a:t>Later: “… </a:t>
            </a:r>
            <a:r>
              <a:rPr lang="en-US" sz="1200" b="0" i="0" u="none" strike="noStrike" kern="1200" baseline="0" dirty="0">
                <a:solidFill>
                  <a:schemeClr val="tx1"/>
                </a:solidFill>
                <a:latin typeface="Arial" charset="0"/>
                <a:ea typeface="+mn-ea"/>
                <a:cs typeface="+mn-cs"/>
              </a:rPr>
              <a:t>the intercurrent event is considered to be part of the treatments being compared. </a:t>
            </a:r>
            <a:r>
              <a:rPr lang="en-US" altLang="en-US" sz="1200" b="0" i="0" u="none" strike="noStrike" kern="1200" baseline="0" dirty="0">
                <a:solidFill>
                  <a:schemeClr val="tx1"/>
                </a:solidFill>
                <a:latin typeface="Arial" charset="0"/>
                <a:ea typeface="+mn-ea"/>
                <a:cs typeface="+mn-cs"/>
              </a:rPr>
              <a:t>”</a:t>
            </a:r>
            <a:endParaRPr lang="en-US" altLang="en-US" dirty="0"/>
          </a:p>
        </p:txBody>
      </p:sp>
    </p:spTree>
    <p:extLst>
      <p:ext uri="{BB962C8B-B14F-4D97-AF65-F5344CB8AC3E}">
        <p14:creationId xmlns:p14="http://schemas.microsoft.com/office/powerpoint/2010/main" val="247428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5</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70810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6</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200" b="0" dirty="0">
                <a:cs typeface="Times New Roman" panose="02020603050405020304" pitchFamily="18" charset="0"/>
              </a:rPr>
              <a:t>often CNS</a:t>
            </a:r>
          </a:p>
          <a:p>
            <a:pPr eaLnBrk="1" hangingPunct="1"/>
            <a:endParaRPr lang="en-GB" altLang="en-US" sz="1200" b="0" dirty="0">
              <a:cs typeface="Times New Roman" panose="02020603050405020304" pitchFamily="18" charset="0"/>
            </a:endParaRPr>
          </a:p>
          <a:p>
            <a:pPr eaLnBrk="1" hangingPunct="1"/>
            <a:r>
              <a:rPr lang="en-GB" altLang="en-US" sz="1200" b="0" dirty="0">
                <a:cs typeface="Times New Roman" panose="02020603050405020304" pitchFamily="18" charset="0"/>
              </a:rPr>
              <a:t>No longer (just) on originally-randomised treatment; </a:t>
            </a:r>
            <a:endParaRPr lang="en-US" altLang="en-US" dirty="0"/>
          </a:p>
        </p:txBody>
      </p:sp>
    </p:spTree>
    <p:extLst>
      <p:ext uri="{BB962C8B-B14F-4D97-AF65-F5344CB8AC3E}">
        <p14:creationId xmlns:p14="http://schemas.microsoft.com/office/powerpoint/2010/main" val="242753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7</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5142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B43BF458-D0C9-4733-B631-5A00570CB308}" type="slidenum">
              <a:rPr lang="en-GB" altLang="en-US" sz="1200" b="0">
                <a:latin typeface="Arial" charset="0"/>
              </a:rPr>
              <a:pPr eaLnBrk="1" hangingPunct="1"/>
              <a:t>8</a:t>
            </a:fld>
            <a:endParaRPr lang="en-GB" altLang="en-US" sz="1200" b="0">
              <a:latin typeface="Arial" charset="0"/>
            </a:endParaRPr>
          </a:p>
        </p:txBody>
      </p:sp>
      <p:sp>
        <p:nvSpPr>
          <p:cNvPr id="29699" name="Rectangle 2"/>
          <p:cNvSpPr>
            <a:spLocks noGrp="1" noRot="1" noChangeAspect="1" noChangeArrowheads="1" noTextEdit="1"/>
          </p:cNvSpPr>
          <p:nvPr>
            <p:ph type="sldImg"/>
          </p:nvPr>
        </p:nvSpPr>
        <p:spPr>
          <a:xfrm>
            <a:off x="92075" y="744538"/>
            <a:ext cx="6615113" cy="3722687"/>
          </a:xfrm>
          <a:ln/>
        </p:spPr>
      </p:sp>
      <p:sp>
        <p:nvSpPr>
          <p:cNvPr id="29700"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52648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fld id="{13CD9197-D38D-4279-AAC6-33C3894EE8BB}" type="slidenum">
              <a:rPr lang="en-GB" altLang="en-US" sz="1200" b="0">
                <a:latin typeface="Arial" charset="0"/>
              </a:rPr>
              <a:pPr eaLnBrk="1" hangingPunct="1"/>
              <a:t>9</a:t>
            </a:fld>
            <a:endParaRPr lang="en-GB" altLang="en-US" sz="1200" b="0">
              <a:latin typeface="Arial" charset="0"/>
            </a:endParaRPr>
          </a:p>
        </p:txBody>
      </p:sp>
      <p:sp>
        <p:nvSpPr>
          <p:cNvPr id="30723" name="Rectangle 2"/>
          <p:cNvSpPr>
            <a:spLocks noGrp="1" noRot="1" noChangeAspect="1" noChangeArrowheads="1" noTextEdit="1"/>
          </p:cNvSpPr>
          <p:nvPr>
            <p:ph type="sldImg"/>
          </p:nvPr>
        </p:nvSpPr>
        <p:spPr>
          <a:xfrm>
            <a:off x="92075" y="744538"/>
            <a:ext cx="6615113" cy="3722687"/>
          </a:xfrm>
          <a:ln/>
        </p:spPr>
      </p:sp>
      <p:sp>
        <p:nvSpPr>
          <p:cNvPr id="30724" name="Rectangle 3"/>
          <p:cNvSpPr>
            <a:spLocks noGrp="1" noChangeArrowheads="1"/>
          </p:cNvSpPr>
          <p:nvPr>
            <p:ph type="body" idx="1"/>
          </p:nvPr>
        </p:nvSpPr>
        <p:spPr>
          <a:xfrm>
            <a:off x="906463" y="4714875"/>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0" dirty="0"/>
              <a:t>If you are not estimating the impact of treatment discontinuation as part of your estimand, you are not estimating </a:t>
            </a:r>
            <a:r>
              <a:rPr lang="en-GB" sz="1200" b="0"/>
              <a:t>treatment policy!</a:t>
            </a:r>
            <a:endParaRPr lang="en-GB" sz="1200" b="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b="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0" dirty="0"/>
              <a:t>Many of the aspects discussed will be more widely applicable but some deviations likely</a:t>
            </a:r>
          </a:p>
          <a:p>
            <a:pPr eaLnBrk="1" hangingPunct="1"/>
            <a:endParaRPr lang="en-US" altLang="en-US" dirty="0"/>
          </a:p>
        </p:txBody>
      </p:sp>
    </p:spTree>
    <p:extLst>
      <p:ext uri="{BB962C8B-B14F-4D97-AF65-F5344CB8AC3E}">
        <p14:creationId xmlns:p14="http://schemas.microsoft.com/office/powerpoint/2010/main" val="3951437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813198"/>
            <a:ext cx="9144000" cy="54769"/>
          </a:xfrm>
          <a:prstGeom prst="rect">
            <a:avLst/>
          </a:prstGeom>
          <a:gradFill rotWithShape="1">
            <a:gsLst>
              <a:gs pos="0">
                <a:srgbClr val="390EF2">
                  <a:alpha val="0"/>
                </a:srgbClr>
              </a:gs>
              <a:gs pos="100000">
                <a:srgbClr val="390EF2"/>
              </a:gs>
            </a:gsLst>
            <a:lin ang="5400000" scaled="1"/>
          </a:gradFill>
          <a:ln>
            <a:noFill/>
          </a:ln>
        </p:spPr>
        <p:txBody>
          <a:bodyPr wrap="none" anchor="ct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endParaRPr lang="en-US" altLang="en-US"/>
          </a:p>
        </p:txBody>
      </p:sp>
      <p:sp>
        <p:nvSpPr>
          <p:cNvPr id="5122" name="Rectangle 2"/>
          <p:cNvSpPr>
            <a:spLocks noGrp="1" noChangeArrowheads="1"/>
          </p:cNvSpPr>
          <p:nvPr>
            <p:ph type="ctrTitle"/>
          </p:nvPr>
        </p:nvSpPr>
        <p:spPr bwMode="auto">
          <a:xfrm>
            <a:off x="465138" y="1927623"/>
            <a:ext cx="8089900" cy="526256"/>
          </a:xfrm>
        </p:spPr>
        <p:txBody>
          <a:bodyPr tIns="45720" anchor="b"/>
          <a:lstStyle>
            <a:lvl1pPr>
              <a:defRPr sz="2400"/>
            </a:lvl1pPr>
          </a:lstStyle>
          <a:p>
            <a:r>
              <a:rPr lang="en-GB"/>
              <a:t>Click to edit Master title style</a:t>
            </a:r>
          </a:p>
        </p:txBody>
      </p:sp>
      <p:sp>
        <p:nvSpPr>
          <p:cNvPr id="5123" name="Rectangle 3"/>
          <p:cNvSpPr>
            <a:spLocks noGrp="1" noChangeArrowheads="1"/>
          </p:cNvSpPr>
          <p:nvPr>
            <p:ph type="subTitle" idx="1"/>
          </p:nvPr>
        </p:nvSpPr>
        <p:spPr bwMode="auto">
          <a:xfrm>
            <a:off x="484188" y="2769394"/>
            <a:ext cx="8089900" cy="342900"/>
          </a:xfrm>
        </p:spPr>
        <p:txBody>
          <a:bodyPr/>
          <a:lstStyle>
            <a:lvl1pPr marL="0" indent="0">
              <a:spcBef>
                <a:spcPct val="25000"/>
              </a:spcBef>
              <a:buFontTx/>
              <a:buNone/>
              <a:defRPr sz="3000" i="1"/>
            </a:lvl1pPr>
          </a:lstStyle>
          <a:p>
            <a:r>
              <a:rPr lang="en-GB"/>
              <a:t>Click to edit Master subtitle style</a:t>
            </a:r>
          </a:p>
        </p:txBody>
      </p:sp>
    </p:spTree>
    <p:extLst>
      <p:ext uri="{BB962C8B-B14F-4D97-AF65-F5344CB8AC3E}">
        <p14:creationId xmlns:p14="http://schemas.microsoft.com/office/powerpoint/2010/main" val="328444983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17308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1" y="214313"/>
            <a:ext cx="2195513" cy="444698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8114" y="214313"/>
            <a:ext cx="6434137" cy="44469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05802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8113" y="214313"/>
            <a:ext cx="8782050" cy="544116"/>
          </a:xfrm>
        </p:spPr>
        <p:txBody>
          <a:bodyPr/>
          <a:lstStyle/>
          <a:p>
            <a:r>
              <a:rPr lang="en-US"/>
              <a:t>Click to edit Master title style</a:t>
            </a:r>
            <a:endParaRPr lang="en-GB"/>
          </a:p>
        </p:txBody>
      </p:sp>
      <p:sp>
        <p:nvSpPr>
          <p:cNvPr id="3" name="Table Placeholder 2"/>
          <p:cNvSpPr>
            <a:spLocks noGrp="1"/>
          </p:cNvSpPr>
          <p:nvPr>
            <p:ph type="tbl" idx="1"/>
          </p:nvPr>
        </p:nvSpPr>
        <p:spPr>
          <a:xfrm>
            <a:off x="457201" y="1062038"/>
            <a:ext cx="8226425" cy="3599260"/>
          </a:xfrm>
        </p:spPr>
        <p:txBody>
          <a:bodyPr/>
          <a:lstStyle/>
          <a:p>
            <a:pPr lvl="0"/>
            <a:endParaRPr lang="en-GB" noProof="0"/>
          </a:p>
        </p:txBody>
      </p:sp>
    </p:spTree>
    <p:extLst>
      <p:ext uri="{BB962C8B-B14F-4D97-AF65-F5344CB8AC3E}">
        <p14:creationId xmlns:p14="http://schemas.microsoft.com/office/powerpoint/2010/main" val="32691991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372928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421126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1" y="1062038"/>
            <a:ext cx="4037013" cy="3599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062038"/>
            <a:ext cx="4037012" cy="35992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37957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5036608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178766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957104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638566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072561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CBDAF9"/>
            </a:gs>
            <a:gs pos="46000">
              <a:schemeClr val="bg1"/>
            </a:gs>
            <a:gs pos="100000">
              <a:srgbClr val="CBDAF9"/>
            </a:gs>
          </a:gsLst>
          <a:lin ang="162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176" y="0"/>
            <a:ext cx="9140825" cy="891779"/>
          </a:xfrm>
          <a:prstGeom prst="rect">
            <a:avLst/>
          </a:prstGeom>
          <a:noFill/>
          <a:ln>
            <a:noFill/>
          </a:ln>
        </p:spPr>
        <p:txBody>
          <a:bodyPr wrap="none" anchor="ct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endParaRPr lang="en-US" altLang="en-US" sz="1200" b="0"/>
          </a:p>
        </p:txBody>
      </p:sp>
      <p:sp>
        <p:nvSpPr>
          <p:cNvPr id="1027" name="Rectangle 3"/>
          <p:cNvSpPr>
            <a:spLocks noGrp="1" noChangeArrowheads="1"/>
          </p:cNvSpPr>
          <p:nvPr>
            <p:ph type="title"/>
          </p:nvPr>
        </p:nvSpPr>
        <p:spPr bwMode="gray">
          <a:xfrm>
            <a:off x="138113" y="214313"/>
            <a:ext cx="8782050" cy="544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45720" numCol="1" anchor="t"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gray">
          <a:xfrm>
            <a:off x="457201" y="1062038"/>
            <a:ext cx="8226425" cy="359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ChangeArrowheads="1"/>
          </p:cNvSpPr>
          <p:nvPr/>
        </p:nvSpPr>
        <p:spPr bwMode="auto">
          <a:xfrm>
            <a:off x="0" y="813197"/>
            <a:ext cx="9144000" cy="84534"/>
          </a:xfrm>
          <a:prstGeom prst="rect">
            <a:avLst/>
          </a:prstGeom>
          <a:gradFill rotWithShape="1">
            <a:gsLst>
              <a:gs pos="0">
                <a:srgbClr val="390EF2">
                  <a:alpha val="0"/>
                </a:srgbClr>
              </a:gs>
              <a:gs pos="50000">
                <a:srgbClr val="390EF2"/>
              </a:gs>
              <a:gs pos="100000">
                <a:srgbClr val="390EF2">
                  <a:alpha val="0"/>
                </a:srgbClr>
              </a:gs>
            </a:gsLst>
            <a:lin ang="5400000" scaled="1"/>
          </a:gradFill>
          <a:ln w="9525">
            <a:noFill/>
            <a:miter lim="800000"/>
            <a:headEnd/>
            <a:tailEnd/>
          </a:ln>
          <a:effectLst/>
        </p:spPr>
        <p:txBody>
          <a:bodyPr wrap="none" anchor="ct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999"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Lst>
  <p:transition/>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eaLnBrk="0" fontAlgn="base" hangingPunct="0">
        <a:spcBef>
          <a:spcPct val="0"/>
        </a:spcBef>
        <a:spcAft>
          <a:spcPct val="0"/>
        </a:spcAft>
        <a:defRPr sz="2800">
          <a:solidFill>
            <a:schemeClr val="tx1"/>
          </a:solidFill>
          <a:latin typeface="Arial" charset="0"/>
        </a:defRPr>
      </a:lvl6pPr>
      <a:lvl7pPr marL="914400" algn="l" rtl="0" eaLnBrk="0" fontAlgn="base" hangingPunct="0">
        <a:spcBef>
          <a:spcPct val="0"/>
        </a:spcBef>
        <a:spcAft>
          <a:spcPct val="0"/>
        </a:spcAft>
        <a:defRPr sz="2800">
          <a:solidFill>
            <a:schemeClr val="tx1"/>
          </a:solidFill>
          <a:latin typeface="Arial" charset="0"/>
        </a:defRPr>
      </a:lvl7pPr>
      <a:lvl8pPr marL="1371600" algn="l" rtl="0" eaLnBrk="0" fontAlgn="base" hangingPunct="0">
        <a:spcBef>
          <a:spcPct val="0"/>
        </a:spcBef>
        <a:spcAft>
          <a:spcPct val="0"/>
        </a:spcAft>
        <a:defRPr sz="2800">
          <a:solidFill>
            <a:schemeClr val="tx1"/>
          </a:solidFill>
          <a:latin typeface="Arial" charset="0"/>
        </a:defRPr>
      </a:lvl8pPr>
      <a:lvl9pPr marL="1828800" algn="l" rtl="0" eaLnBrk="0" fontAlgn="base" hangingPunct="0">
        <a:spcBef>
          <a:spcPct val="0"/>
        </a:spcBef>
        <a:spcAft>
          <a:spcPct val="0"/>
        </a:spcAft>
        <a:defRPr sz="2800">
          <a:solidFill>
            <a:schemeClr val="tx1"/>
          </a:solidFill>
          <a:latin typeface="Arial" charset="0"/>
        </a:defRPr>
      </a:lvl9pPr>
    </p:titleStyle>
    <p:bodyStyle>
      <a:lvl1pPr marL="233363" indent="-233363" algn="l" rtl="0" eaLnBrk="0" fontAlgn="base" hangingPunct="0">
        <a:spcBef>
          <a:spcPct val="50000"/>
        </a:spcBef>
        <a:spcAft>
          <a:spcPct val="0"/>
        </a:spcAft>
        <a:buClr>
          <a:schemeClr val="accent1"/>
        </a:buClr>
        <a:buChar char="•"/>
        <a:defRPr sz="2400">
          <a:solidFill>
            <a:schemeClr val="tx1"/>
          </a:solidFill>
          <a:latin typeface="+mn-lt"/>
          <a:ea typeface="+mn-ea"/>
          <a:cs typeface="+mn-cs"/>
        </a:defRPr>
      </a:lvl1pPr>
      <a:lvl2pPr marL="568325" indent="-217488" algn="l" rtl="0" eaLnBrk="0" fontAlgn="base" hangingPunct="0">
        <a:spcBef>
          <a:spcPct val="25000"/>
        </a:spcBef>
        <a:spcAft>
          <a:spcPct val="0"/>
        </a:spcAft>
        <a:buClr>
          <a:schemeClr val="accent1"/>
        </a:buClr>
        <a:buFont typeface="Times New Roman" pitchFamily="18" charset="0"/>
        <a:buChar char="–"/>
        <a:defRPr sz="2200">
          <a:solidFill>
            <a:schemeClr val="tx1"/>
          </a:solidFill>
          <a:latin typeface="+mn-lt"/>
        </a:defRPr>
      </a:lvl2pPr>
      <a:lvl3pPr marL="919163" indent="-233363" algn="l" rtl="0" eaLnBrk="0" fontAlgn="base" hangingPunct="0">
        <a:spcBef>
          <a:spcPct val="25000"/>
        </a:spcBef>
        <a:spcAft>
          <a:spcPct val="0"/>
        </a:spcAft>
        <a:buClr>
          <a:schemeClr val="accent1"/>
        </a:buClr>
        <a:buSzPct val="75000"/>
        <a:buFont typeface="Wingdings" pitchFamily="2" charset="2"/>
        <a:buChar char="n"/>
        <a:defRPr sz="2000">
          <a:solidFill>
            <a:schemeClr val="tx1"/>
          </a:solidFill>
          <a:latin typeface="+mn-lt"/>
        </a:defRPr>
      </a:lvl3pPr>
      <a:lvl4pPr marL="1252538" indent="-215900" algn="l" rtl="0" eaLnBrk="0" fontAlgn="base" hangingPunct="0">
        <a:spcBef>
          <a:spcPct val="25000"/>
        </a:spcBef>
        <a:spcAft>
          <a:spcPct val="0"/>
        </a:spcAft>
        <a:buClr>
          <a:schemeClr val="accent1"/>
        </a:buClr>
        <a:buChar char="–"/>
        <a:defRPr>
          <a:solidFill>
            <a:schemeClr val="tx1"/>
          </a:solidFill>
          <a:latin typeface="+mn-lt"/>
        </a:defRPr>
      </a:lvl4pPr>
      <a:lvl5pPr marL="1604963" indent="-234950" algn="l" rtl="0" eaLnBrk="0" fontAlgn="base" hangingPunct="0">
        <a:spcBef>
          <a:spcPct val="25000"/>
        </a:spcBef>
        <a:spcAft>
          <a:spcPct val="0"/>
        </a:spcAft>
        <a:buClr>
          <a:schemeClr val="accent1"/>
        </a:buClr>
        <a:buSzPct val="75000"/>
        <a:buFont typeface="Wingdings" pitchFamily="2" charset="2"/>
        <a:buChar char="n"/>
        <a:defRPr sz="1600">
          <a:solidFill>
            <a:schemeClr val="tx1"/>
          </a:solidFill>
          <a:latin typeface="+mn-lt"/>
        </a:defRPr>
      </a:lvl5pPr>
      <a:lvl6pPr marL="2062163" indent="-234950" algn="l" rtl="0" eaLnBrk="0" fontAlgn="base" hangingPunct="0">
        <a:spcBef>
          <a:spcPct val="25000"/>
        </a:spcBef>
        <a:spcAft>
          <a:spcPct val="0"/>
        </a:spcAft>
        <a:buClr>
          <a:schemeClr val="accent1"/>
        </a:buClr>
        <a:buSzPct val="75000"/>
        <a:buFont typeface="Wingdings" pitchFamily="2" charset="2"/>
        <a:buChar char="n"/>
        <a:defRPr sz="1600">
          <a:solidFill>
            <a:schemeClr val="tx1"/>
          </a:solidFill>
          <a:latin typeface="+mn-lt"/>
        </a:defRPr>
      </a:lvl6pPr>
      <a:lvl7pPr marL="2519363" indent="-234950" algn="l" rtl="0" eaLnBrk="0" fontAlgn="base" hangingPunct="0">
        <a:spcBef>
          <a:spcPct val="25000"/>
        </a:spcBef>
        <a:spcAft>
          <a:spcPct val="0"/>
        </a:spcAft>
        <a:buClr>
          <a:schemeClr val="accent1"/>
        </a:buClr>
        <a:buSzPct val="75000"/>
        <a:buFont typeface="Wingdings" pitchFamily="2" charset="2"/>
        <a:buChar char="n"/>
        <a:defRPr sz="1600">
          <a:solidFill>
            <a:schemeClr val="tx1"/>
          </a:solidFill>
          <a:latin typeface="+mn-lt"/>
        </a:defRPr>
      </a:lvl7pPr>
      <a:lvl8pPr marL="2976563" indent="-234950" algn="l" rtl="0" eaLnBrk="0" fontAlgn="base" hangingPunct="0">
        <a:spcBef>
          <a:spcPct val="25000"/>
        </a:spcBef>
        <a:spcAft>
          <a:spcPct val="0"/>
        </a:spcAft>
        <a:buClr>
          <a:schemeClr val="accent1"/>
        </a:buClr>
        <a:buSzPct val="75000"/>
        <a:buFont typeface="Wingdings" pitchFamily="2" charset="2"/>
        <a:buChar char="n"/>
        <a:defRPr sz="1600">
          <a:solidFill>
            <a:schemeClr val="tx1"/>
          </a:solidFill>
          <a:latin typeface="+mn-lt"/>
        </a:defRPr>
      </a:lvl8pPr>
      <a:lvl9pPr marL="3433763" indent="-234950" algn="l" rtl="0" eaLnBrk="0" fontAlgn="base" hangingPunct="0">
        <a:spcBef>
          <a:spcPct val="25000"/>
        </a:spcBef>
        <a:spcAft>
          <a:spcPct val="0"/>
        </a:spcAft>
        <a:buClr>
          <a:schemeClr val="accent1"/>
        </a:buClr>
        <a:buSzPct val="75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lshtm.ac.uk/research/centres-projects-groups/missing-data#dia-missing-dat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CBDAF9"/>
            </a:gs>
            <a:gs pos="46000">
              <a:schemeClr val="bg1"/>
            </a:gs>
            <a:gs pos="100000">
              <a:srgbClr val="CBDAF9"/>
            </a:gs>
          </a:gsLst>
          <a:lin ang="16200000" scaled="1"/>
        </a:grad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bwMode="gray">
          <a:xfrm>
            <a:off x="361950" y="4599385"/>
            <a:ext cx="8782050" cy="544115"/>
          </a:xfrm>
          <a:prstGeom prst="rect">
            <a:avLst/>
          </a:prstGeom>
          <a:noFill/>
          <a:ln w="9525">
            <a:noFill/>
            <a:miter lim="800000"/>
            <a:headEnd/>
            <a:tailEnd/>
          </a:ln>
        </p:spPr>
        <p:txBody>
          <a:bodyPr tIns="91440"/>
          <a:lstStyle/>
          <a:p>
            <a:pPr eaLnBrk="0" hangingPunct="0">
              <a:defRPr/>
            </a:pPr>
            <a:r>
              <a:rPr lang="en-GB" sz="1800" i="1" kern="0" dirty="0">
                <a:latin typeface="+mj-lt"/>
                <a:ea typeface="+mj-ea"/>
                <a:cs typeface="+mj-cs"/>
              </a:rPr>
              <a:t>5</a:t>
            </a:r>
            <a:r>
              <a:rPr lang="en-GB" sz="1800" i="1" kern="0" baseline="30000" dirty="0">
                <a:latin typeface="+mj-lt"/>
                <a:ea typeface="+mj-ea"/>
                <a:cs typeface="+mj-cs"/>
              </a:rPr>
              <a:t>th</a:t>
            </a:r>
            <a:r>
              <a:rPr lang="en-GB" sz="1800" i="1" kern="0" dirty="0">
                <a:latin typeface="+mj-lt"/>
                <a:ea typeface="+mj-ea"/>
                <a:cs typeface="+mj-cs"/>
              </a:rPr>
              <a:t> May 2021 </a:t>
            </a:r>
          </a:p>
        </p:txBody>
      </p:sp>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The Practicalities of Treatment Policy Estimation</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2" name="Rectangle 1"/>
          <p:cNvSpPr/>
          <p:nvPr/>
        </p:nvSpPr>
        <p:spPr>
          <a:xfrm>
            <a:off x="2158262" y="2867307"/>
            <a:ext cx="4878956" cy="523220"/>
          </a:xfrm>
          <a:prstGeom prst="rect">
            <a:avLst/>
          </a:prstGeom>
        </p:spPr>
        <p:txBody>
          <a:bodyPr wrap="square">
            <a:spAutoFit/>
          </a:bodyPr>
          <a:lstStyle/>
          <a:p>
            <a:r>
              <a:rPr lang="en-GB" sz="1800" i="1" kern="0" dirty="0"/>
              <a:t>James Bell – </a:t>
            </a:r>
            <a:r>
              <a:rPr lang="en-GB" sz="1800" i="1" kern="0" dirty="0" err="1"/>
              <a:t>Elderbrook</a:t>
            </a:r>
            <a:r>
              <a:rPr lang="en-GB" sz="1800" i="1" kern="0" dirty="0"/>
              <a:t> Solutions GmbH</a:t>
            </a:r>
            <a:r>
              <a:rPr lang="en-GB" i="1" kern="0" dirty="0"/>
              <a:t>	</a:t>
            </a:r>
            <a:endParaRPr lang="en-GB"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What Estimation Options Are There?</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907811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Estimation Options</a:t>
            </a:r>
          </a:p>
        </p:txBody>
      </p:sp>
      <p:sp>
        <p:nvSpPr>
          <p:cNvPr id="4099" name="TextBox 1"/>
          <p:cNvSpPr txBox="1">
            <a:spLocks noChangeArrowheads="1"/>
          </p:cNvSpPr>
          <p:nvPr/>
        </p:nvSpPr>
        <p:spPr bwMode="auto">
          <a:xfrm>
            <a:off x="467544" y="896183"/>
            <a:ext cx="8424935" cy="3293209"/>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cs typeface="Times New Roman" panose="02020603050405020304" pitchFamily="18" charset="0"/>
              </a:rPr>
              <a:t>Maximum Likelihood (ML)</a:t>
            </a:r>
          </a:p>
          <a:p>
            <a:pPr lvl="1">
              <a:buFont typeface="Arial" charset="0"/>
              <a:buChar char="•"/>
            </a:pPr>
            <a:r>
              <a:rPr lang="en-GB" altLang="en-US" sz="1600" b="0" dirty="0">
                <a:solidFill>
                  <a:srgbClr val="FF0000"/>
                </a:solidFill>
                <a:cs typeface="Times New Roman" panose="02020603050405020304" pitchFamily="18" charset="0"/>
              </a:rPr>
              <a:t>All-data MMRM</a:t>
            </a:r>
          </a:p>
          <a:p>
            <a:pPr lvl="1">
              <a:buFont typeface="Arial" charset="0"/>
              <a:buChar char="•"/>
            </a:pPr>
            <a:r>
              <a:rPr lang="en-GB" altLang="en-US" sz="1600" b="0" dirty="0">
                <a:solidFill>
                  <a:srgbClr val="FFC000"/>
                </a:solidFill>
                <a:cs typeface="Times New Roman" panose="02020603050405020304" pitchFamily="18" charset="0"/>
              </a:rPr>
              <a:t>Zero-mean difference off-treatment approaches*</a:t>
            </a:r>
          </a:p>
          <a:p>
            <a:pPr lvl="1">
              <a:buFont typeface="Arial" charset="0"/>
              <a:buChar char="•"/>
            </a:pPr>
            <a:r>
              <a:rPr lang="en-GB" altLang="en-US" sz="1600" b="0" dirty="0">
                <a:solidFill>
                  <a:srgbClr val="00B050"/>
                </a:solidFill>
                <a:cs typeface="Times New Roman" panose="02020603050405020304" pitchFamily="18" charset="0"/>
              </a:rPr>
              <a:t>MMRM with off-treatment time-dependent covariate interactions</a:t>
            </a:r>
          </a:p>
          <a:p>
            <a:pPr lvl="1">
              <a:buFont typeface="Arial" charset="0"/>
              <a:buChar char="•"/>
            </a:pPr>
            <a:r>
              <a:rPr lang="en-GB" altLang="en-US" sz="1600" b="0" dirty="0">
                <a:solidFill>
                  <a:srgbClr val="00B050"/>
                </a:solidFill>
                <a:cs typeface="Times New Roman" panose="02020603050405020304" pitchFamily="18" charset="0"/>
              </a:rPr>
              <a:t>Joint models for outcome and off-treatment</a:t>
            </a:r>
          </a:p>
          <a:p>
            <a:pPr lvl="1">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cs typeface="Times New Roman" panose="02020603050405020304" pitchFamily="18" charset="0"/>
              </a:rPr>
              <a:t>Multiple Imputation (MI)</a:t>
            </a:r>
          </a:p>
          <a:p>
            <a:pPr lvl="1">
              <a:buFont typeface="Arial" charset="0"/>
              <a:buChar char="•"/>
            </a:pPr>
            <a:r>
              <a:rPr lang="en-GB" altLang="en-US" sz="1600" b="0" dirty="0">
                <a:solidFill>
                  <a:srgbClr val="FFC000"/>
                </a:solidFill>
                <a:cs typeface="Times New Roman" panose="02020603050405020304" pitchFamily="18" charset="0"/>
              </a:rPr>
              <a:t>Copy-increment-from-reference / jump-to-reference</a:t>
            </a:r>
          </a:p>
          <a:p>
            <a:pPr lvl="1">
              <a:buFont typeface="Arial" charset="0"/>
              <a:buChar char="•"/>
            </a:pPr>
            <a:r>
              <a:rPr lang="en-GB" altLang="en-US" sz="1600" b="0" dirty="0">
                <a:solidFill>
                  <a:srgbClr val="FFC000"/>
                </a:solidFill>
                <a:cs typeface="Times New Roman" panose="02020603050405020304" pitchFamily="18" charset="0"/>
              </a:rPr>
              <a:t>Penalised imputation</a:t>
            </a:r>
          </a:p>
          <a:p>
            <a:pPr lvl="1">
              <a:buFont typeface="Arial" charset="0"/>
              <a:buChar char="•"/>
            </a:pPr>
            <a:r>
              <a:rPr lang="en-GB" altLang="en-US" sz="1600" b="0" dirty="0">
                <a:solidFill>
                  <a:srgbClr val="00B050"/>
                </a:solidFill>
                <a:cs typeface="Times New Roman" panose="02020603050405020304" pitchFamily="18" charset="0"/>
              </a:rPr>
              <a:t>Off-treatment MI</a:t>
            </a:r>
          </a:p>
          <a:p>
            <a:pPr lvl="1">
              <a:buFont typeface="Arial" charset="0"/>
              <a:buChar char="•"/>
            </a:pPr>
            <a:endParaRPr lang="en-GB" altLang="en-US" sz="1600" b="0" dirty="0">
              <a:cs typeface="Times New Roman" panose="02020603050405020304" pitchFamily="18" charset="0"/>
            </a:endParaRPr>
          </a:p>
        </p:txBody>
      </p:sp>
      <p:grpSp>
        <p:nvGrpSpPr>
          <p:cNvPr id="4" name="Group 3">
            <a:extLst>
              <a:ext uri="{FF2B5EF4-FFF2-40B4-BE49-F238E27FC236}">
                <a16:creationId xmlns:a16="http://schemas.microsoft.com/office/drawing/2014/main" id="{956507A2-8960-4ADD-B9AD-25ACA9890D43}"/>
              </a:ext>
            </a:extLst>
          </p:cNvPr>
          <p:cNvGrpSpPr/>
          <p:nvPr/>
        </p:nvGrpSpPr>
        <p:grpSpPr>
          <a:xfrm>
            <a:off x="1072303" y="4128036"/>
            <a:ext cx="6019657" cy="911774"/>
            <a:chOff x="1072303" y="4128036"/>
            <a:chExt cx="6019657" cy="911774"/>
          </a:xfrm>
        </p:grpSpPr>
        <p:sp>
          <p:nvSpPr>
            <p:cNvPr id="2" name="Rectangle 1">
              <a:extLst>
                <a:ext uri="{FF2B5EF4-FFF2-40B4-BE49-F238E27FC236}">
                  <a16:creationId xmlns:a16="http://schemas.microsoft.com/office/drawing/2014/main" id="{B21AF26A-AFCA-4C38-AE24-3834D0AF105C}"/>
                </a:ext>
              </a:extLst>
            </p:cNvPr>
            <p:cNvSpPr/>
            <p:nvPr/>
          </p:nvSpPr>
          <p:spPr bwMode="auto">
            <a:xfrm>
              <a:off x="1691680" y="4178440"/>
              <a:ext cx="3600400" cy="137754"/>
            </a:xfrm>
            <a:prstGeom prst="rect">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73D59EF5-B952-44B4-8CF8-657A24C5B3BA}"/>
                </a:ext>
              </a:extLst>
            </p:cNvPr>
            <p:cNvSpPr/>
            <p:nvPr/>
          </p:nvSpPr>
          <p:spPr bwMode="auto">
            <a:xfrm>
              <a:off x="1695184" y="4524657"/>
              <a:ext cx="3668904" cy="1377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D015852E-F026-4E79-ABEB-0E04C475D547}"/>
                </a:ext>
              </a:extLst>
            </p:cNvPr>
            <p:cNvSpPr/>
            <p:nvPr/>
          </p:nvSpPr>
          <p:spPr bwMode="auto">
            <a:xfrm>
              <a:off x="5292080" y="4178440"/>
              <a:ext cx="642774" cy="137754"/>
            </a:xfrm>
            <a:prstGeom prst="rect">
              <a:avLst/>
            </a:prstGeom>
            <a:solidFill>
              <a:srgbClr val="2E019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63D3F169-5420-4E7C-A61D-3CB2D9AFE67D}"/>
                </a:ext>
              </a:extLst>
            </p:cNvPr>
            <p:cNvSpPr/>
            <p:nvPr/>
          </p:nvSpPr>
          <p:spPr bwMode="auto">
            <a:xfrm>
              <a:off x="5369386" y="4524657"/>
              <a:ext cx="642774" cy="137754"/>
            </a:xfrm>
            <a:prstGeom prst="rect">
              <a:avLst/>
            </a:prstGeom>
            <a:solidFill>
              <a:srgbClr val="02781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36A2F23-903D-4629-9F2D-ADC122F9ECDD}"/>
                </a:ext>
              </a:extLst>
            </p:cNvPr>
            <p:cNvSpPr/>
            <p:nvPr/>
          </p:nvSpPr>
          <p:spPr bwMode="auto">
            <a:xfrm>
              <a:off x="5934854" y="4178440"/>
              <a:ext cx="640313" cy="137754"/>
            </a:xfrm>
            <a:prstGeom prst="rect">
              <a:avLst/>
            </a:prstGeom>
            <a:solidFill>
              <a:srgbClr val="CBDA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EBD90BE6-91B5-4F76-AFDD-DEDB8B34D7E4}"/>
                </a:ext>
              </a:extLst>
            </p:cNvPr>
            <p:cNvSpPr/>
            <p:nvPr/>
          </p:nvSpPr>
          <p:spPr bwMode="auto">
            <a:xfrm>
              <a:off x="6012160" y="4524657"/>
              <a:ext cx="563007" cy="137754"/>
            </a:xfrm>
            <a:prstGeom prst="rect">
              <a:avLst/>
            </a:prstGeom>
            <a:solidFill>
              <a:srgbClr val="CCE9A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3" name="TextBox 2">
              <a:extLst>
                <a:ext uri="{FF2B5EF4-FFF2-40B4-BE49-F238E27FC236}">
                  <a16:creationId xmlns:a16="http://schemas.microsoft.com/office/drawing/2014/main" id="{C9BC87D2-F630-444F-9FB5-1A35698F2C37}"/>
                </a:ext>
              </a:extLst>
            </p:cNvPr>
            <p:cNvSpPr txBox="1"/>
            <p:nvPr/>
          </p:nvSpPr>
          <p:spPr>
            <a:xfrm>
              <a:off x="1085360" y="4128036"/>
              <a:ext cx="612668" cy="246221"/>
            </a:xfrm>
            <a:prstGeom prst="rect">
              <a:avLst/>
            </a:prstGeom>
            <a:noFill/>
          </p:spPr>
          <p:txBody>
            <a:bodyPr wrap="none" rtlCol="0">
              <a:spAutoFit/>
            </a:bodyPr>
            <a:lstStyle/>
            <a:p>
              <a:r>
                <a:rPr lang="en-GB" sz="1000" dirty="0"/>
                <a:t>Control</a:t>
              </a:r>
            </a:p>
          </p:txBody>
        </p:sp>
        <p:sp>
          <p:nvSpPr>
            <p:cNvPr id="11" name="TextBox 10">
              <a:extLst>
                <a:ext uri="{FF2B5EF4-FFF2-40B4-BE49-F238E27FC236}">
                  <a16:creationId xmlns:a16="http://schemas.microsoft.com/office/drawing/2014/main" id="{984D3C1A-9ED0-464C-9053-7747331AAA7E}"/>
                </a:ext>
              </a:extLst>
            </p:cNvPr>
            <p:cNvSpPr txBox="1"/>
            <p:nvPr/>
          </p:nvSpPr>
          <p:spPr>
            <a:xfrm>
              <a:off x="1072303" y="4486447"/>
              <a:ext cx="535724" cy="246221"/>
            </a:xfrm>
            <a:prstGeom prst="rect">
              <a:avLst/>
            </a:prstGeom>
            <a:noFill/>
          </p:spPr>
          <p:txBody>
            <a:bodyPr wrap="none" rtlCol="0">
              <a:spAutoFit/>
            </a:bodyPr>
            <a:lstStyle/>
            <a:p>
              <a:r>
                <a:rPr lang="en-GB" sz="1000" dirty="0"/>
                <a:t>Active</a:t>
              </a:r>
            </a:p>
          </p:txBody>
        </p:sp>
        <p:sp>
          <p:nvSpPr>
            <p:cNvPr id="12" name="TextBox 11">
              <a:extLst>
                <a:ext uri="{FF2B5EF4-FFF2-40B4-BE49-F238E27FC236}">
                  <a16:creationId xmlns:a16="http://schemas.microsoft.com/office/drawing/2014/main" id="{3533F400-A417-4D03-BD73-1104C9B34DC0}"/>
                </a:ext>
              </a:extLst>
            </p:cNvPr>
            <p:cNvSpPr txBox="1"/>
            <p:nvPr/>
          </p:nvSpPr>
          <p:spPr>
            <a:xfrm>
              <a:off x="2806685" y="4747422"/>
              <a:ext cx="1066318" cy="246221"/>
            </a:xfrm>
            <a:prstGeom prst="rect">
              <a:avLst/>
            </a:prstGeom>
            <a:noFill/>
          </p:spPr>
          <p:txBody>
            <a:bodyPr wrap="none" rtlCol="0">
              <a:spAutoFit/>
            </a:bodyPr>
            <a:lstStyle/>
            <a:p>
              <a:r>
                <a:rPr lang="en-GB" sz="1000" dirty="0"/>
                <a:t>On-</a:t>
              </a:r>
              <a:r>
                <a:rPr lang="en-GB" sz="1000" dirty="0" err="1"/>
                <a:t>trt</a:t>
              </a:r>
              <a:r>
                <a:rPr lang="en-GB" sz="1000" dirty="0"/>
                <a:t> observed</a:t>
              </a:r>
            </a:p>
          </p:txBody>
        </p:sp>
        <p:sp>
          <p:nvSpPr>
            <p:cNvPr id="13" name="TextBox 12">
              <a:extLst>
                <a:ext uri="{FF2B5EF4-FFF2-40B4-BE49-F238E27FC236}">
                  <a16:creationId xmlns:a16="http://schemas.microsoft.com/office/drawing/2014/main" id="{DB140B42-3A3A-49A2-8395-6C9D56A1F2C5}"/>
                </a:ext>
              </a:extLst>
            </p:cNvPr>
            <p:cNvSpPr txBox="1"/>
            <p:nvPr/>
          </p:nvSpPr>
          <p:spPr>
            <a:xfrm>
              <a:off x="5320025" y="4639700"/>
              <a:ext cx="929208" cy="400110"/>
            </a:xfrm>
            <a:prstGeom prst="rect">
              <a:avLst/>
            </a:prstGeom>
            <a:noFill/>
          </p:spPr>
          <p:txBody>
            <a:bodyPr wrap="square" rtlCol="0">
              <a:spAutoFit/>
            </a:bodyPr>
            <a:lstStyle/>
            <a:p>
              <a:r>
                <a:rPr lang="en-GB" sz="1000" dirty="0"/>
                <a:t>Off-</a:t>
              </a:r>
              <a:r>
                <a:rPr lang="en-GB" sz="1000" dirty="0" err="1"/>
                <a:t>trt</a:t>
              </a:r>
              <a:r>
                <a:rPr lang="en-GB" sz="1000" dirty="0"/>
                <a:t> observed</a:t>
              </a:r>
            </a:p>
          </p:txBody>
        </p:sp>
        <p:sp>
          <p:nvSpPr>
            <p:cNvPr id="14" name="TextBox 13">
              <a:extLst>
                <a:ext uri="{FF2B5EF4-FFF2-40B4-BE49-F238E27FC236}">
                  <a16:creationId xmlns:a16="http://schemas.microsoft.com/office/drawing/2014/main" id="{65EBD674-37FC-47CD-9CEA-12E53C3618A0}"/>
                </a:ext>
              </a:extLst>
            </p:cNvPr>
            <p:cNvSpPr txBox="1"/>
            <p:nvPr/>
          </p:nvSpPr>
          <p:spPr>
            <a:xfrm>
              <a:off x="5934854" y="4639700"/>
              <a:ext cx="1157106" cy="400110"/>
            </a:xfrm>
            <a:prstGeom prst="rect">
              <a:avLst/>
            </a:prstGeom>
            <a:noFill/>
          </p:spPr>
          <p:txBody>
            <a:bodyPr wrap="square" rtlCol="0">
              <a:spAutoFit/>
            </a:bodyPr>
            <a:lstStyle/>
            <a:p>
              <a:r>
                <a:rPr lang="en-GB" sz="1000" dirty="0"/>
                <a:t>Off-</a:t>
              </a:r>
              <a:r>
                <a:rPr lang="en-GB" sz="1000" dirty="0" err="1"/>
                <a:t>trt</a:t>
              </a:r>
              <a:r>
                <a:rPr lang="en-GB" sz="1000" dirty="0"/>
                <a:t> unobserved</a:t>
              </a:r>
            </a:p>
          </p:txBody>
        </p:sp>
      </p:grpSp>
      <p:sp>
        <p:nvSpPr>
          <p:cNvPr id="16" name="TextBox 15">
            <a:extLst>
              <a:ext uri="{FF2B5EF4-FFF2-40B4-BE49-F238E27FC236}">
                <a16:creationId xmlns:a16="http://schemas.microsoft.com/office/drawing/2014/main" id="{4BC1C70B-67B2-4620-B18E-198AC7769E05}"/>
              </a:ext>
            </a:extLst>
          </p:cNvPr>
          <p:cNvSpPr txBox="1"/>
          <p:nvPr/>
        </p:nvSpPr>
        <p:spPr>
          <a:xfrm>
            <a:off x="6879940" y="4139191"/>
            <a:ext cx="1800200" cy="523220"/>
          </a:xfrm>
          <a:prstGeom prst="rect">
            <a:avLst/>
          </a:prstGeom>
          <a:noFill/>
        </p:spPr>
        <p:txBody>
          <a:bodyPr wrap="square" rtlCol="0">
            <a:spAutoFit/>
          </a:bodyPr>
          <a:lstStyle/>
          <a:p>
            <a:r>
              <a:rPr lang="en-GB" sz="1400" dirty="0"/>
              <a:t>Simplified Data Schematic</a:t>
            </a:r>
          </a:p>
        </p:txBody>
      </p:sp>
      <p:sp>
        <p:nvSpPr>
          <p:cNvPr id="10" name="Rectangle 9">
            <a:extLst>
              <a:ext uri="{FF2B5EF4-FFF2-40B4-BE49-F238E27FC236}">
                <a16:creationId xmlns:a16="http://schemas.microsoft.com/office/drawing/2014/main" id="{1ED541D1-756E-4D67-89A9-1B04C3BBF8AB}"/>
              </a:ext>
            </a:extLst>
          </p:cNvPr>
          <p:cNvSpPr/>
          <p:nvPr/>
        </p:nvSpPr>
        <p:spPr>
          <a:xfrm>
            <a:off x="5320025" y="4938416"/>
            <a:ext cx="3823975" cy="215444"/>
          </a:xfrm>
          <a:prstGeom prst="rect">
            <a:avLst/>
          </a:prstGeom>
        </p:spPr>
        <p:txBody>
          <a:bodyPr wrap="square">
            <a:spAutoFit/>
          </a:bodyPr>
          <a:lstStyle/>
          <a:p>
            <a:r>
              <a:rPr lang="en-US" sz="800" b="0" dirty="0">
                <a:solidFill>
                  <a:srgbClr val="1C1D1E"/>
                </a:solidFill>
                <a:cs typeface="Times New Roman" panose="02020603050405020304" pitchFamily="18" charset="0"/>
              </a:rPr>
              <a:t>*Mehrotra et al. </a:t>
            </a:r>
            <a:r>
              <a:rPr lang="en-GB" sz="800" b="0" dirty="0">
                <a:cs typeface="Times New Roman" panose="02020603050405020304" pitchFamily="18" charset="0"/>
              </a:rPr>
              <a:t>Pharmaceutical Statistics. 2017;16:378–392</a:t>
            </a:r>
            <a:r>
              <a:rPr lang="en-GB" sz="800" b="0" dirty="0">
                <a:latin typeface="+mn-lt"/>
              </a:rPr>
              <a:t>.</a:t>
            </a:r>
            <a:endParaRPr lang="en-US" sz="800" b="0" dirty="0">
              <a:solidFill>
                <a:srgbClr val="1C1D1E"/>
              </a:solidFill>
              <a:latin typeface="+mn-lt"/>
            </a:endParaRPr>
          </a:p>
        </p:txBody>
      </p:sp>
      <p:sp>
        <p:nvSpPr>
          <p:cNvPr id="18" name="Fußzeilenplatzhalter 3">
            <a:extLst>
              <a:ext uri="{FF2B5EF4-FFF2-40B4-BE49-F238E27FC236}">
                <a16:creationId xmlns:a16="http://schemas.microsoft.com/office/drawing/2014/main" id="{3CF844E5-65C4-4EF5-91A7-8711A8C75A1B}"/>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26469275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Is MMRM Appropriate?</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988505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All-Data MMRM</a:t>
            </a:r>
          </a:p>
        </p:txBody>
      </p:sp>
      <p:sp>
        <p:nvSpPr>
          <p:cNvPr id="4099" name="TextBox 1"/>
          <p:cNvSpPr txBox="1">
            <a:spLocks noChangeArrowheads="1"/>
          </p:cNvSpPr>
          <p:nvPr/>
        </p:nvSpPr>
        <p:spPr bwMode="auto">
          <a:xfrm>
            <a:off x="395536" y="2512474"/>
            <a:ext cx="8424935" cy="2308324"/>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b="0" dirty="0">
                <a:cs typeface="Times New Roman" panose="02020603050405020304" pitchFamily="18" charset="0"/>
              </a:rPr>
              <a:t>MMRM on all available data assumes MAR;</a:t>
            </a:r>
          </a:p>
          <a:p>
            <a:pPr lvl="1">
              <a:buFont typeface="Arial" charset="0"/>
              <a:buChar char="•"/>
            </a:pPr>
            <a:r>
              <a:rPr lang="en-GB" altLang="en-US" sz="1600" b="0" dirty="0">
                <a:cs typeface="Times New Roman" panose="02020603050405020304" pitchFamily="18" charset="0"/>
              </a:rPr>
              <a:t>Unobserved data ‘same’ as observed data, conditional on modelled variables, responses</a:t>
            </a:r>
          </a:p>
          <a:p>
            <a:pPr lvl="1">
              <a:buFont typeface="Arial" charset="0"/>
              <a:buChar char="•"/>
            </a:pPr>
            <a:r>
              <a:rPr lang="en-GB" altLang="en-US" sz="1600" dirty="0">
                <a:solidFill>
                  <a:srgbClr val="390EF2"/>
                </a:solidFill>
                <a:cs typeface="Times New Roman" panose="02020603050405020304" pitchFamily="18" charset="0"/>
              </a:rPr>
              <a:t>Assumes unobserved patients are observed mixture of on- and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a:t>
            </a:r>
          </a:p>
          <a:p>
            <a:pPr lvl="2">
              <a:buFont typeface="Arial" charset="0"/>
              <a:buChar char="•"/>
            </a:pPr>
            <a:r>
              <a:rPr lang="en-GB" altLang="en-US" sz="1600" b="0" dirty="0">
                <a:cs typeface="Times New Roman" panose="02020603050405020304" pitchFamily="18" charset="0"/>
              </a:rPr>
              <a:t>e.g. 90% observed data on-</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a:t>
            </a:r>
            <a:r>
              <a:rPr lang="en-GB" altLang="en-US" sz="1600" b="0" dirty="0">
                <a:cs typeface="Times New Roman" panose="02020603050405020304" pitchFamily="18" charset="0"/>
                <a:sym typeface="Wingdings" panose="05000000000000000000" pitchFamily="2" charset="2"/>
              </a:rPr>
              <a:t></a:t>
            </a:r>
            <a:r>
              <a:rPr lang="en-GB" altLang="en-US" sz="1600" b="0" dirty="0">
                <a:cs typeface="Times New Roman" panose="02020603050405020304" pitchFamily="18" charset="0"/>
              </a:rPr>
              <a:t> 90% unobserved data on-</a:t>
            </a:r>
            <a:r>
              <a:rPr lang="en-GB" altLang="en-US" sz="1600" b="0" dirty="0" err="1">
                <a:cs typeface="Times New Roman" panose="02020603050405020304" pitchFamily="18" charset="0"/>
              </a:rPr>
              <a:t>trt</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Observed off-treatment measurements are 0% on-treatment</a:t>
            </a:r>
          </a:p>
          <a:p>
            <a:pPr lvl="2">
              <a:buFont typeface="Arial" charset="0"/>
              <a:buChar char="•"/>
            </a:pPr>
            <a:r>
              <a:rPr lang="en-GB" altLang="en-US" sz="1600" dirty="0">
                <a:solidFill>
                  <a:srgbClr val="390EF2"/>
                </a:solidFill>
                <a:cs typeface="Times New Roman" panose="02020603050405020304" pitchFamily="18" charset="0"/>
              </a:rPr>
              <a:t>Analysis is inconsistent </a:t>
            </a:r>
            <a:r>
              <a:rPr lang="en-GB" altLang="en-US" sz="1600" b="0" dirty="0" err="1">
                <a:cs typeface="Times New Roman" panose="02020603050405020304" pitchFamily="18" charset="0"/>
              </a:rPr>
              <a:t>w.r.t.</a:t>
            </a:r>
            <a:r>
              <a:rPr lang="en-GB" altLang="en-US" sz="1600" b="0" dirty="0">
                <a:cs typeface="Times New Roman" panose="02020603050405020304" pitchFamily="18" charset="0"/>
              </a:rPr>
              <a:t> observation status</a:t>
            </a:r>
          </a:p>
          <a:p>
            <a:pPr lvl="2">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Without complete data: Ignores treatment status and is biased </a:t>
            </a:r>
          </a:p>
          <a:p>
            <a:pPr lvl="1">
              <a:buFont typeface="Arial" charset="0"/>
              <a:buChar char="•"/>
            </a:pPr>
            <a:r>
              <a:rPr lang="en-GB" altLang="en-US" sz="1600" dirty="0">
                <a:solidFill>
                  <a:srgbClr val="FF0000"/>
                </a:solidFill>
                <a:cs typeface="Times New Roman" panose="02020603050405020304" pitchFamily="18" charset="0"/>
                <a:sym typeface="Wingdings" panose="05000000000000000000" pitchFamily="2" charset="2"/>
              </a:rPr>
              <a:t> MMRM not suitable</a:t>
            </a:r>
            <a:endParaRPr lang="en-GB" altLang="en-US" sz="1600" dirty="0">
              <a:solidFill>
                <a:srgbClr val="FF0000"/>
              </a:solidFill>
              <a:cs typeface="Times New Roman" panose="02020603050405020304" pitchFamily="18" charset="0"/>
            </a:endParaRPr>
          </a:p>
        </p:txBody>
      </p:sp>
      <p:grpSp>
        <p:nvGrpSpPr>
          <p:cNvPr id="19" name="Group 18">
            <a:extLst>
              <a:ext uri="{FF2B5EF4-FFF2-40B4-BE49-F238E27FC236}">
                <a16:creationId xmlns:a16="http://schemas.microsoft.com/office/drawing/2014/main" id="{A1572AF9-F3F3-401A-A8E2-5E03762F4E01}"/>
              </a:ext>
            </a:extLst>
          </p:cNvPr>
          <p:cNvGrpSpPr/>
          <p:nvPr/>
        </p:nvGrpSpPr>
        <p:grpSpPr>
          <a:xfrm>
            <a:off x="1259632" y="1131590"/>
            <a:ext cx="6019657" cy="1294337"/>
            <a:chOff x="1075976" y="3903051"/>
            <a:chExt cx="6019657" cy="1294337"/>
          </a:xfrm>
        </p:grpSpPr>
        <p:sp>
          <p:nvSpPr>
            <p:cNvPr id="6" name="Rectangle 5">
              <a:extLst>
                <a:ext uri="{FF2B5EF4-FFF2-40B4-BE49-F238E27FC236}">
                  <a16:creationId xmlns:a16="http://schemas.microsoft.com/office/drawing/2014/main" id="{12F5DD85-1A40-432C-A314-F1D625FE3BEC}"/>
                </a:ext>
              </a:extLst>
            </p:cNvPr>
            <p:cNvSpPr/>
            <p:nvPr/>
          </p:nvSpPr>
          <p:spPr bwMode="auto">
            <a:xfrm>
              <a:off x="1695353" y="4135963"/>
              <a:ext cx="3600400" cy="137754"/>
            </a:xfrm>
            <a:prstGeom prst="rect">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613193AE-547B-4FA9-8025-7A1EF5C2AFE6}"/>
                </a:ext>
              </a:extLst>
            </p:cNvPr>
            <p:cNvSpPr/>
            <p:nvPr/>
          </p:nvSpPr>
          <p:spPr bwMode="auto">
            <a:xfrm>
              <a:off x="1698857" y="4482180"/>
              <a:ext cx="3668904" cy="1377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7E0C4824-3BD7-4C75-B05F-87D9720042D9}"/>
                </a:ext>
              </a:extLst>
            </p:cNvPr>
            <p:cNvSpPr/>
            <p:nvPr/>
          </p:nvSpPr>
          <p:spPr bwMode="auto">
            <a:xfrm>
              <a:off x="5295753" y="4135963"/>
              <a:ext cx="642774" cy="137754"/>
            </a:xfrm>
            <a:prstGeom prst="rect">
              <a:avLst/>
            </a:prstGeom>
            <a:solidFill>
              <a:srgbClr val="2E019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224C8CB9-D30A-4102-95EE-55AD5B7560DB}"/>
                </a:ext>
              </a:extLst>
            </p:cNvPr>
            <p:cNvSpPr/>
            <p:nvPr/>
          </p:nvSpPr>
          <p:spPr bwMode="auto">
            <a:xfrm>
              <a:off x="5373059" y="4482180"/>
              <a:ext cx="642774" cy="137754"/>
            </a:xfrm>
            <a:prstGeom prst="rect">
              <a:avLst/>
            </a:prstGeom>
            <a:solidFill>
              <a:srgbClr val="02781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646DED78-8342-4CF3-BCA8-80C60A88FC77}"/>
                </a:ext>
              </a:extLst>
            </p:cNvPr>
            <p:cNvSpPr/>
            <p:nvPr/>
          </p:nvSpPr>
          <p:spPr bwMode="auto">
            <a:xfrm>
              <a:off x="5938527" y="4135963"/>
              <a:ext cx="640313" cy="137754"/>
            </a:xfrm>
            <a:prstGeom prst="rect">
              <a:avLst/>
            </a:prstGeom>
            <a:solidFill>
              <a:srgbClr val="CBDA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6503DD88-5A94-4493-99F4-30C8E2CA72F7}"/>
                </a:ext>
              </a:extLst>
            </p:cNvPr>
            <p:cNvSpPr/>
            <p:nvPr/>
          </p:nvSpPr>
          <p:spPr bwMode="auto">
            <a:xfrm>
              <a:off x="6015833" y="4482180"/>
              <a:ext cx="563007" cy="137754"/>
            </a:xfrm>
            <a:prstGeom prst="rect">
              <a:avLst/>
            </a:prstGeom>
            <a:solidFill>
              <a:srgbClr val="CCE9A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56F79FFA-5762-46B1-9A59-7D155FE52A37}"/>
                </a:ext>
              </a:extLst>
            </p:cNvPr>
            <p:cNvSpPr txBox="1"/>
            <p:nvPr/>
          </p:nvSpPr>
          <p:spPr>
            <a:xfrm>
              <a:off x="1089033" y="4085559"/>
              <a:ext cx="612668" cy="246221"/>
            </a:xfrm>
            <a:prstGeom prst="rect">
              <a:avLst/>
            </a:prstGeom>
            <a:noFill/>
          </p:spPr>
          <p:txBody>
            <a:bodyPr wrap="none" rtlCol="0">
              <a:spAutoFit/>
            </a:bodyPr>
            <a:lstStyle/>
            <a:p>
              <a:r>
                <a:rPr lang="en-GB" sz="1000" dirty="0"/>
                <a:t>Control</a:t>
              </a:r>
            </a:p>
          </p:txBody>
        </p:sp>
        <p:sp>
          <p:nvSpPr>
            <p:cNvPr id="13" name="TextBox 12">
              <a:extLst>
                <a:ext uri="{FF2B5EF4-FFF2-40B4-BE49-F238E27FC236}">
                  <a16:creationId xmlns:a16="http://schemas.microsoft.com/office/drawing/2014/main" id="{966589AC-BF6C-4632-B140-E54DAFB215BE}"/>
                </a:ext>
              </a:extLst>
            </p:cNvPr>
            <p:cNvSpPr txBox="1"/>
            <p:nvPr/>
          </p:nvSpPr>
          <p:spPr>
            <a:xfrm>
              <a:off x="1075976" y="4443970"/>
              <a:ext cx="535724" cy="246221"/>
            </a:xfrm>
            <a:prstGeom prst="rect">
              <a:avLst/>
            </a:prstGeom>
            <a:noFill/>
          </p:spPr>
          <p:txBody>
            <a:bodyPr wrap="none" rtlCol="0">
              <a:spAutoFit/>
            </a:bodyPr>
            <a:lstStyle/>
            <a:p>
              <a:r>
                <a:rPr lang="en-GB" sz="1000" dirty="0"/>
                <a:t>Active</a:t>
              </a:r>
            </a:p>
          </p:txBody>
        </p:sp>
        <p:sp>
          <p:nvSpPr>
            <p:cNvPr id="14" name="TextBox 13">
              <a:extLst>
                <a:ext uri="{FF2B5EF4-FFF2-40B4-BE49-F238E27FC236}">
                  <a16:creationId xmlns:a16="http://schemas.microsoft.com/office/drawing/2014/main" id="{222137A4-82C4-4B5A-B1A7-FB4371E6F1FC}"/>
                </a:ext>
              </a:extLst>
            </p:cNvPr>
            <p:cNvSpPr txBox="1"/>
            <p:nvPr/>
          </p:nvSpPr>
          <p:spPr>
            <a:xfrm>
              <a:off x="2810358" y="4704945"/>
              <a:ext cx="1066318" cy="246221"/>
            </a:xfrm>
            <a:prstGeom prst="rect">
              <a:avLst/>
            </a:prstGeom>
            <a:noFill/>
          </p:spPr>
          <p:txBody>
            <a:bodyPr wrap="none" rtlCol="0">
              <a:spAutoFit/>
            </a:bodyPr>
            <a:lstStyle/>
            <a:p>
              <a:r>
                <a:rPr lang="en-GB" sz="1000" dirty="0"/>
                <a:t>On-</a:t>
              </a:r>
              <a:r>
                <a:rPr lang="en-GB" sz="1000" dirty="0" err="1"/>
                <a:t>trt</a:t>
              </a:r>
              <a:r>
                <a:rPr lang="en-GB" sz="1000" dirty="0"/>
                <a:t> observed</a:t>
              </a:r>
            </a:p>
          </p:txBody>
        </p:sp>
        <p:sp>
          <p:nvSpPr>
            <p:cNvPr id="15" name="TextBox 14">
              <a:extLst>
                <a:ext uri="{FF2B5EF4-FFF2-40B4-BE49-F238E27FC236}">
                  <a16:creationId xmlns:a16="http://schemas.microsoft.com/office/drawing/2014/main" id="{F541B39B-5D38-4D3C-A8EA-A8B81439CE89}"/>
                </a:ext>
              </a:extLst>
            </p:cNvPr>
            <p:cNvSpPr txBox="1"/>
            <p:nvPr/>
          </p:nvSpPr>
          <p:spPr>
            <a:xfrm>
              <a:off x="5323698" y="4797278"/>
              <a:ext cx="929208" cy="400110"/>
            </a:xfrm>
            <a:prstGeom prst="rect">
              <a:avLst/>
            </a:prstGeom>
            <a:noFill/>
          </p:spPr>
          <p:txBody>
            <a:bodyPr wrap="square" rtlCol="0">
              <a:spAutoFit/>
            </a:bodyPr>
            <a:lstStyle/>
            <a:p>
              <a:r>
                <a:rPr lang="en-GB" sz="1000" dirty="0"/>
                <a:t>Off-</a:t>
              </a:r>
              <a:r>
                <a:rPr lang="en-GB" sz="1000" dirty="0" err="1"/>
                <a:t>trt</a:t>
              </a:r>
              <a:r>
                <a:rPr lang="en-GB" sz="1000" dirty="0"/>
                <a:t> observed</a:t>
              </a:r>
            </a:p>
          </p:txBody>
        </p:sp>
        <p:sp>
          <p:nvSpPr>
            <p:cNvPr id="16" name="TextBox 15">
              <a:extLst>
                <a:ext uri="{FF2B5EF4-FFF2-40B4-BE49-F238E27FC236}">
                  <a16:creationId xmlns:a16="http://schemas.microsoft.com/office/drawing/2014/main" id="{535116F8-A133-44CF-982A-5B4CE95CD7BE}"/>
                </a:ext>
              </a:extLst>
            </p:cNvPr>
            <p:cNvSpPr txBox="1"/>
            <p:nvPr/>
          </p:nvSpPr>
          <p:spPr>
            <a:xfrm>
              <a:off x="5938527" y="4797278"/>
              <a:ext cx="1157106" cy="400110"/>
            </a:xfrm>
            <a:prstGeom prst="rect">
              <a:avLst/>
            </a:prstGeom>
            <a:noFill/>
          </p:spPr>
          <p:txBody>
            <a:bodyPr wrap="square" rtlCol="0">
              <a:spAutoFit/>
            </a:bodyPr>
            <a:lstStyle/>
            <a:p>
              <a:r>
                <a:rPr lang="en-GB" sz="1000" dirty="0"/>
                <a:t>Off-</a:t>
              </a:r>
              <a:r>
                <a:rPr lang="en-GB" sz="1000" dirty="0" err="1"/>
                <a:t>trt</a:t>
              </a:r>
              <a:r>
                <a:rPr lang="en-GB" sz="1000" dirty="0"/>
                <a:t> unobserved</a:t>
              </a:r>
            </a:p>
          </p:txBody>
        </p:sp>
        <p:sp>
          <p:nvSpPr>
            <p:cNvPr id="2" name="Oval 1">
              <a:extLst>
                <a:ext uri="{FF2B5EF4-FFF2-40B4-BE49-F238E27FC236}">
                  <a16:creationId xmlns:a16="http://schemas.microsoft.com/office/drawing/2014/main" id="{F98DB8DD-E6B5-4F4B-B07C-C83A9FDD110D}"/>
                </a:ext>
              </a:extLst>
            </p:cNvPr>
            <p:cNvSpPr/>
            <p:nvPr/>
          </p:nvSpPr>
          <p:spPr bwMode="auto">
            <a:xfrm>
              <a:off x="1695353" y="4044905"/>
              <a:ext cx="4243174" cy="31987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62343F5B-7136-46E9-8C4A-9B1F0EAAEAA3}"/>
                </a:ext>
              </a:extLst>
            </p:cNvPr>
            <p:cNvSpPr/>
            <p:nvPr/>
          </p:nvSpPr>
          <p:spPr bwMode="auto">
            <a:xfrm>
              <a:off x="1701023" y="4391122"/>
              <a:ext cx="4309512" cy="31987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3" name="Arrow: Curved Down 2">
              <a:extLst>
                <a:ext uri="{FF2B5EF4-FFF2-40B4-BE49-F238E27FC236}">
                  <a16:creationId xmlns:a16="http://schemas.microsoft.com/office/drawing/2014/main" id="{4E9CCD8F-9F12-4F2B-A275-4EB5383BEA81}"/>
                </a:ext>
              </a:extLst>
            </p:cNvPr>
            <p:cNvSpPr/>
            <p:nvPr/>
          </p:nvSpPr>
          <p:spPr bwMode="auto">
            <a:xfrm>
              <a:off x="5508104" y="3903051"/>
              <a:ext cx="744802" cy="182508"/>
            </a:xfrm>
            <a:prstGeom prst="curvedDow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7" name="Arrow: Curved Up 16">
              <a:extLst>
                <a:ext uri="{FF2B5EF4-FFF2-40B4-BE49-F238E27FC236}">
                  <a16:creationId xmlns:a16="http://schemas.microsoft.com/office/drawing/2014/main" id="{67A3843D-2033-4F24-A460-AA0141A5BFB2}"/>
                </a:ext>
              </a:extLst>
            </p:cNvPr>
            <p:cNvSpPr/>
            <p:nvPr/>
          </p:nvSpPr>
          <p:spPr bwMode="auto">
            <a:xfrm>
              <a:off x="5534503" y="4645437"/>
              <a:ext cx="744802" cy="158352"/>
            </a:xfrm>
            <a:prstGeom prst="curvedUp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grpSp>
      <p:sp>
        <p:nvSpPr>
          <p:cNvPr id="20" name="TextBox 19">
            <a:extLst>
              <a:ext uri="{FF2B5EF4-FFF2-40B4-BE49-F238E27FC236}">
                <a16:creationId xmlns:a16="http://schemas.microsoft.com/office/drawing/2014/main" id="{4DC6BB30-FB45-4456-B37A-F43C7A6FE046}"/>
              </a:ext>
            </a:extLst>
          </p:cNvPr>
          <p:cNvSpPr txBox="1"/>
          <p:nvPr/>
        </p:nvSpPr>
        <p:spPr>
          <a:xfrm>
            <a:off x="7020272" y="1441304"/>
            <a:ext cx="1495922" cy="307777"/>
          </a:xfrm>
          <a:prstGeom prst="rect">
            <a:avLst/>
          </a:prstGeom>
          <a:noFill/>
        </p:spPr>
        <p:txBody>
          <a:bodyPr wrap="none" rtlCol="0">
            <a:spAutoFit/>
          </a:bodyPr>
          <a:lstStyle/>
          <a:p>
            <a:r>
              <a:rPr lang="en-GB" sz="1400" dirty="0"/>
              <a:t>All-data MMRM</a:t>
            </a:r>
          </a:p>
        </p:txBody>
      </p:sp>
      <p:sp>
        <p:nvSpPr>
          <p:cNvPr id="21" name="Fußzeilenplatzhalter 3">
            <a:extLst>
              <a:ext uri="{FF2B5EF4-FFF2-40B4-BE49-F238E27FC236}">
                <a16:creationId xmlns:a16="http://schemas.microsoft.com/office/drawing/2014/main" id="{0D55071C-A9C7-4165-A886-ADDE570AF0C6}"/>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55233777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Should the Control Arm Be Used to Impute Off-Treatment Data?</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524947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Control-Based ML/MI</a:t>
            </a:r>
          </a:p>
        </p:txBody>
      </p:sp>
      <p:sp>
        <p:nvSpPr>
          <p:cNvPr id="4099" name="TextBox 1"/>
          <p:cNvSpPr txBox="1">
            <a:spLocks noChangeArrowheads="1"/>
          </p:cNvSpPr>
          <p:nvPr/>
        </p:nvSpPr>
        <p:spPr bwMode="auto">
          <a:xfrm>
            <a:off x="500026" y="2427734"/>
            <a:ext cx="8643974" cy="2554545"/>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b="0" dirty="0">
                <a:cs typeface="Times New Roman" panose="02020603050405020304" pitchFamily="18" charset="0"/>
              </a:rPr>
              <a:t>Control-based approaches have been used for treatment policy estimation</a:t>
            </a:r>
          </a:p>
          <a:p>
            <a:pPr lvl="1">
              <a:buFont typeface="Arial" charset="0"/>
              <a:buChar char="•"/>
            </a:pPr>
            <a:r>
              <a:rPr lang="en-GB" altLang="en-US" sz="1600" b="0" dirty="0">
                <a:cs typeface="Times New Roman" panose="02020603050405020304" pitchFamily="18" charset="0"/>
              </a:rPr>
              <a:t>When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assume zero treatment effects (or zero additional treatment effect over time)</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Conservative sensitivity for hypothetical estimand: “What happens *</a:t>
            </a:r>
            <a:r>
              <a:rPr lang="en-GB" altLang="en-US" sz="1600" dirty="0">
                <a:cs typeface="Times New Roman" panose="02020603050405020304" pitchFamily="18" charset="0"/>
              </a:rPr>
              <a:t>if*</a:t>
            </a:r>
            <a:r>
              <a:rPr lang="en-GB" altLang="en-US" sz="1600" b="0" dirty="0">
                <a:cs typeface="Times New Roman" panose="02020603050405020304" pitchFamily="18" charset="0"/>
              </a:rPr>
              <a:t> treatment effect lost?”</a:t>
            </a:r>
          </a:p>
          <a:p>
            <a:pPr lvl="2">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Advantages: </a:t>
            </a:r>
          </a:p>
          <a:p>
            <a:pPr lvl="1">
              <a:buFont typeface="Arial" charset="0"/>
              <a:buChar char="•"/>
            </a:pPr>
            <a:r>
              <a:rPr lang="en-GB" altLang="en-US" sz="1600" b="0" dirty="0">
                <a:cs typeface="Times New Roman" panose="02020603050405020304" pitchFamily="18" charset="0"/>
              </a:rPr>
              <a:t>Only requires sufficient control arm data</a:t>
            </a:r>
          </a:p>
          <a:p>
            <a:pPr lvl="1">
              <a:buFont typeface="Arial" charset="0"/>
              <a:buChar char="•"/>
            </a:pPr>
            <a:r>
              <a:rPr lang="en-GB" altLang="en-US" sz="1600" b="0" dirty="0">
                <a:cs typeface="Times New Roman" panose="02020603050405020304" pitchFamily="18" charset="0"/>
              </a:rPr>
              <a:t>Clinically reasonable for discontinuation of symptomatic relief treatments</a:t>
            </a:r>
          </a:p>
          <a:p>
            <a:pPr lvl="1">
              <a:buFont typeface="Arial" charset="0"/>
              <a:buChar char="•"/>
            </a:pPr>
            <a:r>
              <a:rPr lang="en-GB" altLang="en-US" sz="1600" b="0" dirty="0">
                <a:cs typeface="Times New Roman" panose="02020603050405020304" pitchFamily="18" charset="0"/>
              </a:rPr>
              <a:t>Preserves ‘simple’ version of type I error</a:t>
            </a:r>
          </a:p>
          <a:p>
            <a:pPr lvl="1">
              <a:buFont typeface="Arial" charset="0"/>
              <a:buChar char="•"/>
            </a:pPr>
            <a:r>
              <a:rPr lang="en-GB" altLang="en-US" sz="1600" b="0" dirty="0">
                <a:cs typeface="Times New Roman" panose="02020603050405020304" pitchFamily="18" charset="0"/>
              </a:rPr>
              <a:t>‘Low variance’</a:t>
            </a:r>
          </a:p>
        </p:txBody>
      </p:sp>
      <p:grpSp>
        <p:nvGrpSpPr>
          <p:cNvPr id="2" name="Group 1">
            <a:extLst>
              <a:ext uri="{FF2B5EF4-FFF2-40B4-BE49-F238E27FC236}">
                <a16:creationId xmlns:a16="http://schemas.microsoft.com/office/drawing/2014/main" id="{F4FF8CCB-BBDA-4749-91F4-B38C0F80A82A}"/>
              </a:ext>
            </a:extLst>
          </p:cNvPr>
          <p:cNvGrpSpPr/>
          <p:nvPr/>
        </p:nvGrpSpPr>
        <p:grpSpPr>
          <a:xfrm>
            <a:off x="1259632" y="1097232"/>
            <a:ext cx="6019657" cy="1294337"/>
            <a:chOff x="1075976" y="3903051"/>
            <a:chExt cx="6019657" cy="1294337"/>
          </a:xfrm>
        </p:grpSpPr>
        <p:sp>
          <p:nvSpPr>
            <p:cNvPr id="4" name="Rectangle 3">
              <a:extLst>
                <a:ext uri="{FF2B5EF4-FFF2-40B4-BE49-F238E27FC236}">
                  <a16:creationId xmlns:a16="http://schemas.microsoft.com/office/drawing/2014/main" id="{41B0E7D3-9872-4189-9B8B-1331A389E5F9}"/>
                </a:ext>
              </a:extLst>
            </p:cNvPr>
            <p:cNvSpPr/>
            <p:nvPr/>
          </p:nvSpPr>
          <p:spPr bwMode="auto">
            <a:xfrm>
              <a:off x="1695353" y="4135963"/>
              <a:ext cx="3600400" cy="137754"/>
            </a:xfrm>
            <a:prstGeom prst="rect">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5" name="Rectangle 4">
              <a:extLst>
                <a:ext uri="{FF2B5EF4-FFF2-40B4-BE49-F238E27FC236}">
                  <a16:creationId xmlns:a16="http://schemas.microsoft.com/office/drawing/2014/main" id="{6CAF4BF7-AE54-4C8D-A777-1E31A4C6D314}"/>
                </a:ext>
              </a:extLst>
            </p:cNvPr>
            <p:cNvSpPr/>
            <p:nvPr/>
          </p:nvSpPr>
          <p:spPr bwMode="auto">
            <a:xfrm>
              <a:off x="1698857" y="4482180"/>
              <a:ext cx="3668904" cy="1377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4D004E92-7957-4074-BBEE-303555AB238C}"/>
                </a:ext>
              </a:extLst>
            </p:cNvPr>
            <p:cNvSpPr/>
            <p:nvPr/>
          </p:nvSpPr>
          <p:spPr bwMode="auto">
            <a:xfrm>
              <a:off x="5295753" y="4135963"/>
              <a:ext cx="642774" cy="137754"/>
            </a:xfrm>
            <a:prstGeom prst="rect">
              <a:avLst/>
            </a:prstGeom>
            <a:solidFill>
              <a:srgbClr val="2E019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BD9FA533-2771-4FCD-BDEA-C55EAF9CA5E4}"/>
                </a:ext>
              </a:extLst>
            </p:cNvPr>
            <p:cNvSpPr/>
            <p:nvPr/>
          </p:nvSpPr>
          <p:spPr bwMode="auto">
            <a:xfrm>
              <a:off x="5373059" y="4482180"/>
              <a:ext cx="642774" cy="137754"/>
            </a:xfrm>
            <a:prstGeom prst="rect">
              <a:avLst/>
            </a:prstGeom>
            <a:solidFill>
              <a:srgbClr val="02781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A152036E-6750-43ED-B460-363599C09370}"/>
                </a:ext>
              </a:extLst>
            </p:cNvPr>
            <p:cNvSpPr/>
            <p:nvPr/>
          </p:nvSpPr>
          <p:spPr bwMode="auto">
            <a:xfrm>
              <a:off x="5938527" y="4135963"/>
              <a:ext cx="640313" cy="137754"/>
            </a:xfrm>
            <a:prstGeom prst="rect">
              <a:avLst/>
            </a:prstGeom>
            <a:solidFill>
              <a:srgbClr val="CBDA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44F3A367-D203-49D6-B986-09682F3CDAF7}"/>
                </a:ext>
              </a:extLst>
            </p:cNvPr>
            <p:cNvSpPr/>
            <p:nvPr/>
          </p:nvSpPr>
          <p:spPr bwMode="auto">
            <a:xfrm>
              <a:off x="6015833" y="4482180"/>
              <a:ext cx="563007" cy="137754"/>
            </a:xfrm>
            <a:prstGeom prst="rect">
              <a:avLst/>
            </a:prstGeom>
            <a:solidFill>
              <a:srgbClr val="CCE9A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AC379369-B841-406E-B886-90E4362F0306}"/>
                </a:ext>
              </a:extLst>
            </p:cNvPr>
            <p:cNvSpPr txBox="1"/>
            <p:nvPr/>
          </p:nvSpPr>
          <p:spPr>
            <a:xfrm>
              <a:off x="1089033" y="4085559"/>
              <a:ext cx="612668" cy="246221"/>
            </a:xfrm>
            <a:prstGeom prst="rect">
              <a:avLst/>
            </a:prstGeom>
            <a:noFill/>
          </p:spPr>
          <p:txBody>
            <a:bodyPr wrap="none" rtlCol="0">
              <a:spAutoFit/>
            </a:bodyPr>
            <a:lstStyle/>
            <a:p>
              <a:r>
                <a:rPr lang="en-GB" sz="1000" dirty="0"/>
                <a:t>Control</a:t>
              </a:r>
            </a:p>
          </p:txBody>
        </p:sp>
        <p:sp>
          <p:nvSpPr>
            <p:cNvPr id="11" name="TextBox 10">
              <a:extLst>
                <a:ext uri="{FF2B5EF4-FFF2-40B4-BE49-F238E27FC236}">
                  <a16:creationId xmlns:a16="http://schemas.microsoft.com/office/drawing/2014/main" id="{05C56643-7B2E-423C-91AA-7D97A2CA3D4B}"/>
                </a:ext>
              </a:extLst>
            </p:cNvPr>
            <p:cNvSpPr txBox="1"/>
            <p:nvPr/>
          </p:nvSpPr>
          <p:spPr>
            <a:xfrm>
              <a:off x="1075976" y="4443970"/>
              <a:ext cx="535724" cy="246221"/>
            </a:xfrm>
            <a:prstGeom prst="rect">
              <a:avLst/>
            </a:prstGeom>
            <a:noFill/>
          </p:spPr>
          <p:txBody>
            <a:bodyPr wrap="none" rtlCol="0">
              <a:spAutoFit/>
            </a:bodyPr>
            <a:lstStyle/>
            <a:p>
              <a:r>
                <a:rPr lang="en-GB" sz="1000" dirty="0"/>
                <a:t>Active</a:t>
              </a:r>
            </a:p>
          </p:txBody>
        </p:sp>
        <p:sp>
          <p:nvSpPr>
            <p:cNvPr id="12" name="TextBox 11">
              <a:extLst>
                <a:ext uri="{FF2B5EF4-FFF2-40B4-BE49-F238E27FC236}">
                  <a16:creationId xmlns:a16="http://schemas.microsoft.com/office/drawing/2014/main" id="{AF2C1776-828F-4498-96D7-41B0A9539F66}"/>
                </a:ext>
              </a:extLst>
            </p:cNvPr>
            <p:cNvSpPr txBox="1"/>
            <p:nvPr/>
          </p:nvSpPr>
          <p:spPr>
            <a:xfrm>
              <a:off x="2810358" y="4704945"/>
              <a:ext cx="1066318" cy="246221"/>
            </a:xfrm>
            <a:prstGeom prst="rect">
              <a:avLst/>
            </a:prstGeom>
            <a:noFill/>
          </p:spPr>
          <p:txBody>
            <a:bodyPr wrap="none" rtlCol="0">
              <a:spAutoFit/>
            </a:bodyPr>
            <a:lstStyle/>
            <a:p>
              <a:r>
                <a:rPr lang="en-GB" sz="1000" dirty="0"/>
                <a:t>On-</a:t>
              </a:r>
              <a:r>
                <a:rPr lang="en-GB" sz="1000" dirty="0" err="1"/>
                <a:t>trt</a:t>
              </a:r>
              <a:r>
                <a:rPr lang="en-GB" sz="1000" dirty="0"/>
                <a:t> observed</a:t>
              </a:r>
            </a:p>
          </p:txBody>
        </p:sp>
        <p:sp>
          <p:nvSpPr>
            <p:cNvPr id="13" name="TextBox 12">
              <a:extLst>
                <a:ext uri="{FF2B5EF4-FFF2-40B4-BE49-F238E27FC236}">
                  <a16:creationId xmlns:a16="http://schemas.microsoft.com/office/drawing/2014/main" id="{005745FD-83A6-47C3-BBFD-ADBD84EF65AD}"/>
                </a:ext>
              </a:extLst>
            </p:cNvPr>
            <p:cNvSpPr txBox="1"/>
            <p:nvPr/>
          </p:nvSpPr>
          <p:spPr>
            <a:xfrm>
              <a:off x="5323698" y="4797278"/>
              <a:ext cx="929208" cy="400110"/>
            </a:xfrm>
            <a:prstGeom prst="rect">
              <a:avLst/>
            </a:prstGeom>
            <a:noFill/>
          </p:spPr>
          <p:txBody>
            <a:bodyPr wrap="square" rtlCol="0">
              <a:spAutoFit/>
            </a:bodyPr>
            <a:lstStyle/>
            <a:p>
              <a:r>
                <a:rPr lang="en-GB" sz="1000" dirty="0"/>
                <a:t>Off-</a:t>
              </a:r>
              <a:r>
                <a:rPr lang="en-GB" sz="1000" dirty="0" err="1"/>
                <a:t>trt</a:t>
              </a:r>
              <a:r>
                <a:rPr lang="en-GB" sz="1000" dirty="0"/>
                <a:t> observed</a:t>
              </a:r>
            </a:p>
          </p:txBody>
        </p:sp>
        <p:sp>
          <p:nvSpPr>
            <p:cNvPr id="14" name="TextBox 13">
              <a:extLst>
                <a:ext uri="{FF2B5EF4-FFF2-40B4-BE49-F238E27FC236}">
                  <a16:creationId xmlns:a16="http://schemas.microsoft.com/office/drawing/2014/main" id="{7EBEC7C4-83FE-4525-8417-446DB350F811}"/>
                </a:ext>
              </a:extLst>
            </p:cNvPr>
            <p:cNvSpPr txBox="1"/>
            <p:nvPr/>
          </p:nvSpPr>
          <p:spPr>
            <a:xfrm>
              <a:off x="5938527" y="4797278"/>
              <a:ext cx="1157106" cy="400110"/>
            </a:xfrm>
            <a:prstGeom prst="rect">
              <a:avLst/>
            </a:prstGeom>
            <a:noFill/>
          </p:spPr>
          <p:txBody>
            <a:bodyPr wrap="square" rtlCol="0">
              <a:spAutoFit/>
            </a:bodyPr>
            <a:lstStyle/>
            <a:p>
              <a:r>
                <a:rPr lang="en-GB" sz="1000" dirty="0"/>
                <a:t>Off-</a:t>
              </a:r>
              <a:r>
                <a:rPr lang="en-GB" sz="1000" dirty="0" err="1"/>
                <a:t>trt</a:t>
              </a:r>
              <a:r>
                <a:rPr lang="en-GB" sz="1000" dirty="0"/>
                <a:t> unobserved</a:t>
              </a:r>
            </a:p>
          </p:txBody>
        </p:sp>
        <p:sp>
          <p:nvSpPr>
            <p:cNvPr id="15" name="Oval 14">
              <a:extLst>
                <a:ext uri="{FF2B5EF4-FFF2-40B4-BE49-F238E27FC236}">
                  <a16:creationId xmlns:a16="http://schemas.microsoft.com/office/drawing/2014/main" id="{4AE36E0D-792E-4FCE-9595-DF9F06111066}"/>
                </a:ext>
              </a:extLst>
            </p:cNvPr>
            <p:cNvSpPr/>
            <p:nvPr/>
          </p:nvSpPr>
          <p:spPr bwMode="auto">
            <a:xfrm>
              <a:off x="1695353" y="4044905"/>
              <a:ext cx="4243174" cy="31987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7" name="Arrow: Curved Down 16">
              <a:extLst>
                <a:ext uri="{FF2B5EF4-FFF2-40B4-BE49-F238E27FC236}">
                  <a16:creationId xmlns:a16="http://schemas.microsoft.com/office/drawing/2014/main" id="{0DFBD9F8-29F7-4C10-872B-840445DE3950}"/>
                </a:ext>
              </a:extLst>
            </p:cNvPr>
            <p:cNvSpPr/>
            <p:nvPr/>
          </p:nvSpPr>
          <p:spPr bwMode="auto">
            <a:xfrm>
              <a:off x="5508104" y="3903051"/>
              <a:ext cx="744802" cy="182508"/>
            </a:xfrm>
            <a:prstGeom prst="curvedDow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8" name="Arrow: Curved Up 17">
              <a:extLst>
                <a:ext uri="{FF2B5EF4-FFF2-40B4-BE49-F238E27FC236}">
                  <a16:creationId xmlns:a16="http://schemas.microsoft.com/office/drawing/2014/main" id="{FCB97DFA-593C-4F03-9D4B-A9263D2BF1E8}"/>
                </a:ext>
              </a:extLst>
            </p:cNvPr>
            <p:cNvSpPr/>
            <p:nvPr/>
          </p:nvSpPr>
          <p:spPr bwMode="auto">
            <a:xfrm rot="1833112">
              <a:off x="5433187" y="4483389"/>
              <a:ext cx="744802" cy="158352"/>
            </a:xfrm>
            <a:prstGeom prst="curvedUp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grpSp>
      <p:sp>
        <p:nvSpPr>
          <p:cNvPr id="22" name="TextBox 21">
            <a:extLst>
              <a:ext uri="{FF2B5EF4-FFF2-40B4-BE49-F238E27FC236}">
                <a16:creationId xmlns:a16="http://schemas.microsoft.com/office/drawing/2014/main" id="{BF6D2E77-198A-46BD-82A6-F90A00B731C7}"/>
              </a:ext>
            </a:extLst>
          </p:cNvPr>
          <p:cNvSpPr txBox="1"/>
          <p:nvPr/>
        </p:nvSpPr>
        <p:spPr>
          <a:xfrm>
            <a:off x="6921383" y="1421901"/>
            <a:ext cx="2248949" cy="307777"/>
          </a:xfrm>
          <a:prstGeom prst="rect">
            <a:avLst/>
          </a:prstGeom>
          <a:noFill/>
        </p:spPr>
        <p:txBody>
          <a:bodyPr wrap="none" rtlCol="0">
            <a:spAutoFit/>
          </a:bodyPr>
          <a:lstStyle/>
          <a:p>
            <a:r>
              <a:rPr lang="en-GB" sz="1400" dirty="0"/>
              <a:t>Control-Based Approaches</a:t>
            </a:r>
          </a:p>
        </p:txBody>
      </p:sp>
      <p:sp>
        <p:nvSpPr>
          <p:cNvPr id="20" name="Fußzeilenplatzhalter 3">
            <a:extLst>
              <a:ext uri="{FF2B5EF4-FFF2-40B4-BE49-F238E27FC236}">
                <a16:creationId xmlns:a16="http://schemas.microsoft.com/office/drawing/2014/main" id="{3FC106C5-1E50-4929-884B-B28D028EA894}"/>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5259392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Control-Based ML/MI</a:t>
            </a:r>
          </a:p>
        </p:txBody>
      </p:sp>
      <p:sp>
        <p:nvSpPr>
          <p:cNvPr id="4099" name="TextBox 1"/>
          <p:cNvSpPr txBox="1">
            <a:spLocks noChangeArrowheads="1"/>
          </p:cNvSpPr>
          <p:nvPr/>
        </p:nvSpPr>
        <p:spPr bwMode="auto">
          <a:xfrm>
            <a:off x="467544" y="896183"/>
            <a:ext cx="8424935" cy="3754874"/>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Deeply problematic for main statistical analysis:</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Assumption of zero treatment effects after ICEs ignores:</a:t>
            </a:r>
          </a:p>
          <a:p>
            <a:pPr lvl="1">
              <a:buFont typeface="Arial" charset="0"/>
              <a:buChar char="•"/>
            </a:pPr>
            <a:r>
              <a:rPr lang="en-GB" altLang="en-US" sz="1400" b="0" dirty="0">
                <a:cs typeface="Times New Roman" panose="02020603050405020304" pitchFamily="18" charset="0"/>
              </a:rPr>
              <a:t>Disease modification</a:t>
            </a:r>
          </a:p>
          <a:p>
            <a:pPr lvl="1">
              <a:buFont typeface="Arial" charset="0"/>
              <a:buChar char="•"/>
            </a:pPr>
            <a:r>
              <a:rPr lang="en-GB" altLang="en-US" sz="1400" b="0" dirty="0">
                <a:cs typeface="Times New Roman" panose="02020603050405020304" pitchFamily="18" charset="0"/>
              </a:rPr>
              <a:t>Lingering treatment effect</a:t>
            </a:r>
          </a:p>
          <a:p>
            <a:pPr lvl="1">
              <a:buFont typeface="Arial" charset="0"/>
              <a:buChar char="•"/>
            </a:pPr>
            <a:r>
              <a:rPr lang="en-GB" altLang="en-US" sz="1400" b="0" dirty="0">
                <a:cs typeface="Times New Roman" panose="02020603050405020304" pitchFamily="18" charset="0"/>
              </a:rPr>
              <a:t>Placebo/nocebo/rebound effects</a:t>
            </a:r>
          </a:p>
          <a:p>
            <a:pPr lvl="1">
              <a:buFont typeface="Arial" charset="0"/>
              <a:buChar char="•"/>
            </a:pPr>
            <a:r>
              <a:rPr lang="en-GB" altLang="en-US" sz="1400" b="0" dirty="0">
                <a:cs typeface="Times New Roman" panose="02020603050405020304" pitchFamily="18" charset="0"/>
              </a:rPr>
              <a:t>‘MNAR effects’, i.e. unseen patient deteriorations leading to discontinuation</a:t>
            </a:r>
          </a:p>
          <a:p>
            <a:pPr lvl="1">
              <a:buFont typeface="Arial" charset="0"/>
              <a:buChar char="•"/>
            </a:pPr>
            <a:r>
              <a:rPr lang="en-GB" altLang="en-US" sz="1400" b="0" dirty="0">
                <a:cs typeface="Times New Roman" panose="02020603050405020304" pitchFamily="18" charset="0"/>
              </a:rPr>
              <a:t>Rescue therapies / treatment switching / background medication changes</a:t>
            </a:r>
          </a:p>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390EF2"/>
                </a:solidFill>
                <a:cs typeface="Times New Roman" panose="02020603050405020304" pitchFamily="18" charset="0"/>
              </a:rPr>
              <a:t>Relative patient outcome is *known* </a:t>
            </a:r>
            <a:r>
              <a:rPr lang="en-GB" altLang="en-US" sz="1400" dirty="0">
                <a:solidFill>
                  <a:srgbClr val="390EF2"/>
                </a:solidFill>
                <a:cs typeface="Times New Roman" panose="02020603050405020304" pitchFamily="18" charset="0"/>
                <a:sym typeface="Wingdings" panose="05000000000000000000" pitchFamily="2" charset="2"/>
              </a:rPr>
              <a:t> highly sensitive to bias and </a:t>
            </a:r>
            <a:r>
              <a:rPr lang="en-GB" altLang="en-US" sz="1400" dirty="0">
                <a:solidFill>
                  <a:srgbClr val="390EF2"/>
                </a:solidFill>
                <a:cs typeface="Times New Roman" panose="02020603050405020304" pitchFamily="18" charset="0"/>
              </a:rPr>
              <a:t>not data driven</a:t>
            </a:r>
          </a:p>
          <a:p>
            <a:pPr lvl="1">
              <a:buFont typeface="Arial" charset="0"/>
              <a:buChar char="•"/>
            </a:pPr>
            <a:r>
              <a:rPr lang="en-GB" altLang="en-US" sz="1400" b="0" dirty="0">
                <a:cs typeface="Times New Roman" panose="02020603050405020304" pitchFamily="18" charset="0"/>
              </a:rPr>
              <a:t>Equivalent to infinite weight Bayesian priors on part of the treatment effect</a:t>
            </a:r>
          </a:p>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Inconsistent in handling observed and unobserved off-treatment data</a:t>
            </a: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FF0000"/>
                </a:solidFill>
                <a:cs typeface="Times New Roman" panose="02020603050405020304" pitchFamily="18" charset="0"/>
              </a:rPr>
              <a:t>Control-arm based approaches are not generally appropriate for treatment policy main estimation</a:t>
            </a:r>
            <a:endParaRPr lang="en-GB" altLang="en-US" sz="1600" dirty="0">
              <a:solidFill>
                <a:srgbClr val="FF0000"/>
              </a:solidFill>
              <a:cs typeface="Times New Roman" panose="02020603050405020304" pitchFamily="18" charset="0"/>
            </a:endParaRPr>
          </a:p>
        </p:txBody>
      </p:sp>
      <p:sp>
        <p:nvSpPr>
          <p:cNvPr id="4" name="Fußzeilenplatzhalter 3">
            <a:extLst>
              <a:ext uri="{FF2B5EF4-FFF2-40B4-BE49-F238E27FC236}">
                <a16:creationId xmlns:a16="http://schemas.microsoft.com/office/drawing/2014/main" id="{DE3DCF69-1A61-4A00-855A-30A7EB85FD4E}"/>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8887850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How Should Off-Treatment Data Be Used?</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740511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Off-</a:t>
            </a:r>
            <a:r>
              <a:rPr lang="en-GB" altLang="en-US" b="1" dirty="0" err="1">
                <a:solidFill>
                  <a:srgbClr val="390EF2"/>
                </a:solidFill>
              </a:rPr>
              <a:t>Trt</a:t>
            </a:r>
            <a:r>
              <a:rPr lang="en-GB" altLang="en-US" b="1" dirty="0">
                <a:solidFill>
                  <a:srgbClr val="390EF2"/>
                </a:solidFill>
              </a:rPr>
              <a:t> Methods</a:t>
            </a:r>
          </a:p>
        </p:txBody>
      </p:sp>
      <p:sp>
        <p:nvSpPr>
          <p:cNvPr id="4099" name="TextBox 1"/>
          <p:cNvSpPr txBox="1">
            <a:spLocks noChangeArrowheads="1"/>
          </p:cNvSpPr>
          <p:nvPr/>
        </p:nvSpPr>
        <p:spPr bwMode="auto">
          <a:xfrm>
            <a:off x="359532" y="2354487"/>
            <a:ext cx="8424935" cy="2800767"/>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b="0" dirty="0">
                <a:cs typeface="Times New Roman" panose="02020603050405020304" pitchFamily="18" charset="0"/>
              </a:rPr>
              <a:t>Missing off-treatment data modelled using observed off-treatment data</a:t>
            </a:r>
          </a:p>
          <a:p>
            <a:pPr lvl="1">
              <a:buFont typeface="Arial" charset="0"/>
              <a:buChar char="•"/>
            </a:pPr>
            <a:r>
              <a:rPr lang="en-GB" altLang="en-US" sz="1400" b="0" dirty="0">
                <a:cs typeface="Times New Roman" panose="02020603050405020304" pitchFamily="18" charset="0"/>
              </a:rPr>
              <a:t>Account for changing treatments </a:t>
            </a:r>
          </a:p>
          <a:p>
            <a:pPr lvl="1">
              <a:buFont typeface="Arial" charset="0"/>
              <a:buChar char="•"/>
            </a:pPr>
            <a:r>
              <a:rPr lang="en-GB" altLang="en-US" sz="1400" b="0" dirty="0">
                <a:cs typeface="Times New Roman" panose="02020603050405020304" pitchFamily="18" charset="0"/>
              </a:rPr>
              <a:t>Estimates effect of changing treatments</a:t>
            </a:r>
          </a:p>
          <a:p>
            <a:pPr lvl="1">
              <a:buFont typeface="Arial" charset="0"/>
              <a:buChar char="•"/>
            </a:pPr>
            <a:r>
              <a:rPr lang="en-GB" altLang="en-US" sz="1400" b="0" dirty="0">
                <a:cs typeface="Times New Roman" panose="02020603050405020304" pitchFamily="18" charset="0"/>
              </a:rPr>
              <a:t>Uses most relevant data to model missingness</a:t>
            </a:r>
          </a:p>
          <a:p>
            <a:pPr lvl="1">
              <a:buFont typeface="Arial" charset="0"/>
              <a:buChar char="•"/>
            </a:pPr>
            <a:r>
              <a:rPr lang="en-GB" altLang="en-US" sz="1400" b="0" dirty="0">
                <a:cs typeface="Times New Roman" panose="02020603050405020304" pitchFamily="18" charset="0"/>
              </a:rPr>
              <a:t>Handles observed and unobserved data equivalently</a:t>
            </a:r>
          </a:p>
          <a:p>
            <a:pPr>
              <a:buFont typeface="Arial" charset="0"/>
              <a:buChar char="•"/>
            </a:pPr>
            <a:endParaRPr lang="en-GB" altLang="en-US" sz="1800" dirty="0">
              <a:solidFill>
                <a:srgbClr val="390EF2"/>
              </a:solidFill>
              <a:cs typeface="Times New Roman" panose="02020603050405020304" pitchFamily="18" charset="0"/>
            </a:endParaRPr>
          </a:p>
          <a:p>
            <a:pPr>
              <a:buFont typeface="Arial" charset="0"/>
              <a:buChar char="•"/>
            </a:pPr>
            <a:r>
              <a:rPr lang="en-GB" altLang="en-US" sz="1800" dirty="0">
                <a:solidFill>
                  <a:srgbClr val="390EF2"/>
                </a:solidFill>
                <a:cs typeface="Times New Roman" panose="02020603050405020304" pitchFamily="18" charset="0"/>
              </a:rPr>
              <a:t> </a:t>
            </a:r>
            <a:r>
              <a:rPr lang="en-GB" altLang="en-US" sz="1400" dirty="0">
                <a:solidFill>
                  <a:srgbClr val="390EF2"/>
                </a:solidFill>
                <a:cs typeface="Times New Roman" panose="02020603050405020304" pitchFamily="18" charset="0"/>
              </a:rPr>
              <a:t>Approaches are recommended in principle….</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But…</a:t>
            </a:r>
          </a:p>
          <a:p>
            <a:pPr lvl="1">
              <a:buFont typeface="Arial" charset="0"/>
              <a:buChar char="•"/>
            </a:pPr>
            <a:r>
              <a:rPr lang="en-GB" altLang="en-US" sz="1400" b="0" dirty="0">
                <a:cs typeface="Times New Roman" panose="02020603050405020304" pitchFamily="18" charset="0"/>
              </a:rPr>
              <a:t>Require </a:t>
            </a:r>
            <a:r>
              <a:rPr lang="en-GB" altLang="en-US" sz="1400" dirty="0">
                <a:cs typeface="Times New Roman" panose="02020603050405020304" pitchFamily="18" charset="0"/>
              </a:rPr>
              <a:t>strong</a:t>
            </a:r>
            <a:r>
              <a:rPr lang="en-GB" altLang="en-US" sz="1400" b="0" dirty="0">
                <a:cs typeface="Times New Roman" panose="02020603050405020304" pitchFamily="18" charset="0"/>
              </a:rPr>
              <a:t> off-treatment data collection methods</a:t>
            </a:r>
          </a:p>
          <a:p>
            <a:pPr lvl="1">
              <a:buFont typeface="Arial" charset="0"/>
              <a:buChar char="•"/>
            </a:pPr>
            <a:r>
              <a:rPr lang="en-GB" altLang="en-US" sz="1400" b="0" dirty="0">
                <a:cs typeface="Times New Roman" panose="02020603050405020304" pitchFamily="18" charset="0"/>
              </a:rPr>
              <a:t>Trade offs between model complexity and variance/</a:t>
            </a:r>
            <a:r>
              <a:rPr lang="en-GB" altLang="en-US" sz="1400" b="0" dirty="0" err="1">
                <a:cs typeface="Times New Roman" panose="02020603050405020304" pitchFamily="18" charset="0"/>
              </a:rPr>
              <a:t>estimability</a:t>
            </a:r>
            <a:endParaRPr lang="en-GB" altLang="en-US" sz="1400" b="0" dirty="0">
              <a:cs typeface="Times New Roman" panose="02020603050405020304" pitchFamily="18" charset="0"/>
            </a:endParaRPr>
          </a:p>
          <a:p>
            <a:pPr lvl="1">
              <a:buFont typeface="Arial" charset="0"/>
              <a:buChar char="•"/>
            </a:pPr>
            <a:r>
              <a:rPr lang="en-GB" altLang="en-US" sz="1400" b="0" dirty="0">
                <a:cs typeface="Times New Roman" panose="02020603050405020304" pitchFamily="18" charset="0"/>
              </a:rPr>
              <a:t>Variance inflation</a:t>
            </a:r>
          </a:p>
        </p:txBody>
      </p:sp>
      <p:sp>
        <p:nvSpPr>
          <p:cNvPr id="5" name="Rectangle 4">
            <a:extLst>
              <a:ext uri="{FF2B5EF4-FFF2-40B4-BE49-F238E27FC236}">
                <a16:creationId xmlns:a16="http://schemas.microsoft.com/office/drawing/2014/main" id="{99E30BE9-92D3-4D27-8A88-D6B74064C2B0}"/>
              </a:ext>
            </a:extLst>
          </p:cNvPr>
          <p:cNvSpPr/>
          <p:nvPr/>
        </p:nvSpPr>
        <p:spPr bwMode="auto">
          <a:xfrm>
            <a:off x="1879009" y="1364502"/>
            <a:ext cx="3600400" cy="137754"/>
          </a:xfrm>
          <a:prstGeom prst="rect">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90E7405E-24EA-4665-8FD0-FD847BD21172}"/>
              </a:ext>
            </a:extLst>
          </p:cNvPr>
          <p:cNvSpPr/>
          <p:nvPr/>
        </p:nvSpPr>
        <p:spPr bwMode="auto">
          <a:xfrm>
            <a:off x="1882513" y="1710719"/>
            <a:ext cx="3668904" cy="13775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898FFB35-7DA4-4E52-AE13-EFF4AA6C2528}"/>
              </a:ext>
            </a:extLst>
          </p:cNvPr>
          <p:cNvSpPr/>
          <p:nvPr/>
        </p:nvSpPr>
        <p:spPr bwMode="auto">
          <a:xfrm>
            <a:off x="5479409" y="1364502"/>
            <a:ext cx="642774" cy="137754"/>
          </a:xfrm>
          <a:prstGeom prst="rect">
            <a:avLst/>
          </a:prstGeom>
          <a:solidFill>
            <a:srgbClr val="2E019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0F5111A0-2E07-4EA6-A3E4-AAAB127AADC2}"/>
              </a:ext>
            </a:extLst>
          </p:cNvPr>
          <p:cNvSpPr/>
          <p:nvPr/>
        </p:nvSpPr>
        <p:spPr bwMode="auto">
          <a:xfrm>
            <a:off x="5556715" y="1710719"/>
            <a:ext cx="642774" cy="137754"/>
          </a:xfrm>
          <a:prstGeom prst="rect">
            <a:avLst/>
          </a:prstGeom>
          <a:solidFill>
            <a:srgbClr val="02781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7A9DB4F7-E4DF-4028-9E4C-253BC9EAB513}"/>
              </a:ext>
            </a:extLst>
          </p:cNvPr>
          <p:cNvSpPr/>
          <p:nvPr/>
        </p:nvSpPr>
        <p:spPr bwMode="auto">
          <a:xfrm>
            <a:off x="6122183" y="1364502"/>
            <a:ext cx="640313" cy="137754"/>
          </a:xfrm>
          <a:prstGeom prst="rect">
            <a:avLst/>
          </a:prstGeom>
          <a:solidFill>
            <a:srgbClr val="CBDA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B7BCBEB1-E93A-49E0-A2A9-CA4EDA3B1B93}"/>
              </a:ext>
            </a:extLst>
          </p:cNvPr>
          <p:cNvSpPr/>
          <p:nvPr/>
        </p:nvSpPr>
        <p:spPr bwMode="auto">
          <a:xfrm>
            <a:off x="6199489" y="1710719"/>
            <a:ext cx="563007" cy="137754"/>
          </a:xfrm>
          <a:prstGeom prst="rect">
            <a:avLst/>
          </a:prstGeom>
          <a:solidFill>
            <a:srgbClr val="CCE9A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4600184D-EEF5-4487-8728-24422B30D6DB}"/>
              </a:ext>
            </a:extLst>
          </p:cNvPr>
          <p:cNvSpPr txBox="1"/>
          <p:nvPr/>
        </p:nvSpPr>
        <p:spPr>
          <a:xfrm>
            <a:off x="1272689" y="1314098"/>
            <a:ext cx="612668" cy="246221"/>
          </a:xfrm>
          <a:prstGeom prst="rect">
            <a:avLst/>
          </a:prstGeom>
          <a:noFill/>
        </p:spPr>
        <p:txBody>
          <a:bodyPr wrap="none" rtlCol="0">
            <a:spAutoFit/>
          </a:bodyPr>
          <a:lstStyle/>
          <a:p>
            <a:r>
              <a:rPr lang="en-GB" sz="1000" dirty="0"/>
              <a:t>Control</a:t>
            </a:r>
          </a:p>
        </p:txBody>
      </p:sp>
      <p:sp>
        <p:nvSpPr>
          <p:cNvPr id="12" name="TextBox 11">
            <a:extLst>
              <a:ext uri="{FF2B5EF4-FFF2-40B4-BE49-F238E27FC236}">
                <a16:creationId xmlns:a16="http://schemas.microsoft.com/office/drawing/2014/main" id="{6BBE221C-689F-4DD6-A9C8-7EACF9586E91}"/>
              </a:ext>
            </a:extLst>
          </p:cNvPr>
          <p:cNvSpPr txBox="1"/>
          <p:nvPr/>
        </p:nvSpPr>
        <p:spPr>
          <a:xfrm>
            <a:off x="1259632" y="1672509"/>
            <a:ext cx="535724" cy="246221"/>
          </a:xfrm>
          <a:prstGeom prst="rect">
            <a:avLst/>
          </a:prstGeom>
          <a:noFill/>
        </p:spPr>
        <p:txBody>
          <a:bodyPr wrap="none" rtlCol="0">
            <a:spAutoFit/>
          </a:bodyPr>
          <a:lstStyle/>
          <a:p>
            <a:r>
              <a:rPr lang="en-GB" sz="1000" dirty="0"/>
              <a:t>Active</a:t>
            </a:r>
          </a:p>
        </p:txBody>
      </p:sp>
      <p:sp>
        <p:nvSpPr>
          <p:cNvPr id="13" name="TextBox 12">
            <a:extLst>
              <a:ext uri="{FF2B5EF4-FFF2-40B4-BE49-F238E27FC236}">
                <a16:creationId xmlns:a16="http://schemas.microsoft.com/office/drawing/2014/main" id="{968CC323-38FC-4617-A360-A33187C2C30A}"/>
              </a:ext>
            </a:extLst>
          </p:cNvPr>
          <p:cNvSpPr txBox="1"/>
          <p:nvPr/>
        </p:nvSpPr>
        <p:spPr>
          <a:xfrm>
            <a:off x="2994014" y="1933484"/>
            <a:ext cx="1066318" cy="246221"/>
          </a:xfrm>
          <a:prstGeom prst="rect">
            <a:avLst/>
          </a:prstGeom>
          <a:noFill/>
        </p:spPr>
        <p:txBody>
          <a:bodyPr wrap="none" rtlCol="0">
            <a:spAutoFit/>
          </a:bodyPr>
          <a:lstStyle/>
          <a:p>
            <a:r>
              <a:rPr lang="en-GB" sz="1000" dirty="0"/>
              <a:t>On-</a:t>
            </a:r>
            <a:r>
              <a:rPr lang="en-GB" sz="1000" dirty="0" err="1"/>
              <a:t>trt</a:t>
            </a:r>
            <a:r>
              <a:rPr lang="en-GB" sz="1000" dirty="0"/>
              <a:t> observed</a:t>
            </a:r>
          </a:p>
        </p:txBody>
      </p:sp>
      <p:sp>
        <p:nvSpPr>
          <p:cNvPr id="14" name="TextBox 13">
            <a:extLst>
              <a:ext uri="{FF2B5EF4-FFF2-40B4-BE49-F238E27FC236}">
                <a16:creationId xmlns:a16="http://schemas.microsoft.com/office/drawing/2014/main" id="{9C39358C-2D94-4F73-A9D8-06FADF383DBD}"/>
              </a:ext>
            </a:extLst>
          </p:cNvPr>
          <p:cNvSpPr txBox="1"/>
          <p:nvPr/>
        </p:nvSpPr>
        <p:spPr>
          <a:xfrm>
            <a:off x="5507354" y="2025817"/>
            <a:ext cx="929208" cy="400110"/>
          </a:xfrm>
          <a:prstGeom prst="rect">
            <a:avLst/>
          </a:prstGeom>
          <a:noFill/>
        </p:spPr>
        <p:txBody>
          <a:bodyPr wrap="square" rtlCol="0">
            <a:spAutoFit/>
          </a:bodyPr>
          <a:lstStyle/>
          <a:p>
            <a:r>
              <a:rPr lang="en-GB" sz="1000" dirty="0"/>
              <a:t>Off-</a:t>
            </a:r>
            <a:r>
              <a:rPr lang="en-GB" sz="1000" dirty="0" err="1"/>
              <a:t>trt</a:t>
            </a:r>
            <a:r>
              <a:rPr lang="en-GB" sz="1000" dirty="0"/>
              <a:t> observed</a:t>
            </a:r>
          </a:p>
        </p:txBody>
      </p:sp>
      <p:sp>
        <p:nvSpPr>
          <p:cNvPr id="15" name="TextBox 14">
            <a:extLst>
              <a:ext uri="{FF2B5EF4-FFF2-40B4-BE49-F238E27FC236}">
                <a16:creationId xmlns:a16="http://schemas.microsoft.com/office/drawing/2014/main" id="{A2A21004-EBC6-4621-838D-2BBE5F4FFC6C}"/>
              </a:ext>
            </a:extLst>
          </p:cNvPr>
          <p:cNvSpPr txBox="1"/>
          <p:nvPr/>
        </p:nvSpPr>
        <p:spPr>
          <a:xfrm>
            <a:off x="6122183" y="2025817"/>
            <a:ext cx="1157106" cy="400110"/>
          </a:xfrm>
          <a:prstGeom prst="rect">
            <a:avLst/>
          </a:prstGeom>
          <a:noFill/>
        </p:spPr>
        <p:txBody>
          <a:bodyPr wrap="square" rtlCol="0">
            <a:spAutoFit/>
          </a:bodyPr>
          <a:lstStyle/>
          <a:p>
            <a:r>
              <a:rPr lang="en-GB" sz="1000" dirty="0"/>
              <a:t>Off-</a:t>
            </a:r>
            <a:r>
              <a:rPr lang="en-GB" sz="1000" dirty="0" err="1"/>
              <a:t>trt</a:t>
            </a:r>
            <a:r>
              <a:rPr lang="en-GB" sz="1000" dirty="0"/>
              <a:t> unobserved</a:t>
            </a:r>
          </a:p>
        </p:txBody>
      </p:sp>
      <p:sp>
        <p:nvSpPr>
          <p:cNvPr id="16" name="Oval 15">
            <a:extLst>
              <a:ext uri="{FF2B5EF4-FFF2-40B4-BE49-F238E27FC236}">
                <a16:creationId xmlns:a16="http://schemas.microsoft.com/office/drawing/2014/main" id="{B2F2A2B6-DE4D-4958-891A-250294C7ED4C}"/>
              </a:ext>
            </a:extLst>
          </p:cNvPr>
          <p:cNvSpPr/>
          <p:nvPr/>
        </p:nvSpPr>
        <p:spPr bwMode="auto">
          <a:xfrm>
            <a:off x="5479407" y="1273444"/>
            <a:ext cx="642775" cy="31987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21E72547-A6D5-4CF9-96A7-84B65201A841}"/>
              </a:ext>
            </a:extLst>
          </p:cNvPr>
          <p:cNvSpPr/>
          <p:nvPr/>
        </p:nvSpPr>
        <p:spPr bwMode="auto">
          <a:xfrm>
            <a:off x="5551415" y="1619661"/>
            <a:ext cx="642776" cy="31987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8" name="Arrow: Curved Down 17">
            <a:extLst>
              <a:ext uri="{FF2B5EF4-FFF2-40B4-BE49-F238E27FC236}">
                <a16:creationId xmlns:a16="http://schemas.microsoft.com/office/drawing/2014/main" id="{2874F52F-FE97-4D1C-AE65-78AC03A4112C}"/>
              </a:ext>
            </a:extLst>
          </p:cNvPr>
          <p:cNvSpPr/>
          <p:nvPr/>
        </p:nvSpPr>
        <p:spPr bwMode="auto">
          <a:xfrm>
            <a:off x="5691760" y="1131590"/>
            <a:ext cx="744802" cy="182508"/>
          </a:xfrm>
          <a:prstGeom prst="curvedDow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9" name="Arrow: Curved Up 18">
            <a:extLst>
              <a:ext uri="{FF2B5EF4-FFF2-40B4-BE49-F238E27FC236}">
                <a16:creationId xmlns:a16="http://schemas.microsoft.com/office/drawing/2014/main" id="{E524B584-D0CF-4BA2-B49A-B04986FB1C92}"/>
              </a:ext>
            </a:extLst>
          </p:cNvPr>
          <p:cNvSpPr/>
          <p:nvPr/>
        </p:nvSpPr>
        <p:spPr bwMode="auto">
          <a:xfrm>
            <a:off x="5718159" y="1873976"/>
            <a:ext cx="744802" cy="158352"/>
          </a:xfrm>
          <a:prstGeom prst="curvedUp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EBF3DCA0-0F32-435E-A1D7-75C6B8CABE24}"/>
              </a:ext>
            </a:extLst>
          </p:cNvPr>
          <p:cNvSpPr txBox="1"/>
          <p:nvPr/>
        </p:nvSpPr>
        <p:spPr>
          <a:xfrm>
            <a:off x="6925957" y="1433379"/>
            <a:ext cx="2218043" cy="307777"/>
          </a:xfrm>
          <a:prstGeom prst="rect">
            <a:avLst/>
          </a:prstGeom>
          <a:noFill/>
        </p:spPr>
        <p:txBody>
          <a:bodyPr wrap="none" rtlCol="0">
            <a:spAutoFit/>
          </a:bodyPr>
          <a:lstStyle/>
          <a:p>
            <a:r>
              <a:rPr lang="en-GB" sz="1400" dirty="0"/>
              <a:t>Off-</a:t>
            </a:r>
            <a:r>
              <a:rPr lang="en-GB" sz="1400" dirty="0" err="1"/>
              <a:t>Trt</a:t>
            </a:r>
            <a:r>
              <a:rPr lang="en-GB" sz="1400" dirty="0"/>
              <a:t>-Based Approaches</a:t>
            </a:r>
          </a:p>
        </p:txBody>
      </p:sp>
      <p:sp>
        <p:nvSpPr>
          <p:cNvPr id="21" name="Fußzeilenplatzhalter 3">
            <a:extLst>
              <a:ext uri="{FF2B5EF4-FFF2-40B4-BE49-F238E27FC236}">
                <a16:creationId xmlns:a16="http://schemas.microsoft.com/office/drawing/2014/main" id="{917C16A6-B0D0-440A-BC5D-75695A21BCDC}"/>
              </a:ext>
            </a:extLst>
          </p:cNvPr>
          <p:cNvSpPr txBox="1">
            <a:spLocks/>
          </p:cNvSpPr>
          <p:nvPr/>
        </p:nvSpPr>
        <p:spPr>
          <a:xfrm>
            <a:off x="5254427" y="4940941"/>
            <a:ext cx="3889573"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99091429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Are There ML Approaches Using Off-Treatment Data?</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654293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Introduction</a:t>
            </a:r>
          </a:p>
        </p:txBody>
      </p:sp>
      <p:sp>
        <p:nvSpPr>
          <p:cNvPr id="4099" name="TextBox 1"/>
          <p:cNvSpPr txBox="1">
            <a:spLocks noChangeArrowheads="1"/>
          </p:cNvSpPr>
          <p:nvPr/>
        </p:nvSpPr>
        <p:spPr bwMode="auto">
          <a:xfrm>
            <a:off x="467544" y="896183"/>
            <a:ext cx="8424935" cy="1569660"/>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Talk will address practical questions around treatment policy estimation</a:t>
            </a:r>
          </a:p>
          <a:p>
            <a:pPr lvl="1">
              <a:buFont typeface="Arial" charset="0"/>
              <a:buChar char="•"/>
            </a:pPr>
            <a:r>
              <a:rPr lang="en-GB" altLang="en-US" sz="1600" b="0" dirty="0">
                <a:cs typeface="Times New Roman" panose="02020603050405020304" pitchFamily="18" charset="0"/>
              </a:rPr>
              <a:t>High-level Q&amp;A format</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Missing data is the cause of most issues!</a:t>
            </a:r>
          </a:p>
          <a:p>
            <a:pPr lvl="1">
              <a:buFont typeface="Arial" charset="0"/>
              <a:buChar char="•"/>
            </a:pPr>
            <a:endParaRPr lang="en-GB" altLang="en-US" sz="1600" b="0" dirty="0">
              <a:cs typeface="Times New Roman" panose="02020603050405020304" pitchFamily="18" charset="0"/>
            </a:endParaRPr>
          </a:p>
        </p:txBody>
      </p:sp>
      <p:sp>
        <p:nvSpPr>
          <p:cNvPr id="4" name="Fußzeilenplatzhalter 3">
            <a:extLst>
              <a:ext uri="{FF2B5EF4-FFF2-40B4-BE49-F238E27FC236}">
                <a16:creationId xmlns:a16="http://schemas.microsoft.com/office/drawing/2014/main" id="{4321A034-F801-4BE6-882E-321D80751535}"/>
              </a:ext>
            </a:extLst>
          </p:cNvPr>
          <p:cNvSpPr txBox="1">
            <a:spLocks/>
          </p:cNvSpPr>
          <p:nvPr/>
        </p:nvSpPr>
        <p:spPr>
          <a:xfrm>
            <a:off x="467544" y="4929187"/>
            <a:ext cx="8064896" cy="1152128"/>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312419307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Off-</a:t>
            </a:r>
            <a:r>
              <a:rPr lang="en-GB" altLang="en-US" b="1" dirty="0" err="1">
                <a:solidFill>
                  <a:srgbClr val="390EF2"/>
                </a:solidFill>
              </a:rPr>
              <a:t>Trt</a:t>
            </a:r>
            <a:r>
              <a:rPr lang="en-GB" altLang="en-US" b="1" dirty="0">
                <a:solidFill>
                  <a:srgbClr val="390EF2"/>
                </a:solidFill>
              </a:rPr>
              <a:t> ML Approaches</a:t>
            </a:r>
          </a:p>
        </p:txBody>
      </p:sp>
      <p:sp>
        <p:nvSpPr>
          <p:cNvPr id="4099" name="TextBox 1"/>
          <p:cNvSpPr txBox="1">
            <a:spLocks noChangeArrowheads="1"/>
          </p:cNvSpPr>
          <p:nvPr/>
        </p:nvSpPr>
        <p:spPr bwMode="auto">
          <a:xfrm>
            <a:off x="467544" y="896183"/>
            <a:ext cx="8424935" cy="2523768"/>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endParaRPr lang="en-GB" altLang="en-US" sz="1400" dirty="0">
              <a:solidFill>
                <a:srgbClr val="390EF2"/>
              </a:solidFill>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MMRM with time-dependent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covariate </a:t>
            </a:r>
          </a:p>
          <a:p>
            <a:pPr lvl="1">
              <a:buFont typeface="Arial" charset="0"/>
              <a:buChar char="•"/>
            </a:pPr>
            <a:r>
              <a:rPr lang="en-GB" altLang="en-US" sz="1600" b="0" dirty="0">
                <a:cs typeface="Times New Roman" panose="02020603050405020304" pitchFamily="18" charset="0"/>
              </a:rPr>
              <a:t>Treatment/visit/off-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interactions in model</a:t>
            </a:r>
          </a:p>
          <a:p>
            <a:pPr lvl="1">
              <a:buFont typeface="Arial" charset="0"/>
              <a:buChar char="•"/>
            </a:pPr>
            <a:r>
              <a:rPr lang="en-GB" altLang="en-US" sz="1600" b="0" dirty="0">
                <a:cs typeface="Times New Roman" panose="02020603050405020304" pitchFamily="18" charset="0"/>
              </a:rPr>
              <a:t>Combine estimates by observed on-/off-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proportions (and adjust variance)</a:t>
            </a:r>
          </a:p>
          <a:p>
            <a:pPr lvl="1">
              <a:buFont typeface="Arial" charset="0"/>
              <a:buChar char="•"/>
            </a:pPr>
            <a:r>
              <a:rPr lang="en-GB" altLang="en-US" sz="1600" b="0" dirty="0">
                <a:cs typeface="Times New Roman" panose="02020603050405020304" pitchFamily="18" charset="0"/>
              </a:rPr>
              <a:t>Assumes ‘fast off’, symptomatic treatment</a:t>
            </a:r>
          </a:p>
          <a:p>
            <a:pPr>
              <a:buFont typeface="Arial" charset="0"/>
              <a:buChar char="•"/>
            </a:pPr>
            <a:endParaRPr lang="en-GB" altLang="en-US" sz="1600" dirty="0">
              <a:solidFill>
                <a:srgbClr val="390EF2"/>
              </a:solidFill>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Joint models for outcome and off-</a:t>
            </a:r>
            <a:r>
              <a:rPr lang="en-GB" altLang="en-US" sz="1600" dirty="0" err="1">
                <a:solidFill>
                  <a:srgbClr val="390EF2"/>
                </a:solidFill>
                <a:cs typeface="Times New Roman" panose="02020603050405020304" pitchFamily="18" charset="0"/>
              </a:rPr>
              <a:t>trt</a:t>
            </a:r>
            <a:endParaRPr lang="en-GB" altLang="en-US" sz="1600" dirty="0">
              <a:solidFill>
                <a:srgbClr val="390EF2"/>
              </a:solidFill>
              <a:cs typeface="Times New Roman" panose="02020603050405020304" pitchFamily="18" charset="0"/>
            </a:endParaRP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Both approaches can be aligned to off-treatment MI models</a:t>
            </a:r>
          </a:p>
          <a:p>
            <a:pPr lvl="1">
              <a:buFont typeface="Arial" charset="0"/>
              <a:buChar char="•"/>
            </a:pPr>
            <a:r>
              <a:rPr lang="en-GB" altLang="en-US" sz="1600" b="0" dirty="0">
                <a:cs typeface="Times New Roman" panose="02020603050405020304" pitchFamily="18" charset="0"/>
              </a:rPr>
              <a:t>Similar practical concerns around data, variance</a:t>
            </a:r>
          </a:p>
        </p:txBody>
      </p:sp>
      <p:sp>
        <p:nvSpPr>
          <p:cNvPr id="4" name="Fußzeilenplatzhalter 3">
            <a:extLst>
              <a:ext uri="{FF2B5EF4-FFF2-40B4-BE49-F238E27FC236}">
                <a16:creationId xmlns:a16="http://schemas.microsoft.com/office/drawing/2014/main" id="{775578C8-3E9F-4CA9-B3E0-B90B656170DB}"/>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69471258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What Different Off-Treatment MI Models Are There?</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8156908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Simple Model</a:t>
            </a:r>
          </a:p>
        </p:txBody>
      </p:sp>
      <p:sp>
        <p:nvSpPr>
          <p:cNvPr id="4099" name="TextBox 1"/>
          <p:cNvSpPr txBox="1">
            <a:spLocks noChangeArrowheads="1"/>
          </p:cNvSpPr>
          <p:nvPr/>
        </p:nvSpPr>
        <p:spPr bwMode="auto">
          <a:xfrm>
            <a:off x="467544" y="896183"/>
            <a:ext cx="8424935" cy="3970318"/>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Impute off-treatment data only at visit of interest, using off-treatment data only</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Requires ‘enough’ off-treatment data per treatment at visit of interest</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Reasonable only if observed off-treatment data representative of unobserved</a:t>
            </a:r>
          </a:p>
          <a:p>
            <a:pPr lvl="1">
              <a:buFont typeface="Arial" charset="0"/>
              <a:buChar char="•"/>
            </a:pPr>
            <a:r>
              <a:rPr lang="en-GB" altLang="en-US" sz="1400" b="0" dirty="0">
                <a:cs typeface="Times New Roman" panose="02020603050405020304" pitchFamily="18" charset="0"/>
              </a:rPr>
              <a:t>i.e. MCAR dependent upon off-</a:t>
            </a:r>
            <a:r>
              <a:rPr lang="en-GB" altLang="en-US" sz="1400" b="0" dirty="0" err="1">
                <a:cs typeface="Times New Roman" panose="02020603050405020304" pitchFamily="18" charset="0"/>
              </a:rPr>
              <a:t>trt</a:t>
            </a:r>
            <a:r>
              <a:rPr lang="en-GB" altLang="en-US" sz="1400" b="0" dirty="0">
                <a:cs typeface="Times New Roman" panose="02020603050405020304" pitchFamily="18" charset="0"/>
              </a:rPr>
              <a:t> status</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Example SAS code focussing on imputing visit 5:</a:t>
            </a: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FF0000"/>
                </a:solidFill>
                <a:cs typeface="Times New Roman" panose="02020603050405020304" pitchFamily="18" charset="0"/>
              </a:rPr>
              <a:t>This model cannot account for non-trivial missing data mechanisms</a:t>
            </a:r>
          </a:p>
        </p:txBody>
      </p:sp>
      <p:sp>
        <p:nvSpPr>
          <p:cNvPr id="2" name="Rectangle 1">
            <a:extLst>
              <a:ext uri="{FF2B5EF4-FFF2-40B4-BE49-F238E27FC236}">
                <a16:creationId xmlns:a16="http://schemas.microsoft.com/office/drawing/2014/main" id="{41752E4F-A3D5-4AC1-8C6B-8DE872EBE154}"/>
              </a:ext>
            </a:extLst>
          </p:cNvPr>
          <p:cNvSpPr/>
          <p:nvPr/>
        </p:nvSpPr>
        <p:spPr>
          <a:xfrm>
            <a:off x="1691680" y="2884484"/>
            <a:ext cx="8118648" cy="1600438"/>
          </a:xfrm>
          <a:prstGeom prst="rect">
            <a:avLst/>
          </a:prstGeom>
        </p:spPr>
        <p:txBody>
          <a:bodyPr wrap="square">
            <a:spAutoFit/>
          </a:bodyPr>
          <a:lstStyle/>
          <a:p>
            <a:r>
              <a:rPr lang="en-US" sz="1400" dirty="0">
                <a:latin typeface="Courier New" panose="02070309020205020404" pitchFamily="49" charset="0"/>
              </a:rPr>
              <a:t>proc mi data=example seed=12345 </a:t>
            </a:r>
            <a:r>
              <a:rPr lang="en-US" sz="1400" dirty="0" err="1">
                <a:latin typeface="Courier New" panose="02070309020205020404" pitchFamily="49" charset="0"/>
              </a:rPr>
              <a:t>nimpute</a:t>
            </a:r>
            <a:r>
              <a:rPr lang="en-US" sz="1400" dirty="0">
                <a:latin typeface="Courier New" panose="02070309020205020404" pitchFamily="49" charset="0"/>
              </a:rPr>
              <a:t>=100 out=imputed;</a:t>
            </a:r>
          </a:p>
          <a:p>
            <a:r>
              <a:rPr lang="en-GB" sz="1400" dirty="0">
                <a:latin typeface="Courier New" panose="02070309020205020404" pitchFamily="49" charset="0"/>
              </a:rPr>
              <a:t>	by </a:t>
            </a:r>
            <a:r>
              <a:rPr lang="en-GB" sz="1400" dirty="0" err="1">
                <a:latin typeface="Courier New" panose="02070309020205020404" pitchFamily="49" charset="0"/>
              </a:rPr>
              <a:t>trt</a:t>
            </a:r>
            <a:r>
              <a:rPr lang="en-GB" sz="1400" dirty="0">
                <a:latin typeface="Courier New" panose="02070309020205020404" pitchFamily="49" charset="0"/>
              </a:rPr>
              <a:t>;</a:t>
            </a:r>
          </a:p>
          <a:p>
            <a:r>
              <a:rPr lang="en-GB" sz="1400" dirty="0">
                <a:latin typeface="Courier New" panose="02070309020205020404" pitchFamily="49" charset="0"/>
              </a:rPr>
              <a:t>	class off5;</a:t>
            </a:r>
          </a:p>
          <a:p>
            <a:r>
              <a:rPr lang="en-GB" sz="1400" dirty="0">
                <a:latin typeface="Courier New" panose="02070309020205020404" pitchFamily="49" charset="0"/>
              </a:rPr>
              <a:t>  	var baseline v5;</a:t>
            </a:r>
          </a:p>
          <a:p>
            <a:r>
              <a:rPr lang="en-GB" sz="1400" dirty="0">
                <a:latin typeface="Courier New" panose="02070309020205020404" pitchFamily="49" charset="0"/>
              </a:rPr>
              <a:t>       	monotone reg;</a:t>
            </a:r>
          </a:p>
          <a:p>
            <a:r>
              <a:rPr lang="en-GB" sz="1400" dirty="0">
                <a:latin typeface="Courier New" panose="02070309020205020404" pitchFamily="49" charset="0"/>
              </a:rPr>
              <a:t>	</a:t>
            </a:r>
            <a:r>
              <a:rPr lang="en-GB" sz="1400" dirty="0" err="1">
                <a:latin typeface="Courier New" panose="02070309020205020404" pitchFamily="49" charset="0"/>
              </a:rPr>
              <a:t>mnar</a:t>
            </a:r>
            <a:r>
              <a:rPr lang="en-GB" sz="1400" dirty="0">
                <a:latin typeface="Courier New" panose="02070309020205020404" pitchFamily="49" charset="0"/>
              </a:rPr>
              <a:t> model(v5 /</a:t>
            </a:r>
            <a:r>
              <a:rPr lang="en-GB" sz="1400" dirty="0" err="1">
                <a:latin typeface="Courier New" panose="02070309020205020404" pitchFamily="49" charset="0"/>
              </a:rPr>
              <a:t>modelobs</a:t>
            </a:r>
            <a:r>
              <a:rPr lang="en-GB" sz="1400" dirty="0">
                <a:latin typeface="Courier New" panose="02070309020205020404" pitchFamily="49" charset="0"/>
              </a:rPr>
              <a:t>=(off5='1'));</a:t>
            </a:r>
          </a:p>
          <a:p>
            <a:r>
              <a:rPr lang="en-GB" sz="1400" dirty="0">
                <a:latin typeface="Courier New" panose="02070309020205020404" pitchFamily="49" charset="0"/>
              </a:rPr>
              <a:t>run;</a:t>
            </a:r>
          </a:p>
        </p:txBody>
      </p:sp>
      <p:sp>
        <p:nvSpPr>
          <p:cNvPr id="5" name="Fußzeilenplatzhalter 3">
            <a:extLst>
              <a:ext uri="{FF2B5EF4-FFF2-40B4-BE49-F238E27FC236}">
                <a16:creationId xmlns:a16="http://schemas.microsoft.com/office/drawing/2014/main" id="{860B52DF-D35E-4DFF-8295-AE74D968FFCC}"/>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55165821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Off-</a:t>
            </a:r>
            <a:r>
              <a:rPr lang="en-GB" altLang="en-US" b="1" dirty="0" err="1">
                <a:solidFill>
                  <a:srgbClr val="390EF2"/>
                </a:solidFill>
              </a:rPr>
              <a:t>Trt</a:t>
            </a:r>
            <a:r>
              <a:rPr lang="en-GB" altLang="en-US" b="1" dirty="0">
                <a:solidFill>
                  <a:srgbClr val="390EF2"/>
                </a:solidFill>
              </a:rPr>
              <a:t> Only Models</a:t>
            </a:r>
          </a:p>
        </p:txBody>
      </p:sp>
      <p:sp>
        <p:nvSpPr>
          <p:cNvPr id="4099" name="TextBox 1"/>
          <p:cNvSpPr txBox="1">
            <a:spLocks noChangeArrowheads="1"/>
          </p:cNvSpPr>
          <p:nvPr/>
        </p:nvSpPr>
        <p:spPr bwMode="auto">
          <a:xfrm>
            <a:off x="467544" y="896183"/>
            <a:ext cx="8424935" cy="2893100"/>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Impute off-treatment data for all visits using off-treatment data only</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Requires ‘enough’ off-treatment data at every visit of interest for each treatment</a:t>
            </a:r>
          </a:p>
          <a:p>
            <a:pPr lvl="1">
              <a:buFont typeface="Arial" charset="0"/>
              <a:buChar char="•"/>
            </a:pPr>
            <a:r>
              <a:rPr lang="en-GB" altLang="en-US" sz="1400" b="0" dirty="0">
                <a:cs typeface="Times New Roman" panose="02020603050405020304" pitchFamily="18" charset="0"/>
              </a:rPr>
              <a:t>Including early visits where few patients may be off-treatment</a:t>
            </a:r>
          </a:p>
          <a:p>
            <a:pPr lvl="1">
              <a:buFont typeface="Arial" charset="0"/>
              <a:buChar char="•"/>
            </a:pPr>
            <a:r>
              <a:rPr lang="en-GB" altLang="en-US" sz="1400" b="0" dirty="0">
                <a:cs typeface="Times New Roman" panose="02020603050405020304" pitchFamily="18" charset="0"/>
              </a:rPr>
              <a:t>Separate variance structure to on-treatment data</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Optional off-treatment patterning:</a:t>
            </a:r>
          </a:p>
          <a:p>
            <a:pPr lvl="1">
              <a:buFont typeface="Arial" charset="0"/>
              <a:buChar char="•"/>
            </a:pPr>
            <a:r>
              <a:rPr lang="en-GB" altLang="en-US" sz="1400" b="0" dirty="0">
                <a:cs typeface="Times New Roman" panose="02020603050405020304" pitchFamily="18" charset="0"/>
              </a:rPr>
              <a:t>Separate MI models per pattern can account for time since ICE, at further expense of precision</a:t>
            </a:r>
          </a:p>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Implement by MI on partitioned off-treatment data</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Requires only relatively weak assumptions, but can inflate variance hugely and high chance of not running</a:t>
            </a:r>
          </a:p>
          <a:p>
            <a:pPr lvl="1">
              <a:buFont typeface="Arial" charset="0"/>
              <a:buChar char="•"/>
            </a:pPr>
            <a:r>
              <a:rPr lang="en-GB" altLang="en-US" sz="1400" dirty="0">
                <a:solidFill>
                  <a:srgbClr val="FF0000"/>
                </a:solidFill>
                <a:cs typeface="Times New Roman" panose="02020603050405020304" pitchFamily="18" charset="0"/>
              </a:rPr>
              <a:t>Only realistic for mega-trials, or large trials with huge discontinuation rates</a:t>
            </a:r>
          </a:p>
        </p:txBody>
      </p:sp>
      <p:sp>
        <p:nvSpPr>
          <p:cNvPr id="4" name="Fußzeilenplatzhalter 3">
            <a:extLst>
              <a:ext uri="{FF2B5EF4-FFF2-40B4-BE49-F238E27FC236}">
                <a16:creationId xmlns:a16="http://schemas.microsoft.com/office/drawing/2014/main" id="{6CA03216-1750-404C-A1E1-682783C3A200}"/>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9904892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Residual Model</a:t>
            </a:r>
          </a:p>
        </p:txBody>
      </p:sp>
      <p:sp>
        <p:nvSpPr>
          <p:cNvPr id="4099" name="TextBox 1"/>
          <p:cNvSpPr txBox="1">
            <a:spLocks noChangeArrowheads="1"/>
          </p:cNvSpPr>
          <p:nvPr/>
        </p:nvSpPr>
        <p:spPr bwMode="auto">
          <a:xfrm>
            <a:off x="467544" y="896183"/>
            <a:ext cx="8424935" cy="3539430"/>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Impute off-treatment data for all visits using all data and residuals of previous visits</a:t>
            </a:r>
          </a:p>
          <a:p>
            <a:pPr lvl="1">
              <a:buFont typeface="Arial" charset="0"/>
              <a:buChar char="•"/>
            </a:pPr>
            <a:r>
              <a:rPr lang="en-GB" altLang="en-US" sz="1400" b="0" dirty="0">
                <a:cs typeface="Times New Roman" panose="02020603050405020304" pitchFamily="18" charset="0"/>
              </a:rPr>
              <a:t>Off-</a:t>
            </a:r>
            <a:r>
              <a:rPr lang="en-GB" altLang="en-US" sz="1400" b="0" dirty="0" err="1">
                <a:cs typeface="Times New Roman" panose="02020603050405020304" pitchFamily="18" charset="0"/>
              </a:rPr>
              <a:t>trt</a:t>
            </a:r>
            <a:r>
              <a:rPr lang="en-GB" altLang="en-US" sz="1400" b="0" dirty="0">
                <a:cs typeface="Times New Roman" panose="02020603050405020304" pitchFamily="18" charset="0"/>
              </a:rPr>
              <a:t> effects removed from prior visit measurements so compatible with on-</a:t>
            </a:r>
            <a:r>
              <a:rPr lang="en-GB" altLang="en-US" sz="1400" b="0" dirty="0" err="1">
                <a:cs typeface="Times New Roman" panose="02020603050405020304" pitchFamily="18" charset="0"/>
              </a:rPr>
              <a:t>trt</a:t>
            </a:r>
            <a:r>
              <a:rPr lang="en-GB" altLang="en-US" sz="1400" b="0" dirty="0">
                <a:cs typeface="Times New Roman" panose="02020603050405020304" pitchFamily="18" charset="0"/>
              </a:rPr>
              <a:t> data</a:t>
            </a:r>
          </a:p>
          <a:p>
            <a:pPr marL="0" indent="0"/>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Shares covariance structure, covariate effects, between on- and off- </a:t>
            </a:r>
            <a:r>
              <a:rPr lang="en-GB" altLang="en-US" sz="1400" b="0" dirty="0" err="1">
                <a:cs typeface="Times New Roman" panose="02020603050405020304" pitchFamily="18" charset="0"/>
              </a:rPr>
              <a:t>trt</a:t>
            </a:r>
            <a:r>
              <a:rPr lang="en-GB" altLang="en-US" sz="1400" b="0" dirty="0">
                <a:cs typeface="Times New Roman" panose="02020603050405020304" pitchFamily="18" charset="0"/>
              </a:rPr>
              <a:t> data </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Cannot account for off-treatment ‘history’</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Requires ‘enough’ off-treatment data per treatment at visit of interest (only)</a:t>
            </a:r>
          </a:p>
          <a:p>
            <a:pPr lvl="1">
              <a:buFont typeface="Arial" charset="0"/>
              <a:buChar char="•"/>
            </a:pPr>
            <a:r>
              <a:rPr lang="en-GB" altLang="en-US" sz="1400" b="0" dirty="0">
                <a:cs typeface="Times New Roman" panose="02020603050405020304" pitchFamily="18" charset="0"/>
              </a:rPr>
              <a:t>May need to exclude early visits if imputation model cannot fit due to no data</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Implemented in %MISTEP macros by James Roger</a:t>
            </a:r>
            <a:r>
              <a:rPr lang="en-GB" altLang="en-US" sz="1400" b="0" baseline="30000" dirty="0">
                <a:cs typeface="Times New Roman" panose="02020603050405020304" pitchFamily="18" charset="0"/>
              </a:rPr>
              <a:t>†</a:t>
            </a:r>
            <a:endParaRPr lang="en-GB" altLang="en-US" sz="1400" b="0" dirty="0">
              <a:cs typeface="Times New Roman" panose="02020603050405020304" pitchFamily="18" charset="0"/>
            </a:endParaRPr>
          </a:p>
          <a:p>
            <a:pPr lvl="1">
              <a:buFont typeface="Arial" charset="0"/>
              <a:buChar char="•"/>
            </a:pPr>
            <a:r>
              <a:rPr lang="en-GB" altLang="en-US" sz="1400" b="0" dirty="0">
                <a:cs typeface="Times New Roman" panose="02020603050405020304" pitchFamily="18" charset="0"/>
              </a:rPr>
              <a:t>See </a:t>
            </a:r>
            <a:r>
              <a:rPr lang="en-GB" altLang="en-US" sz="1400" b="0" dirty="0" err="1">
                <a:cs typeface="Times New Roman" panose="02020603050405020304" pitchFamily="18" charset="0"/>
              </a:rPr>
              <a:t>Polverejan</a:t>
            </a:r>
            <a:r>
              <a:rPr lang="en-GB" altLang="en-US" sz="1400" b="0" dirty="0">
                <a:cs typeface="Times New Roman" panose="02020603050405020304" pitchFamily="18" charset="0"/>
              </a:rPr>
              <a:t> 2020</a:t>
            </a:r>
            <a:r>
              <a:rPr lang="en-GB" altLang="en-US" sz="1400" b="0" baseline="30000" dirty="0">
                <a:cs typeface="Times New Roman" panose="02020603050405020304" pitchFamily="18" charset="0"/>
              </a:rPr>
              <a:t>‡</a:t>
            </a:r>
            <a:r>
              <a:rPr lang="en-GB" altLang="en-US" sz="1400" b="0" dirty="0">
                <a:cs typeface="Times New Roman" panose="02020603050405020304" pitchFamily="18" charset="0"/>
              </a:rPr>
              <a:t> for an evaluation</a:t>
            </a: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00B050"/>
                </a:solidFill>
                <a:cs typeface="Times New Roman" panose="02020603050405020304" pitchFamily="18" charset="0"/>
              </a:rPr>
              <a:t>Seems sensible approach where immediate effects are expected upon change of treatment</a:t>
            </a:r>
          </a:p>
          <a:p>
            <a:pPr lvl="1">
              <a:buFont typeface="Arial" charset="0"/>
              <a:buChar char="•"/>
            </a:pPr>
            <a:r>
              <a:rPr lang="en-GB" altLang="en-US" sz="1400" b="0" dirty="0">
                <a:cs typeface="Times New Roman" panose="02020603050405020304" pitchFamily="18" charset="0"/>
              </a:rPr>
              <a:t>Still further research to be done!</a:t>
            </a:r>
          </a:p>
        </p:txBody>
      </p:sp>
      <p:sp>
        <p:nvSpPr>
          <p:cNvPr id="3" name="Rectangle 2">
            <a:extLst>
              <a:ext uri="{FF2B5EF4-FFF2-40B4-BE49-F238E27FC236}">
                <a16:creationId xmlns:a16="http://schemas.microsoft.com/office/drawing/2014/main" id="{1E026070-987F-4518-914C-FBAA9E67842F}"/>
              </a:ext>
            </a:extLst>
          </p:cNvPr>
          <p:cNvSpPr/>
          <p:nvPr/>
        </p:nvSpPr>
        <p:spPr>
          <a:xfrm>
            <a:off x="1115616" y="4651057"/>
            <a:ext cx="6678488" cy="338554"/>
          </a:xfrm>
          <a:prstGeom prst="rect">
            <a:avLst/>
          </a:prstGeom>
        </p:spPr>
        <p:txBody>
          <a:bodyPr wrap="square">
            <a:spAutoFit/>
          </a:bodyPr>
          <a:lstStyle/>
          <a:p>
            <a:r>
              <a:rPr lang="en-GB" altLang="en-US" sz="800" b="0" baseline="30000" dirty="0">
                <a:cs typeface="Times New Roman" panose="02020603050405020304" pitchFamily="18" charset="0"/>
              </a:rPr>
              <a:t>† </a:t>
            </a:r>
            <a:r>
              <a:rPr lang="en-GB" sz="800" i="1" dirty="0">
                <a:hlinkClick r:id="rId3"/>
              </a:rPr>
              <a:t>https://www.lshtm.ac.uk/research/centres-projects-groups/missing-data#dia-missing-data</a:t>
            </a:r>
            <a:endParaRPr lang="en-GB" sz="800" i="1" dirty="0"/>
          </a:p>
          <a:p>
            <a:r>
              <a:rPr lang="en-GB" altLang="en-US" sz="800" b="0" baseline="30000" dirty="0">
                <a:cs typeface="Times New Roman" panose="02020603050405020304" pitchFamily="18" charset="0"/>
              </a:rPr>
              <a:t>‡</a:t>
            </a:r>
            <a:r>
              <a:rPr lang="en-GB" altLang="en-US" sz="800" b="0" dirty="0">
                <a:cs typeface="Times New Roman" panose="02020603050405020304" pitchFamily="18" charset="0"/>
              </a:rPr>
              <a:t> S</a:t>
            </a:r>
            <a:r>
              <a:rPr lang="en-US" sz="800" b="0" dirty="0" err="1"/>
              <a:t>tatistics</a:t>
            </a:r>
            <a:r>
              <a:rPr lang="en-US" sz="800" b="0" dirty="0"/>
              <a:t> In Biopharmaceutical Research 2020, Vol. 12, No. 2, 142–154</a:t>
            </a:r>
            <a:endParaRPr lang="en-GB" sz="800" dirty="0"/>
          </a:p>
        </p:txBody>
      </p:sp>
      <p:sp>
        <p:nvSpPr>
          <p:cNvPr id="6" name="Fußzeilenplatzhalter 3">
            <a:extLst>
              <a:ext uri="{FF2B5EF4-FFF2-40B4-BE49-F238E27FC236}">
                <a16:creationId xmlns:a16="http://schemas.microsoft.com/office/drawing/2014/main" id="{EB1368E6-1B33-4854-B65E-1A241EB8DBCC}"/>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1258888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b="1" dirty="0">
                <a:solidFill>
                  <a:srgbClr val="390EF2"/>
                </a:solidFill>
              </a:rPr>
              <a:t>Indicator Model</a:t>
            </a:r>
          </a:p>
        </p:txBody>
      </p:sp>
      <p:sp>
        <p:nvSpPr>
          <p:cNvPr id="4099" name="TextBox 1"/>
          <p:cNvSpPr txBox="1">
            <a:spLocks noChangeArrowheads="1"/>
          </p:cNvSpPr>
          <p:nvPr/>
        </p:nvSpPr>
        <p:spPr bwMode="auto">
          <a:xfrm>
            <a:off x="467544" y="896183"/>
            <a:ext cx="8424935" cy="4185761"/>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Impute off-treatment data for all visits using all data and Time-Dependent Covariates (TDCs)</a:t>
            </a:r>
          </a:p>
          <a:p>
            <a:pPr lvl="1">
              <a:buFont typeface="Arial" charset="0"/>
              <a:buChar char="•"/>
            </a:pPr>
            <a:r>
              <a:rPr lang="en-GB" altLang="en-US" sz="1400" b="0" dirty="0">
                <a:cs typeface="Times New Roman" panose="02020603050405020304" pitchFamily="18" charset="0"/>
              </a:rPr>
              <a:t>Off-treatment handled as TDC indicator variables and indicator-by-treatment MI model interactions</a:t>
            </a:r>
          </a:p>
          <a:p>
            <a:pPr marL="0" indent="0"/>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Shares covariance structure, covariate effects, between on- and off- </a:t>
            </a:r>
            <a:r>
              <a:rPr lang="en-GB" altLang="en-US" sz="1400" b="0" dirty="0" err="1">
                <a:cs typeface="Times New Roman" panose="02020603050405020304" pitchFamily="18" charset="0"/>
              </a:rPr>
              <a:t>trt</a:t>
            </a:r>
            <a:r>
              <a:rPr lang="en-GB" altLang="en-US" sz="1400" b="0" dirty="0">
                <a:cs typeface="Times New Roman" panose="02020603050405020304" pitchFamily="18" charset="0"/>
              </a:rPr>
              <a:t> data </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Incorporates full history of all patients (outcomes and off-treatment duration/pattern)</a:t>
            </a: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b="0" dirty="0">
                <a:cs typeface="Times New Roman" panose="02020603050405020304" pitchFamily="18" charset="0"/>
              </a:rPr>
              <a:t>Requires ‘enough’ off-treatment data per treatment at visit of interest (only)</a:t>
            </a:r>
          </a:p>
          <a:p>
            <a:pPr lvl="1">
              <a:buFont typeface="Arial" charset="0"/>
              <a:buChar char="•"/>
            </a:pPr>
            <a:r>
              <a:rPr lang="en-GB" altLang="en-US" sz="1400" b="0" dirty="0">
                <a:cs typeface="Times New Roman" panose="02020603050405020304" pitchFamily="18" charset="0"/>
              </a:rPr>
              <a:t>May need to exclude early visits if imputation model cannot fit due to no data</a:t>
            </a: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00B050"/>
                </a:solidFill>
                <a:cs typeface="Times New Roman" panose="02020603050405020304" pitchFamily="18" charset="0"/>
              </a:rPr>
              <a:t>Seems sensible approach for where time from ICE is possibly important</a:t>
            </a:r>
          </a:p>
          <a:p>
            <a:pPr lvl="1">
              <a:buFont typeface="Arial" charset="0"/>
              <a:buChar char="•"/>
            </a:pPr>
            <a:r>
              <a:rPr lang="en-GB" altLang="en-US" sz="1400" b="0" dirty="0">
                <a:cs typeface="Times New Roman" panose="02020603050405020304" pitchFamily="18" charset="0"/>
              </a:rPr>
              <a:t>Still further research to be done!</a:t>
            </a:r>
          </a:p>
        </p:txBody>
      </p:sp>
      <p:sp>
        <p:nvSpPr>
          <p:cNvPr id="2" name="Rectangle 1">
            <a:extLst>
              <a:ext uri="{FF2B5EF4-FFF2-40B4-BE49-F238E27FC236}">
                <a16:creationId xmlns:a16="http://schemas.microsoft.com/office/drawing/2014/main" id="{C2251605-4F78-49C6-B80A-B6F7C7D75938}"/>
              </a:ext>
            </a:extLst>
          </p:cNvPr>
          <p:cNvSpPr/>
          <p:nvPr/>
        </p:nvSpPr>
        <p:spPr>
          <a:xfrm>
            <a:off x="1187624" y="3003798"/>
            <a:ext cx="7416824" cy="1384995"/>
          </a:xfrm>
          <a:prstGeom prst="rect">
            <a:avLst/>
          </a:prstGeom>
        </p:spPr>
        <p:txBody>
          <a:bodyPr wrap="square">
            <a:spAutoFit/>
          </a:bodyPr>
          <a:lstStyle/>
          <a:p>
            <a:r>
              <a:rPr lang="en-US" sz="1400" dirty="0">
                <a:latin typeface="Courier New" panose="02070309020205020404" pitchFamily="49" charset="0"/>
              </a:rPr>
              <a:t>proc mi data=example seed=12345 </a:t>
            </a:r>
            <a:r>
              <a:rPr lang="en-US" sz="1400" dirty="0" err="1">
                <a:latin typeface="Courier New" panose="02070309020205020404" pitchFamily="49" charset="0"/>
              </a:rPr>
              <a:t>nimpute</a:t>
            </a:r>
            <a:r>
              <a:rPr lang="en-US" sz="1400" dirty="0">
                <a:latin typeface="Courier New" panose="02070309020205020404" pitchFamily="49" charset="0"/>
              </a:rPr>
              <a:t>=100 out=imputed;</a:t>
            </a:r>
          </a:p>
          <a:p>
            <a:r>
              <a:rPr lang="en-GB" sz="1400" dirty="0">
                <a:latin typeface="Courier New" panose="02070309020205020404" pitchFamily="49" charset="0"/>
              </a:rPr>
              <a:t>	by </a:t>
            </a:r>
            <a:r>
              <a:rPr lang="en-GB" sz="1400" dirty="0" err="1">
                <a:latin typeface="Courier New" panose="02070309020205020404" pitchFamily="49" charset="0"/>
              </a:rPr>
              <a:t>trt</a:t>
            </a:r>
            <a:r>
              <a:rPr lang="en-GB" sz="1400" dirty="0">
                <a:latin typeface="Courier New" panose="02070309020205020404" pitchFamily="49" charset="0"/>
              </a:rPr>
              <a:t>;</a:t>
            </a:r>
          </a:p>
          <a:p>
            <a:r>
              <a:rPr lang="en-GB" sz="1400" dirty="0">
                <a:latin typeface="Courier New" panose="02070309020205020404" pitchFamily="49" charset="0"/>
              </a:rPr>
              <a:t>	class off1 off2 off3 off4 off5;</a:t>
            </a:r>
          </a:p>
          <a:p>
            <a:r>
              <a:rPr lang="en-US" sz="1400" dirty="0">
                <a:latin typeface="Courier New" panose="02070309020205020404" pitchFamily="49" charset="0"/>
              </a:rPr>
              <a:t>  	var baseline off1 off2 off3 off4 off5 v1 v2 v3 v4 v5;</a:t>
            </a:r>
          </a:p>
          <a:p>
            <a:r>
              <a:rPr lang="en-GB" sz="1400" dirty="0">
                <a:latin typeface="Courier New" panose="02070309020205020404" pitchFamily="49" charset="0"/>
              </a:rPr>
              <a:t>    	monotone reg (v1 v2 v3 v4 v5);</a:t>
            </a:r>
          </a:p>
          <a:p>
            <a:r>
              <a:rPr lang="en-GB" sz="1400" dirty="0">
                <a:latin typeface="Courier New" panose="02070309020205020404" pitchFamily="49" charset="0"/>
              </a:rPr>
              <a:t>run;</a:t>
            </a:r>
          </a:p>
        </p:txBody>
      </p:sp>
      <p:sp>
        <p:nvSpPr>
          <p:cNvPr id="5" name="Fußzeilenplatzhalter 3">
            <a:extLst>
              <a:ext uri="{FF2B5EF4-FFF2-40B4-BE49-F238E27FC236}">
                <a16:creationId xmlns:a16="http://schemas.microsoft.com/office/drawing/2014/main" id="{C285A191-7257-490D-9AFE-16D32E05968D}"/>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26724451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How Much Off-Treatment Data Is Needed?</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275867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How Much Data?</a:t>
            </a:r>
          </a:p>
        </p:txBody>
      </p:sp>
      <p:sp>
        <p:nvSpPr>
          <p:cNvPr id="4099" name="TextBox 1"/>
          <p:cNvSpPr txBox="1">
            <a:spLocks noChangeArrowheads="1"/>
          </p:cNvSpPr>
          <p:nvPr/>
        </p:nvSpPr>
        <p:spPr bwMode="auto">
          <a:xfrm>
            <a:off x="467544" y="896183"/>
            <a:ext cx="8424935" cy="4278094"/>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dirty="0">
                <a:solidFill>
                  <a:srgbClr val="390EF2"/>
                </a:solidFill>
                <a:cs typeface="Times New Roman" panose="02020603050405020304" pitchFamily="18" charset="0"/>
              </a:rPr>
              <a:t>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data sparsity is a common problem</a:t>
            </a:r>
          </a:p>
          <a:p>
            <a:pPr lvl="1">
              <a:buFont typeface="Arial" charset="0"/>
              <a:buChar char="•"/>
            </a:pPr>
            <a:r>
              <a:rPr lang="en-GB" altLang="en-US" sz="1600" b="0" dirty="0">
                <a:cs typeface="Times New Roman" panose="02020603050405020304" pitchFamily="18" charset="0"/>
              </a:rPr>
              <a:t>Combination of few patients going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and poor collection</a:t>
            </a:r>
          </a:p>
          <a:p>
            <a:pPr>
              <a:buFont typeface="Arial" charset="0"/>
              <a:buChar char="•"/>
            </a:pPr>
            <a:endParaRPr lang="en-GB" altLang="en-US" sz="1600" dirty="0">
              <a:solidFill>
                <a:srgbClr val="390EF2"/>
              </a:solidFill>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Estimation using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data is very sensitive to amount of observed data</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FF0000"/>
                </a:solidFill>
                <a:cs typeface="Times New Roman" panose="02020603050405020304" pitchFamily="18" charset="0"/>
              </a:rPr>
              <a:t>Too little collected at each visit in model </a:t>
            </a:r>
            <a:r>
              <a:rPr lang="en-GB" altLang="en-US" sz="1600" dirty="0">
                <a:solidFill>
                  <a:srgbClr val="FF0000"/>
                </a:solidFill>
                <a:cs typeface="Times New Roman" panose="02020603050405020304" pitchFamily="18" charset="0"/>
                <a:sym typeface="Wingdings" panose="05000000000000000000" pitchFamily="2" charset="2"/>
              </a:rPr>
              <a:t> method fails or huge variance inflation</a:t>
            </a:r>
          </a:p>
          <a:p>
            <a:pPr lvl="1">
              <a:buFont typeface="Arial" charset="0"/>
              <a:buChar char="•"/>
            </a:pPr>
            <a:r>
              <a:rPr lang="en-GB" altLang="en-US" sz="1600" b="0" dirty="0">
                <a:cs typeface="Times New Roman" panose="02020603050405020304" pitchFamily="18" charset="0"/>
                <a:sym typeface="Wingdings" panose="05000000000000000000" pitchFamily="2" charset="2"/>
              </a:rPr>
              <a:t>Depends on absolute, relative amount collected, imputation model complexity and method</a:t>
            </a:r>
          </a:p>
          <a:p>
            <a:pPr lvl="1">
              <a:buFont typeface="Arial" charset="0"/>
              <a:buChar char="•"/>
            </a:pPr>
            <a:r>
              <a:rPr lang="en-GB" altLang="en-US" sz="1600" b="0" dirty="0">
                <a:cs typeface="Times New Roman" panose="02020603050405020304" pitchFamily="18" charset="0"/>
                <a:sym typeface="Wingdings" panose="05000000000000000000" pitchFamily="2" charset="2"/>
              </a:rPr>
              <a:t>Must be able to estimate all imputation model df</a:t>
            </a:r>
          </a:p>
          <a:p>
            <a:pPr lvl="1">
              <a:buFont typeface="Arial" charset="0"/>
              <a:buChar char="•"/>
            </a:pPr>
            <a:r>
              <a:rPr lang="en-GB" altLang="en-US" sz="1600" b="0" dirty="0">
                <a:cs typeface="Times New Roman" panose="02020603050405020304" pitchFamily="18" charset="0"/>
                <a:sym typeface="Wingdings" panose="05000000000000000000" pitchFamily="2" charset="2"/>
              </a:rPr>
              <a:t>10+ off-</a:t>
            </a:r>
            <a:r>
              <a:rPr lang="en-GB" altLang="en-US" sz="1600" b="0" dirty="0" err="1">
                <a:cs typeface="Times New Roman" panose="02020603050405020304" pitchFamily="18" charset="0"/>
                <a:sym typeface="Wingdings" panose="05000000000000000000" pitchFamily="2" charset="2"/>
              </a:rPr>
              <a:t>trt</a:t>
            </a:r>
            <a:r>
              <a:rPr lang="en-GB" altLang="en-US" sz="1600" b="0" dirty="0">
                <a:cs typeface="Times New Roman" panose="02020603050405020304" pitchFamily="18" charset="0"/>
                <a:sym typeface="Wingdings" panose="05000000000000000000" pitchFamily="2" charset="2"/>
              </a:rPr>
              <a:t> measurements per visit minimum rule of thumb</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Early visits have least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so usually least available data</a:t>
            </a:r>
          </a:p>
          <a:p>
            <a:pPr lvl="1">
              <a:buFont typeface="Arial" charset="0"/>
              <a:buChar char="•"/>
            </a:pPr>
            <a:r>
              <a:rPr lang="en-GB" altLang="en-US" sz="1600" b="0" dirty="0">
                <a:cs typeface="Times New Roman" panose="02020603050405020304" pitchFamily="18" charset="0"/>
                <a:sym typeface="Wingdings" panose="05000000000000000000" pitchFamily="2" charset="2"/>
              </a:rPr>
              <a:t> Need fallback plan to exclude from (imputation) model</a:t>
            </a:r>
          </a:p>
          <a:p>
            <a:pPr lvl="1">
              <a:buFont typeface="Arial" charset="0"/>
              <a:buChar char="•"/>
            </a:pPr>
            <a:endParaRPr lang="en-GB" altLang="en-US" sz="1600" b="0" dirty="0">
              <a:cs typeface="Times New Roman" panose="02020603050405020304" pitchFamily="18" charset="0"/>
              <a:sym typeface="Wingdings" panose="05000000000000000000" pitchFamily="2" charset="2"/>
            </a:endParaRPr>
          </a:p>
          <a:p>
            <a:pPr>
              <a:buFont typeface="Arial" charset="0"/>
              <a:buChar char="•"/>
            </a:pPr>
            <a:r>
              <a:rPr lang="en-GB" altLang="en-US" sz="1600" b="0" dirty="0">
                <a:cs typeface="Times New Roman" panose="02020603050405020304" pitchFamily="18" charset="0"/>
                <a:sym typeface="Wingdings" panose="05000000000000000000" pitchFamily="2" charset="2"/>
              </a:rPr>
              <a:t>Models sharing variance are generally more robust</a:t>
            </a:r>
          </a:p>
          <a:p>
            <a:pPr>
              <a:buFont typeface="Arial" charset="0"/>
              <a:buChar char="•"/>
            </a:pPr>
            <a:endParaRPr lang="en-GB" altLang="en-US" sz="1600" b="0" dirty="0">
              <a:cs typeface="Times New Roman" panose="02020603050405020304" pitchFamily="18" charset="0"/>
              <a:sym typeface="Wingdings" panose="05000000000000000000" pitchFamily="2" charset="2"/>
            </a:endParaRPr>
          </a:p>
          <a:p>
            <a:pPr>
              <a:buFont typeface="Arial" charset="0"/>
              <a:buChar char="•"/>
            </a:pPr>
            <a:r>
              <a:rPr lang="en-GB" altLang="en-US" sz="1600" b="0" dirty="0">
                <a:cs typeface="Times New Roman" panose="02020603050405020304" pitchFamily="18" charset="0"/>
                <a:sym typeface="Wingdings" panose="05000000000000000000" pitchFamily="2" charset="2"/>
              </a:rPr>
              <a:t>Control-based approaches generally robust to data availability issues</a:t>
            </a:r>
          </a:p>
          <a:p>
            <a:pPr lvl="1">
              <a:buFont typeface="Arial" charset="0"/>
              <a:buChar char="•"/>
            </a:pPr>
            <a:r>
              <a:rPr lang="en-GB" altLang="en-US" sz="1600" b="0" dirty="0">
                <a:cs typeface="Times New Roman" panose="02020603050405020304" pitchFamily="18" charset="0"/>
                <a:sym typeface="Wingdings" panose="05000000000000000000" pitchFamily="2" charset="2"/>
              </a:rPr>
              <a:t>Useful back-up for low data situations?</a:t>
            </a:r>
            <a:endParaRPr lang="en-GB" altLang="en-US" sz="1600" b="0" dirty="0">
              <a:cs typeface="Times New Roman" panose="02020603050405020304" pitchFamily="18" charset="0"/>
            </a:endParaRPr>
          </a:p>
        </p:txBody>
      </p:sp>
      <p:sp>
        <p:nvSpPr>
          <p:cNvPr id="4" name="Fußzeilenplatzhalter 3">
            <a:extLst>
              <a:ext uri="{FF2B5EF4-FFF2-40B4-BE49-F238E27FC236}">
                <a16:creationId xmlns:a16="http://schemas.microsoft.com/office/drawing/2014/main" id="{82C8A2EC-DABE-445C-8E48-08B74C96307F}"/>
              </a:ext>
            </a:extLst>
          </p:cNvPr>
          <p:cNvSpPr txBox="1">
            <a:spLocks/>
          </p:cNvSpPr>
          <p:nvPr/>
        </p:nvSpPr>
        <p:spPr>
          <a:xfrm>
            <a:off x="5508104" y="4929187"/>
            <a:ext cx="410445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4582744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Variance Inflation</a:t>
            </a:r>
          </a:p>
        </p:txBody>
      </p:sp>
      <p:sp>
        <p:nvSpPr>
          <p:cNvPr id="4099" name="TextBox 1"/>
          <p:cNvSpPr txBox="1">
            <a:spLocks noChangeArrowheads="1"/>
          </p:cNvSpPr>
          <p:nvPr/>
        </p:nvSpPr>
        <p:spPr bwMode="auto">
          <a:xfrm>
            <a:off x="467544" y="896183"/>
            <a:ext cx="8568952" cy="3785652"/>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dirty="0">
                <a:solidFill>
                  <a:srgbClr val="390EF2"/>
                </a:solidFill>
                <a:cs typeface="Times New Roman" panose="02020603050405020304" pitchFamily="18" charset="0"/>
              </a:rPr>
              <a:t>Off-treatment approaches have an inherent efficiency limit</a:t>
            </a:r>
          </a:p>
          <a:p>
            <a:pPr lvl="1">
              <a:buFont typeface="Arial" charset="0"/>
              <a:buChar char="•"/>
            </a:pPr>
            <a:r>
              <a:rPr lang="en-GB" altLang="en-US" sz="1600" b="0" dirty="0">
                <a:cs typeface="Times New Roman" panose="02020603050405020304" pitchFamily="18" charset="0"/>
              </a:rPr>
              <a:t>Due to missing data and partitioning of estimation approach</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Assuming shared variance, small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impact; minimum relative variance limits are:</a:t>
            </a:r>
          </a:p>
          <a:p>
            <a:pPr>
              <a:buFont typeface="Arial" charset="0"/>
              <a:buChar char="•"/>
            </a:pPr>
            <a:endParaRPr lang="en-GB" altLang="en-US" sz="1600" b="0" dirty="0">
              <a:cs typeface="Times New Roman" panose="02020603050405020304" pitchFamily="18" charset="0"/>
            </a:endParaRPr>
          </a:p>
          <a:p>
            <a:pPr marL="0" indent="0"/>
            <a:r>
              <a:rPr lang="en-GB" altLang="en-US" sz="1600" b="0" dirty="0">
                <a:cs typeface="Times New Roman" panose="02020603050405020304" pitchFamily="18" charset="0"/>
              </a:rPr>
              <a:t>	Relative to all-data MMRM		Relative to on-</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-only MMRM</a:t>
            </a:r>
          </a:p>
          <a:p>
            <a:pPr marL="0" indent="0"/>
            <a:endParaRPr lang="en-GB" altLang="en-US" sz="1600" b="0" dirty="0">
              <a:cs typeface="Times New Roman" panose="02020603050405020304" pitchFamily="18" charset="0"/>
            </a:endParaRPr>
          </a:p>
          <a:p>
            <a:pPr marL="0" indent="0"/>
            <a:endParaRPr lang="en-GB" altLang="en-US" sz="1600" b="0" dirty="0">
              <a:cs typeface="Times New Roman" panose="02020603050405020304" pitchFamily="18" charset="0"/>
            </a:endParaRPr>
          </a:p>
          <a:p>
            <a:pPr marL="0" indent="0"/>
            <a:endParaRPr lang="en-GB" altLang="en-US" sz="1600" b="0" dirty="0">
              <a:cs typeface="Times New Roman" panose="02020603050405020304" pitchFamily="18" charset="0"/>
            </a:endParaRPr>
          </a:p>
          <a:p>
            <a:pPr marL="0" indent="0"/>
            <a:endParaRPr lang="en-GB" altLang="en-US" sz="1600" b="0" dirty="0">
              <a:cs typeface="Times New Roman" panose="02020603050405020304" pitchFamily="18" charset="0"/>
            </a:endParaRPr>
          </a:p>
          <a:p>
            <a:pPr marL="285750" indent="-285750">
              <a:buFont typeface="Arial" panose="020B0604020202020204" pitchFamily="34" charset="0"/>
              <a:buChar char="•"/>
            </a:pPr>
            <a:r>
              <a:rPr lang="en-GB" altLang="en-US" sz="1600" b="0" dirty="0">
                <a:cs typeface="Times New Roman" panose="02020603050405020304" pitchFamily="18" charset="0"/>
              </a:rPr>
              <a:t>Additional inflation comes from model df</a:t>
            </a:r>
          </a:p>
          <a:p>
            <a:pPr marL="685800" lvl="1">
              <a:buFont typeface="Arial" panose="020B0604020202020204" pitchFamily="34" charset="0"/>
              <a:buChar char="•"/>
            </a:pPr>
            <a:r>
              <a:rPr lang="en-GB" altLang="en-US" sz="1600" b="0" dirty="0">
                <a:cs typeface="Times New Roman" panose="02020603050405020304" pitchFamily="18" charset="0"/>
              </a:rPr>
              <a:t>Particular issue for df estimable only from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data</a:t>
            </a:r>
          </a:p>
          <a:p>
            <a:pPr marL="685800" lvl="1">
              <a:buFont typeface="Arial" panose="020B0604020202020204" pitchFamily="34" charset="0"/>
              <a:buChar char="•"/>
            </a:pPr>
            <a:endParaRPr lang="en-GB" altLang="en-US" sz="1600" b="0" dirty="0">
              <a:cs typeface="Times New Roman" panose="02020603050405020304" pitchFamily="18" charset="0"/>
            </a:endParaRPr>
          </a:p>
          <a:p>
            <a:pPr marL="285750">
              <a:buFont typeface="Arial" panose="020B0604020202020204" pitchFamily="34" charset="0"/>
              <a:buChar char="•"/>
            </a:pPr>
            <a:r>
              <a:rPr lang="en-GB" altLang="en-US" sz="1600" dirty="0">
                <a:solidFill>
                  <a:srgbClr val="390EF2"/>
                </a:solidFill>
                <a:cs typeface="Times New Roman" panose="02020603050405020304" pitchFamily="18" charset="0"/>
              </a:rPr>
              <a:t>40-45% recovery of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data required just to equal S.E. of hypothetical estimation</a:t>
            </a:r>
          </a:p>
          <a:p>
            <a:pPr marL="685800" lvl="1">
              <a:buFont typeface="Arial" panose="020B0604020202020204" pitchFamily="34" charset="0"/>
              <a:buChar char="•"/>
            </a:pPr>
            <a:r>
              <a:rPr lang="en-GB" altLang="en-US" sz="1600" b="0" dirty="0">
                <a:cs typeface="Times New Roman" panose="02020603050405020304" pitchFamily="18" charset="0"/>
              </a:rPr>
              <a:t>More like 50% after adjustment for other factors</a:t>
            </a: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2C035221-0BD7-4A0D-A2CE-1BA8A84C3B3A}"/>
                  </a:ext>
                </a:extLst>
              </p:cNvPr>
              <p:cNvSpPr/>
              <p:nvPr/>
            </p:nvSpPr>
            <p:spPr>
              <a:xfrm>
                <a:off x="1547664" y="2488585"/>
                <a:ext cx="1678985" cy="8250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000" b="0" smtClean="0">
                          <a:latin typeface="Cambria Math" panose="02040503050406030204" pitchFamily="18" charset="0"/>
                        </a:rPr>
                        <m:t>1</m:t>
                      </m:r>
                      <m:r>
                        <a:rPr lang="en-GB" sz="2000" b="0" i="0">
                          <a:latin typeface="Cambria Math" panose="02040503050406030204" pitchFamily="18" charset="0"/>
                        </a:rPr>
                        <m:t>+</m:t>
                      </m:r>
                      <m:f>
                        <m:fPr>
                          <m:ctrlPr>
                            <a:rPr lang="en-GB" sz="2000" b="0" i="1">
                              <a:latin typeface="Cambria Math" panose="02040503050406030204" pitchFamily="18" charset="0"/>
                            </a:rPr>
                          </m:ctrlPr>
                        </m:fPr>
                        <m:num>
                          <m:sSubSup>
                            <m:sSubSupPr>
                              <m:ctrlPr>
                                <a:rPr lang="en-GB" sz="2000" b="0" i="1">
                                  <a:latin typeface="Cambria Math" panose="02040503050406030204" pitchFamily="18" charset="0"/>
                                </a:rPr>
                              </m:ctrlPr>
                            </m:sSubSupPr>
                            <m:e>
                              <m:r>
                                <a:rPr lang="en-GB" sz="2000" b="0" i="1">
                                  <a:latin typeface="Cambria Math" panose="02040503050406030204" pitchFamily="18" charset="0"/>
                                </a:rPr>
                                <m:t>𝑝</m:t>
                              </m:r>
                            </m:e>
                            <m:sub>
                              <m:r>
                                <a:rPr lang="en-GB" sz="2000" b="0" i="1">
                                  <a:latin typeface="Cambria Math" panose="02040503050406030204" pitchFamily="18" charset="0"/>
                                </a:rPr>
                                <m:t>𝑖𝑚𝑝</m:t>
                              </m:r>
                            </m:sub>
                            <m:sup>
                              <m:r>
                                <a:rPr lang="en-GB" sz="2000" b="0" i="0">
                                  <a:latin typeface="Cambria Math" panose="02040503050406030204" pitchFamily="18" charset="0"/>
                                </a:rPr>
                                <m:t>2</m:t>
                              </m:r>
                            </m:sup>
                          </m:sSubSup>
                          <m:r>
                            <a:rPr lang="en-GB" sz="2000" b="0" i="1" smtClean="0">
                              <a:latin typeface="Cambria Math" panose="02040503050406030204" pitchFamily="18" charset="0"/>
                            </a:rPr>
                            <m:t>.</m:t>
                          </m:r>
                          <m:sSub>
                            <m:sSubPr>
                              <m:ctrlPr>
                                <a:rPr lang="en-GB" sz="2000" b="0" i="1">
                                  <a:latin typeface="Cambria Math" panose="02040503050406030204" pitchFamily="18" charset="0"/>
                                </a:rPr>
                              </m:ctrlPr>
                            </m:sSubPr>
                            <m:e>
                              <m:r>
                                <a:rPr lang="en-GB" sz="2000" b="0" i="1">
                                  <a:latin typeface="Cambria Math" panose="02040503050406030204" pitchFamily="18" charset="0"/>
                                </a:rPr>
                                <m:t>𝑝</m:t>
                              </m:r>
                            </m:e>
                            <m:sub>
                              <m:r>
                                <a:rPr lang="en-GB" sz="2000" b="0" i="1">
                                  <a:latin typeface="Cambria Math" panose="02040503050406030204" pitchFamily="18" charset="0"/>
                                </a:rPr>
                                <m:t>𝑜𝑛</m:t>
                              </m:r>
                            </m:sub>
                          </m:sSub>
                        </m:num>
                        <m:den>
                          <m:sSub>
                            <m:sSubPr>
                              <m:ctrlPr>
                                <a:rPr lang="en-GB" sz="2000" b="0" i="1">
                                  <a:latin typeface="Cambria Math" panose="02040503050406030204" pitchFamily="18" charset="0"/>
                                </a:rPr>
                              </m:ctrlPr>
                            </m:sSubPr>
                            <m:e>
                              <m:r>
                                <a:rPr lang="en-GB" sz="2000" b="0" i="1">
                                  <a:latin typeface="Cambria Math" panose="02040503050406030204" pitchFamily="18" charset="0"/>
                                </a:rPr>
                                <m:t>𝑝</m:t>
                              </m:r>
                            </m:e>
                            <m:sub>
                              <m:r>
                                <a:rPr lang="en-GB" sz="2000" b="0" i="1">
                                  <a:latin typeface="Cambria Math" panose="02040503050406030204" pitchFamily="18" charset="0"/>
                                </a:rPr>
                                <m:t>𝑟𝑒𝑓</m:t>
                              </m:r>
                            </m:sub>
                          </m:sSub>
                        </m:den>
                      </m:f>
                    </m:oMath>
                  </m:oMathPara>
                </a14:m>
                <a:endParaRPr lang="en-GB" sz="2000" b="0" dirty="0"/>
              </a:p>
            </p:txBody>
          </p:sp>
        </mc:Choice>
        <mc:Fallback xmlns="">
          <p:sp>
            <p:nvSpPr>
              <p:cNvPr id="2" name="Rectangle 1">
                <a:extLst>
                  <a:ext uri="{FF2B5EF4-FFF2-40B4-BE49-F238E27FC236}">
                    <a16:creationId xmlns:a16="http://schemas.microsoft.com/office/drawing/2014/main" id="{2C035221-0BD7-4A0D-A2CE-1BA8A84C3B3A}"/>
                  </a:ext>
                </a:extLst>
              </p:cNvPr>
              <p:cNvSpPr>
                <a:spLocks noRot="1" noChangeAspect="1" noMove="1" noResize="1" noEditPoints="1" noAdjustHandles="1" noChangeArrowheads="1" noChangeShapeType="1" noTextEdit="1"/>
              </p:cNvSpPr>
              <p:nvPr/>
            </p:nvSpPr>
            <p:spPr>
              <a:xfrm>
                <a:off x="1547664" y="2488585"/>
                <a:ext cx="1678985" cy="825098"/>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581DEEF1-EF4B-4AF5-BDDA-9DE573616C13}"/>
                  </a:ext>
                </a:extLst>
              </p:cNvPr>
              <p:cNvSpPr/>
              <p:nvPr/>
            </p:nvSpPr>
            <p:spPr>
              <a:xfrm>
                <a:off x="5004048" y="2499742"/>
                <a:ext cx="2728889" cy="8090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𝑜𝑛</m:t>
                          </m:r>
                        </m:sub>
                      </m:sSub>
                      <m:d>
                        <m:dPr>
                          <m:ctrlPr>
                            <a:rPr lang="en-GB" sz="2000" i="1">
                              <a:latin typeface="Cambria Math" panose="02040503050406030204" pitchFamily="18" charset="0"/>
                            </a:rPr>
                          </m:ctrlPr>
                        </m:dPr>
                        <m:e>
                          <m:sSub>
                            <m:sSubPr>
                              <m:ctrlPr>
                                <a:rPr lang="en-GB"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𝑜𝑛</m:t>
                              </m:r>
                            </m:sub>
                          </m:sSub>
                          <m:r>
                            <a:rPr lang="de-DE" sz="2000" i="1">
                              <a:latin typeface="Cambria Math" panose="02040503050406030204" pitchFamily="18" charset="0"/>
                            </a:rPr>
                            <m:t>+</m:t>
                          </m:r>
                          <m:f>
                            <m:fPr>
                              <m:ctrlPr>
                                <a:rPr lang="en-GB" sz="2000" i="1">
                                  <a:latin typeface="Cambria Math" panose="02040503050406030204" pitchFamily="18" charset="0"/>
                                </a:rPr>
                              </m:ctrlPr>
                            </m:fPr>
                            <m:num>
                              <m:sSup>
                                <m:sSupPr>
                                  <m:ctrlPr>
                                    <a:rPr lang="en-GB" sz="2000" i="1">
                                      <a:latin typeface="Cambria Math" panose="02040503050406030204" pitchFamily="18" charset="0"/>
                                    </a:rPr>
                                  </m:ctrlPr>
                                </m:sSupPr>
                                <m:e>
                                  <m:d>
                                    <m:dPr>
                                      <m:ctrlPr>
                                        <a:rPr lang="en-GB" sz="2000" i="1">
                                          <a:latin typeface="Cambria Math" panose="02040503050406030204" pitchFamily="18" charset="0"/>
                                        </a:rPr>
                                      </m:ctrlPr>
                                    </m:dPr>
                                    <m:e>
                                      <m:r>
                                        <a:rPr lang="de-DE" sz="2000" i="1">
                                          <a:latin typeface="Cambria Math" panose="02040503050406030204" pitchFamily="18" charset="0"/>
                                        </a:rPr>
                                        <m:t>1−</m:t>
                                      </m:r>
                                      <m:sSub>
                                        <m:sSubPr>
                                          <m:ctrlPr>
                                            <a:rPr lang="en-GB"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𝑜𝑛</m:t>
                                          </m:r>
                                        </m:sub>
                                      </m:sSub>
                                    </m:e>
                                  </m:d>
                                </m:e>
                                <m:sup>
                                  <m:r>
                                    <a:rPr lang="de-DE" sz="2000" i="1">
                                      <a:latin typeface="Cambria Math" panose="02040503050406030204" pitchFamily="18" charset="0"/>
                                    </a:rPr>
                                    <m:t>2</m:t>
                                  </m:r>
                                </m:sup>
                              </m:sSup>
                            </m:num>
                            <m:den>
                              <m:sSub>
                                <m:sSubPr>
                                  <m:ctrlPr>
                                    <a:rPr lang="en-GB"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𝑟𝑒𝑓</m:t>
                                  </m:r>
                                </m:sub>
                              </m:sSub>
                            </m:den>
                          </m:f>
                        </m:e>
                      </m:d>
                    </m:oMath>
                  </m:oMathPara>
                </a14:m>
                <a:endParaRPr lang="en-GB" sz="2000" dirty="0"/>
              </a:p>
            </p:txBody>
          </p:sp>
        </mc:Choice>
        <mc:Fallback xmlns="">
          <p:sp>
            <p:nvSpPr>
              <p:cNvPr id="3" name="Rectangle 2">
                <a:extLst>
                  <a:ext uri="{FF2B5EF4-FFF2-40B4-BE49-F238E27FC236}">
                    <a16:creationId xmlns:a16="http://schemas.microsoft.com/office/drawing/2014/main" id="{581DEEF1-EF4B-4AF5-BDDA-9DE573616C13}"/>
                  </a:ext>
                </a:extLst>
              </p:cNvPr>
              <p:cNvSpPr>
                <a:spLocks noRot="1" noChangeAspect="1" noMove="1" noResize="1" noEditPoints="1" noAdjustHandles="1" noChangeArrowheads="1" noChangeShapeType="1" noTextEdit="1"/>
              </p:cNvSpPr>
              <p:nvPr/>
            </p:nvSpPr>
            <p:spPr>
              <a:xfrm>
                <a:off x="5004048" y="2499742"/>
                <a:ext cx="2728889" cy="809004"/>
              </a:xfrm>
              <a:prstGeom prst="rect">
                <a:avLst/>
              </a:prstGeom>
              <a:blipFill>
                <a:blip r:embed="rId4"/>
                <a:stretch>
                  <a:fillRect/>
                </a:stretch>
              </a:blipFill>
            </p:spPr>
            <p:txBody>
              <a:bodyPr/>
              <a:lstStyle/>
              <a:p>
                <a:r>
                  <a:rPr lang="en-GB">
                    <a:noFill/>
                  </a:rPr>
                  <a:t> </a:t>
                </a:r>
              </a:p>
            </p:txBody>
          </p:sp>
        </mc:Fallback>
      </mc:AlternateContent>
      <p:sp>
        <p:nvSpPr>
          <p:cNvPr id="6" name="Fußzeilenplatzhalter 3">
            <a:extLst>
              <a:ext uri="{FF2B5EF4-FFF2-40B4-BE49-F238E27FC236}">
                <a16:creationId xmlns:a16="http://schemas.microsoft.com/office/drawing/2014/main" id="{3E8ED920-DA4A-4012-B1A5-75ECBFDA927B}"/>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5382581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How to Reduce Missing Data?</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5123145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Why Is Treatment Policy Estimation Difficult?</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0718184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Data Collection</a:t>
            </a:r>
          </a:p>
        </p:txBody>
      </p:sp>
      <p:sp>
        <p:nvSpPr>
          <p:cNvPr id="4099" name="TextBox 1"/>
          <p:cNvSpPr txBox="1">
            <a:spLocks noChangeArrowheads="1"/>
          </p:cNvSpPr>
          <p:nvPr/>
        </p:nvSpPr>
        <p:spPr bwMode="auto">
          <a:xfrm>
            <a:off x="467544" y="896183"/>
            <a:ext cx="8424935" cy="3970318"/>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400" dirty="0">
                <a:solidFill>
                  <a:srgbClr val="390EF2"/>
                </a:solidFill>
                <a:cs typeface="Times New Roman" panose="02020603050405020304" pitchFamily="18" charset="0"/>
              </a:rPr>
              <a:t>Target full follow-up of patients after discontinuation</a:t>
            </a:r>
          </a:p>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390EF2"/>
                </a:solidFill>
                <a:cs typeface="Times New Roman" panose="02020603050405020304" pitchFamily="18" charset="0"/>
              </a:rPr>
              <a:t>Discontinuation = EOT should be challenged</a:t>
            </a:r>
          </a:p>
          <a:p>
            <a:pPr lvl="1">
              <a:buFont typeface="Arial" charset="0"/>
              <a:buChar char="•"/>
            </a:pPr>
            <a:r>
              <a:rPr lang="en-GB" altLang="en-US" sz="1400" b="0" dirty="0">
                <a:cs typeface="Times New Roman" panose="02020603050405020304" pitchFamily="18" charset="0"/>
              </a:rPr>
              <a:t>CTP, clinical operations process changes</a:t>
            </a:r>
          </a:p>
          <a:p>
            <a:pPr lvl="1">
              <a:buFont typeface="Arial" charset="0"/>
              <a:buChar char="•"/>
            </a:pPr>
            <a:r>
              <a:rPr lang="en-GB" altLang="en-US" sz="1400" b="0" dirty="0">
                <a:cs typeface="Times New Roman" panose="02020603050405020304" pitchFamily="18" charset="0"/>
              </a:rPr>
              <a:t>Investigator training </a:t>
            </a:r>
          </a:p>
          <a:p>
            <a:pPr marL="457200" lvl="1" indent="0"/>
            <a:endParaRPr lang="en-GB" altLang="en-US" sz="1400" b="0" dirty="0">
              <a:cs typeface="Times New Roman" panose="02020603050405020304" pitchFamily="18" charset="0"/>
            </a:endParaRPr>
          </a:p>
          <a:p>
            <a:pPr>
              <a:buFont typeface="Arial" charset="0"/>
              <a:buChar char="•"/>
            </a:pPr>
            <a:r>
              <a:rPr lang="en-GB" altLang="en-US" sz="1400" dirty="0">
                <a:solidFill>
                  <a:srgbClr val="390EF2"/>
                </a:solidFill>
                <a:cs typeface="Times New Roman" panose="02020603050405020304" pitchFamily="18" charset="0"/>
              </a:rPr>
              <a:t>Step-down offer of follow-up</a:t>
            </a:r>
          </a:p>
          <a:p>
            <a:pPr lvl="1">
              <a:buFont typeface="Arial" charset="0"/>
              <a:buChar char="•"/>
            </a:pPr>
            <a:r>
              <a:rPr lang="en-GB" altLang="en-US" sz="1400" b="0" dirty="0">
                <a:cs typeface="Times New Roman" panose="02020603050405020304" pitchFamily="18" charset="0"/>
              </a:rPr>
              <a:t>E.g. full follow-up </a:t>
            </a:r>
            <a:r>
              <a:rPr lang="en-GB" altLang="en-US" sz="1400" b="0" dirty="0">
                <a:cs typeface="Times New Roman" panose="02020603050405020304" pitchFamily="18" charset="0"/>
                <a:sym typeface="Wingdings" panose="05000000000000000000" pitchFamily="2" charset="2"/>
              </a:rPr>
              <a:t> </a:t>
            </a:r>
            <a:r>
              <a:rPr lang="en-GB" altLang="en-US" sz="1400" b="0" dirty="0">
                <a:cs typeface="Times New Roman" panose="02020603050405020304" pitchFamily="18" charset="0"/>
              </a:rPr>
              <a:t>reduced schedule </a:t>
            </a:r>
            <a:r>
              <a:rPr lang="en-GB" altLang="en-US" sz="1400" b="0" dirty="0">
                <a:cs typeface="Times New Roman" panose="02020603050405020304" pitchFamily="18" charset="0"/>
                <a:sym typeface="Wingdings" panose="05000000000000000000" pitchFamily="2" charset="2"/>
              </a:rPr>
              <a:t> </a:t>
            </a:r>
            <a:r>
              <a:rPr lang="en-GB" altLang="en-US" sz="1400" b="0" dirty="0">
                <a:cs typeface="Times New Roman" panose="02020603050405020304" pitchFamily="18" charset="0"/>
              </a:rPr>
              <a:t>one key visit </a:t>
            </a:r>
            <a:r>
              <a:rPr lang="en-GB" altLang="en-US" sz="1400" b="0" dirty="0">
                <a:cs typeface="Times New Roman" panose="02020603050405020304" pitchFamily="18" charset="0"/>
                <a:sym typeface="Wingdings" panose="05000000000000000000" pitchFamily="2" charset="2"/>
              </a:rPr>
              <a:t> medical records</a:t>
            </a:r>
          </a:p>
          <a:p>
            <a:pPr lvl="1">
              <a:buFont typeface="Arial" charset="0"/>
              <a:buChar char="•"/>
            </a:pPr>
            <a:endParaRPr lang="en-GB" altLang="en-US" sz="1400" b="0" dirty="0">
              <a:cs typeface="Times New Roman" panose="02020603050405020304" pitchFamily="18" charset="0"/>
              <a:sym typeface="Wingdings" panose="05000000000000000000" pitchFamily="2" charset="2"/>
            </a:endParaRPr>
          </a:p>
          <a:p>
            <a:pPr>
              <a:buFont typeface="Arial" charset="0"/>
              <a:buChar char="•"/>
            </a:pPr>
            <a:r>
              <a:rPr lang="en-GB" altLang="en-US" sz="1400" b="0" dirty="0">
                <a:cs typeface="Times New Roman" panose="02020603050405020304" pitchFamily="18" charset="0"/>
              </a:rPr>
              <a:t>Reduce patient burden after treatment discontinuation</a:t>
            </a:r>
          </a:p>
          <a:p>
            <a:pPr lvl="1">
              <a:buFont typeface="Arial" charset="0"/>
              <a:buChar char="•"/>
            </a:pPr>
            <a:r>
              <a:rPr lang="en-GB" altLang="en-US" sz="1400" b="0" dirty="0">
                <a:cs typeface="Times New Roman" panose="02020603050405020304" pitchFamily="18" charset="0"/>
              </a:rPr>
              <a:t>E.g. fewer procedures, focus on primary endpoint collection</a:t>
            </a:r>
          </a:p>
          <a:p>
            <a:pPr lvl="1">
              <a:buFont typeface="Arial" charset="0"/>
              <a:buChar char="•"/>
            </a:pPr>
            <a:r>
              <a:rPr lang="en-GB" altLang="en-US" sz="1400" b="0" dirty="0">
                <a:cs typeface="Times New Roman" panose="02020603050405020304" pitchFamily="18" charset="0"/>
              </a:rPr>
              <a:t>Allow remote monitoring?</a:t>
            </a:r>
          </a:p>
          <a:p>
            <a:pPr lvl="1">
              <a:buFont typeface="Arial" charset="0"/>
              <a:buChar char="•"/>
            </a:pPr>
            <a:endParaRPr lang="en-GB" altLang="en-US" sz="1400" b="0" dirty="0">
              <a:cs typeface="Times New Roman" panose="02020603050405020304" pitchFamily="18" charset="0"/>
              <a:sym typeface="Wingdings" panose="05000000000000000000" pitchFamily="2" charset="2"/>
            </a:endParaRPr>
          </a:p>
          <a:p>
            <a:pPr>
              <a:buFont typeface="Arial" charset="0"/>
              <a:buChar char="•"/>
            </a:pPr>
            <a:r>
              <a:rPr lang="en-GB" altLang="en-US" sz="1400" b="0" dirty="0">
                <a:cs typeface="Times New Roman" panose="02020603050405020304" pitchFamily="18" charset="0"/>
                <a:sym typeface="Wingdings" panose="05000000000000000000" pitchFamily="2" charset="2"/>
              </a:rPr>
              <a:t>Boost patient engagement</a:t>
            </a:r>
          </a:p>
          <a:p>
            <a:pPr lvl="1">
              <a:buFont typeface="Arial" charset="0"/>
              <a:buChar char="•"/>
            </a:pPr>
            <a:r>
              <a:rPr lang="en-GB" altLang="en-US" sz="1400" b="0" dirty="0">
                <a:cs typeface="Times New Roman" panose="02020603050405020304" pitchFamily="18" charset="0"/>
                <a:sym typeface="Wingdings" panose="05000000000000000000" pitchFamily="2" charset="2"/>
              </a:rPr>
              <a:t>E.g. newsletters</a:t>
            </a:r>
          </a:p>
          <a:p>
            <a:pPr lvl="1">
              <a:buFont typeface="Arial" charset="0"/>
              <a:buChar char="•"/>
            </a:pPr>
            <a:r>
              <a:rPr lang="en-GB" altLang="en-US" sz="1400" b="0" dirty="0">
                <a:cs typeface="Times New Roman" panose="02020603050405020304" pitchFamily="18" charset="0"/>
              </a:rPr>
              <a:t>Emphasise importance of continued involvement after discontinuation</a:t>
            </a:r>
          </a:p>
          <a:p>
            <a:pPr lvl="1">
              <a:buFont typeface="Arial" charset="0"/>
              <a:buChar char="•"/>
            </a:pPr>
            <a:endParaRPr lang="en-GB" altLang="en-US" sz="1400" b="0" dirty="0">
              <a:cs typeface="Times New Roman" panose="02020603050405020304" pitchFamily="18" charset="0"/>
            </a:endParaRPr>
          </a:p>
          <a:p>
            <a:pPr>
              <a:buFont typeface="Arial" charset="0"/>
              <a:buChar char="•"/>
            </a:pPr>
            <a:r>
              <a:rPr lang="en-GB" altLang="en-US" sz="1400" dirty="0">
                <a:solidFill>
                  <a:srgbClr val="390EF2"/>
                </a:solidFill>
                <a:cs typeface="Times New Roman" panose="02020603050405020304" pitchFamily="18" charset="0"/>
              </a:rPr>
              <a:t>Trying for full patient follow-up costs money, but boosts quality and power of trials</a:t>
            </a:r>
          </a:p>
        </p:txBody>
      </p:sp>
      <p:sp>
        <p:nvSpPr>
          <p:cNvPr id="4" name="Fußzeilenplatzhalter 3">
            <a:extLst>
              <a:ext uri="{FF2B5EF4-FFF2-40B4-BE49-F238E27FC236}">
                <a16:creationId xmlns:a16="http://schemas.microsoft.com/office/drawing/2014/main" id="{3E7C14DC-8E7B-46EE-B4F8-059FC59AB585}"/>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8052758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How Do You Do Sample Size Calculations for Treatment Policy?</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4851110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Sample Size</a:t>
            </a:r>
          </a:p>
        </p:txBody>
      </p:sp>
      <p:sp>
        <p:nvSpPr>
          <p:cNvPr id="4099" name="TextBox 1"/>
          <p:cNvSpPr txBox="1">
            <a:spLocks noChangeArrowheads="1"/>
          </p:cNvSpPr>
          <p:nvPr/>
        </p:nvSpPr>
        <p:spPr bwMode="auto">
          <a:xfrm>
            <a:off x="467544" y="896183"/>
            <a:ext cx="8424935" cy="4031873"/>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b="0" dirty="0">
                <a:cs typeface="Times New Roman" panose="02020603050405020304" pitchFamily="18" charset="0"/>
              </a:rPr>
              <a:t>As always, align SS calculation to analysis method</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Calculations need extra parameters:</a:t>
            </a:r>
          </a:p>
          <a:p>
            <a:pPr lvl="1">
              <a:buFont typeface="Arial" charset="0"/>
              <a:buChar char="•"/>
            </a:pPr>
            <a:r>
              <a:rPr lang="en-GB" altLang="en-US" sz="1600" b="0" dirty="0">
                <a:cs typeface="Times New Roman" panose="02020603050405020304" pitchFamily="18" charset="0"/>
              </a:rPr>
              <a:t>Proportion of patients off-treatment at visit and measured</a:t>
            </a:r>
          </a:p>
          <a:p>
            <a:pPr lvl="1">
              <a:buFont typeface="Arial" charset="0"/>
              <a:buChar char="•"/>
            </a:pPr>
            <a:r>
              <a:rPr lang="en-GB" altLang="en-US" sz="1600" b="0" dirty="0">
                <a:cs typeface="Times New Roman" panose="02020603050405020304" pitchFamily="18" charset="0"/>
              </a:rPr>
              <a:t>Proportion of patients off-treatment at visit and missing</a:t>
            </a:r>
          </a:p>
          <a:p>
            <a:pPr lvl="1">
              <a:buFont typeface="Arial" charset="0"/>
              <a:buChar char="•"/>
            </a:pPr>
            <a:r>
              <a:rPr lang="en-GB" altLang="en-US" sz="1600" b="0" dirty="0">
                <a:cs typeface="Times New Roman" panose="02020603050405020304" pitchFamily="18" charset="0"/>
              </a:rPr>
              <a:t>Size of off-treatment effect at visit for each arm</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Treatment effects diluted </a:t>
            </a:r>
          </a:p>
          <a:p>
            <a:pPr lvl="1">
              <a:buFont typeface="Arial" charset="0"/>
              <a:buChar char="•"/>
            </a:pPr>
            <a:r>
              <a:rPr lang="en-GB" altLang="en-US" sz="1600" b="0" dirty="0">
                <a:cs typeface="Times New Roman" panose="02020603050405020304" pitchFamily="18" charset="0"/>
              </a:rPr>
              <a:t>Proportion of discontinued patients in active arm * expected loss of treatment effect</a:t>
            </a:r>
          </a:p>
          <a:p>
            <a:pPr lvl="1">
              <a:buFont typeface="Arial" charset="0"/>
              <a:buChar char="•"/>
            </a:pPr>
            <a:r>
              <a:rPr lang="en-GB" altLang="en-US" sz="1600" b="0" dirty="0">
                <a:cs typeface="Times New Roman" panose="02020603050405020304" pitchFamily="18" charset="0"/>
              </a:rPr>
              <a:t>Similar for treatment switching and differential rescue use in control</a:t>
            </a:r>
          </a:p>
          <a:p>
            <a:pPr lvl="1">
              <a:buFont typeface="Arial" charset="0"/>
              <a:buChar char="•"/>
            </a:pPr>
            <a:r>
              <a:rPr lang="en-GB" altLang="en-US" sz="1600" b="0" i="1" dirty="0">
                <a:cs typeface="Times New Roman" panose="02020603050405020304" pitchFamily="18" charset="0"/>
              </a:rPr>
              <a:t>Applies to all treatment policy estimation</a:t>
            </a:r>
          </a:p>
          <a:p>
            <a:pPr>
              <a:buFont typeface="Arial" charset="0"/>
              <a:buChar char="•"/>
            </a:pPr>
            <a:endParaRPr lang="en-GB" altLang="en-US" sz="160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Missing data derived variance inflation </a:t>
            </a:r>
          </a:p>
          <a:p>
            <a:pPr lvl="1">
              <a:buFont typeface="Arial" charset="0"/>
              <a:buChar char="•"/>
            </a:pPr>
            <a:r>
              <a:rPr lang="en-GB" altLang="en-US" sz="1600" b="0" dirty="0">
                <a:cs typeface="Times New Roman" panose="02020603050405020304" pitchFamily="18" charset="0"/>
              </a:rPr>
              <a:t>‘Asymptotic inefficiency’</a:t>
            </a:r>
          </a:p>
          <a:p>
            <a:pPr lvl="1">
              <a:buFont typeface="Arial" charset="0"/>
              <a:buChar char="•"/>
            </a:pPr>
            <a:r>
              <a:rPr lang="en-GB" altLang="en-US" sz="1600" b="0" dirty="0">
                <a:cs typeface="Times New Roman" panose="02020603050405020304" pitchFamily="18" charset="0"/>
              </a:rPr>
              <a:t>Small sample inefficiencies (df)</a:t>
            </a:r>
          </a:p>
          <a:p>
            <a:pPr lvl="1">
              <a:buFont typeface="Arial" charset="0"/>
              <a:buChar char="•"/>
            </a:pPr>
            <a:r>
              <a:rPr lang="en-GB" altLang="en-US" sz="1600" b="0" i="1" dirty="0">
                <a:cs typeface="Times New Roman" panose="02020603050405020304" pitchFamily="18" charset="0"/>
              </a:rPr>
              <a:t>Applies primarily to off-treatment based estimation</a:t>
            </a:r>
          </a:p>
        </p:txBody>
      </p:sp>
      <p:sp>
        <p:nvSpPr>
          <p:cNvPr id="4" name="Fußzeilenplatzhalter 3">
            <a:extLst>
              <a:ext uri="{FF2B5EF4-FFF2-40B4-BE49-F238E27FC236}">
                <a16:creationId xmlns:a16="http://schemas.microsoft.com/office/drawing/2014/main" id="{A96D0D38-9AF2-419D-B11C-84DD907BA1C3}"/>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300674376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SS Illustration</a:t>
            </a:r>
          </a:p>
        </p:txBody>
      </p:sp>
      <p:sp>
        <p:nvSpPr>
          <p:cNvPr id="4099" name="TextBox 1"/>
          <p:cNvSpPr txBox="1">
            <a:spLocks noChangeArrowheads="1"/>
          </p:cNvSpPr>
          <p:nvPr/>
        </p:nvSpPr>
        <p:spPr bwMode="auto">
          <a:xfrm>
            <a:off x="467544" y="896183"/>
            <a:ext cx="8676456" cy="4278094"/>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b="0" dirty="0">
                <a:cs typeface="Times New Roman" panose="02020603050405020304" pitchFamily="18" charset="0"/>
              </a:rPr>
              <a:t>Consider a SS situation assuming 80% on </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10% measured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10% missing off-</a:t>
            </a:r>
            <a:r>
              <a:rPr lang="en-GB" altLang="en-US" sz="1600" b="0" dirty="0" err="1">
                <a:cs typeface="Times New Roman" panose="02020603050405020304" pitchFamily="18" charset="0"/>
              </a:rPr>
              <a:t>trt</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Simple model: Assume all treatment effect lost upon off-</a:t>
            </a:r>
            <a:r>
              <a:rPr lang="en-GB" altLang="en-US" sz="1600" b="0" dirty="0" err="1">
                <a:cs typeface="Times New Roman" panose="02020603050405020304" pitchFamily="18" charset="0"/>
              </a:rPr>
              <a:t>trt</a:t>
            </a: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Assume hypothetical ANCOVA sample size requires 200 patients /arm</a:t>
            </a: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-policy’ ANCOVA has lowest </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pol SS, but based on heavily biased estimator </a:t>
            </a:r>
          </a:p>
          <a:p>
            <a:pPr>
              <a:buFont typeface="Arial" charset="0"/>
              <a:buChar char="•"/>
            </a:pPr>
            <a:r>
              <a:rPr lang="en-GB" altLang="en-US" sz="1600" b="0" dirty="0">
                <a:cs typeface="Times New Roman" panose="02020603050405020304" pitchFamily="18" charset="0"/>
              </a:rPr>
              <a:t>Control-MI saves sample size, but estimator is biased if assumption of impact of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is incorrect</a:t>
            </a:r>
          </a:p>
          <a:p>
            <a:pPr>
              <a:buFont typeface="Arial" charset="0"/>
              <a:buChar char="•"/>
            </a:pPr>
            <a:r>
              <a:rPr lang="en-GB" altLang="en-US" sz="1600" b="0" dirty="0">
                <a:cs typeface="Times New Roman" panose="02020603050405020304" pitchFamily="18" charset="0"/>
              </a:rPr>
              <a:t>Actual off-</a:t>
            </a:r>
            <a:r>
              <a:rPr lang="en-GB" altLang="en-US" sz="1600" b="0" dirty="0" err="1">
                <a:cs typeface="Times New Roman" panose="02020603050405020304" pitchFamily="18" charset="0"/>
              </a:rPr>
              <a:t>trt</a:t>
            </a:r>
            <a:r>
              <a:rPr lang="en-GB" altLang="en-US" sz="1600" b="0" dirty="0">
                <a:cs typeface="Times New Roman" panose="02020603050405020304" pitchFamily="18" charset="0"/>
              </a:rPr>
              <a:t> MI sample size may need to be higher to account for model df</a:t>
            </a:r>
          </a:p>
          <a:p>
            <a:pPr lvl="1">
              <a:buFont typeface="Arial" charset="0"/>
              <a:buChar char="•"/>
            </a:pPr>
            <a:r>
              <a:rPr lang="en-GB" altLang="en-US" sz="1600" b="0" dirty="0">
                <a:cs typeface="Times New Roman" panose="02020603050405020304" pitchFamily="18" charset="0"/>
              </a:rPr>
              <a:t>If in doubt, simulate…</a:t>
            </a:r>
          </a:p>
        </p:txBody>
      </p:sp>
      <p:graphicFrame>
        <p:nvGraphicFramePr>
          <p:cNvPr id="3" name="Table 3">
            <a:extLst>
              <a:ext uri="{FF2B5EF4-FFF2-40B4-BE49-F238E27FC236}">
                <a16:creationId xmlns:a16="http://schemas.microsoft.com/office/drawing/2014/main" id="{B2832F30-DE1C-4B72-AF8E-4A65D86C5B52}"/>
              </a:ext>
            </a:extLst>
          </p:cNvPr>
          <p:cNvGraphicFramePr>
            <a:graphicFrameLocks noGrp="1"/>
          </p:cNvGraphicFramePr>
          <p:nvPr>
            <p:extLst>
              <p:ext uri="{D42A27DB-BD31-4B8C-83A1-F6EECF244321}">
                <p14:modId xmlns:p14="http://schemas.microsoft.com/office/powerpoint/2010/main" val="3954670746"/>
              </p:ext>
            </p:extLst>
          </p:nvPr>
        </p:nvGraphicFramePr>
        <p:xfrm>
          <a:off x="996349" y="2113631"/>
          <a:ext cx="5544616" cy="1754263"/>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3942400256"/>
                    </a:ext>
                  </a:extLst>
                </a:gridCol>
                <a:gridCol w="720080">
                  <a:extLst>
                    <a:ext uri="{9D8B030D-6E8A-4147-A177-3AD203B41FA5}">
                      <a16:colId xmlns:a16="http://schemas.microsoft.com/office/drawing/2014/main" val="3499475062"/>
                    </a:ext>
                  </a:extLst>
                </a:gridCol>
                <a:gridCol w="648072">
                  <a:extLst>
                    <a:ext uri="{9D8B030D-6E8A-4147-A177-3AD203B41FA5}">
                      <a16:colId xmlns:a16="http://schemas.microsoft.com/office/drawing/2014/main" val="2402288424"/>
                    </a:ext>
                  </a:extLst>
                </a:gridCol>
                <a:gridCol w="936104">
                  <a:extLst>
                    <a:ext uri="{9D8B030D-6E8A-4147-A177-3AD203B41FA5}">
                      <a16:colId xmlns:a16="http://schemas.microsoft.com/office/drawing/2014/main" val="1473651576"/>
                    </a:ext>
                  </a:extLst>
                </a:gridCol>
                <a:gridCol w="1296144">
                  <a:extLst>
                    <a:ext uri="{9D8B030D-6E8A-4147-A177-3AD203B41FA5}">
                      <a16:colId xmlns:a16="http://schemas.microsoft.com/office/drawing/2014/main" val="3218515242"/>
                    </a:ext>
                  </a:extLst>
                </a:gridCol>
              </a:tblGrid>
              <a:tr h="519987">
                <a:tc>
                  <a:txBody>
                    <a:bodyPr/>
                    <a:lstStyle/>
                    <a:p>
                      <a:r>
                        <a:rPr lang="en-GB" sz="1400" dirty="0"/>
                        <a:t>Method</a:t>
                      </a:r>
                    </a:p>
                  </a:txBody>
                  <a:tcPr/>
                </a:tc>
                <a:tc>
                  <a:txBody>
                    <a:bodyPr/>
                    <a:lstStyle/>
                    <a:p>
                      <a:r>
                        <a:rPr lang="en-GB" sz="1400" dirty="0"/>
                        <a:t>Effect Size</a:t>
                      </a:r>
                    </a:p>
                  </a:txBody>
                  <a:tcPr/>
                </a:tc>
                <a:tc>
                  <a:txBody>
                    <a:bodyPr/>
                    <a:lstStyle/>
                    <a:p>
                      <a:r>
                        <a:rPr lang="en-GB" sz="1400" dirty="0" err="1"/>
                        <a:t>Obs.Data</a:t>
                      </a:r>
                      <a:endParaRPr lang="en-GB" sz="1400" dirty="0"/>
                    </a:p>
                  </a:txBody>
                  <a:tcPr/>
                </a:tc>
                <a:tc>
                  <a:txBody>
                    <a:bodyPr/>
                    <a:lstStyle/>
                    <a:p>
                      <a:r>
                        <a:rPr lang="en-GB" sz="1400" dirty="0"/>
                        <a:t>Relative Variance</a:t>
                      </a:r>
                    </a:p>
                  </a:txBody>
                  <a:tcPr/>
                </a:tc>
                <a:tc>
                  <a:txBody>
                    <a:bodyPr/>
                    <a:lstStyle/>
                    <a:p>
                      <a:r>
                        <a:rPr lang="en-GB" sz="1400" dirty="0"/>
                        <a:t>Sample Size per Arm</a:t>
                      </a:r>
                    </a:p>
                  </a:txBody>
                  <a:tcPr/>
                </a:tc>
                <a:extLst>
                  <a:ext uri="{0D108BD9-81ED-4DB2-BD59-A6C34878D82A}">
                    <a16:rowId xmlns:a16="http://schemas.microsoft.com/office/drawing/2014/main" val="3435280642"/>
                  </a:ext>
                </a:extLst>
              </a:tr>
              <a:tr h="300648">
                <a:tc>
                  <a:txBody>
                    <a:bodyPr/>
                    <a:lstStyle/>
                    <a:p>
                      <a:r>
                        <a:rPr lang="en-GB" sz="1400" dirty="0"/>
                        <a:t>Hypothetical ANCOVA</a:t>
                      </a:r>
                    </a:p>
                  </a:txBody>
                  <a:tcPr/>
                </a:tc>
                <a:tc>
                  <a:txBody>
                    <a:bodyPr/>
                    <a:lstStyle/>
                    <a:p>
                      <a:r>
                        <a:rPr lang="en-GB" sz="1400" dirty="0"/>
                        <a:t>100%</a:t>
                      </a:r>
                    </a:p>
                  </a:txBody>
                  <a:tcPr/>
                </a:tc>
                <a:tc>
                  <a:txBody>
                    <a:bodyPr/>
                    <a:lstStyle/>
                    <a:p>
                      <a:r>
                        <a:rPr lang="en-GB" sz="1400" dirty="0"/>
                        <a:t>80%</a:t>
                      </a:r>
                    </a:p>
                  </a:txBody>
                  <a:tcPr/>
                </a:tc>
                <a:tc>
                  <a:txBody>
                    <a:bodyPr/>
                    <a:lstStyle/>
                    <a:p>
                      <a:r>
                        <a:rPr lang="en-GB" sz="1400" dirty="0"/>
                        <a:t>100%</a:t>
                      </a:r>
                    </a:p>
                  </a:txBody>
                  <a:tcPr/>
                </a:tc>
                <a:tc>
                  <a:txBody>
                    <a:bodyPr/>
                    <a:lstStyle/>
                    <a:p>
                      <a:r>
                        <a:rPr lang="en-GB" sz="1400" dirty="0"/>
                        <a:t>200</a:t>
                      </a:r>
                    </a:p>
                  </a:txBody>
                  <a:tcPr/>
                </a:tc>
                <a:extLst>
                  <a:ext uri="{0D108BD9-81ED-4DB2-BD59-A6C34878D82A}">
                    <a16:rowId xmlns:a16="http://schemas.microsoft.com/office/drawing/2014/main" val="3666331583"/>
                  </a:ext>
                </a:extLst>
              </a:tr>
              <a:tr h="283880">
                <a:tc>
                  <a:txBody>
                    <a:bodyPr/>
                    <a:lstStyle/>
                    <a:p>
                      <a:r>
                        <a:rPr lang="en-GB" sz="1400" dirty="0" err="1"/>
                        <a:t>Trt</a:t>
                      </a:r>
                      <a:r>
                        <a:rPr lang="en-GB" sz="1400" dirty="0"/>
                        <a:t>-Policy ANCOVA</a:t>
                      </a:r>
                    </a:p>
                  </a:txBody>
                  <a:tcPr/>
                </a:tc>
                <a:tc>
                  <a:txBody>
                    <a:bodyPr/>
                    <a:lstStyle/>
                    <a:p>
                      <a:r>
                        <a:rPr lang="en-GB" sz="1400" dirty="0"/>
                        <a:t>89%</a:t>
                      </a:r>
                    </a:p>
                  </a:txBody>
                  <a:tcPr/>
                </a:tc>
                <a:tc>
                  <a:txBody>
                    <a:bodyPr/>
                    <a:lstStyle/>
                    <a:p>
                      <a:r>
                        <a:rPr lang="en-GB" sz="1400" dirty="0"/>
                        <a:t>90%</a:t>
                      </a:r>
                    </a:p>
                  </a:txBody>
                  <a:tcPr/>
                </a:tc>
                <a:tc>
                  <a:txBody>
                    <a:bodyPr/>
                    <a:lstStyle/>
                    <a:p>
                      <a:r>
                        <a:rPr lang="en-GB" sz="1400" dirty="0"/>
                        <a:t>88.9%</a:t>
                      </a:r>
                    </a:p>
                  </a:txBody>
                  <a:tcPr/>
                </a:tc>
                <a:tc>
                  <a:txBody>
                    <a:bodyPr/>
                    <a:lstStyle/>
                    <a:p>
                      <a:r>
                        <a:rPr lang="en-GB" sz="1400" dirty="0"/>
                        <a:t>225</a:t>
                      </a:r>
                    </a:p>
                  </a:txBody>
                  <a:tcPr/>
                </a:tc>
                <a:extLst>
                  <a:ext uri="{0D108BD9-81ED-4DB2-BD59-A6C34878D82A}">
                    <a16:rowId xmlns:a16="http://schemas.microsoft.com/office/drawing/2014/main" val="2017689731"/>
                  </a:ext>
                </a:extLst>
              </a:tr>
              <a:tr h="267112">
                <a:tc>
                  <a:txBody>
                    <a:bodyPr/>
                    <a:lstStyle/>
                    <a:p>
                      <a:r>
                        <a:rPr lang="en-GB" sz="1400" dirty="0"/>
                        <a:t>Control based MI</a:t>
                      </a:r>
                    </a:p>
                  </a:txBody>
                  <a:tcPr/>
                </a:tc>
                <a:tc>
                  <a:txBody>
                    <a:bodyPr/>
                    <a:lstStyle/>
                    <a:p>
                      <a:r>
                        <a:rPr lang="en-GB" sz="1400" dirty="0"/>
                        <a:t>80%</a:t>
                      </a:r>
                    </a:p>
                  </a:txBody>
                  <a:tcPr/>
                </a:tc>
                <a:tc>
                  <a:txBody>
                    <a:bodyPr/>
                    <a:lstStyle/>
                    <a:p>
                      <a:r>
                        <a:rPr lang="en-GB" sz="1400" dirty="0"/>
                        <a:t>90%</a:t>
                      </a:r>
                    </a:p>
                  </a:txBody>
                  <a:tcPr/>
                </a:tc>
                <a:tc>
                  <a:txBody>
                    <a:bodyPr/>
                    <a:lstStyle/>
                    <a:p>
                      <a:r>
                        <a:rPr lang="en-GB" sz="1400" dirty="0"/>
                        <a:t>88.9%</a:t>
                      </a:r>
                    </a:p>
                  </a:txBody>
                  <a:tcPr/>
                </a:tc>
                <a:tc>
                  <a:txBody>
                    <a:bodyPr/>
                    <a:lstStyle/>
                    <a:p>
                      <a:r>
                        <a:rPr lang="en-GB" sz="1400" dirty="0"/>
                        <a:t>278</a:t>
                      </a:r>
                    </a:p>
                  </a:txBody>
                  <a:tcPr/>
                </a:tc>
                <a:extLst>
                  <a:ext uri="{0D108BD9-81ED-4DB2-BD59-A6C34878D82A}">
                    <a16:rowId xmlns:a16="http://schemas.microsoft.com/office/drawing/2014/main" val="2304153324"/>
                  </a:ext>
                </a:extLst>
              </a:tr>
              <a:tr h="319876">
                <a:tc>
                  <a:txBody>
                    <a:bodyPr/>
                    <a:lstStyle/>
                    <a:p>
                      <a:r>
                        <a:rPr lang="en-GB" sz="1400" dirty="0"/>
                        <a:t>Off-</a:t>
                      </a:r>
                      <a:r>
                        <a:rPr lang="en-GB" sz="1400" dirty="0" err="1"/>
                        <a:t>trt</a:t>
                      </a:r>
                      <a:r>
                        <a:rPr lang="en-GB" sz="1400" dirty="0"/>
                        <a:t> MI</a:t>
                      </a:r>
                    </a:p>
                  </a:txBody>
                  <a:tcPr/>
                </a:tc>
                <a:tc>
                  <a:txBody>
                    <a:bodyPr/>
                    <a:lstStyle/>
                    <a:p>
                      <a:r>
                        <a:rPr lang="en-GB" sz="1400" dirty="0"/>
                        <a:t>80%</a:t>
                      </a:r>
                    </a:p>
                  </a:txBody>
                  <a:tcPr/>
                </a:tc>
                <a:tc>
                  <a:txBody>
                    <a:bodyPr/>
                    <a:lstStyle/>
                    <a:p>
                      <a:r>
                        <a:rPr lang="en-GB" sz="1400" dirty="0"/>
                        <a:t>90%</a:t>
                      </a:r>
                    </a:p>
                  </a:txBody>
                  <a:tcPr/>
                </a:tc>
                <a:tc>
                  <a:txBody>
                    <a:bodyPr/>
                    <a:lstStyle/>
                    <a:p>
                      <a:r>
                        <a:rPr lang="en-GB" sz="1400" dirty="0"/>
                        <a:t>96.0%</a:t>
                      </a:r>
                    </a:p>
                  </a:txBody>
                  <a:tcPr/>
                </a:tc>
                <a:tc>
                  <a:txBody>
                    <a:bodyPr/>
                    <a:lstStyle/>
                    <a:p>
                      <a:r>
                        <a:rPr lang="en-GB" sz="1400" dirty="0"/>
                        <a:t>300</a:t>
                      </a:r>
                    </a:p>
                  </a:txBody>
                  <a:tcPr/>
                </a:tc>
                <a:extLst>
                  <a:ext uri="{0D108BD9-81ED-4DB2-BD59-A6C34878D82A}">
                    <a16:rowId xmlns:a16="http://schemas.microsoft.com/office/drawing/2014/main" val="68442057"/>
                  </a:ext>
                </a:extLst>
              </a:tr>
            </a:tbl>
          </a:graphicData>
        </a:graphic>
      </p:graphicFrame>
      <p:sp>
        <p:nvSpPr>
          <p:cNvPr id="5" name="Fußzeilenplatzhalter 3">
            <a:extLst>
              <a:ext uri="{FF2B5EF4-FFF2-40B4-BE49-F238E27FC236}">
                <a16:creationId xmlns:a16="http://schemas.microsoft.com/office/drawing/2014/main" id="{589CD1FE-D8C2-4F71-BE62-288DAAE4F167}"/>
              </a:ext>
            </a:extLst>
          </p:cNvPr>
          <p:cNvSpPr txBox="1">
            <a:spLocks/>
          </p:cNvSpPr>
          <p:nvPr/>
        </p:nvSpPr>
        <p:spPr>
          <a:xfrm>
            <a:off x="5690312" y="4959964"/>
            <a:ext cx="3600400"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91828095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dirty="0"/>
              <a:t>	</a:t>
            </a:r>
            <a:r>
              <a:rPr lang="en-GB" altLang="en-US" b="1" dirty="0">
                <a:solidFill>
                  <a:srgbClr val="390EF2"/>
                </a:solidFill>
              </a:rPr>
              <a:t>Conclusions</a:t>
            </a:r>
          </a:p>
        </p:txBody>
      </p:sp>
      <p:sp>
        <p:nvSpPr>
          <p:cNvPr id="4099" name="TextBox 1"/>
          <p:cNvSpPr txBox="1">
            <a:spLocks noChangeArrowheads="1"/>
          </p:cNvSpPr>
          <p:nvPr/>
        </p:nvSpPr>
        <p:spPr bwMode="auto">
          <a:xfrm>
            <a:off x="467544" y="1059582"/>
            <a:ext cx="8496944" cy="3539430"/>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dirty="0">
                <a:solidFill>
                  <a:srgbClr val="390EF2"/>
                </a:solidFill>
                <a:cs typeface="Times New Roman" panose="02020603050405020304" pitchFamily="18" charset="0"/>
              </a:rPr>
              <a:t>Missing data makes Treatment Policy estimands difficult to estimate</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Estimation should </a:t>
            </a:r>
            <a:r>
              <a:rPr lang="en-GB" altLang="en-US" sz="1600" dirty="0">
                <a:solidFill>
                  <a:srgbClr val="390EF2"/>
                </a:solidFill>
                <a:cs typeface="Times New Roman" panose="02020603050405020304" pitchFamily="18" charset="0"/>
              </a:rPr>
              <a:t>condition upon treatment status</a:t>
            </a:r>
          </a:p>
          <a:p>
            <a:pPr lvl="1">
              <a:buFont typeface="Arial" charset="0"/>
              <a:buChar char="•"/>
            </a:pPr>
            <a:r>
              <a:rPr lang="en-GB" altLang="en-US" sz="1600" b="0" dirty="0">
                <a:cs typeface="Times New Roman" panose="02020603050405020304" pitchFamily="18" charset="0"/>
              </a:rPr>
              <a:t>But: inefficient and troubled by data sparsity</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Many models for off-treatment MI are available</a:t>
            </a:r>
          </a:p>
          <a:p>
            <a:pPr lvl="1">
              <a:buFont typeface="Arial" charset="0"/>
              <a:buChar char="•"/>
            </a:pPr>
            <a:r>
              <a:rPr lang="en-GB" altLang="en-US" sz="1600" b="0" dirty="0">
                <a:cs typeface="Times New Roman" panose="02020603050405020304" pitchFamily="18" charset="0"/>
              </a:rPr>
              <a:t>There is a sharp trade-off between model complexity and practicability</a:t>
            </a:r>
          </a:p>
          <a:p>
            <a:pPr lvl="1">
              <a:buFont typeface="Arial" charset="0"/>
              <a:buChar char="•"/>
            </a:pPr>
            <a:r>
              <a:rPr lang="en-GB" altLang="en-US" sz="1600" b="0" dirty="0">
                <a:cs typeface="Times New Roman" panose="02020603050405020304" pitchFamily="18" charset="0"/>
              </a:rPr>
              <a:t>Approaches sharing variance structure with on-treatment data appear most appropriate </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Recovery of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 measurements during trial conduct essential</a:t>
            </a:r>
          </a:p>
          <a:p>
            <a:pPr>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b="0" dirty="0">
                <a:cs typeface="Times New Roman" panose="02020603050405020304" pitchFamily="18" charset="0"/>
              </a:rPr>
              <a:t>Much more work needs to be done in this field</a:t>
            </a:r>
          </a:p>
          <a:p>
            <a:pPr lvl="1">
              <a:buFont typeface="Arial" charset="0"/>
              <a:buChar char="•"/>
            </a:pPr>
            <a:r>
              <a:rPr lang="en-GB" altLang="en-US" sz="1600" b="0" dirty="0">
                <a:cs typeface="Times New Roman" panose="02020603050405020304" pitchFamily="18" charset="0"/>
              </a:rPr>
              <a:t>General lack of literature</a:t>
            </a:r>
          </a:p>
          <a:p>
            <a:pPr lvl="1">
              <a:buFont typeface="Arial" charset="0"/>
              <a:buChar char="•"/>
            </a:pPr>
            <a:r>
              <a:rPr lang="en-GB" altLang="en-US" sz="1600" b="0" dirty="0">
                <a:cs typeface="Times New Roman" panose="02020603050405020304" pitchFamily="18" charset="0"/>
              </a:rPr>
              <a:t>EIWG working group on estimation is looking at this topic</a:t>
            </a:r>
          </a:p>
        </p:txBody>
      </p:sp>
      <p:sp>
        <p:nvSpPr>
          <p:cNvPr id="4" name="Fußzeilenplatzhalter 3">
            <a:extLst>
              <a:ext uri="{FF2B5EF4-FFF2-40B4-BE49-F238E27FC236}">
                <a16:creationId xmlns:a16="http://schemas.microsoft.com/office/drawing/2014/main" id="{76AB7D8F-C026-44FC-833D-E6064798CF54}"/>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22755979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 </a:t>
            </a:r>
            <a:r>
              <a:rPr lang="en-GB" altLang="en-US" dirty="0"/>
              <a:t>	</a:t>
            </a:r>
            <a:r>
              <a:rPr lang="en-GB" altLang="en-US" b="1" dirty="0">
                <a:solidFill>
                  <a:srgbClr val="390EF2"/>
                </a:solidFill>
              </a:rPr>
              <a:t>Acknowledgements</a:t>
            </a:r>
          </a:p>
        </p:txBody>
      </p:sp>
      <p:sp>
        <p:nvSpPr>
          <p:cNvPr id="4099" name="TextBox 1"/>
          <p:cNvSpPr txBox="1">
            <a:spLocks noChangeArrowheads="1"/>
          </p:cNvSpPr>
          <p:nvPr/>
        </p:nvSpPr>
        <p:spPr bwMode="auto">
          <a:xfrm>
            <a:off x="611561" y="1275606"/>
            <a:ext cx="8424936" cy="3785652"/>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dirty="0">
                <a:solidFill>
                  <a:srgbClr val="390EF2"/>
                </a:solidFill>
                <a:cs typeface="Times New Roman" panose="02020603050405020304" pitchFamily="18" charset="0"/>
              </a:rPr>
              <a:t>Boehringer Ingelheim </a:t>
            </a:r>
            <a:r>
              <a:rPr lang="en-GB" altLang="en-US" sz="1600" b="0" dirty="0">
                <a:cs typeface="Times New Roman" panose="02020603050405020304" pitchFamily="18" charset="0"/>
              </a:rPr>
              <a:t>for the ongoing collaboration </a:t>
            </a:r>
          </a:p>
          <a:p>
            <a:pPr lvl="1">
              <a:buFont typeface="Arial" charset="0"/>
              <a:buChar char="•"/>
            </a:pPr>
            <a:r>
              <a:rPr lang="en-GB" altLang="en-US" sz="1600" b="0" dirty="0">
                <a:cs typeface="Times New Roman" panose="02020603050405020304" pitchFamily="18" charset="0"/>
              </a:rPr>
              <a:t>Frank Fleischer</a:t>
            </a:r>
          </a:p>
          <a:p>
            <a:pPr lvl="1">
              <a:buFont typeface="Arial" charset="0"/>
              <a:buChar char="•"/>
            </a:pPr>
            <a:r>
              <a:rPr lang="en-GB" altLang="en-US" sz="1600" b="0" dirty="0">
                <a:cs typeface="Times New Roman" panose="02020603050405020304" pitchFamily="18" charset="0"/>
              </a:rPr>
              <a:t>Hans-Juergen </a:t>
            </a:r>
            <a:r>
              <a:rPr lang="en-GB" altLang="en-US" sz="1600" b="0" dirty="0" err="1">
                <a:cs typeface="Times New Roman" panose="02020603050405020304" pitchFamily="18" charset="0"/>
              </a:rPr>
              <a:t>Lomp</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Oliver </a:t>
            </a:r>
            <a:r>
              <a:rPr lang="en-GB" altLang="en-US" sz="1600" b="0" dirty="0" err="1">
                <a:cs typeface="Times New Roman" panose="02020603050405020304" pitchFamily="18" charset="0"/>
              </a:rPr>
              <a:t>Sailer</a:t>
            </a:r>
            <a:endParaRPr lang="en-GB" altLang="en-US" sz="1600" b="0" dirty="0">
              <a:cs typeface="Times New Roman" panose="02020603050405020304" pitchFamily="18" charset="0"/>
            </a:endParaRPr>
          </a:p>
          <a:p>
            <a:pPr>
              <a:buFont typeface="Arial" charset="0"/>
              <a:buChar char="•"/>
            </a:pPr>
            <a:endParaRPr lang="en-GB" altLang="en-US" sz="1600" dirty="0">
              <a:solidFill>
                <a:srgbClr val="390EF2"/>
              </a:solidFill>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The Estimand Implementation WG (EIWG), </a:t>
            </a:r>
            <a:r>
              <a:rPr lang="en-GB" altLang="en-US" sz="1600" b="0" dirty="0">
                <a:cs typeface="Times New Roman" panose="02020603050405020304" pitchFamily="18" charset="0"/>
              </a:rPr>
              <a:t>in particular the Estimation Sub-WG:</a:t>
            </a:r>
          </a:p>
          <a:p>
            <a:pPr lvl="1">
              <a:buFont typeface="Arial" charset="0"/>
              <a:buChar char="•"/>
            </a:pPr>
            <a:r>
              <a:rPr lang="en-GB" altLang="en-US" sz="1600" b="0" dirty="0">
                <a:cs typeface="Times New Roman" panose="02020603050405020304" pitchFamily="18" charset="0"/>
              </a:rPr>
              <a:t>Amel Besseghir</a:t>
            </a:r>
          </a:p>
          <a:p>
            <a:pPr lvl="1">
              <a:buFont typeface="Arial" charset="0"/>
              <a:buChar char="•"/>
            </a:pPr>
            <a:r>
              <a:rPr lang="en-GB" altLang="en-US" sz="1600" b="0" dirty="0">
                <a:cs typeface="Times New Roman" panose="02020603050405020304" pitchFamily="18" charset="0"/>
              </a:rPr>
              <a:t>Christian </a:t>
            </a:r>
            <a:r>
              <a:rPr lang="en-GB" altLang="en-US" sz="1600" b="0" dirty="0" err="1">
                <a:cs typeface="Times New Roman" panose="02020603050405020304" pitchFamily="18" charset="0"/>
              </a:rPr>
              <a:t>Bressen</a:t>
            </a:r>
            <a:r>
              <a:rPr lang="en-GB" altLang="en-US" sz="1600" b="0" dirty="0">
                <a:cs typeface="Times New Roman" panose="02020603050405020304" pitchFamily="18" charset="0"/>
              </a:rPr>
              <a:t> Piper</a:t>
            </a:r>
          </a:p>
          <a:p>
            <a:pPr lvl="1">
              <a:buFont typeface="Arial" charset="0"/>
              <a:buChar char="•"/>
            </a:pPr>
            <a:r>
              <a:rPr lang="en-GB" altLang="en-US" sz="1600" b="0" dirty="0">
                <a:cs typeface="Times New Roman" panose="02020603050405020304" pitchFamily="18" charset="0"/>
              </a:rPr>
              <a:t>Thomas Drury</a:t>
            </a:r>
          </a:p>
          <a:p>
            <a:pPr lvl="1">
              <a:buFont typeface="Arial" charset="0"/>
              <a:buChar char="•"/>
            </a:pPr>
            <a:r>
              <a:rPr lang="en-GB" altLang="en-US" sz="1600" b="0" dirty="0">
                <a:cs typeface="Times New Roman" panose="02020603050405020304" pitchFamily="18" charset="0"/>
              </a:rPr>
              <a:t>Lorenzo </a:t>
            </a:r>
            <a:r>
              <a:rPr lang="en-GB" altLang="en-US" sz="1600" b="0" dirty="0" err="1">
                <a:cs typeface="Times New Roman" panose="02020603050405020304" pitchFamily="18" charset="0"/>
              </a:rPr>
              <a:t>Guizzaro</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Tobias </a:t>
            </a:r>
            <a:r>
              <a:rPr lang="en-GB" altLang="en-US" sz="1600" b="0" dirty="0" err="1">
                <a:cs typeface="Times New Roman" panose="02020603050405020304" pitchFamily="18" charset="0"/>
              </a:rPr>
              <a:t>Muetze</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Khadija Rantell</a:t>
            </a:r>
          </a:p>
          <a:p>
            <a:pPr lvl="1">
              <a:buFont typeface="Arial" charset="0"/>
              <a:buChar char="•"/>
            </a:pPr>
            <a:r>
              <a:rPr lang="en-GB" altLang="en-US" sz="1600" b="0" dirty="0">
                <a:cs typeface="Times New Roman" panose="02020603050405020304" pitchFamily="18" charset="0"/>
              </a:rPr>
              <a:t>David Wright</a:t>
            </a:r>
          </a:p>
          <a:p>
            <a:pPr>
              <a:buFont typeface="Arial" charset="0"/>
              <a:buChar char="•"/>
            </a:pPr>
            <a:endParaRPr lang="en-GB" altLang="en-US" sz="1600" dirty="0">
              <a:solidFill>
                <a:srgbClr val="390EF2"/>
              </a:solidFill>
              <a:cs typeface="Times New Roman" panose="02020603050405020304" pitchFamily="18" charset="0"/>
            </a:endParaRPr>
          </a:p>
          <a:p>
            <a:pPr>
              <a:buFont typeface="Arial" charset="0"/>
              <a:buChar char="•"/>
            </a:pPr>
            <a:endParaRPr lang="en-GB" altLang="en-US" sz="1600" dirty="0">
              <a:solidFill>
                <a:srgbClr val="390EF2"/>
              </a:solidFill>
              <a:cs typeface="Times New Roman" panose="02020603050405020304" pitchFamily="18" charset="0"/>
            </a:endParaRPr>
          </a:p>
        </p:txBody>
      </p:sp>
      <p:sp>
        <p:nvSpPr>
          <p:cNvPr id="4" name="Fußzeilenplatzhalter 3">
            <a:extLst>
              <a:ext uri="{FF2B5EF4-FFF2-40B4-BE49-F238E27FC236}">
                <a16:creationId xmlns:a16="http://schemas.microsoft.com/office/drawing/2014/main" id="{935F5161-F4E1-4F16-B7E1-2C883965F067}"/>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19263043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Introduction</a:t>
            </a:r>
          </a:p>
        </p:txBody>
      </p:sp>
      <p:sp>
        <p:nvSpPr>
          <p:cNvPr id="2" name="Rectangle 1">
            <a:extLst>
              <a:ext uri="{FF2B5EF4-FFF2-40B4-BE49-F238E27FC236}">
                <a16:creationId xmlns:a16="http://schemas.microsoft.com/office/drawing/2014/main" id="{2CAEDBE0-F26F-4496-BF77-F66A76D95A85}"/>
              </a:ext>
            </a:extLst>
          </p:cNvPr>
          <p:cNvSpPr/>
          <p:nvPr/>
        </p:nvSpPr>
        <p:spPr>
          <a:xfrm>
            <a:off x="323528" y="1448366"/>
            <a:ext cx="8568952" cy="1815882"/>
          </a:xfrm>
          <a:prstGeom prst="rect">
            <a:avLst/>
          </a:prstGeom>
        </p:spPr>
        <p:txBody>
          <a:bodyPr wrap="square">
            <a:spAutoFit/>
          </a:bodyPr>
          <a:lstStyle/>
          <a:p>
            <a:r>
              <a:rPr lang="en-US" b="0" dirty="0">
                <a:solidFill>
                  <a:srgbClr val="000000"/>
                </a:solidFill>
              </a:rPr>
              <a:t>ICH E9(R1) on Treatment Policy:</a:t>
            </a:r>
          </a:p>
          <a:p>
            <a:endParaRPr lang="en-US" b="0" dirty="0">
              <a:solidFill>
                <a:srgbClr val="000000"/>
              </a:solidFill>
            </a:endParaRPr>
          </a:p>
          <a:p>
            <a:r>
              <a:rPr lang="en-US" b="0" dirty="0">
                <a:solidFill>
                  <a:srgbClr val="000000"/>
                </a:solidFill>
              </a:rPr>
              <a:t>“The occurrence of the intercurrent event is considered irrelevant in defining the treatment effect of interest”</a:t>
            </a:r>
            <a:endParaRPr lang="en-GB" dirty="0"/>
          </a:p>
        </p:txBody>
      </p:sp>
      <p:cxnSp>
        <p:nvCxnSpPr>
          <p:cNvPr id="4" name="Straight Connector 3">
            <a:extLst>
              <a:ext uri="{FF2B5EF4-FFF2-40B4-BE49-F238E27FC236}">
                <a16:creationId xmlns:a16="http://schemas.microsoft.com/office/drawing/2014/main" id="{D40750D3-88D7-456E-A7D6-7C9AD328647F}"/>
              </a:ext>
            </a:extLst>
          </p:cNvPr>
          <p:cNvCxnSpPr/>
          <p:nvPr/>
        </p:nvCxnSpPr>
        <p:spPr bwMode="auto">
          <a:xfrm>
            <a:off x="611560" y="2067694"/>
            <a:ext cx="7632848" cy="1368152"/>
          </a:xfrm>
          <a:prstGeom prst="line">
            <a:avLst/>
          </a:prstGeom>
          <a:solidFill>
            <a:schemeClr val="accent1"/>
          </a:solidFill>
          <a:ln w="63500" cap="flat" cmpd="sng" algn="ctr">
            <a:solidFill>
              <a:srgbClr val="FF0000"/>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5DCF0012-D9A4-4950-9262-BCC9B72F566E}"/>
              </a:ext>
            </a:extLst>
          </p:cNvPr>
          <p:cNvCxnSpPr>
            <a:cxnSpLocks/>
          </p:cNvCxnSpPr>
          <p:nvPr/>
        </p:nvCxnSpPr>
        <p:spPr bwMode="auto">
          <a:xfrm flipV="1">
            <a:off x="611560" y="2067694"/>
            <a:ext cx="7632848" cy="1368152"/>
          </a:xfrm>
          <a:prstGeom prst="line">
            <a:avLst/>
          </a:prstGeom>
          <a:solidFill>
            <a:schemeClr val="accent1"/>
          </a:solidFill>
          <a:ln w="63500" cap="flat" cmpd="sng" algn="ctr">
            <a:solidFill>
              <a:srgbClr val="FF0000"/>
            </a:solidFill>
            <a:prstDash val="solid"/>
            <a:round/>
            <a:headEnd type="none" w="med" len="med"/>
            <a:tailEnd type="none" w="med" len="med"/>
          </a:ln>
          <a:effectLst/>
        </p:spPr>
      </p:cxnSp>
      <p:sp>
        <p:nvSpPr>
          <p:cNvPr id="8" name="TextBox 7">
            <a:extLst>
              <a:ext uri="{FF2B5EF4-FFF2-40B4-BE49-F238E27FC236}">
                <a16:creationId xmlns:a16="http://schemas.microsoft.com/office/drawing/2014/main" id="{6EDB7C0E-3F7E-4B73-B30F-732876E72FA1}"/>
              </a:ext>
            </a:extLst>
          </p:cNvPr>
          <p:cNvSpPr txBox="1"/>
          <p:nvPr/>
        </p:nvSpPr>
        <p:spPr>
          <a:xfrm>
            <a:off x="539552" y="3795885"/>
            <a:ext cx="8064895" cy="954107"/>
          </a:xfrm>
          <a:prstGeom prst="rect">
            <a:avLst/>
          </a:prstGeom>
          <a:noFill/>
        </p:spPr>
        <p:txBody>
          <a:bodyPr wrap="square" rtlCol="0">
            <a:spAutoFit/>
          </a:bodyPr>
          <a:lstStyle/>
          <a:p>
            <a:pPr algn="ctr"/>
            <a:r>
              <a:rPr lang="en-GB" dirty="0">
                <a:solidFill>
                  <a:srgbClr val="FF0000"/>
                </a:solidFill>
              </a:rPr>
              <a:t>Treatment policy includes the effects of intercurrent events in the treatment effect of interest</a:t>
            </a:r>
          </a:p>
        </p:txBody>
      </p:sp>
      <p:sp>
        <p:nvSpPr>
          <p:cNvPr id="9" name="Fußzeilenplatzhalter 3">
            <a:extLst>
              <a:ext uri="{FF2B5EF4-FFF2-40B4-BE49-F238E27FC236}">
                <a16:creationId xmlns:a16="http://schemas.microsoft.com/office/drawing/2014/main" id="{EF24B865-9688-4D5B-8384-8C52F424D528}"/>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4611967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ICE Mediation</a:t>
            </a:r>
          </a:p>
        </p:txBody>
      </p:sp>
      <p:grpSp>
        <p:nvGrpSpPr>
          <p:cNvPr id="18" name="Group 17">
            <a:extLst>
              <a:ext uri="{FF2B5EF4-FFF2-40B4-BE49-F238E27FC236}">
                <a16:creationId xmlns:a16="http://schemas.microsoft.com/office/drawing/2014/main" id="{B4314FB6-25D6-4DA0-B508-AA9FEB208319}"/>
              </a:ext>
            </a:extLst>
          </p:cNvPr>
          <p:cNvGrpSpPr/>
          <p:nvPr/>
        </p:nvGrpSpPr>
        <p:grpSpPr>
          <a:xfrm>
            <a:off x="1323576" y="1779662"/>
            <a:ext cx="6496847" cy="1273485"/>
            <a:chOff x="1308108" y="2067695"/>
            <a:chExt cx="6496847" cy="1273485"/>
          </a:xfrm>
        </p:grpSpPr>
        <p:sp>
          <p:nvSpPr>
            <p:cNvPr id="5" name="TextBox 4">
              <a:extLst>
                <a:ext uri="{FF2B5EF4-FFF2-40B4-BE49-F238E27FC236}">
                  <a16:creationId xmlns:a16="http://schemas.microsoft.com/office/drawing/2014/main" id="{5FD99CDE-C82D-4914-80A2-E1E8DD5476B2}"/>
                </a:ext>
              </a:extLst>
            </p:cNvPr>
            <p:cNvSpPr txBox="1"/>
            <p:nvPr/>
          </p:nvSpPr>
          <p:spPr>
            <a:xfrm>
              <a:off x="1308108" y="2067695"/>
              <a:ext cx="1224136" cy="276999"/>
            </a:xfrm>
            <a:prstGeom prst="rect">
              <a:avLst/>
            </a:prstGeom>
            <a:solidFill>
              <a:schemeClr val="bg2"/>
            </a:solidFill>
            <a:ln w="25400">
              <a:solidFill>
                <a:schemeClr val="tx1"/>
              </a:solidFill>
            </a:ln>
          </p:spPr>
          <p:txBody>
            <a:bodyPr wrap="square" rtlCol="0">
              <a:spAutoFit/>
            </a:bodyPr>
            <a:lstStyle/>
            <a:p>
              <a:r>
                <a:rPr lang="en-GB" sz="1200" dirty="0"/>
                <a:t>Randomisation</a:t>
              </a:r>
            </a:p>
          </p:txBody>
        </p:sp>
        <p:sp>
          <p:nvSpPr>
            <p:cNvPr id="8" name="TextBox 7">
              <a:extLst>
                <a:ext uri="{FF2B5EF4-FFF2-40B4-BE49-F238E27FC236}">
                  <a16:creationId xmlns:a16="http://schemas.microsoft.com/office/drawing/2014/main" id="{F64AFBB6-06B5-40F8-BAE0-0DBE64844D65}"/>
                </a:ext>
              </a:extLst>
            </p:cNvPr>
            <p:cNvSpPr txBox="1"/>
            <p:nvPr/>
          </p:nvSpPr>
          <p:spPr>
            <a:xfrm>
              <a:off x="3698672" y="2070741"/>
              <a:ext cx="914400" cy="276999"/>
            </a:xfrm>
            <a:prstGeom prst="rect">
              <a:avLst/>
            </a:prstGeom>
            <a:solidFill>
              <a:schemeClr val="bg2"/>
            </a:solidFill>
            <a:ln w="25400">
              <a:solidFill>
                <a:schemeClr val="tx1"/>
              </a:solidFill>
            </a:ln>
          </p:spPr>
          <p:txBody>
            <a:bodyPr wrap="square" rtlCol="0">
              <a:spAutoFit/>
            </a:bodyPr>
            <a:lstStyle/>
            <a:p>
              <a:r>
                <a:rPr lang="en-GB" sz="1200" dirty="0"/>
                <a:t>Treatment</a:t>
              </a:r>
            </a:p>
          </p:txBody>
        </p:sp>
        <p:sp>
          <p:nvSpPr>
            <p:cNvPr id="9" name="TextBox 8">
              <a:extLst>
                <a:ext uri="{FF2B5EF4-FFF2-40B4-BE49-F238E27FC236}">
                  <a16:creationId xmlns:a16="http://schemas.microsoft.com/office/drawing/2014/main" id="{36536125-14B2-48B1-AF0E-5ECAC64CAC59}"/>
                </a:ext>
              </a:extLst>
            </p:cNvPr>
            <p:cNvSpPr txBox="1"/>
            <p:nvPr/>
          </p:nvSpPr>
          <p:spPr>
            <a:xfrm>
              <a:off x="1308108" y="3064181"/>
              <a:ext cx="1224136" cy="276999"/>
            </a:xfrm>
            <a:prstGeom prst="rect">
              <a:avLst/>
            </a:prstGeom>
            <a:solidFill>
              <a:schemeClr val="bg2"/>
            </a:solidFill>
            <a:ln w="25400">
              <a:solidFill>
                <a:schemeClr val="tx1"/>
              </a:solidFill>
            </a:ln>
          </p:spPr>
          <p:txBody>
            <a:bodyPr wrap="square" rtlCol="0">
              <a:spAutoFit/>
            </a:bodyPr>
            <a:lstStyle/>
            <a:p>
              <a:r>
                <a:rPr lang="en-GB" sz="1200" dirty="0"/>
                <a:t>‘Covariates’</a:t>
              </a:r>
            </a:p>
          </p:txBody>
        </p:sp>
        <p:sp>
          <p:nvSpPr>
            <p:cNvPr id="10" name="TextBox 9">
              <a:extLst>
                <a:ext uri="{FF2B5EF4-FFF2-40B4-BE49-F238E27FC236}">
                  <a16:creationId xmlns:a16="http://schemas.microsoft.com/office/drawing/2014/main" id="{3AE88F5B-B129-44C3-BD4A-0C7B7453BF75}"/>
                </a:ext>
              </a:extLst>
            </p:cNvPr>
            <p:cNvSpPr txBox="1"/>
            <p:nvPr/>
          </p:nvSpPr>
          <p:spPr>
            <a:xfrm>
              <a:off x="5720322" y="2103697"/>
              <a:ext cx="516378" cy="276999"/>
            </a:xfrm>
            <a:prstGeom prst="rect">
              <a:avLst/>
            </a:prstGeom>
            <a:solidFill>
              <a:schemeClr val="bg2"/>
            </a:solidFill>
            <a:ln w="25400">
              <a:solidFill>
                <a:schemeClr val="tx1"/>
              </a:solidFill>
            </a:ln>
          </p:spPr>
          <p:txBody>
            <a:bodyPr wrap="square" rtlCol="0">
              <a:spAutoFit/>
            </a:bodyPr>
            <a:lstStyle/>
            <a:p>
              <a:r>
                <a:rPr lang="en-GB" sz="1200" dirty="0"/>
                <a:t>ICEs</a:t>
              </a:r>
            </a:p>
          </p:txBody>
        </p:sp>
        <p:sp>
          <p:nvSpPr>
            <p:cNvPr id="11" name="TextBox 10">
              <a:extLst>
                <a:ext uri="{FF2B5EF4-FFF2-40B4-BE49-F238E27FC236}">
                  <a16:creationId xmlns:a16="http://schemas.microsoft.com/office/drawing/2014/main" id="{41782DCD-0946-4B52-AE4B-F7810C0B6AE9}"/>
                </a:ext>
              </a:extLst>
            </p:cNvPr>
            <p:cNvSpPr txBox="1"/>
            <p:nvPr/>
          </p:nvSpPr>
          <p:spPr>
            <a:xfrm>
              <a:off x="6890555" y="3064181"/>
              <a:ext cx="914400" cy="276999"/>
            </a:xfrm>
            <a:prstGeom prst="rect">
              <a:avLst/>
            </a:prstGeom>
            <a:solidFill>
              <a:schemeClr val="bg2"/>
            </a:solidFill>
            <a:ln w="25400">
              <a:solidFill>
                <a:schemeClr val="tx1"/>
              </a:solidFill>
            </a:ln>
          </p:spPr>
          <p:txBody>
            <a:bodyPr wrap="square" rtlCol="0">
              <a:spAutoFit/>
            </a:bodyPr>
            <a:lstStyle/>
            <a:p>
              <a:r>
                <a:rPr lang="en-GB" sz="1200" dirty="0"/>
                <a:t>Outcomes</a:t>
              </a:r>
            </a:p>
          </p:txBody>
        </p:sp>
        <p:sp>
          <p:nvSpPr>
            <p:cNvPr id="4" name="Arrow: Right 3">
              <a:extLst>
                <a:ext uri="{FF2B5EF4-FFF2-40B4-BE49-F238E27FC236}">
                  <a16:creationId xmlns:a16="http://schemas.microsoft.com/office/drawing/2014/main" id="{7EC7FAA1-3CA0-4262-BC0B-0084521ACF22}"/>
                </a:ext>
              </a:extLst>
            </p:cNvPr>
            <p:cNvSpPr/>
            <p:nvPr/>
          </p:nvSpPr>
          <p:spPr bwMode="auto">
            <a:xfrm>
              <a:off x="2676260" y="2139703"/>
              <a:ext cx="914400" cy="204991"/>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4" name="Arrow: Right 13">
              <a:extLst>
                <a:ext uri="{FF2B5EF4-FFF2-40B4-BE49-F238E27FC236}">
                  <a16:creationId xmlns:a16="http://schemas.microsoft.com/office/drawing/2014/main" id="{9619640E-AEE8-4A15-BC40-BE0365FC0B4C}"/>
                </a:ext>
              </a:extLst>
            </p:cNvPr>
            <p:cNvSpPr/>
            <p:nvPr/>
          </p:nvSpPr>
          <p:spPr bwMode="auto">
            <a:xfrm>
              <a:off x="4716016" y="2139702"/>
              <a:ext cx="914400" cy="204991"/>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5" name="Arrow: Right 14">
              <a:extLst>
                <a:ext uri="{FF2B5EF4-FFF2-40B4-BE49-F238E27FC236}">
                  <a16:creationId xmlns:a16="http://schemas.microsoft.com/office/drawing/2014/main" id="{8973BB47-6AFF-48C1-84B9-704F7DE26128}"/>
                </a:ext>
              </a:extLst>
            </p:cNvPr>
            <p:cNvSpPr/>
            <p:nvPr/>
          </p:nvSpPr>
          <p:spPr bwMode="auto">
            <a:xfrm rot="2694888">
              <a:off x="4113457" y="2604452"/>
              <a:ext cx="827527" cy="221905"/>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7BE93F32-03CD-4574-850D-EF56274F3E62}"/>
                </a:ext>
              </a:extLst>
            </p:cNvPr>
            <p:cNvSpPr txBox="1"/>
            <p:nvPr/>
          </p:nvSpPr>
          <p:spPr>
            <a:xfrm>
              <a:off x="4716016" y="3064181"/>
              <a:ext cx="1303548" cy="276999"/>
            </a:xfrm>
            <a:prstGeom prst="rect">
              <a:avLst/>
            </a:prstGeom>
            <a:solidFill>
              <a:schemeClr val="bg2"/>
            </a:solidFill>
            <a:ln w="25400">
              <a:solidFill>
                <a:schemeClr val="tx1"/>
              </a:solidFill>
            </a:ln>
          </p:spPr>
          <p:txBody>
            <a:bodyPr wrap="square" rtlCol="0">
              <a:spAutoFit/>
            </a:bodyPr>
            <a:lstStyle/>
            <a:p>
              <a:r>
                <a:rPr lang="en-GB" sz="1200" dirty="0"/>
                <a:t>Patient ‘Health’</a:t>
              </a:r>
            </a:p>
          </p:txBody>
        </p:sp>
        <p:sp>
          <p:nvSpPr>
            <p:cNvPr id="17" name="Arrow: Right 16">
              <a:extLst>
                <a:ext uri="{FF2B5EF4-FFF2-40B4-BE49-F238E27FC236}">
                  <a16:creationId xmlns:a16="http://schemas.microsoft.com/office/drawing/2014/main" id="{BF059241-4F46-4FA2-8BA5-3D1525A126CE}"/>
                </a:ext>
              </a:extLst>
            </p:cNvPr>
            <p:cNvSpPr/>
            <p:nvPr/>
          </p:nvSpPr>
          <p:spPr bwMode="auto">
            <a:xfrm>
              <a:off x="2676260" y="3074376"/>
              <a:ext cx="1936811" cy="230800"/>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2" name="Arrow: Left-Right 11">
              <a:extLst>
                <a:ext uri="{FF2B5EF4-FFF2-40B4-BE49-F238E27FC236}">
                  <a16:creationId xmlns:a16="http://schemas.microsoft.com/office/drawing/2014/main" id="{26F5A138-55C7-4D46-AD42-EA9523D59146}"/>
                </a:ext>
              </a:extLst>
            </p:cNvPr>
            <p:cNvSpPr/>
            <p:nvPr/>
          </p:nvSpPr>
          <p:spPr bwMode="auto">
            <a:xfrm rot="8077422">
              <a:off x="5337763" y="2629671"/>
              <a:ext cx="732908" cy="216024"/>
            </a:xfrm>
            <a:prstGeom prst="lef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9" name="Arrow: Right 18">
              <a:extLst>
                <a:ext uri="{FF2B5EF4-FFF2-40B4-BE49-F238E27FC236}">
                  <a16:creationId xmlns:a16="http://schemas.microsoft.com/office/drawing/2014/main" id="{E00744B6-B1A6-488A-934C-D1F877D863C7}"/>
                </a:ext>
              </a:extLst>
            </p:cNvPr>
            <p:cNvSpPr/>
            <p:nvPr/>
          </p:nvSpPr>
          <p:spPr bwMode="auto">
            <a:xfrm>
              <a:off x="6129403" y="3094670"/>
              <a:ext cx="668582" cy="210505"/>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grpSp>
      <p:sp>
        <p:nvSpPr>
          <p:cNvPr id="13" name="TextBox 12">
            <a:extLst>
              <a:ext uri="{FF2B5EF4-FFF2-40B4-BE49-F238E27FC236}">
                <a16:creationId xmlns:a16="http://schemas.microsoft.com/office/drawing/2014/main" id="{F6CC32D3-EE52-4460-8CCB-95C2EC8AC27F}"/>
              </a:ext>
            </a:extLst>
          </p:cNvPr>
          <p:cNvSpPr txBox="1"/>
          <p:nvPr/>
        </p:nvSpPr>
        <p:spPr>
          <a:xfrm>
            <a:off x="998606" y="3461273"/>
            <a:ext cx="7569636" cy="1384995"/>
          </a:xfrm>
          <a:prstGeom prst="rect">
            <a:avLst/>
          </a:prstGeom>
          <a:noFill/>
        </p:spPr>
        <p:txBody>
          <a:bodyPr wrap="none" rtlCol="0">
            <a:spAutoFit/>
          </a:bodyPr>
          <a:lstStyle/>
          <a:p>
            <a:pPr marL="285750" indent="-285750">
              <a:buFont typeface="Arial" panose="020B0604020202020204" pitchFamily="34" charset="0"/>
              <a:buChar char="•"/>
            </a:pPr>
            <a:r>
              <a:rPr lang="en-GB" sz="1400" b="0" dirty="0"/>
              <a:t>Outcomes reflect both randomised treatment and ICEs</a:t>
            </a:r>
          </a:p>
          <a:p>
            <a:pPr marL="742950" lvl="1" indent="-285750">
              <a:buFont typeface="Arial" panose="020B0604020202020204" pitchFamily="34" charset="0"/>
              <a:buChar char="•"/>
            </a:pPr>
            <a:r>
              <a:rPr lang="en-GB" sz="1400" b="0" dirty="0"/>
              <a:t>Treatment policy does not provide the direct effect of treatment itself (see hypothetical)</a:t>
            </a:r>
          </a:p>
          <a:p>
            <a:pPr marL="742950" lvl="1" indent="-285750">
              <a:buFont typeface="Arial" panose="020B0604020202020204" pitchFamily="34" charset="0"/>
              <a:buChar char="•"/>
            </a:pPr>
            <a:r>
              <a:rPr lang="en-GB" sz="1400" b="0" dirty="0"/>
              <a:t>Causal inference is between randomisation and outcome</a:t>
            </a:r>
          </a:p>
          <a:p>
            <a:pPr marL="285750" indent="-285750">
              <a:buFont typeface="Arial" panose="020B0604020202020204" pitchFamily="34" charset="0"/>
              <a:buChar char="•"/>
            </a:pPr>
            <a:endParaRPr lang="en-GB" sz="1400" b="0" dirty="0"/>
          </a:p>
          <a:p>
            <a:pPr marL="285750" indent="-285750">
              <a:buFont typeface="Arial" panose="020B0604020202020204" pitchFamily="34" charset="0"/>
              <a:buChar char="•"/>
            </a:pPr>
            <a:r>
              <a:rPr lang="en-GB" sz="1400" b="0" dirty="0"/>
              <a:t>ICEs are partial mediators of treatment policy ‘treatment effect’</a:t>
            </a:r>
          </a:p>
          <a:p>
            <a:pPr marL="285750" indent="-285750">
              <a:buFont typeface="Arial" panose="020B0604020202020204" pitchFamily="34" charset="0"/>
              <a:buChar char="•"/>
            </a:pPr>
            <a:r>
              <a:rPr lang="en-GB" sz="1400" b="0" dirty="0"/>
              <a:t>Note: Generally shrinks treatment effects vs hypothetical (even if active treatment has fewer ICEs)!</a:t>
            </a:r>
          </a:p>
        </p:txBody>
      </p:sp>
      <p:sp>
        <p:nvSpPr>
          <p:cNvPr id="20" name="Fußzeilenplatzhalter 3">
            <a:extLst>
              <a:ext uri="{FF2B5EF4-FFF2-40B4-BE49-F238E27FC236}">
                <a16:creationId xmlns:a16="http://schemas.microsoft.com/office/drawing/2014/main" id="{510F7852-8422-4AA1-878A-057816543E98}"/>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35283157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Missingness</a:t>
            </a:r>
          </a:p>
        </p:txBody>
      </p:sp>
      <p:sp>
        <p:nvSpPr>
          <p:cNvPr id="4099" name="TextBox 1"/>
          <p:cNvSpPr txBox="1">
            <a:spLocks noChangeArrowheads="1"/>
          </p:cNvSpPr>
          <p:nvPr/>
        </p:nvSpPr>
        <p:spPr bwMode="auto">
          <a:xfrm>
            <a:off x="467544" y="896183"/>
            <a:ext cx="8568952" cy="3539430"/>
          </a:xfrm>
          <a:prstGeom prst="rect">
            <a:avLst/>
          </a:prstGeom>
          <a:noFill/>
          <a:ln>
            <a:noFill/>
          </a:ln>
        </p:spPr>
        <p:txBody>
          <a:bodyPr wrap="square">
            <a:spAutoFit/>
          </a:bodyPr>
          <a:lstStyle>
            <a:lvl1pPr marL="342900" indent="-3429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buFont typeface="Arial" charset="0"/>
              <a:buChar char="•"/>
            </a:pPr>
            <a:r>
              <a:rPr lang="en-GB" altLang="en-US" sz="1600" dirty="0">
                <a:solidFill>
                  <a:srgbClr val="390EF2"/>
                </a:solidFill>
                <a:cs typeface="Times New Roman" panose="02020603050405020304" pitchFamily="18" charset="0"/>
              </a:rPr>
              <a:t>ICEs are strongly associated with missing data</a:t>
            </a:r>
          </a:p>
          <a:p>
            <a:pPr lvl="1">
              <a:buFont typeface="Arial" charset="0"/>
              <a:buChar char="•"/>
            </a:pPr>
            <a:r>
              <a:rPr lang="en-GB" altLang="en-US" sz="1600" b="0" dirty="0">
                <a:cs typeface="Times New Roman" panose="02020603050405020304" pitchFamily="18" charset="0"/>
              </a:rPr>
              <a:t>Patients after treatment ends may see no benefit in continuing assessments</a:t>
            </a:r>
          </a:p>
          <a:p>
            <a:pPr lvl="1">
              <a:buFont typeface="Arial" charset="0"/>
              <a:buChar char="•"/>
            </a:pPr>
            <a:r>
              <a:rPr lang="en-GB" altLang="en-US" sz="1600" b="0" dirty="0">
                <a:cs typeface="Times New Roman" panose="02020603050405020304" pitchFamily="18" charset="0"/>
              </a:rPr>
              <a:t>Physicians (and many protocols) associate end of treatment with end of trial</a:t>
            </a:r>
          </a:p>
          <a:p>
            <a:pPr lvl="1">
              <a:buFont typeface="Arial" charset="0"/>
              <a:buChar char="•"/>
            </a:pPr>
            <a:r>
              <a:rPr lang="en-GB" altLang="en-US" sz="1600" b="0" dirty="0">
                <a:cs typeface="Times New Roman" panose="02020603050405020304" pitchFamily="18" charset="0"/>
              </a:rPr>
              <a:t>Lost to follow-up </a:t>
            </a:r>
            <a:r>
              <a:rPr lang="en-GB" altLang="en-US" sz="1600" b="0" dirty="0">
                <a:cs typeface="Times New Roman" panose="02020603050405020304" pitchFamily="18" charset="0"/>
                <a:sym typeface="Wingdings" panose="05000000000000000000" pitchFamily="2" charset="2"/>
              </a:rPr>
              <a:t> Loss of treatment access</a:t>
            </a:r>
            <a:endParaRPr lang="en-GB" altLang="en-US" sz="1600" b="0" dirty="0">
              <a:cs typeface="Times New Roman" panose="02020603050405020304" pitchFamily="18" charset="0"/>
            </a:endParaRPr>
          </a:p>
          <a:p>
            <a:pPr lvl="1">
              <a:buFont typeface="Arial" charset="0"/>
              <a:buChar char="•"/>
            </a:pPr>
            <a:r>
              <a:rPr lang="en-GB" altLang="en-US" sz="1600" b="0" dirty="0">
                <a:cs typeface="Times New Roman" panose="02020603050405020304" pitchFamily="18" charset="0"/>
              </a:rPr>
              <a:t>Death </a:t>
            </a:r>
            <a:r>
              <a:rPr lang="en-GB" altLang="en-US" sz="1600" b="0" dirty="0">
                <a:cs typeface="Times New Roman" panose="02020603050405020304" pitchFamily="18" charset="0"/>
                <a:sym typeface="Wingdings" panose="05000000000000000000" pitchFamily="2" charset="2"/>
              </a:rPr>
              <a:t> N</a:t>
            </a:r>
            <a:r>
              <a:rPr lang="en-GB" altLang="en-US" sz="1600" b="0" dirty="0">
                <a:cs typeface="Times New Roman" panose="02020603050405020304" pitchFamily="18" charset="0"/>
              </a:rPr>
              <a:t>o further measurements</a:t>
            </a:r>
          </a:p>
          <a:p>
            <a:pPr lvl="1">
              <a:buFont typeface="Arial" charset="0"/>
              <a:buChar char="•"/>
            </a:pPr>
            <a:r>
              <a:rPr lang="en-GB" altLang="en-US" sz="1600" b="0" dirty="0">
                <a:cs typeface="Times New Roman" panose="02020603050405020304" pitchFamily="18" charset="0"/>
              </a:rPr>
              <a:t>Treatment administration may require patient attendance</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Comparatively rare for patients to remain on-treatment but unmeasured</a:t>
            </a:r>
          </a:p>
          <a:p>
            <a:pPr lvl="1">
              <a:buFont typeface="Arial" charset="0"/>
              <a:buChar char="•"/>
            </a:pPr>
            <a:r>
              <a:rPr lang="en-GB" altLang="en-US" sz="1600" b="0" dirty="0">
                <a:cs typeface="Times New Roman" panose="02020603050405020304" pitchFamily="18" charset="0"/>
              </a:rPr>
              <a:t>Sporadic missed visits</a:t>
            </a:r>
          </a:p>
          <a:p>
            <a:pPr lvl="1">
              <a:buFont typeface="Arial" charset="0"/>
              <a:buChar char="•"/>
            </a:pPr>
            <a:r>
              <a:rPr lang="en-GB" altLang="en-US" sz="1600" b="0" dirty="0">
                <a:cs typeface="Times New Roman" panose="02020603050405020304" pitchFamily="18" charset="0"/>
              </a:rPr>
              <a:t>COVID-19 disruption</a:t>
            </a:r>
          </a:p>
          <a:p>
            <a:pPr lvl="1">
              <a:buFont typeface="Arial" charset="0"/>
              <a:buChar char="•"/>
            </a:pPr>
            <a:r>
              <a:rPr lang="en-GB" altLang="en-US" sz="1600" b="0" dirty="0">
                <a:cs typeface="Times New Roman" panose="02020603050405020304" pitchFamily="18" charset="0"/>
              </a:rPr>
              <a:t>Deterioration in certain conditions</a:t>
            </a:r>
          </a:p>
          <a:p>
            <a:pPr lvl="1">
              <a:buFont typeface="Arial" charset="0"/>
              <a:buChar char="•"/>
            </a:pPr>
            <a:endParaRPr lang="en-GB" altLang="en-US" sz="1600" b="0" dirty="0">
              <a:cs typeface="Times New Roman" panose="02020603050405020304" pitchFamily="18" charset="0"/>
            </a:endParaRPr>
          </a:p>
          <a:p>
            <a:pPr>
              <a:buFont typeface="Arial" charset="0"/>
              <a:buChar char="•"/>
            </a:pPr>
            <a:r>
              <a:rPr lang="en-GB" altLang="en-US" sz="1600" dirty="0">
                <a:solidFill>
                  <a:srgbClr val="390EF2"/>
                </a:solidFill>
                <a:cs typeface="Times New Roman" panose="02020603050405020304" pitchFamily="18" charset="0"/>
              </a:rPr>
              <a:t>Missing data is disproportionately “off-treatment” (off-</a:t>
            </a:r>
            <a:r>
              <a:rPr lang="en-GB" altLang="en-US" sz="1600" dirty="0" err="1">
                <a:solidFill>
                  <a:srgbClr val="390EF2"/>
                </a:solidFill>
                <a:cs typeface="Times New Roman" panose="02020603050405020304" pitchFamily="18" charset="0"/>
              </a:rPr>
              <a:t>trt</a:t>
            </a:r>
            <a:r>
              <a:rPr lang="en-GB" altLang="en-US" sz="1600" dirty="0">
                <a:solidFill>
                  <a:srgbClr val="390EF2"/>
                </a:solidFill>
                <a:cs typeface="Times New Roman" panose="02020603050405020304" pitchFamily="18" charset="0"/>
              </a:rPr>
              <a:t>)</a:t>
            </a:r>
          </a:p>
          <a:p>
            <a:pPr lvl="1">
              <a:buFont typeface="Arial" charset="0"/>
              <a:buChar char="•"/>
            </a:pPr>
            <a:r>
              <a:rPr lang="en-GB" altLang="en-US" sz="1600" b="0" dirty="0">
                <a:cs typeface="Times New Roman" panose="02020603050405020304" pitchFamily="18" charset="0"/>
              </a:rPr>
              <a:t>Includes discontinuations, rescue, switching, etc</a:t>
            </a:r>
          </a:p>
        </p:txBody>
      </p:sp>
      <p:sp>
        <p:nvSpPr>
          <p:cNvPr id="4" name="Fußzeilenplatzhalter 3">
            <a:extLst>
              <a:ext uri="{FF2B5EF4-FFF2-40B4-BE49-F238E27FC236}">
                <a16:creationId xmlns:a16="http://schemas.microsoft.com/office/drawing/2014/main" id="{1CFA1223-49A2-496B-B5DC-45B4D9B6121B}"/>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39745293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ICE Mediation</a:t>
            </a:r>
          </a:p>
        </p:txBody>
      </p:sp>
      <p:sp>
        <p:nvSpPr>
          <p:cNvPr id="13" name="TextBox 12">
            <a:extLst>
              <a:ext uri="{FF2B5EF4-FFF2-40B4-BE49-F238E27FC236}">
                <a16:creationId xmlns:a16="http://schemas.microsoft.com/office/drawing/2014/main" id="{F6CC32D3-EE52-4460-8CCB-95C2EC8AC27F}"/>
              </a:ext>
            </a:extLst>
          </p:cNvPr>
          <p:cNvSpPr txBox="1"/>
          <p:nvPr/>
        </p:nvSpPr>
        <p:spPr>
          <a:xfrm>
            <a:off x="1043608" y="3471147"/>
            <a:ext cx="7090339" cy="1600438"/>
          </a:xfrm>
          <a:prstGeom prst="rect">
            <a:avLst/>
          </a:prstGeom>
          <a:noFill/>
        </p:spPr>
        <p:txBody>
          <a:bodyPr wrap="none" rtlCol="0">
            <a:spAutoFit/>
          </a:bodyPr>
          <a:lstStyle/>
          <a:p>
            <a:pPr marL="285750" indent="-285750">
              <a:buFont typeface="Arial" panose="020B0604020202020204" pitchFamily="34" charset="0"/>
              <a:buChar char="•"/>
            </a:pPr>
            <a:r>
              <a:rPr lang="en-GB" sz="1400" b="0" dirty="0"/>
              <a:t>ICEs caused by treatment, patient health, but also affect patient health (change of treatment)</a:t>
            </a:r>
          </a:p>
          <a:p>
            <a:pPr marL="742950" lvl="1" indent="-285750">
              <a:buFont typeface="Arial" panose="020B0604020202020204" pitchFamily="34" charset="0"/>
              <a:buChar char="•"/>
            </a:pPr>
            <a:r>
              <a:rPr lang="en-GB" sz="1400" b="0" dirty="0"/>
              <a:t>Unobserved patient outcomes are marginally not like observed patients: MNAR?</a:t>
            </a:r>
          </a:p>
          <a:p>
            <a:pPr marL="285750" indent="-285750">
              <a:buFont typeface="Arial" panose="020B0604020202020204" pitchFamily="34" charset="0"/>
              <a:buChar char="•"/>
            </a:pPr>
            <a:r>
              <a:rPr lang="en-GB" sz="1400" b="0" dirty="0"/>
              <a:t>We know patients are off-</a:t>
            </a:r>
            <a:r>
              <a:rPr lang="en-GB" sz="1400" b="0" dirty="0" err="1"/>
              <a:t>trt</a:t>
            </a:r>
            <a:r>
              <a:rPr lang="en-GB" sz="1400" b="0" dirty="0"/>
              <a:t> (usually), and can measure some outcomes afterwards</a:t>
            </a:r>
          </a:p>
          <a:p>
            <a:pPr marL="285750" indent="-285750">
              <a:buFont typeface="Arial" panose="020B0604020202020204" pitchFamily="34" charset="0"/>
              <a:buChar char="•"/>
            </a:pPr>
            <a:r>
              <a:rPr lang="en-GB" sz="1400" dirty="0">
                <a:solidFill>
                  <a:srgbClr val="390EF2"/>
                </a:solidFill>
              </a:rPr>
              <a:t>Conditioning on off-</a:t>
            </a:r>
            <a:r>
              <a:rPr lang="en-GB" sz="1400" dirty="0" err="1">
                <a:solidFill>
                  <a:srgbClr val="390EF2"/>
                </a:solidFill>
              </a:rPr>
              <a:t>trt</a:t>
            </a:r>
            <a:r>
              <a:rPr lang="en-GB" sz="1400" dirty="0">
                <a:solidFill>
                  <a:srgbClr val="390EF2"/>
                </a:solidFill>
              </a:rPr>
              <a:t> status should convert most MNAR to MAR</a:t>
            </a:r>
          </a:p>
          <a:p>
            <a:pPr marL="742950" lvl="1" indent="-285750">
              <a:buFont typeface="Arial" panose="020B0604020202020204" pitchFamily="34" charset="0"/>
              <a:buChar char="•"/>
            </a:pPr>
            <a:r>
              <a:rPr lang="en-GB" sz="1400" b="0" dirty="0"/>
              <a:t>Usually reasonable to assume observed-off-</a:t>
            </a:r>
            <a:r>
              <a:rPr lang="en-GB" sz="1400" b="0" dirty="0" err="1"/>
              <a:t>trt</a:t>
            </a:r>
            <a:r>
              <a:rPr lang="en-GB" sz="1400" b="0" dirty="0"/>
              <a:t> like unobserved-off-</a:t>
            </a:r>
            <a:r>
              <a:rPr lang="en-GB" sz="1400" b="0" dirty="0" err="1"/>
              <a:t>trt</a:t>
            </a:r>
            <a:endParaRPr lang="en-GB" sz="1400" b="0" dirty="0"/>
          </a:p>
          <a:p>
            <a:pPr marL="742950" lvl="1" indent="-285750">
              <a:buFont typeface="Arial" panose="020B0604020202020204" pitchFamily="34" charset="0"/>
              <a:buChar char="•"/>
            </a:pPr>
            <a:r>
              <a:rPr lang="en-GB" sz="1400" b="0" dirty="0"/>
              <a:t>MAR may be more reasonable than under hypothetical!</a:t>
            </a:r>
          </a:p>
          <a:p>
            <a:pPr marL="285750" indent="-285750">
              <a:buFont typeface="Arial" panose="020B0604020202020204" pitchFamily="34" charset="0"/>
              <a:buChar char="•"/>
            </a:pPr>
            <a:endParaRPr lang="en-GB" sz="1400" b="0" dirty="0"/>
          </a:p>
        </p:txBody>
      </p:sp>
      <p:grpSp>
        <p:nvGrpSpPr>
          <p:cNvPr id="2" name="Group 1">
            <a:extLst>
              <a:ext uri="{FF2B5EF4-FFF2-40B4-BE49-F238E27FC236}">
                <a16:creationId xmlns:a16="http://schemas.microsoft.com/office/drawing/2014/main" id="{3DC9B3ED-F49A-41B6-930F-A0644C39DB42}"/>
              </a:ext>
            </a:extLst>
          </p:cNvPr>
          <p:cNvGrpSpPr/>
          <p:nvPr/>
        </p:nvGrpSpPr>
        <p:grpSpPr>
          <a:xfrm>
            <a:off x="1323576" y="1755673"/>
            <a:ext cx="6496847" cy="1482140"/>
            <a:chOff x="1323576" y="1755673"/>
            <a:chExt cx="6496847" cy="1482140"/>
          </a:xfrm>
        </p:grpSpPr>
        <p:sp>
          <p:nvSpPr>
            <p:cNvPr id="5" name="TextBox 4">
              <a:extLst>
                <a:ext uri="{FF2B5EF4-FFF2-40B4-BE49-F238E27FC236}">
                  <a16:creationId xmlns:a16="http://schemas.microsoft.com/office/drawing/2014/main" id="{6F0A091B-3575-494E-A1C1-2DEF1815717E}"/>
                </a:ext>
              </a:extLst>
            </p:cNvPr>
            <p:cNvSpPr txBox="1"/>
            <p:nvPr/>
          </p:nvSpPr>
          <p:spPr>
            <a:xfrm>
              <a:off x="1323576" y="1779662"/>
              <a:ext cx="1224136" cy="276999"/>
            </a:xfrm>
            <a:prstGeom prst="rect">
              <a:avLst/>
            </a:prstGeom>
            <a:solidFill>
              <a:schemeClr val="bg2"/>
            </a:solidFill>
            <a:ln w="25400">
              <a:solidFill>
                <a:schemeClr val="tx1"/>
              </a:solidFill>
            </a:ln>
          </p:spPr>
          <p:txBody>
            <a:bodyPr wrap="square" rtlCol="0">
              <a:spAutoFit/>
            </a:bodyPr>
            <a:lstStyle/>
            <a:p>
              <a:r>
                <a:rPr lang="en-GB" sz="1200" dirty="0"/>
                <a:t>Randomisation</a:t>
              </a:r>
            </a:p>
          </p:txBody>
        </p:sp>
        <p:sp>
          <p:nvSpPr>
            <p:cNvPr id="6" name="TextBox 5">
              <a:extLst>
                <a:ext uri="{FF2B5EF4-FFF2-40B4-BE49-F238E27FC236}">
                  <a16:creationId xmlns:a16="http://schemas.microsoft.com/office/drawing/2014/main" id="{B3D2AA75-7DB6-4556-9EBC-61F73D97ACED}"/>
                </a:ext>
              </a:extLst>
            </p:cNvPr>
            <p:cNvSpPr txBox="1"/>
            <p:nvPr/>
          </p:nvSpPr>
          <p:spPr>
            <a:xfrm>
              <a:off x="3714140" y="1782708"/>
              <a:ext cx="914400" cy="276999"/>
            </a:xfrm>
            <a:prstGeom prst="rect">
              <a:avLst/>
            </a:prstGeom>
            <a:solidFill>
              <a:schemeClr val="bg2"/>
            </a:solidFill>
            <a:ln w="25400">
              <a:solidFill>
                <a:schemeClr val="tx1"/>
              </a:solidFill>
            </a:ln>
          </p:spPr>
          <p:txBody>
            <a:bodyPr wrap="square" rtlCol="0">
              <a:spAutoFit/>
            </a:bodyPr>
            <a:lstStyle/>
            <a:p>
              <a:r>
                <a:rPr lang="en-GB" sz="1200" dirty="0"/>
                <a:t>Treatment</a:t>
              </a:r>
            </a:p>
          </p:txBody>
        </p:sp>
        <p:sp>
          <p:nvSpPr>
            <p:cNvPr id="7" name="TextBox 6">
              <a:extLst>
                <a:ext uri="{FF2B5EF4-FFF2-40B4-BE49-F238E27FC236}">
                  <a16:creationId xmlns:a16="http://schemas.microsoft.com/office/drawing/2014/main" id="{512A417C-C213-428F-99EA-F9604DFC61F4}"/>
                </a:ext>
              </a:extLst>
            </p:cNvPr>
            <p:cNvSpPr txBox="1"/>
            <p:nvPr/>
          </p:nvSpPr>
          <p:spPr>
            <a:xfrm>
              <a:off x="1323576" y="2776148"/>
              <a:ext cx="1224136" cy="276999"/>
            </a:xfrm>
            <a:prstGeom prst="rect">
              <a:avLst/>
            </a:prstGeom>
            <a:solidFill>
              <a:schemeClr val="bg2"/>
            </a:solidFill>
            <a:ln w="25400">
              <a:solidFill>
                <a:schemeClr val="tx1"/>
              </a:solidFill>
            </a:ln>
          </p:spPr>
          <p:txBody>
            <a:bodyPr wrap="square" rtlCol="0">
              <a:spAutoFit/>
            </a:bodyPr>
            <a:lstStyle/>
            <a:p>
              <a:r>
                <a:rPr lang="en-GB" sz="1200" dirty="0"/>
                <a:t>‘Covariates’</a:t>
              </a:r>
            </a:p>
          </p:txBody>
        </p:sp>
        <p:sp>
          <p:nvSpPr>
            <p:cNvPr id="8" name="TextBox 7">
              <a:extLst>
                <a:ext uri="{FF2B5EF4-FFF2-40B4-BE49-F238E27FC236}">
                  <a16:creationId xmlns:a16="http://schemas.microsoft.com/office/drawing/2014/main" id="{C8F14BA6-4539-41B0-854E-7EF7D5AFC98F}"/>
                </a:ext>
              </a:extLst>
            </p:cNvPr>
            <p:cNvSpPr txBox="1"/>
            <p:nvPr/>
          </p:nvSpPr>
          <p:spPr>
            <a:xfrm>
              <a:off x="5735790" y="1815664"/>
              <a:ext cx="516378" cy="276999"/>
            </a:xfrm>
            <a:prstGeom prst="rect">
              <a:avLst/>
            </a:prstGeom>
            <a:solidFill>
              <a:schemeClr val="bg2"/>
            </a:solidFill>
            <a:ln w="25400">
              <a:solidFill>
                <a:schemeClr val="tx1"/>
              </a:solidFill>
            </a:ln>
          </p:spPr>
          <p:txBody>
            <a:bodyPr wrap="square" rtlCol="0">
              <a:spAutoFit/>
            </a:bodyPr>
            <a:lstStyle/>
            <a:p>
              <a:r>
                <a:rPr lang="en-GB" sz="1200" dirty="0"/>
                <a:t>ICEs</a:t>
              </a:r>
            </a:p>
          </p:txBody>
        </p:sp>
        <p:sp>
          <p:nvSpPr>
            <p:cNvPr id="9" name="TextBox 8">
              <a:extLst>
                <a:ext uri="{FF2B5EF4-FFF2-40B4-BE49-F238E27FC236}">
                  <a16:creationId xmlns:a16="http://schemas.microsoft.com/office/drawing/2014/main" id="{6536A7A0-F268-488A-80E0-3C2C82C9CD04}"/>
                </a:ext>
              </a:extLst>
            </p:cNvPr>
            <p:cNvSpPr txBox="1"/>
            <p:nvPr/>
          </p:nvSpPr>
          <p:spPr>
            <a:xfrm>
              <a:off x="6906023" y="2776148"/>
              <a:ext cx="914400" cy="461665"/>
            </a:xfrm>
            <a:prstGeom prst="rect">
              <a:avLst/>
            </a:prstGeom>
            <a:solidFill>
              <a:schemeClr val="bg2"/>
            </a:solidFill>
            <a:ln w="25400">
              <a:solidFill>
                <a:schemeClr val="tx1"/>
              </a:solidFill>
            </a:ln>
          </p:spPr>
          <p:txBody>
            <a:bodyPr wrap="square" rtlCol="0">
              <a:spAutoFit/>
            </a:bodyPr>
            <a:lstStyle/>
            <a:p>
              <a:r>
                <a:rPr lang="en-GB" sz="1200" dirty="0"/>
                <a:t>Observed Outcomes</a:t>
              </a:r>
            </a:p>
          </p:txBody>
        </p:sp>
        <p:sp>
          <p:nvSpPr>
            <p:cNvPr id="10" name="Arrow: Right 9">
              <a:extLst>
                <a:ext uri="{FF2B5EF4-FFF2-40B4-BE49-F238E27FC236}">
                  <a16:creationId xmlns:a16="http://schemas.microsoft.com/office/drawing/2014/main" id="{15E0E107-E87F-41F8-8473-921BCAD51F6C}"/>
                </a:ext>
              </a:extLst>
            </p:cNvPr>
            <p:cNvSpPr/>
            <p:nvPr/>
          </p:nvSpPr>
          <p:spPr bwMode="auto">
            <a:xfrm>
              <a:off x="2691728" y="1851670"/>
              <a:ext cx="914400" cy="204991"/>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1" name="Arrow: Right 10">
              <a:extLst>
                <a:ext uri="{FF2B5EF4-FFF2-40B4-BE49-F238E27FC236}">
                  <a16:creationId xmlns:a16="http://schemas.microsoft.com/office/drawing/2014/main" id="{0DD316B1-23D2-4274-AA18-CA99185DFA4F}"/>
                </a:ext>
              </a:extLst>
            </p:cNvPr>
            <p:cNvSpPr/>
            <p:nvPr/>
          </p:nvSpPr>
          <p:spPr bwMode="auto">
            <a:xfrm>
              <a:off x="4731484" y="1851669"/>
              <a:ext cx="914400" cy="204991"/>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2" name="Arrow: Right 11">
              <a:extLst>
                <a:ext uri="{FF2B5EF4-FFF2-40B4-BE49-F238E27FC236}">
                  <a16:creationId xmlns:a16="http://schemas.microsoft.com/office/drawing/2014/main" id="{D0EC4DB7-D2F5-4380-853C-3B251AAB88E7}"/>
                </a:ext>
              </a:extLst>
            </p:cNvPr>
            <p:cNvSpPr/>
            <p:nvPr/>
          </p:nvSpPr>
          <p:spPr bwMode="auto">
            <a:xfrm rot="2694888">
              <a:off x="4128925" y="2316419"/>
              <a:ext cx="827527" cy="221905"/>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0B44929B-FCAF-482A-BB4D-EDF9BA0F10E6}"/>
                </a:ext>
              </a:extLst>
            </p:cNvPr>
            <p:cNvSpPr txBox="1"/>
            <p:nvPr/>
          </p:nvSpPr>
          <p:spPr>
            <a:xfrm>
              <a:off x="4731484" y="2776148"/>
              <a:ext cx="1303548" cy="276999"/>
            </a:xfrm>
            <a:prstGeom prst="rect">
              <a:avLst/>
            </a:prstGeom>
            <a:solidFill>
              <a:schemeClr val="bg2"/>
            </a:solidFill>
            <a:ln w="25400">
              <a:solidFill>
                <a:schemeClr val="tx1"/>
              </a:solidFill>
            </a:ln>
          </p:spPr>
          <p:txBody>
            <a:bodyPr wrap="square" rtlCol="0">
              <a:spAutoFit/>
            </a:bodyPr>
            <a:lstStyle/>
            <a:p>
              <a:r>
                <a:rPr lang="en-GB" sz="1200" dirty="0"/>
                <a:t>Patient ‘Health’</a:t>
              </a:r>
            </a:p>
          </p:txBody>
        </p:sp>
        <p:sp>
          <p:nvSpPr>
            <p:cNvPr id="15" name="Arrow: Right 14">
              <a:extLst>
                <a:ext uri="{FF2B5EF4-FFF2-40B4-BE49-F238E27FC236}">
                  <a16:creationId xmlns:a16="http://schemas.microsoft.com/office/drawing/2014/main" id="{65F03177-EC7C-4490-8BAB-D31286B8B47E}"/>
                </a:ext>
              </a:extLst>
            </p:cNvPr>
            <p:cNvSpPr/>
            <p:nvPr/>
          </p:nvSpPr>
          <p:spPr bwMode="auto">
            <a:xfrm>
              <a:off x="2691728" y="2786343"/>
              <a:ext cx="1936811" cy="230800"/>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6" name="Arrow: Left-Right 15">
              <a:extLst>
                <a:ext uri="{FF2B5EF4-FFF2-40B4-BE49-F238E27FC236}">
                  <a16:creationId xmlns:a16="http://schemas.microsoft.com/office/drawing/2014/main" id="{DD853B6E-29F1-429B-9D4E-4CF2C33B0D97}"/>
                </a:ext>
              </a:extLst>
            </p:cNvPr>
            <p:cNvSpPr/>
            <p:nvPr/>
          </p:nvSpPr>
          <p:spPr bwMode="auto">
            <a:xfrm rot="8077422">
              <a:off x="5353231" y="2341638"/>
              <a:ext cx="732908" cy="216024"/>
            </a:xfrm>
            <a:prstGeom prst="lef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7" name="Arrow: Right 16">
              <a:extLst>
                <a:ext uri="{FF2B5EF4-FFF2-40B4-BE49-F238E27FC236}">
                  <a16:creationId xmlns:a16="http://schemas.microsoft.com/office/drawing/2014/main" id="{87054549-A87F-4F23-BA26-0FFB82D4E993}"/>
                </a:ext>
              </a:extLst>
            </p:cNvPr>
            <p:cNvSpPr/>
            <p:nvPr/>
          </p:nvSpPr>
          <p:spPr bwMode="auto">
            <a:xfrm>
              <a:off x="6144871" y="2806637"/>
              <a:ext cx="668582" cy="210505"/>
            </a:xfrm>
            <a:prstGeom prst="rightArrow">
              <a:avLst/>
            </a:prstGeom>
            <a:solidFill>
              <a:srgbClr val="390E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67753827-ABFE-4697-8BDC-EF34F930AFE7}"/>
                </a:ext>
              </a:extLst>
            </p:cNvPr>
            <p:cNvSpPr txBox="1"/>
            <p:nvPr/>
          </p:nvSpPr>
          <p:spPr>
            <a:xfrm>
              <a:off x="6906023" y="1779488"/>
              <a:ext cx="914400" cy="461665"/>
            </a:xfrm>
            <a:prstGeom prst="rect">
              <a:avLst/>
            </a:prstGeom>
            <a:solidFill>
              <a:schemeClr val="tx2">
                <a:lumMod val="20000"/>
                <a:lumOff val="80000"/>
              </a:schemeClr>
            </a:solidFill>
            <a:ln w="25400">
              <a:solidFill>
                <a:schemeClr val="tx1"/>
              </a:solidFill>
            </a:ln>
          </p:spPr>
          <p:txBody>
            <a:bodyPr wrap="square" rtlCol="0">
              <a:spAutoFit/>
            </a:bodyPr>
            <a:lstStyle/>
            <a:p>
              <a:r>
                <a:rPr lang="en-GB" sz="1200" dirty="0"/>
                <a:t>Missing Outcomes</a:t>
              </a:r>
            </a:p>
          </p:txBody>
        </p:sp>
        <p:sp>
          <p:nvSpPr>
            <p:cNvPr id="19" name="Arrow: Right 18">
              <a:extLst>
                <a:ext uri="{FF2B5EF4-FFF2-40B4-BE49-F238E27FC236}">
                  <a16:creationId xmlns:a16="http://schemas.microsoft.com/office/drawing/2014/main" id="{4F888C49-3566-4809-9BB1-8143CBBEE6A3}"/>
                </a:ext>
              </a:extLst>
            </p:cNvPr>
            <p:cNvSpPr/>
            <p:nvPr/>
          </p:nvSpPr>
          <p:spPr bwMode="auto">
            <a:xfrm>
              <a:off x="6342074" y="1755673"/>
              <a:ext cx="471379" cy="40843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sp>
          <p:nvSpPr>
            <p:cNvPr id="20" name="Arrow: Right 19">
              <a:extLst>
                <a:ext uri="{FF2B5EF4-FFF2-40B4-BE49-F238E27FC236}">
                  <a16:creationId xmlns:a16="http://schemas.microsoft.com/office/drawing/2014/main" id="{EF35353B-87B3-4AAB-8351-A1849FE46B8B}"/>
                </a:ext>
              </a:extLst>
            </p:cNvPr>
            <p:cNvSpPr/>
            <p:nvPr/>
          </p:nvSpPr>
          <p:spPr bwMode="auto">
            <a:xfrm rot="19830984">
              <a:off x="6035062" y="2447007"/>
              <a:ext cx="856504" cy="11292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Times New Roman" pitchFamily="18" charset="0"/>
              </a:endParaRPr>
            </a:p>
          </p:txBody>
        </p:sp>
      </p:grpSp>
      <p:sp>
        <p:nvSpPr>
          <p:cNvPr id="21" name="Fußzeilenplatzhalter 3">
            <a:extLst>
              <a:ext uri="{FF2B5EF4-FFF2-40B4-BE49-F238E27FC236}">
                <a16:creationId xmlns:a16="http://schemas.microsoft.com/office/drawing/2014/main" id="{D2165D5F-5A31-4121-A001-D9680DA465C1}"/>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36719466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4"/>
          <p:cNvSpPr txBox="1">
            <a:spLocks noChangeArrowheads="1"/>
          </p:cNvSpPr>
          <p:nvPr/>
        </p:nvSpPr>
        <p:spPr bwMode="auto">
          <a:xfrm>
            <a:off x="673304" y="1913200"/>
            <a:ext cx="784887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a:r>
              <a:rPr lang="en-GB" altLang="en-US" dirty="0">
                <a:solidFill>
                  <a:srgbClr val="390EF2"/>
                </a:solidFill>
                <a:latin typeface="Calibri" panose="020F0502020204030204" pitchFamily="34" charset="0"/>
                <a:cs typeface="Calibri" panose="020F0502020204030204" pitchFamily="34" charset="0"/>
              </a:rPr>
              <a:t>What Principles Should Treatment Policy Estimation Follow?</a:t>
            </a:r>
            <a:endParaRPr lang="en-GB" altLang="en-US" b="0" dirty="0">
              <a:solidFill>
                <a:srgbClr val="390EF2"/>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BBBE0D9B-32B8-4DBD-8FBE-7F26817D03FE}"/>
              </a:ext>
            </a:extLst>
          </p:cNvPr>
          <p:cNvSpPr>
            <a:spLocks noGrp="1" noChangeArrowheads="1"/>
          </p:cNvSpPr>
          <p:nvPr>
            <p:ph type="title"/>
          </p:nvPr>
        </p:nvSpPr>
        <p:spPr>
          <a:xfrm>
            <a:off x="138113" y="214313"/>
            <a:ext cx="9148762" cy="544116"/>
          </a:xfrm>
        </p:spPr>
        <p:txBody>
          <a:bodyPr/>
          <a:lstStyle/>
          <a:p>
            <a:r>
              <a:rPr lang="en-GB" altLang="en-US" b="1" dirty="0">
                <a:latin typeface="Calibri" panose="020F0502020204030204" pitchFamily="34" charset="0"/>
                <a:cs typeface="Calibri" panose="020F0502020204030204" pitchFamily="34" charset="0"/>
              </a:rPr>
              <a:t>Treatment Policy Estimation</a:t>
            </a:r>
            <a:r>
              <a:rPr lang="en-GB" altLang="en-US" dirty="0">
                <a:latin typeface="Calibri" panose="020F0502020204030204" pitchFamily="34" charset="0"/>
                <a:cs typeface="Calibri" panose="020F0502020204030204" pitchFamily="34" charset="0"/>
              </a:rPr>
              <a:t>		</a:t>
            </a:r>
            <a:r>
              <a:rPr lang="en-GB" altLang="en-US" b="1" dirty="0">
                <a:solidFill>
                  <a:srgbClr val="390EF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9241986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8113" y="214313"/>
            <a:ext cx="9148762" cy="544116"/>
          </a:xfrm>
        </p:spPr>
        <p:txBody>
          <a:bodyPr/>
          <a:lstStyle/>
          <a:p>
            <a:r>
              <a:rPr lang="en-GB" altLang="en-US" b="1" dirty="0"/>
              <a:t>Treatment Policy Estimation</a:t>
            </a:r>
            <a:r>
              <a:rPr lang="en-GB" altLang="en-US" dirty="0"/>
              <a:t>	</a:t>
            </a:r>
            <a:r>
              <a:rPr lang="en-GB" altLang="en-US" b="1" dirty="0">
                <a:solidFill>
                  <a:srgbClr val="390EF2"/>
                </a:solidFill>
              </a:rPr>
              <a:t>Key Principles</a:t>
            </a:r>
          </a:p>
        </p:txBody>
      </p:sp>
      <p:sp>
        <p:nvSpPr>
          <p:cNvPr id="13" name="TextBox 12">
            <a:extLst>
              <a:ext uri="{FF2B5EF4-FFF2-40B4-BE49-F238E27FC236}">
                <a16:creationId xmlns:a16="http://schemas.microsoft.com/office/drawing/2014/main" id="{F6CC32D3-EE52-4460-8CCB-95C2EC8AC27F}"/>
              </a:ext>
            </a:extLst>
          </p:cNvPr>
          <p:cNvSpPr txBox="1"/>
          <p:nvPr/>
        </p:nvSpPr>
        <p:spPr>
          <a:xfrm>
            <a:off x="827584" y="1131590"/>
            <a:ext cx="7920880" cy="3970318"/>
          </a:xfrm>
          <a:prstGeom prst="rect">
            <a:avLst/>
          </a:prstGeom>
          <a:noFill/>
        </p:spPr>
        <p:txBody>
          <a:bodyPr wrap="square" rtlCol="0">
            <a:spAutoFit/>
          </a:bodyPr>
          <a:lstStyle/>
          <a:p>
            <a:pPr marL="285750" indent="-285750">
              <a:buFont typeface="Arial" panose="020B0604020202020204" pitchFamily="34" charset="0"/>
              <a:buChar char="•"/>
            </a:pPr>
            <a:endParaRPr lang="en-GB" sz="1400" b="0" dirty="0"/>
          </a:p>
          <a:p>
            <a:pPr marL="285750" indent="-285750">
              <a:buFont typeface="Arial" panose="020B0604020202020204" pitchFamily="34" charset="0"/>
              <a:buChar char="•"/>
            </a:pPr>
            <a:r>
              <a:rPr lang="en-GB" sz="1400" dirty="0">
                <a:solidFill>
                  <a:srgbClr val="390EF2"/>
                </a:solidFill>
              </a:rPr>
              <a:t>The treatment a patient is taking matters</a:t>
            </a:r>
          </a:p>
          <a:p>
            <a:pPr marL="742950" lvl="1" indent="-285750">
              <a:buFont typeface="Arial" panose="020B0604020202020204" pitchFamily="34" charset="0"/>
              <a:buChar char="•"/>
            </a:pPr>
            <a:r>
              <a:rPr lang="en-GB" sz="1400" b="0" dirty="0"/>
              <a:t>Treatment policy includes effects of treatment changing</a:t>
            </a:r>
          </a:p>
          <a:p>
            <a:pPr marL="742950" lvl="1" indent="-285750">
              <a:buFont typeface="Arial" panose="020B0604020202020204" pitchFamily="34" charset="0"/>
              <a:buChar char="•"/>
            </a:pPr>
            <a:r>
              <a:rPr lang="en-GB" sz="1400" b="0" dirty="0"/>
              <a:t>Treatment changes must be allowed to cause a change in outcome</a:t>
            </a:r>
          </a:p>
          <a:p>
            <a:pPr marL="285750" indent="-285750">
              <a:buFont typeface="Arial" panose="020B0604020202020204" pitchFamily="34" charset="0"/>
              <a:buChar char="•"/>
            </a:pPr>
            <a:endParaRPr lang="en-GB" sz="1400" b="0" dirty="0"/>
          </a:p>
          <a:p>
            <a:pPr marL="285750" indent="-285750">
              <a:buFont typeface="Arial" panose="020B0604020202020204" pitchFamily="34" charset="0"/>
              <a:buChar char="•"/>
            </a:pPr>
            <a:endParaRPr lang="en-GB" sz="1400" b="0" dirty="0"/>
          </a:p>
          <a:p>
            <a:pPr marL="285750" indent="-285750">
              <a:buFont typeface="Arial" panose="020B0604020202020204" pitchFamily="34" charset="0"/>
              <a:buChar char="•"/>
            </a:pPr>
            <a:endParaRPr lang="en-GB" sz="1400" b="0" dirty="0"/>
          </a:p>
          <a:p>
            <a:pPr marL="285750" indent="-285750">
              <a:buFont typeface="Arial" panose="020B0604020202020204" pitchFamily="34" charset="0"/>
              <a:buChar char="•"/>
            </a:pPr>
            <a:r>
              <a:rPr lang="en-GB" sz="1400" dirty="0">
                <a:solidFill>
                  <a:srgbClr val="390EF2"/>
                </a:solidFill>
              </a:rPr>
              <a:t>The effect of changing treatment is unknown and of interest</a:t>
            </a:r>
          </a:p>
          <a:p>
            <a:pPr marL="742950" lvl="1" indent="-285750">
              <a:buFont typeface="Arial" panose="020B0604020202020204" pitchFamily="34" charset="0"/>
              <a:buChar char="•"/>
            </a:pPr>
            <a:r>
              <a:rPr lang="en-GB" sz="1400" b="0" dirty="0"/>
              <a:t>Treatment policy is the treatment effect including (particular?) treatment changes</a:t>
            </a:r>
          </a:p>
          <a:p>
            <a:pPr marL="1200150" lvl="2" indent="-285750">
              <a:buFont typeface="Arial" panose="020B0604020202020204" pitchFamily="34" charset="0"/>
              <a:buChar char="•"/>
            </a:pPr>
            <a:r>
              <a:rPr lang="en-GB" sz="1400" b="0" dirty="0"/>
              <a:t>We are trying to *estimate* it!</a:t>
            </a:r>
          </a:p>
          <a:p>
            <a:pPr marL="742950" lvl="1" indent="-285750">
              <a:buFont typeface="Arial" panose="020B0604020202020204" pitchFamily="34" charset="0"/>
              <a:buChar char="•"/>
            </a:pPr>
            <a:r>
              <a:rPr lang="en-GB" sz="1400" b="0" dirty="0"/>
              <a:t>Use composite estimands for ‘bad outcome’ estimation!</a:t>
            </a:r>
          </a:p>
          <a:p>
            <a:pPr marL="742950" lvl="1" indent="-285750">
              <a:buFont typeface="Arial" panose="020B0604020202020204" pitchFamily="34" charset="0"/>
              <a:buChar char="•"/>
            </a:pPr>
            <a:endParaRPr lang="en-GB" sz="1400" b="0" dirty="0"/>
          </a:p>
          <a:p>
            <a:pPr marL="742950" lvl="1" indent="-285750">
              <a:buFont typeface="Arial" panose="020B0604020202020204" pitchFamily="34" charset="0"/>
              <a:buChar char="•"/>
            </a:pPr>
            <a:endParaRPr lang="en-GB" sz="1400" b="0" dirty="0"/>
          </a:p>
          <a:p>
            <a:pPr marL="285750" indent="-285750">
              <a:buFont typeface="Arial" panose="020B0604020202020204" pitchFamily="34" charset="0"/>
              <a:buChar char="•"/>
            </a:pPr>
            <a:endParaRPr lang="en-GB" sz="1400" dirty="0">
              <a:solidFill>
                <a:srgbClr val="390EF2"/>
              </a:solidFill>
            </a:endParaRPr>
          </a:p>
          <a:p>
            <a:pPr marL="285750" indent="-285750">
              <a:buFont typeface="Arial" panose="020B0604020202020204" pitchFamily="34" charset="0"/>
              <a:buChar char="•"/>
            </a:pPr>
            <a:endParaRPr lang="en-GB" sz="1400" dirty="0">
              <a:solidFill>
                <a:srgbClr val="390EF2"/>
              </a:solidFill>
            </a:endParaRPr>
          </a:p>
          <a:p>
            <a:pPr marL="285750" indent="-285750">
              <a:buFont typeface="Arial" panose="020B0604020202020204" pitchFamily="34" charset="0"/>
              <a:buChar char="•"/>
            </a:pPr>
            <a:r>
              <a:rPr lang="en-GB" sz="1400" dirty="0">
                <a:solidFill>
                  <a:srgbClr val="FF0000"/>
                </a:solidFill>
              </a:rPr>
              <a:t>Focus for rest of talk will be on continuous endpoints</a:t>
            </a:r>
          </a:p>
          <a:p>
            <a:pPr marL="742950" lvl="1" indent="-285750">
              <a:buFont typeface="Arial" panose="020B0604020202020204" pitchFamily="34" charset="0"/>
              <a:buChar char="•"/>
            </a:pPr>
            <a:endParaRPr lang="en-GB" sz="1400" b="0" dirty="0"/>
          </a:p>
          <a:p>
            <a:pPr marL="285750" indent="-285750">
              <a:buFont typeface="Arial" panose="020B0604020202020204" pitchFamily="34" charset="0"/>
              <a:buChar char="•"/>
            </a:pPr>
            <a:endParaRPr lang="en-GB" sz="1400" b="0" dirty="0"/>
          </a:p>
        </p:txBody>
      </p:sp>
      <p:sp>
        <p:nvSpPr>
          <p:cNvPr id="4" name="Fußzeilenplatzhalter 3">
            <a:extLst>
              <a:ext uri="{FF2B5EF4-FFF2-40B4-BE49-F238E27FC236}">
                <a16:creationId xmlns:a16="http://schemas.microsoft.com/office/drawing/2014/main" id="{107D6D83-D587-48B0-B0A4-7B0C2B2EC69A}"/>
              </a:ext>
            </a:extLst>
          </p:cNvPr>
          <p:cNvSpPr txBox="1">
            <a:spLocks/>
          </p:cNvSpPr>
          <p:nvPr/>
        </p:nvSpPr>
        <p:spPr>
          <a:xfrm>
            <a:off x="467544" y="4929187"/>
            <a:ext cx="8064896" cy="214313"/>
          </a:xfrm>
          <a:prstGeom prst="rect">
            <a:avLst/>
          </a:prstGeom>
        </p:spPr>
        <p:txBody>
          <a:bodyPr/>
          <a:lstStyle>
            <a:defPPr>
              <a:defRPr lang="en-GB"/>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a:lstStyle>
          <a:p>
            <a:r>
              <a:rPr lang="en-GB" sz="800" dirty="0">
                <a:solidFill>
                  <a:srgbClr val="86AAF2"/>
                </a:solidFill>
              </a:rPr>
              <a:t>The Practicalities of Treatment Policy Estimation; James Bell, 5</a:t>
            </a:r>
            <a:r>
              <a:rPr lang="en-GB" sz="800" baseline="30000" dirty="0">
                <a:solidFill>
                  <a:srgbClr val="86AAF2"/>
                </a:solidFill>
              </a:rPr>
              <a:t>th</a:t>
            </a:r>
            <a:r>
              <a:rPr lang="en-GB" sz="800" dirty="0">
                <a:solidFill>
                  <a:srgbClr val="86AAF2"/>
                </a:solidFill>
              </a:rPr>
              <a:t> May 2021</a:t>
            </a:r>
          </a:p>
        </p:txBody>
      </p:sp>
    </p:spTree>
    <p:extLst>
      <p:ext uri="{BB962C8B-B14F-4D97-AF65-F5344CB8AC3E}">
        <p14:creationId xmlns:p14="http://schemas.microsoft.com/office/powerpoint/2010/main" val="2324040674"/>
      </p:ext>
    </p:extLst>
  </p:cSld>
  <p:clrMapOvr>
    <a:masterClrMapping/>
  </p:clrMapOvr>
  <p:transition/>
</p:sld>
</file>

<file path=ppt/theme/theme1.xml><?xml version="1.0" encoding="utf-8"?>
<a:theme xmlns:a="http://schemas.openxmlformats.org/drawingml/2006/main" name="PHARMA.Ext.3">
  <a:themeElements>
    <a:clrScheme name="PHARMA.Ext.3 1">
      <a:dk1>
        <a:srgbClr val="000000"/>
      </a:dk1>
      <a:lt1>
        <a:srgbClr val="FFFFFF"/>
      </a:lt1>
      <a:dk2>
        <a:srgbClr val="8E011C"/>
      </a:dk2>
      <a:lt2>
        <a:srgbClr val="FFFFB5"/>
      </a:lt2>
      <a:accent1>
        <a:srgbClr val="1E546C"/>
      </a:accent1>
      <a:accent2>
        <a:srgbClr val="E2B11E"/>
      </a:accent2>
      <a:accent3>
        <a:srgbClr val="FFFFFF"/>
      </a:accent3>
      <a:accent4>
        <a:srgbClr val="000000"/>
      </a:accent4>
      <a:accent5>
        <a:srgbClr val="ABB3BA"/>
      </a:accent5>
      <a:accent6>
        <a:srgbClr val="CDA01A"/>
      </a:accent6>
      <a:hlink>
        <a:srgbClr val="44857D"/>
      </a:hlink>
      <a:folHlink>
        <a:srgbClr val="CCC5AB"/>
      </a:folHlink>
    </a:clrScheme>
    <a:fontScheme name="PHARMA.Ext.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ARMA.Ext.3 1">
        <a:dk1>
          <a:srgbClr val="000000"/>
        </a:dk1>
        <a:lt1>
          <a:srgbClr val="FFFFFF"/>
        </a:lt1>
        <a:dk2>
          <a:srgbClr val="8E011C"/>
        </a:dk2>
        <a:lt2>
          <a:srgbClr val="FFFFB5"/>
        </a:lt2>
        <a:accent1>
          <a:srgbClr val="1E546C"/>
        </a:accent1>
        <a:accent2>
          <a:srgbClr val="E2B11E"/>
        </a:accent2>
        <a:accent3>
          <a:srgbClr val="FFFFFF"/>
        </a:accent3>
        <a:accent4>
          <a:srgbClr val="000000"/>
        </a:accent4>
        <a:accent5>
          <a:srgbClr val="ABB3BA"/>
        </a:accent5>
        <a:accent6>
          <a:srgbClr val="CDA01A"/>
        </a:accent6>
        <a:hlink>
          <a:srgbClr val="44857D"/>
        </a:hlink>
        <a:folHlink>
          <a:srgbClr val="CCC5A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33a157886c7bcb7e4fc7b4eed5e22b01">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f64eae8156717066204b42416de4f98b"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3235AC-D8AE-45E7-8768-F96CE3314B40}"/>
</file>

<file path=customXml/itemProps2.xml><?xml version="1.0" encoding="utf-8"?>
<ds:datastoreItem xmlns:ds="http://schemas.openxmlformats.org/officeDocument/2006/customXml" ds:itemID="{80934B85-0688-4D20-ADA2-FED9A832AF56}">
  <ds:schemaRefs>
    <ds:schemaRef ds:uri="http://schemas.microsoft.com/sharepoint/v3/contenttype/forms"/>
  </ds:schemaRefs>
</ds:datastoreItem>
</file>

<file path=customXml/itemProps3.xml><?xml version="1.0" encoding="utf-8"?>
<ds:datastoreItem xmlns:ds="http://schemas.openxmlformats.org/officeDocument/2006/customXml" ds:itemID="{E436445E-AB52-4E15-935F-9561E80C390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3074</Words>
  <Application>Microsoft Office PowerPoint</Application>
  <PresentationFormat>On-screen Show (16:9)</PresentationFormat>
  <Paragraphs>526</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Cambria Math</vt:lpstr>
      <vt:lpstr>Courier New</vt:lpstr>
      <vt:lpstr>Times New Roman</vt:lpstr>
      <vt:lpstr>Wingdings</vt:lpstr>
      <vt:lpstr>PHARMA.Ext.3</vt:lpstr>
      <vt:lpstr>PowerPoint Presentation</vt:lpstr>
      <vt:lpstr>Treatment Policy Estimation    Introduction</vt:lpstr>
      <vt:lpstr>Treatment Policy Estimation    </vt:lpstr>
      <vt:lpstr>Treatment Policy Estimation   Introduction</vt:lpstr>
      <vt:lpstr>Treatment Policy Estimation  ICE Mediation</vt:lpstr>
      <vt:lpstr>Treatment Policy Estimation  Missingness</vt:lpstr>
      <vt:lpstr>Treatment Policy Estimation  ICE Mediation</vt:lpstr>
      <vt:lpstr>Treatment Policy Estimation    </vt:lpstr>
      <vt:lpstr>Treatment Policy Estimation Key Principles</vt:lpstr>
      <vt:lpstr>Treatment Policy Estimation    </vt:lpstr>
      <vt:lpstr>Treatment Policy Estimation Estimation Options</vt:lpstr>
      <vt:lpstr>Treatment Policy Estimation    </vt:lpstr>
      <vt:lpstr>Treatment Policy Estimation All-Data MMRM</vt:lpstr>
      <vt:lpstr>Treatment Policy Estimation    </vt:lpstr>
      <vt:lpstr>Treatment Policy Estimation   Control-Based ML/MI</vt:lpstr>
      <vt:lpstr>Treatment Policy Estimation   Control-Based ML/MI</vt:lpstr>
      <vt:lpstr>Treatment Policy Estimation    </vt:lpstr>
      <vt:lpstr>Treatment Policy Estimation Off-Trt Methods</vt:lpstr>
      <vt:lpstr>Treatment Policy Estimation    </vt:lpstr>
      <vt:lpstr>Treatment Policy Estimation  Off-Trt ML Approaches</vt:lpstr>
      <vt:lpstr>Treatment Policy Estimation    </vt:lpstr>
      <vt:lpstr>Treatment Policy Estimation   Simple Model</vt:lpstr>
      <vt:lpstr>Treatment Policy Estimation  Off-Trt Only Models</vt:lpstr>
      <vt:lpstr>Treatment Policy Estimation   Residual Model</vt:lpstr>
      <vt:lpstr>Treatment Policy Estimation   Indicator Model</vt:lpstr>
      <vt:lpstr>Treatment Policy Estimation    </vt:lpstr>
      <vt:lpstr>Treatment Policy Estimation How Much Data?</vt:lpstr>
      <vt:lpstr>Treatment Policy Estimation Variance Inflation</vt:lpstr>
      <vt:lpstr>Treatment Policy Estimation    </vt:lpstr>
      <vt:lpstr>Treatment Policy Estimation Data Collection</vt:lpstr>
      <vt:lpstr>Treatment Policy Estimation    </vt:lpstr>
      <vt:lpstr>Treatment Policy Estimation Sample Size</vt:lpstr>
      <vt:lpstr>Treatment Policy Estimation SS Illustration</vt:lpstr>
      <vt:lpstr>Treatment Policy Estimation  Conclusions</vt:lpstr>
      <vt:lpstr>Treatment Policy Estimation  Acknowledgements</vt:lpstr>
    </vt:vector>
  </TitlesOfParts>
  <Company>Prosidion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Presentation 2013</dc:title>
  <dc:creator>James Bell</dc:creator>
  <cp:lastModifiedBy>zxBIB Bell,Dr.,James (MED BDS) EXTERNAL</cp:lastModifiedBy>
  <cp:revision>529</cp:revision>
  <dcterms:created xsi:type="dcterms:W3CDTF">2010-11-09T17:31:40Z</dcterms:created>
  <dcterms:modified xsi:type="dcterms:W3CDTF">2021-04-30T08:56:21Z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