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s/slide26.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25.xml" ContentType="application/vnd.openxmlformats-officedocument.presentationml.slide+xml"/>
  <Override PartName="/ppt/slides/slide5.xml" ContentType="application/vnd.openxmlformats-officedocument.presentationml.slide+xml"/>
  <Override PartName="/ppt/slides/slide7.xml" ContentType="application/vnd.openxmlformats-officedocument.presentationml.slide+xml"/>
  <Override PartName="/ppt/slides/slide4.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notesSlides/notesSlide4.xml" ContentType="application/vnd.openxmlformats-officedocument.presentationml.notesSlid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notesSlides/notesSlide3.xml" ContentType="application/vnd.openxmlformats-officedocument.presentationml.notes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notesSlides/notesSlide5.xml" ContentType="application/vnd.openxmlformats-officedocument.presentationml.notesSlide+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handoutMasters/handoutMaster1.xml" ContentType="application/vnd.openxmlformats-officedocument.presentationml.handout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55" r:id="rId1"/>
  </p:sldMasterIdLst>
  <p:notesMasterIdLst>
    <p:notesMasterId r:id="rId33"/>
  </p:notesMasterIdLst>
  <p:handoutMasterIdLst>
    <p:handoutMasterId r:id="rId34"/>
  </p:handoutMasterIdLst>
  <p:sldIdLst>
    <p:sldId id="256" r:id="rId2"/>
    <p:sldId id="257" r:id="rId3"/>
    <p:sldId id="302" r:id="rId4"/>
    <p:sldId id="269" r:id="rId5"/>
    <p:sldId id="293" r:id="rId6"/>
    <p:sldId id="294" r:id="rId7"/>
    <p:sldId id="295" r:id="rId8"/>
    <p:sldId id="283" r:id="rId9"/>
    <p:sldId id="287" r:id="rId10"/>
    <p:sldId id="296" r:id="rId11"/>
    <p:sldId id="297" r:id="rId12"/>
    <p:sldId id="298" r:id="rId13"/>
    <p:sldId id="288" r:id="rId14"/>
    <p:sldId id="270" r:id="rId15"/>
    <p:sldId id="271" r:id="rId16"/>
    <p:sldId id="272" r:id="rId17"/>
    <p:sldId id="273" r:id="rId18"/>
    <p:sldId id="275" r:id="rId19"/>
    <p:sldId id="280" r:id="rId20"/>
    <p:sldId id="281" r:id="rId21"/>
    <p:sldId id="286" r:id="rId22"/>
    <p:sldId id="282" r:id="rId23"/>
    <p:sldId id="274" r:id="rId24"/>
    <p:sldId id="276" r:id="rId25"/>
    <p:sldId id="300" r:id="rId26"/>
    <p:sldId id="303" r:id="rId27"/>
    <p:sldId id="304" r:id="rId28"/>
    <p:sldId id="305" r:id="rId29"/>
    <p:sldId id="307" r:id="rId30"/>
    <p:sldId id="306" r:id="rId31"/>
    <p:sldId id="258" r:id="rId32"/>
  </p:sldIdLst>
  <p:sldSz cx="9144000" cy="5143500" type="screen16x9"/>
  <p:notesSz cx="6858000" cy="9144000"/>
  <p:defaultTextStyle>
    <a:defPPr>
      <a:defRPr lang="en-GB"/>
    </a:defPPr>
    <a:lvl1pPr algn="ctr" rtl="0" fontAlgn="base">
      <a:lnSpc>
        <a:spcPct val="120000"/>
      </a:lnSpc>
      <a:spcBef>
        <a:spcPct val="0"/>
      </a:spcBef>
      <a:spcAft>
        <a:spcPct val="0"/>
      </a:spcAft>
      <a:defRPr sz="1600" kern="1200">
        <a:solidFill>
          <a:srgbClr val="000000"/>
        </a:solidFill>
        <a:latin typeface="Verdana" pitchFamily="34" charset="0"/>
        <a:ea typeface="+mn-ea"/>
        <a:cs typeface="Arial" charset="0"/>
      </a:defRPr>
    </a:lvl1pPr>
    <a:lvl2pPr marL="457200" algn="ctr" rtl="0" fontAlgn="base">
      <a:lnSpc>
        <a:spcPct val="120000"/>
      </a:lnSpc>
      <a:spcBef>
        <a:spcPct val="0"/>
      </a:spcBef>
      <a:spcAft>
        <a:spcPct val="0"/>
      </a:spcAft>
      <a:defRPr sz="1600" kern="1200">
        <a:solidFill>
          <a:srgbClr val="000000"/>
        </a:solidFill>
        <a:latin typeface="Verdana" pitchFamily="34" charset="0"/>
        <a:ea typeface="+mn-ea"/>
        <a:cs typeface="Arial" charset="0"/>
      </a:defRPr>
    </a:lvl2pPr>
    <a:lvl3pPr marL="914400" algn="ctr" rtl="0" fontAlgn="base">
      <a:lnSpc>
        <a:spcPct val="120000"/>
      </a:lnSpc>
      <a:spcBef>
        <a:spcPct val="0"/>
      </a:spcBef>
      <a:spcAft>
        <a:spcPct val="0"/>
      </a:spcAft>
      <a:defRPr sz="1600" kern="1200">
        <a:solidFill>
          <a:srgbClr val="000000"/>
        </a:solidFill>
        <a:latin typeface="Verdana" pitchFamily="34" charset="0"/>
        <a:ea typeface="+mn-ea"/>
        <a:cs typeface="Arial" charset="0"/>
      </a:defRPr>
    </a:lvl3pPr>
    <a:lvl4pPr marL="1371600" algn="ctr" rtl="0" fontAlgn="base">
      <a:lnSpc>
        <a:spcPct val="120000"/>
      </a:lnSpc>
      <a:spcBef>
        <a:spcPct val="0"/>
      </a:spcBef>
      <a:spcAft>
        <a:spcPct val="0"/>
      </a:spcAft>
      <a:defRPr sz="1600" kern="1200">
        <a:solidFill>
          <a:srgbClr val="000000"/>
        </a:solidFill>
        <a:latin typeface="Verdana" pitchFamily="34" charset="0"/>
        <a:ea typeface="+mn-ea"/>
        <a:cs typeface="Arial" charset="0"/>
      </a:defRPr>
    </a:lvl4pPr>
    <a:lvl5pPr marL="1828800" algn="ctr" rtl="0" fontAlgn="base">
      <a:lnSpc>
        <a:spcPct val="120000"/>
      </a:lnSpc>
      <a:spcBef>
        <a:spcPct val="0"/>
      </a:spcBef>
      <a:spcAft>
        <a:spcPct val="0"/>
      </a:spcAft>
      <a:defRPr sz="1600" kern="1200">
        <a:solidFill>
          <a:srgbClr val="000000"/>
        </a:solidFill>
        <a:latin typeface="Verdana" pitchFamily="34" charset="0"/>
        <a:ea typeface="+mn-ea"/>
        <a:cs typeface="Arial" charset="0"/>
      </a:defRPr>
    </a:lvl5pPr>
    <a:lvl6pPr marL="2286000" algn="l" defTabSz="914400" rtl="0" eaLnBrk="1" latinLnBrk="0" hangingPunct="1">
      <a:defRPr sz="1600" kern="1200">
        <a:solidFill>
          <a:srgbClr val="000000"/>
        </a:solidFill>
        <a:latin typeface="Verdana" pitchFamily="34" charset="0"/>
        <a:ea typeface="+mn-ea"/>
        <a:cs typeface="Arial" charset="0"/>
      </a:defRPr>
    </a:lvl6pPr>
    <a:lvl7pPr marL="2743200" algn="l" defTabSz="914400" rtl="0" eaLnBrk="1" latinLnBrk="0" hangingPunct="1">
      <a:defRPr sz="1600" kern="1200">
        <a:solidFill>
          <a:srgbClr val="000000"/>
        </a:solidFill>
        <a:latin typeface="Verdana" pitchFamily="34" charset="0"/>
        <a:ea typeface="+mn-ea"/>
        <a:cs typeface="Arial" charset="0"/>
      </a:defRPr>
    </a:lvl7pPr>
    <a:lvl8pPr marL="3200400" algn="l" defTabSz="914400" rtl="0" eaLnBrk="1" latinLnBrk="0" hangingPunct="1">
      <a:defRPr sz="1600" kern="1200">
        <a:solidFill>
          <a:srgbClr val="000000"/>
        </a:solidFill>
        <a:latin typeface="Verdana" pitchFamily="34" charset="0"/>
        <a:ea typeface="+mn-ea"/>
        <a:cs typeface="Arial" charset="0"/>
      </a:defRPr>
    </a:lvl8pPr>
    <a:lvl9pPr marL="3657600" algn="l" defTabSz="914400" rtl="0" eaLnBrk="1" latinLnBrk="0" hangingPunct="1">
      <a:defRPr sz="1600" kern="1200">
        <a:solidFill>
          <a:srgbClr val="000000"/>
        </a:solidFill>
        <a:latin typeface="Verdana" pitchFamily="34" charset="0"/>
        <a:ea typeface="+mn-ea"/>
        <a:cs typeface="Arial" charset="0"/>
      </a:defRPr>
    </a:lvl9pPr>
  </p:defaultTextStyle>
  <p:extLst>
    <p:ext uri="{521415D9-36F7-43E2-AB2F-B90AF26B5E84}">
      <p14:sectionLst xmlns:p14="http://schemas.microsoft.com/office/powerpoint/2010/main">
        <p14:section name="Default Section" id="{32CCECCF-00E8-4D71-96B5-D0A9BDB871D8}">
          <p14:sldIdLst>
            <p14:sldId id="256"/>
            <p14:sldId id="257"/>
            <p14:sldId id="302"/>
            <p14:sldId id="269"/>
            <p14:sldId id="293"/>
            <p14:sldId id="294"/>
            <p14:sldId id="295"/>
            <p14:sldId id="283"/>
            <p14:sldId id="287"/>
            <p14:sldId id="296"/>
            <p14:sldId id="297"/>
            <p14:sldId id="298"/>
            <p14:sldId id="288"/>
            <p14:sldId id="270"/>
            <p14:sldId id="271"/>
            <p14:sldId id="272"/>
            <p14:sldId id="273"/>
            <p14:sldId id="275"/>
            <p14:sldId id="280"/>
            <p14:sldId id="281"/>
            <p14:sldId id="286"/>
            <p14:sldId id="282"/>
            <p14:sldId id="274"/>
            <p14:sldId id="276"/>
            <p14:sldId id="300"/>
            <p14:sldId id="303"/>
            <p14:sldId id="304"/>
            <p14:sldId id="305"/>
            <p14:sldId id="307"/>
            <p14:sldId id="306"/>
          </p14:sldIdLst>
        </p14:section>
        <p14:section name="Untitled Section" id="{FC21EBC2-1014-4DF6-BC9C-B268E553B47C}">
          <p14:sldIdLst>
            <p14:sldId id="258"/>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99"/>
    <a:srgbClr val="6D6F71"/>
    <a:srgbClr val="0098DB"/>
    <a:srgbClr val="005172"/>
    <a:srgbClr val="FECB00"/>
    <a:srgbClr val="000000"/>
    <a:srgbClr val="CAE8F3"/>
    <a:srgbClr val="FFFFFF"/>
    <a:srgbClr val="5CC2DC"/>
    <a:srgbClr val="009BB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3" autoAdjust="0"/>
    <p:restoredTop sz="91543" autoAdjust="0"/>
  </p:normalViewPr>
  <p:slideViewPr>
    <p:cSldViewPr snapToObjects="1">
      <p:cViewPr>
        <p:scale>
          <a:sx n="100" d="100"/>
          <a:sy n="100" d="100"/>
        </p:scale>
        <p:origin x="-1944" y="-780"/>
      </p:cViewPr>
      <p:guideLst>
        <p:guide orient="horz" pos="1620"/>
        <p:guide pos="2880"/>
        <p:guide pos="5103"/>
        <p:guide pos="226"/>
        <p:guide pos="5533"/>
        <p:guide pos="4087"/>
      </p:guideLst>
    </p:cSldViewPr>
  </p:slideViewPr>
  <p:notesTextViewPr>
    <p:cViewPr>
      <p:scale>
        <a:sx n="100" d="100"/>
        <a:sy n="100" d="100"/>
      </p:scale>
      <p:origin x="0" y="0"/>
    </p:cViewPr>
  </p:notesTextViewPr>
  <p:sorterViewPr>
    <p:cViewPr>
      <p:scale>
        <a:sx n="100" d="100"/>
        <a:sy n="100" d="100"/>
      </p:scale>
      <p:origin x="0" y="0"/>
    </p:cViewPr>
  </p:sorterViewPr>
  <p:notesViewPr>
    <p:cSldViewPr snapToObjects="1">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ustomXml" Target="../customXml/item1.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40"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lnSpc>
                <a:spcPct val="100000"/>
              </a:lnSpc>
              <a:defRPr sz="1200">
                <a:solidFill>
                  <a:schemeClr val="tx1"/>
                </a:solidFill>
              </a:defRPr>
            </a:lvl1pPr>
          </a:lstStyle>
          <a:p>
            <a:endParaRPr lang="en-GB" altLang="en-US"/>
          </a:p>
        </p:txBody>
      </p:sp>
      <p:sp>
        <p:nvSpPr>
          <p:cNvPr id="4099"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lnSpc>
                <a:spcPct val="100000"/>
              </a:lnSpc>
              <a:defRPr sz="1200">
                <a:solidFill>
                  <a:schemeClr val="tx1"/>
                </a:solidFill>
              </a:defRPr>
            </a:lvl1pPr>
          </a:lstStyle>
          <a:p>
            <a:fld id="{FA1CAAB3-532B-4C74-8D31-3CDB4E289171}" type="datetime4">
              <a:rPr lang="en-GB" altLang="en-US"/>
              <a:pPr/>
              <a:t>07 November 2019</a:t>
            </a:fld>
            <a:endParaRPr lang="en-GB" altLang="en-US"/>
          </a:p>
        </p:txBody>
      </p:sp>
      <p:sp>
        <p:nvSpPr>
          <p:cNvPr id="4100"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lnSpc>
                <a:spcPct val="100000"/>
              </a:lnSpc>
              <a:defRPr sz="1200">
                <a:solidFill>
                  <a:schemeClr val="tx1"/>
                </a:solidFill>
              </a:defRPr>
            </a:lvl1pPr>
          </a:lstStyle>
          <a:p>
            <a:endParaRPr lang="en-GB" altLang="en-US"/>
          </a:p>
        </p:txBody>
      </p:sp>
      <p:sp>
        <p:nvSpPr>
          <p:cNvPr id="4101"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lnSpc>
                <a:spcPct val="100000"/>
              </a:lnSpc>
              <a:defRPr sz="1200">
                <a:solidFill>
                  <a:schemeClr val="tx1"/>
                </a:solidFill>
              </a:defRPr>
            </a:lvl1pPr>
          </a:lstStyle>
          <a:p>
            <a:fld id="{1A0BEC45-4E11-4E40-824D-4E1EC3ED46F0}" type="slidenum">
              <a:rPr lang="en-GB" altLang="en-US"/>
              <a:pPr/>
              <a:t>‹#›</a:t>
            </a:fld>
            <a:endParaRPr lang="en-GB" altLang="en-US"/>
          </a:p>
        </p:txBody>
      </p:sp>
    </p:spTree>
    <p:extLst>
      <p:ext uri="{BB962C8B-B14F-4D97-AF65-F5344CB8AC3E}">
        <p14:creationId xmlns:p14="http://schemas.microsoft.com/office/powerpoint/2010/main" val="14664888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lnSpc>
                <a:spcPct val="100000"/>
              </a:lnSpc>
              <a:defRPr sz="1200">
                <a:solidFill>
                  <a:schemeClr val="tx1"/>
                </a:solidFill>
              </a:defRPr>
            </a:lvl1pPr>
          </a:lstStyle>
          <a:p>
            <a:endParaRPr lang="en-GB" altLang="en-US"/>
          </a:p>
        </p:txBody>
      </p:sp>
      <p:sp>
        <p:nvSpPr>
          <p:cNvPr id="307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lnSpc>
                <a:spcPct val="100000"/>
              </a:lnSpc>
              <a:defRPr sz="1200">
                <a:solidFill>
                  <a:schemeClr val="tx1"/>
                </a:solidFill>
              </a:defRPr>
            </a:lvl1pPr>
          </a:lstStyle>
          <a:p>
            <a:fld id="{6A4E70EA-DB5A-47B3-9A98-DE37E28F1233}" type="datetime4">
              <a:rPr lang="en-GB" altLang="en-US"/>
              <a:pPr/>
              <a:t>07 November 2019</a:t>
            </a:fld>
            <a:endParaRPr lang="en-GB" altLang="en-US"/>
          </a:p>
        </p:txBody>
      </p:sp>
      <p:sp>
        <p:nvSpPr>
          <p:cNvPr id="307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lnSpc>
                <a:spcPct val="100000"/>
              </a:lnSpc>
              <a:defRPr sz="1200">
                <a:solidFill>
                  <a:schemeClr val="tx1"/>
                </a:solidFill>
              </a:defRPr>
            </a:lvl1pPr>
          </a:lstStyle>
          <a:p>
            <a:endParaRPr lang="en-GB" alt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lnSpc>
                <a:spcPct val="100000"/>
              </a:lnSpc>
              <a:defRPr sz="1200">
                <a:solidFill>
                  <a:schemeClr val="tx1"/>
                </a:solidFill>
              </a:defRPr>
            </a:lvl1pPr>
          </a:lstStyle>
          <a:p>
            <a:fld id="{B671AA26-52C0-48E5-AF9E-6206494C8AD5}" type="slidenum">
              <a:rPr lang="en-GB" altLang="en-US"/>
              <a:pPr/>
              <a:t>‹#›</a:t>
            </a:fld>
            <a:endParaRPr lang="en-GB" altLang="en-US"/>
          </a:p>
        </p:txBody>
      </p:sp>
    </p:spTree>
    <p:extLst>
      <p:ext uri="{BB962C8B-B14F-4D97-AF65-F5344CB8AC3E}">
        <p14:creationId xmlns:p14="http://schemas.microsoft.com/office/powerpoint/2010/main" val="3453490069"/>
      </p:ext>
    </p:extLst>
  </p:cSld>
  <p:clrMap bg1="lt1" tx1="dk1" bg2="lt2" tx2="dk2" accent1="accent1" accent2="accent2" accent3="accent3" accent4="accent4" accent5="accent5" accent6="accent6" hlink="hlink" folHlink="folHlink"/>
  <p:hf hdr="0" ftr="0"/>
  <p:notesStyle>
    <a:lvl1pPr algn="l" rtl="0" fontAlgn="base">
      <a:spcBef>
        <a:spcPct val="30000"/>
      </a:spcBef>
      <a:spcAft>
        <a:spcPct val="0"/>
      </a:spcAft>
      <a:defRPr sz="1200" kern="1200">
        <a:solidFill>
          <a:schemeClr val="tx1"/>
        </a:solidFill>
        <a:latin typeface="Verdana" pitchFamily="34" charset="0"/>
        <a:ea typeface="+mn-ea"/>
        <a:cs typeface="+mn-cs"/>
      </a:defRPr>
    </a:lvl1pPr>
    <a:lvl2pPr marL="457200" algn="l" rtl="0" fontAlgn="base">
      <a:spcBef>
        <a:spcPct val="30000"/>
      </a:spcBef>
      <a:spcAft>
        <a:spcPct val="0"/>
      </a:spcAft>
      <a:defRPr sz="1200" kern="1200">
        <a:solidFill>
          <a:schemeClr val="tx1"/>
        </a:solidFill>
        <a:latin typeface="Verdana" pitchFamily="34" charset="0"/>
        <a:ea typeface="+mn-ea"/>
        <a:cs typeface="+mn-cs"/>
      </a:defRPr>
    </a:lvl2pPr>
    <a:lvl3pPr marL="914400" algn="l" rtl="0" fontAlgn="base">
      <a:spcBef>
        <a:spcPct val="30000"/>
      </a:spcBef>
      <a:spcAft>
        <a:spcPct val="0"/>
      </a:spcAft>
      <a:defRPr sz="1200" kern="1200">
        <a:solidFill>
          <a:schemeClr val="tx1"/>
        </a:solidFill>
        <a:latin typeface="Verdana" pitchFamily="34" charset="0"/>
        <a:ea typeface="+mn-ea"/>
        <a:cs typeface="+mn-cs"/>
      </a:defRPr>
    </a:lvl3pPr>
    <a:lvl4pPr marL="1371600" algn="l" rtl="0" fontAlgn="base">
      <a:spcBef>
        <a:spcPct val="30000"/>
      </a:spcBef>
      <a:spcAft>
        <a:spcPct val="0"/>
      </a:spcAft>
      <a:defRPr sz="1200" kern="1200">
        <a:solidFill>
          <a:schemeClr val="tx1"/>
        </a:solidFill>
        <a:latin typeface="Verdana" pitchFamily="34" charset="0"/>
        <a:ea typeface="+mn-ea"/>
        <a:cs typeface="+mn-cs"/>
      </a:defRPr>
    </a:lvl4pPr>
    <a:lvl5pPr marL="1828800" algn="l" rtl="0" fontAlgn="base">
      <a:spcBef>
        <a:spcPct val="30000"/>
      </a:spcBef>
      <a:spcAft>
        <a:spcPct val="0"/>
      </a:spcAft>
      <a:defRPr sz="1200" kern="1200">
        <a:solidFill>
          <a:schemeClr val="tx1"/>
        </a:solidFill>
        <a:latin typeface="Verdana"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Date Placeholder 3"/>
          <p:cNvSpPr>
            <a:spLocks noGrp="1"/>
          </p:cNvSpPr>
          <p:nvPr>
            <p:ph type="dt" idx="10"/>
          </p:nvPr>
        </p:nvSpPr>
        <p:spPr/>
        <p:txBody>
          <a:bodyPr/>
          <a:lstStyle/>
          <a:p>
            <a:fld id="{6A4E70EA-DB5A-47B3-9A98-DE37E28F1233}" type="datetime4">
              <a:rPr lang="en-GB" altLang="en-US" smtClean="0"/>
              <a:pPr/>
              <a:t>07 November 2019</a:t>
            </a:fld>
            <a:endParaRPr lang="en-GB" altLang="en-US"/>
          </a:p>
        </p:txBody>
      </p:sp>
      <p:sp>
        <p:nvSpPr>
          <p:cNvPr id="5" name="Slide Number Placeholder 4"/>
          <p:cNvSpPr>
            <a:spLocks noGrp="1"/>
          </p:cNvSpPr>
          <p:nvPr>
            <p:ph type="sldNum" sz="quarter" idx="11"/>
          </p:nvPr>
        </p:nvSpPr>
        <p:spPr/>
        <p:txBody>
          <a:bodyPr/>
          <a:lstStyle/>
          <a:p>
            <a:fld id="{B671AA26-52C0-48E5-AF9E-6206494C8AD5}" type="slidenum">
              <a:rPr lang="en-GB" altLang="en-US" smtClean="0"/>
              <a:pPr/>
              <a:t>0</a:t>
            </a:fld>
            <a:endParaRPr lang="en-GB" altLang="en-US"/>
          </a:p>
        </p:txBody>
      </p:sp>
    </p:spTree>
    <p:extLst>
      <p:ext uri="{BB962C8B-B14F-4D97-AF65-F5344CB8AC3E}">
        <p14:creationId xmlns:p14="http://schemas.microsoft.com/office/powerpoint/2010/main" val="26949501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Date Placeholder 3"/>
          <p:cNvSpPr>
            <a:spLocks noGrp="1"/>
          </p:cNvSpPr>
          <p:nvPr>
            <p:ph type="dt" idx="10"/>
          </p:nvPr>
        </p:nvSpPr>
        <p:spPr/>
        <p:txBody>
          <a:bodyPr/>
          <a:lstStyle/>
          <a:p>
            <a:fld id="{6A4E70EA-DB5A-47B3-9A98-DE37E28F1233}" type="datetime4">
              <a:rPr lang="en-GB" altLang="en-US" smtClean="0"/>
              <a:pPr/>
              <a:t>07 November 2019</a:t>
            </a:fld>
            <a:endParaRPr lang="en-GB" altLang="en-US"/>
          </a:p>
        </p:txBody>
      </p:sp>
      <p:sp>
        <p:nvSpPr>
          <p:cNvPr id="5" name="Slide Number Placeholder 4"/>
          <p:cNvSpPr>
            <a:spLocks noGrp="1"/>
          </p:cNvSpPr>
          <p:nvPr>
            <p:ph type="sldNum" sz="quarter" idx="11"/>
          </p:nvPr>
        </p:nvSpPr>
        <p:spPr/>
        <p:txBody>
          <a:bodyPr/>
          <a:lstStyle/>
          <a:p>
            <a:fld id="{B671AA26-52C0-48E5-AF9E-6206494C8AD5}" type="slidenum">
              <a:rPr lang="en-GB" altLang="en-US" smtClean="0"/>
              <a:pPr/>
              <a:t>1</a:t>
            </a:fld>
            <a:endParaRPr lang="en-GB" altLang="en-US"/>
          </a:p>
        </p:txBody>
      </p:sp>
    </p:spTree>
    <p:extLst>
      <p:ext uri="{BB962C8B-B14F-4D97-AF65-F5344CB8AC3E}">
        <p14:creationId xmlns:p14="http://schemas.microsoft.com/office/powerpoint/2010/main" val="39392294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Different N are due to the cut-point of the data for </a:t>
            </a:r>
            <a:r>
              <a:rPr lang="en-GB" dirty="0" err="1" smtClean="0"/>
              <a:t>priamry</a:t>
            </a:r>
            <a:r>
              <a:rPr lang="en-GB" dirty="0" smtClean="0"/>
              <a:t> analysis, </a:t>
            </a:r>
            <a:r>
              <a:rPr lang="en-GB" dirty="0" err="1" smtClean="0"/>
              <a:t>nd</a:t>
            </a:r>
            <a:r>
              <a:rPr lang="en-GB" dirty="0" smtClean="0"/>
              <a:t> then a later cut with more events.</a:t>
            </a:r>
            <a:endParaRPr lang="en-GB" dirty="0"/>
          </a:p>
        </p:txBody>
      </p:sp>
      <p:sp>
        <p:nvSpPr>
          <p:cNvPr id="4" name="Date Placeholder 3"/>
          <p:cNvSpPr>
            <a:spLocks noGrp="1"/>
          </p:cNvSpPr>
          <p:nvPr>
            <p:ph type="dt" idx="10"/>
          </p:nvPr>
        </p:nvSpPr>
        <p:spPr/>
        <p:txBody>
          <a:bodyPr/>
          <a:lstStyle/>
          <a:p>
            <a:fld id="{6A4E70EA-DB5A-47B3-9A98-DE37E28F1233}" type="datetime4">
              <a:rPr lang="en-GB" altLang="en-US" smtClean="0"/>
              <a:pPr/>
              <a:t>07 November 2019</a:t>
            </a:fld>
            <a:endParaRPr lang="en-GB" altLang="en-US"/>
          </a:p>
        </p:txBody>
      </p:sp>
      <p:sp>
        <p:nvSpPr>
          <p:cNvPr id="5" name="Slide Number Placeholder 4"/>
          <p:cNvSpPr>
            <a:spLocks noGrp="1"/>
          </p:cNvSpPr>
          <p:nvPr>
            <p:ph type="sldNum" sz="quarter" idx="11"/>
          </p:nvPr>
        </p:nvSpPr>
        <p:spPr/>
        <p:txBody>
          <a:bodyPr/>
          <a:lstStyle/>
          <a:p>
            <a:fld id="{B671AA26-52C0-48E5-AF9E-6206494C8AD5}" type="slidenum">
              <a:rPr lang="en-GB" altLang="en-US" smtClean="0"/>
              <a:pPr/>
              <a:t>9</a:t>
            </a:fld>
            <a:endParaRPr lang="en-GB" altLang="en-US"/>
          </a:p>
        </p:txBody>
      </p:sp>
    </p:spTree>
    <p:extLst>
      <p:ext uri="{BB962C8B-B14F-4D97-AF65-F5344CB8AC3E}">
        <p14:creationId xmlns:p14="http://schemas.microsoft.com/office/powerpoint/2010/main" val="20003522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Data</a:t>
            </a:r>
            <a:r>
              <a:rPr lang="en-GB" baseline="0" dirty="0" smtClean="0"/>
              <a:t> and text direct from EPAR</a:t>
            </a:r>
            <a:endParaRPr lang="en-GB" dirty="0"/>
          </a:p>
        </p:txBody>
      </p:sp>
      <p:sp>
        <p:nvSpPr>
          <p:cNvPr id="4" name="Date Placeholder 3"/>
          <p:cNvSpPr>
            <a:spLocks noGrp="1"/>
          </p:cNvSpPr>
          <p:nvPr>
            <p:ph type="dt" idx="10"/>
          </p:nvPr>
        </p:nvSpPr>
        <p:spPr/>
        <p:txBody>
          <a:bodyPr/>
          <a:lstStyle/>
          <a:p>
            <a:fld id="{6A4E70EA-DB5A-47B3-9A98-DE37E28F1233}" type="datetime4">
              <a:rPr lang="en-GB" altLang="en-US" smtClean="0"/>
              <a:pPr/>
              <a:t>07 November 2019</a:t>
            </a:fld>
            <a:endParaRPr lang="en-GB" altLang="en-US"/>
          </a:p>
        </p:txBody>
      </p:sp>
      <p:sp>
        <p:nvSpPr>
          <p:cNvPr id="5" name="Slide Number Placeholder 4"/>
          <p:cNvSpPr>
            <a:spLocks noGrp="1"/>
          </p:cNvSpPr>
          <p:nvPr>
            <p:ph type="sldNum" sz="quarter" idx="11"/>
          </p:nvPr>
        </p:nvSpPr>
        <p:spPr/>
        <p:txBody>
          <a:bodyPr/>
          <a:lstStyle/>
          <a:p>
            <a:fld id="{B671AA26-52C0-48E5-AF9E-6206494C8AD5}" type="slidenum">
              <a:rPr lang="en-GB" altLang="en-US" smtClean="0"/>
              <a:pPr/>
              <a:t>11</a:t>
            </a:fld>
            <a:endParaRPr lang="en-GB" altLang="en-US"/>
          </a:p>
        </p:txBody>
      </p:sp>
    </p:spTree>
    <p:extLst>
      <p:ext uri="{BB962C8B-B14F-4D97-AF65-F5344CB8AC3E}">
        <p14:creationId xmlns:p14="http://schemas.microsoft.com/office/powerpoint/2010/main" val="39688157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endParaRPr lang="en-GB" dirty="0" smtClean="0"/>
          </a:p>
        </p:txBody>
      </p:sp>
      <p:sp>
        <p:nvSpPr>
          <p:cNvPr id="4" name="Date Placeholder 3"/>
          <p:cNvSpPr>
            <a:spLocks noGrp="1"/>
          </p:cNvSpPr>
          <p:nvPr>
            <p:ph type="dt" idx="10"/>
          </p:nvPr>
        </p:nvSpPr>
        <p:spPr/>
        <p:txBody>
          <a:bodyPr/>
          <a:lstStyle/>
          <a:p>
            <a:fld id="{6A4E70EA-DB5A-47B3-9A98-DE37E28F1233}" type="datetime4">
              <a:rPr lang="en-GB" altLang="en-US" smtClean="0"/>
              <a:pPr/>
              <a:t>07 November 2019</a:t>
            </a:fld>
            <a:endParaRPr lang="en-GB" altLang="en-US"/>
          </a:p>
        </p:txBody>
      </p:sp>
      <p:sp>
        <p:nvSpPr>
          <p:cNvPr id="5" name="Slide Number Placeholder 4"/>
          <p:cNvSpPr>
            <a:spLocks noGrp="1"/>
          </p:cNvSpPr>
          <p:nvPr>
            <p:ph type="sldNum" sz="quarter" idx="11"/>
          </p:nvPr>
        </p:nvSpPr>
        <p:spPr/>
        <p:txBody>
          <a:bodyPr/>
          <a:lstStyle/>
          <a:p>
            <a:fld id="{B671AA26-52C0-48E5-AF9E-6206494C8AD5}" type="slidenum">
              <a:rPr lang="en-GB" altLang="en-US" smtClean="0"/>
              <a:pPr/>
              <a:t>30</a:t>
            </a:fld>
            <a:endParaRPr lang="en-GB" altLang="en-US"/>
          </a:p>
        </p:txBody>
      </p:sp>
    </p:spTree>
    <p:extLst>
      <p:ext uri="{BB962C8B-B14F-4D97-AF65-F5344CB8AC3E}">
        <p14:creationId xmlns:p14="http://schemas.microsoft.com/office/powerpoint/2010/main" val="141607673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4" name="Rectangle 15"/>
          <p:cNvSpPr>
            <a:spLocks noChangeArrowheads="1"/>
          </p:cNvSpPr>
          <p:nvPr userDrawn="1"/>
        </p:nvSpPr>
        <p:spPr bwMode="auto">
          <a:xfrm>
            <a:off x="0" y="-1"/>
            <a:ext cx="9144000" cy="1789200"/>
          </a:xfrm>
          <a:prstGeom prst="rect">
            <a:avLst/>
          </a:prstGeom>
          <a:solidFill>
            <a:srgbClr val="003399"/>
          </a:solidFill>
          <a:ln>
            <a:noFill/>
          </a:ln>
          <a:effectLst/>
          <a:extLs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endParaRPr lang="en-GB"/>
          </a:p>
        </p:txBody>
      </p:sp>
      <p:sp>
        <p:nvSpPr>
          <p:cNvPr id="374786" name="Rectangle 2"/>
          <p:cNvSpPr>
            <a:spLocks noGrp="1" noChangeArrowheads="1"/>
          </p:cNvSpPr>
          <p:nvPr>
            <p:ph type="ctrTitle" hasCustomPrompt="1"/>
          </p:nvPr>
        </p:nvSpPr>
        <p:spPr>
          <a:xfrm>
            <a:off x="358775" y="2394000"/>
            <a:ext cx="5399088" cy="936000"/>
          </a:xfrm>
        </p:spPr>
        <p:txBody>
          <a:bodyPr anchor="b"/>
          <a:lstStyle>
            <a:lvl1pPr>
              <a:lnSpc>
                <a:spcPts val="2100"/>
              </a:lnSpc>
              <a:defRPr sz="1900"/>
            </a:lvl1pPr>
          </a:lstStyle>
          <a:p>
            <a:pPr lvl="0"/>
            <a:r>
              <a:rPr lang="en-GB" altLang="en-US" noProof="0" smtClean="0"/>
              <a:t>Click to add title</a:t>
            </a:r>
          </a:p>
        </p:txBody>
      </p:sp>
      <p:sp>
        <p:nvSpPr>
          <p:cNvPr id="374787" name="Rectangle 3"/>
          <p:cNvSpPr>
            <a:spLocks noGrp="1" noChangeArrowheads="1"/>
          </p:cNvSpPr>
          <p:nvPr>
            <p:ph type="subTitle" idx="1" hasCustomPrompt="1"/>
          </p:nvPr>
        </p:nvSpPr>
        <p:spPr>
          <a:xfrm>
            <a:off x="358775" y="3546000"/>
            <a:ext cx="5399088" cy="393902"/>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marL="0" marR="0" indent="0" algn="l" defTabSz="8072438" rtl="0" eaLnBrk="1" fontAlgn="base" latinLnBrk="0" hangingPunct="1">
              <a:lnSpc>
                <a:spcPts val="1200"/>
              </a:lnSpc>
              <a:spcBef>
                <a:spcPct val="0"/>
              </a:spcBef>
              <a:spcAft>
                <a:spcPct val="0"/>
              </a:spcAft>
              <a:buClr>
                <a:srgbClr val="000000"/>
              </a:buClr>
              <a:buSzTx/>
              <a:buFontTx/>
              <a:buNone/>
              <a:tabLst/>
              <a:defRPr sz="1050"/>
            </a:lvl1pPr>
          </a:lstStyle>
          <a:p>
            <a:pPr marL="0" marR="0" lvl="0" indent="0" algn="l" defTabSz="8072438" rtl="0" eaLnBrk="1" fontAlgn="base" latinLnBrk="0" hangingPunct="1">
              <a:lnSpc>
                <a:spcPts val="1200"/>
              </a:lnSpc>
              <a:spcBef>
                <a:spcPct val="0"/>
              </a:spcBef>
              <a:spcAft>
                <a:spcPct val="0"/>
              </a:spcAft>
              <a:buClr>
                <a:srgbClr val="000000"/>
              </a:buClr>
              <a:buSzTx/>
              <a:buFontTx/>
              <a:buNone/>
              <a:tabLst/>
              <a:defRPr/>
            </a:pPr>
            <a:r>
              <a:rPr lang="en-GB" altLang="en-US" noProof="0" smtClean="0"/>
              <a:t>Click to add subtitle [optional]</a:t>
            </a:r>
          </a:p>
        </p:txBody>
      </p:sp>
      <p:sp>
        <p:nvSpPr>
          <p:cNvPr id="374788" name="Line 4"/>
          <p:cNvSpPr>
            <a:spLocks noChangeShapeType="1"/>
          </p:cNvSpPr>
          <p:nvPr/>
        </p:nvSpPr>
        <p:spPr bwMode="auto">
          <a:xfrm>
            <a:off x="358775" y="3438000"/>
            <a:ext cx="5399088" cy="0"/>
          </a:xfrm>
          <a:prstGeom prst="line">
            <a:avLst/>
          </a:prstGeom>
          <a:noFill/>
          <a:ln w="1270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74791" name="Line 7"/>
          <p:cNvSpPr>
            <a:spLocks noChangeShapeType="1"/>
          </p:cNvSpPr>
          <p:nvPr/>
        </p:nvSpPr>
        <p:spPr bwMode="auto">
          <a:xfrm>
            <a:off x="0" y="1789510"/>
            <a:ext cx="9144000" cy="0"/>
          </a:xfrm>
          <a:prstGeom prst="line">
            <a:avLst/>
          </a:prstGeom>
          <a:noFill/>
          <a:ln w="3175">
            <a:solidFill>
              <a:srgbClr val="FF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spAutoFit/>
          </a:bodyPr>
          <a:lstStyle/>
          <a:p>
            <a:endParaRPr lang="en-GB"/>
          </a:p>
        </p:txBody>
      </p:sp>
      <p:sp>
        <p:nvSpPr>
          <p:cNvPr id="374797" name="Text Box 13"/>
          <p:cNvSpPr txBox="1">
            <a:spLocks noChangeArrowheads="1"/>
          </p:cNvSpPr>
          <p:nvPr/>
        </p:nvSpPr>
        <p:spPr bwMode="auto">
          <a:xfrm>
            <a:off x="6770340" y="4811353"/>
            <a:ext cx="1662113" cy="702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p>
            <a:pPr algn="r">
              <a:lnSpc>
                <a:spcPct val="100000"/>
              </a:lnSpc>
              <a:spcBef>
                <a:spcPct val="50000"/>
              </a:spcBef>
            </a:pPr>
            <a:r>
              <a:rPr lang="en-GB" altLang="en-US" sz="450">
                <a:solidFill>
                  <a:schemeClr val="tx1"/>
                </a:solidFill>
              </a:rPr>
              <a:t>An agency of the European Union</a:t>
            </a:r>
          </a:p>
        </p:txBody>
      </p:sp>
      <p:sp>
        <p:nvSpPr>
          <p:cNvPr id="374800" name="Line 16"/>
          <p:cNvSpPr>
            <a:spLocks noChangeShapeType="1"/>
          </p:cNvSpPr>
          <p:nvPr/>
        </p:nvSpPr>
        <p:spPr bwMode="auto">
          <a:xfrm>
            <a:off x="0" y="5049442"/>
            <a:ext cx="9144000" cy="1190"/>
          </a:xfrm>
          <a:prstGeom prst="line">
            <a:avLst/>
          </a:prstGeom>
          <a:noFill/>
          <a:ln w="3175">
            <a:solidFill>
              <a:srgbClr val="FF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pic>
        <p:nvPicPr>
          <p:cNvPr id="6" name="Picture 5"/>
          <p:cNvPicPr>
            <a:picLocks noChangeAspect="1"/>
          </p:cNvPicPr>
          <p:nvPr userDrawn="1"/>
        </p:nvPicPr>
        <p:blipFill rotWithShape="1">
          <a:blip r:embed="rId2" cstate="print">
            <a:extLst>
              <a:ext uri="{28A0092B-C50C-407E-A947-70E740481C1C}">
                <a14:useLocalDpi xmlns:a14="http://schemas.microsoft.com/office/drawing/2010/main" val="0"/>
              </a:ext>
            </a:extLst>
          </a:blip>
          <a:srcRect l="7073" t="17419" r="7056" b="17543"/>
          <a:stretch/>
        </p:blipFill>
        <p:spPr>
          <a:xfrm>
            <a:off x="5724000" y="396000"/>
            <a:ext cx="3060000" cy="1008000"/>
          </a:xfrm>
          <a:prstGeom prst="rect">
            <a:avLst/>
          </a:prstGeom>
        </p:spPr>
      </p:pic>
      <p:pic>
        <p:nvPicPr>
          <p:cNvPr id="13" name="Picture 15" descr="EU flag fpr PowerPoint presentations (RGB) (300 ppi)"/>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474400" y="4672800"/>
            <a:ext cx="309024" cy="208800"/>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5"/>
          <p:cNvSpPr>
            <a:spLocks noChangeArrowheads="1"/>
          </p:cNvSpPr>
          <p:nvPr userDrawn="1"/>
        </p:nvSpPr>
        <p:spPr bwMode="auto">
          <a:xfrm>
            <a:off x="0" y="5050800"/>
            <a:ext cx="9144000" cy="93600"/>
          </a:xfrm>
          <a:prstGeom prst="rect">
            <a:avLst/>
          </a:prstGeom>
          <a:solidFill>
            <a:srgbClr val="003399"/>
          </a:solidFill>
          <a:ln>
            <a:noFill/>
          </a:ln>
          <a:effectLst/>
          <a:extLs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endParaRPr lang="en-GB"/>
          </a:p>
        </p:txBody>
      </p:sp>
      <p:sp>
        <p:nvSpPr>
          <p:cNvPr id="3" name="Text Placeholder 2"/>
          <p:cNvSpPr>
            <a:spLocks noGrp="1"/>
          </p:cNvSpPr>
          <p:nvPr>
            <p:ph type="body" sz="quarter" idx="10" hasCustomPrompt="1"/>
          </p:nvPr>
        </p:nvSpPr>
        <p:spPr>
          <a:xfrm>
            <a:off x="358775" y="4011911"/>
            <a:ext cx="5399088" cy="216024"/>
          </a:xfrm>
        </p:spPr>
        <p:txBody>
          <a:bodyPr/>
          <a:lstStyle>
            <a:lvl1pPr>
              <a:lnSpc>
                <a:spcPct val="100000"/>
              </a:lnSpc>
              <a:spcAft>
                <a:spcPts val="0"/>
              </a:spcAft>
              <a:defRPr sz="1100"/>
            </a:lvl1pPr>
          </a:lstStyle>
          <a:p>
            <a:r>
              <a:rPr lang="en-GB" altLang="en-US" kern="0" smtClean="0"/>
              <a:t>Event title [optional]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100" b="0" baseline="0"/>
            </a:lvl1pPr>
          </a:lstStyle>
          <a:p>
            <a:r>
              <a:rPr lang="en-US" smtClean="0"/>
              <a:t>Click to edit Master title style</a:t>
            </a:r>
            <a:endParaRPr lang="en-GB"/>
          </a:p>
        </p:txBody>
      </p:sp>
      <p:sp>
        <p:nvSpPr>
          <p:cNvPr id="3" name="Content Placeholder 2"/>
          <p:cNvSpPr>
            <a:spLocks noGrp="1"/>
          </p:cNvSpPr>
          <p:nvPr>
            <p:ph sz="half" idx="1"/>
          </p:nvPr>
        </p:nvSpPr>
        <p:spPr>
          <a:xfrm>
            <a:off x="358776" y="1619250"/>
            <a:ext cx="4118400" cy="2969419"/>
          </a:xfrm>
        </p:spPr>
        <p:txBody>
          <a:bodyPr/>
          <a:lstStyle>
            <a:lvl1pPr marL="0" marR="0" indent="0" algn="l" defTabSz="8072438" rtl="0" eaLnBrk="1" fontAlgn="base" latinLnBrk="0" hangingPunct="1">
              <a:lnSpc>
                <a:spcPts val="2100"/>
              </a:lnSpc>
              <a:spcBef>
                <a:spcPct val="0"/>
              </a:spcBef>
              <a:spcAft>
                <a:spcPts val="900"/>
              </a:spcAft>
              <a:buClr>
                <a:srgbClr val="000000"/>
              </a:buClr>
              <a:buSzTx/>
              <a:buFontTx/>
              <a:buNone/>
              <a:tabLst/>
              <a:defRPr sz="1500"/>
            </a:lvl1pPr>
            <a:lvl2pPr>
              <a:defRPr sz="1350"/>
            </a:lvl2pPr>
            <a:lvl3pPr>
              <a:defRPr sz="1200"/>
            </a:lvl3pPr>
            <a:lvl4pPr>
              <a:defRPr sz="1050"/>
            </a:lvl4pPr>
            <a:lvl5pPr>
              <a:defRPr sz="1050"/>
            </a:lvl5pPr>
            <a:lvl6pPr>
              <a:defRPr sz="1800"/>
            </a:lvl6pPr>
            <a:lvl7pPr>
              <a:defRPr sz="1800"/>
            </a:lvl7pPr>
            <a:lvl8pPr>
              <a:defRPr sz="1800"/>
            </a:lvl8pPr>
            <a:lvl9pPr>
              <a:defRPr sz="1800"/>
            </a:lvl9pPr>
          </a:lstStyle>
          <a:p>
            <a:pPr marL="0" marR="0" lvl="0" indent="0" algn="l" defTabSz="8072438" rtl="0" eaLnBrk="1" fontAlgn="base" latinLnBrk="0" hangingPunct="1">
              <a:lnSpc>
                <a:spcPts val="2100"/>
              </a:lnSpc>
              <a:spcBef>
                <a:spcPct val="0"/>
              </a:spcBef>
              <a:spcAft>
                <a:spcPts val="900"/>
              </a:spcAft>
              <a:buClr>
                <a:srgbClr val="000000"/>
              </a:buClr>
              <a:buSzTx/>
              <a:buFontTx/>
              <a:buNone/>
              <a:tabLst/>
              <a:defRPr/>
            </a:pPr>
            <a:r>
              <a:rPr lang="en-US" smtClean="0"/>
              <a:t>Click to edit Master text styles</a:t>
            </a:r>
          </a:p>
          <a:p>
            <a:pPr marL="0" marR="0" lvl="1" indent="0" algn="l" defTabSz="8072438" rtl="0" eaLnBrk="1" fontAlgn="base" latinLnBrk="0" hangingPunct="1">
              <a:lnSpc>
                <a:spcPts val="2100"/>
              </a:lnSpc>
              <a:spcBef>
                <a:spcPct val="0"/>
              </a:spcBef>
              <a:spcAft>
                <a:spcPts val="900"/>
              </a:spcAft>
              <a:buClr>
                <a:srgbClr val="000000"/>
              </a:buClr>
              <a:buSzTx/>
              <a:buFontTx/>
              <a:buNone/>
              <a:tabLst/>
              <a:defRPr/>
            </a:pPr>
            <a:r>
              <a:rPr lang="en-US" smtClean="0"/>
              <a:t>Second level</a:t>
            </a:r>
          </a:p>
          <a:p>
            <a:pPr marL="0" marR="0" lvl="2" indent="0" algn="l" defTabSz="8072438" rtl="0" eaLnBrk="1" fontAlgn="base" latinLnBrk="0" hangingPunct="1">
              <a:lnSpc>
                <a:spcPts val="2100"/>
              </a:lnSpc>
              <a:spcBef>
                <a:spcPct val="0"/>
              </a:spcBef>
              <a:spcAft>
                <a:spcPts val="900"/>
              </a:spcAft>
              <a:buClr>
                <a:srgbClr val="000000"/>
              </a:buClr>
              <a:buSzTx/>
              <a:buFontTx/>
              <a:buNone/>
              <a:tabLst/>
              <a:defRPr/>
            </a:pPr>
            <a:r>
              <a:rPr lang="en-US" smtClean="0"/>
              <a:t>Third level</a:t>
            </a:r>
          </a:p>
          <a:p>
            <a:pPr marL="0" marR="0" lvl="3" indent="0" algn="l" defTabSz="8072438" rtl="0" eaLnBrk="1" fontAlgn="base" latinLnBrk="0" hangingPunct="1">
              <a:lnSpc>
                <a:spcPts val="2100"/>
              </a:lnSpc>
              <a:spcBef>
                <a:spcPct val="0"/>
              </a:spcBef>
              <a:spcAft>
                <a:spcPts val="900"/>
              </a:spcAft>
              <a:buClr>
                <a:srgbClr val="000000"/>
              </a:buClr>
              <a:buSzTx/>
              <a:buFontTx/>
              <a:buNone/>
              <a:tabLst/>
              <a:defRPr/>
            </a:pPr>
            <a:r>
              <a:rPr lang="en-US" smtClean="0"/>
              <a:t>Fourth level</a:t>
            </a:r>
          </a:p>
          <a:p>
            <a:pPr marL="0" marR="0" lvl="4" indent="0" algn="l" defTabSz="8072438" rtl="0" eaLnBrk="1" fontAlgn="base" latinLnBrk="0" hangingPunct="1">
              <a:lnSpc>
                <a:spcPts val="2100"/>
              </a:lnSpc>
              <a:spcBef>
                <a:spcPct val="0"/>
              </a:spcBef>
              <a:spcAft>
                <a:spcPts val="900"/>
              </a:spcAft>
              <a:buClr>
                <a:srgbClr val="000000"/>
              </a:buClr>
              <a:buSzTx/>
              <a:buFontTx/>
              <a:buNone/>
              <a:tabLst/>
              <a:defRPr/>
            </a:pPr>
            <a:r>
              <a:rPr lang="en-US" smtClean="0"/>
              <a:t>Fifth level</a:t>
            </a:r>
            <a:endParaRPr lang="en-GB"/>
          </a:p>
        </p:txBody>
      </p:sp>
      <p:sp>
        <p:nvSpPr>
          <p:cNvPr id="5" name="Footer Placeholder 4"/>
          <p:cNvSpPr>
            <a:spLocks noGrp="1"/>
          </p:cNvSpPr>
          <p:nvPr>
            <p:ph type="ftr" sz="quarter" idx="10"/>
          </p:nvPr>
        </p:nvSpPr>
        <p:spPr/>
        <p:txBody>
          <a:bodyPr/>
          <a:lstStyle>
            <a:lvl1pPr>
              <a:defRPr/>
            </a:lvl1pPr>
          </a:lstStyle>
          <a:p>
            <a:r>
              <a:rPr lang="en-GB" altLang="en-US" smtClean="0"/>
              <a:t>Presentation title (to edit, click Insert &gt; Header &amp; Footer)</a:t>
            </a:r>
            <a:endParaRPr lang="en-GB" altLang="en-US"/>
          </a:p>
        </p:txBody>
      </p:sp>
      <p:sp>
        <p:nvSpPr>
          <p:cNvPr id="6" name="Slide Number Placeholder 5"/>
          <p:cNvSpPr>
            <a:spLocks noGrp="1"/>
          </p:cNvSpPr>
          <p:nvPr>
            <p:ph type="sldNum" sz="quarter" idx="11"/>
          </p:nvPr>
        </p:nvSpPr>
        <p:spPr/>
        <p:txBody>
          <a:bodyPr/>
          <a:lstStyle>
            <a:lvl1pPr>
              <a:defRPr/>
            </a:lvl1pPr>
          </a:lstStyle>
          <a:p>
            <a:fld id="{CE1512B7-A4D3-45D6-AC99-9D6C4D21B5B0}" type="slidenum">
              <a:rPr lang="en-GB" altLang="en-US"/>
              <a:pPr/>
              <a:t>‹#›</a:t>
            </a:fld>
            <a:endParaRPr lang="en-GB" altLang="en-US"/>
          </a:p>
        </p:txBody>
      </p:sp>
      <p:sp>
        <p:nvSpPr>
          <p:cNvPr id="7" name="Date Placeholder 6"/>
          <p:cNvSpPr>
            <a:spLocks noGrp="1"/>
          </p:cNvSpPr>
          <p:nvPr>
            <p:ph type="dt" sz="half" idx="12"/>
          </p:nvPr>
        </p:nvSpPr>
        <p:spPr/>
        <p:txBody>
          <a:bodyPr/>
          <a:lstStyle>
            <a:lvl1pPr>
              <a:defRPr/>
            </a:lvl1pPr>
          </a:lstStyle>
          <a:p>
            <a:fld id="{37715D3E-C5ED-4D76-9C78-EEB794131B1D}" type="datetime4">
              <a:rPr lang="en-GB" altLang="en-US" smtClean="0"/>
              <a:t>07 November 2019</a:t>
            </a:fld>
            <a:endParaRPr lang="en-GB" altLang="en-US"/>
          </a:p>
        </p:txBody>
      </p:sp>
      <p:sp>
        <p:nvSpPr>
          <p:cNvPr id="8" name="Content Placeholder 2"/>
          <p:cNvSpPr>
            <a:spLocks noGrp="1"/>
          </p:cNvSpPr>
          <p:nvPr>
            <p:ph sz="half" idx="13"/>
          </p:nvPr>
        </p:nvSpPr>
        <p:spPr>
          <a:xfrm>
            <a:off x="4662000" y="1619250"/>
            <a:ext cx="4118400" cy="2969419"/>
          </a:xfrm>
        </p:spPr>
        <p:txBody>
          <a:bodyPr/>
          <a:lstStyle>
            <a:lvl1pPr marL="0" marR="0" indent="0" algn="l" defTabSz="8072438" rtl="0" eaLnBrk="1" fontAlgn="base" latinLnBrk="0" hangingPunct="1">
              <a:lnSpc>
                <a:spcPts val="2100"/>
              </a:lnSpc>
              <a:spcBef>
                <a:spcPct val="0"/>
              </a:spcBef>
              <a:spcAft>
                <a:spcPts val="900"/>
              </a:spcAft>
              <a:buClr>
                <a:srgbClr val="000000"/>
              </a:buClr>
              <a:buSzTx/>
              <a:buFontTx/>
              <a:buNone/>
              <a:tabLst/>
              <a:defRPr sz="1500"/>
            </a:lvl1pPr>
            <a:lvl2pPr>
              <a:defRPr sz="1350"/>
            </a:lvl2pPr>
            <a:lvl3pPr>
              <a:defRPr sz="1200"/>
            </a:lvl3pPr>
            <a:lvl4pPr>
              <a:defRPr sz="1050"/>
            </a:lvl4pPr>
            <a:lvl5pPr>
              <a:defRPr sz="1050"/>
            </a:lvl5pPr>
            <a:lvl6pPr>
              <a:defRPr sz="1800"/>
            </a:lvl6pPr>
            <a:lvl7pPr>
              <a:defRPr sz="1800"/>
            </a:lvl7pPr>
            <a:lvl8pPr>
              <a:defRPr sz="1800"/>
            </a:lvl8pPr>
            <a:lvl9pPr>
              <a:defRPr sz="1800"/>
            </a:lvl9pPr>
          </a:lstStyle>
          <a:p>
            <a:pPr marL="0" marR="0" lvl="0" indent="0" algn="l" defTabSz="8072438" rtl="0" eaLnBrk="1" fontAlgn="base" latinLnBrk="0" hangingPunct="1">
              <a:lnSpc>
                <a:spcPts val="2100"/>
              </a:lnSpc>
              <a:spcBef>
                <a:spcPct val="0"/>
              </a:spcBef>
              <a:spcAft>
                <a:spcPts val="900"/>
              </a:spcAft>
              <a:buClr>
                <a:srgbClr val="000000"/>
              </a:buClr>
              <a:buSzTx/>
              <a:buFontTx/>
              <a:buNone/>
              <a:tabLst/>
              <a:defRPr/>
            </a:pPr>
            <a:r>
              <a:rPr lang="en-US" smtClean="0"/>
              <a:t>Click to edit Master text styles</a:t>
            </a:r>
          </a:p>
          <a:p>
            <a:pPr marL="0" marR="0" lvl="1" indent="0" algn="l" defTabSz="8072438" rtl="0" eaLnBrk="1" fontAlgn="base" latinLnBrk="0" hangingPunct="1">
              <a:lnSpc>
                <a:spcPts val="2100"/>
              </a:lnSpc>
              <a:spcBef>
                <a:spcPct val="0"/>
              </a:spcBef>
              <a:spcAft>
                <a:spcPts val="900"/>
              </a:spcAft>
              <a:buClr>
                <a:srgbClr val="000000"/>
              </a:buClr>
              <a:buSzTx/>
              <a:buFontTx/>
              <a:buNone/>
              <a:tabLst/>
              <a:defRPr/>
            </a:pPr>
            <a:r>
              <a:rPr lang="en-US" smtClean="0"/>
              <a:t>Second level</a:t>
            </a:r>
          </a:p>
          <a:p>
            <a:pPr marL="0" marR="0" lvl="2" indent="0" algn="l" defTabSz="8072438" rtl="0" eaLnBrk="1" fontAlgn="base" latinLnBrk="0" hangingPunct="1">
              <a:lnSpc>
                <a:spcPts val="2100"/>
              </a:lnSpc>
              <a:spcBef>
                <a:spcPct val="0"/>
              </a:spcBef>
              <a:spcAft>
                <a:spcPts val="900"/>
              </a:spcAft>
              <a:buClr>
                <a:srgbClr val="000000"/>
              </a:buClr>
              <a:buSzTx/>
              <a:buFontTx/>
              <a:buNone/>
              <a:tabLst/>
              <a:defRPr/>
            </a:pPr>
            <a:r>
              <a:rPr lang="en-US" smtClean="0"/>
              <a:t>Third level</a:t>
            </a:r>
          </a:p>
          <a:p>
            <a:pPr marL="0" marR="0" lvl="3" indent="0" algn="l" defTabSz="8072438" rtl="0" eaLnBrk="1" fontAlgn="base" latinLnBrk="0" hangingPunct="1">
              <a:lnSpc>
                <a:spcPts val="2100"/>
              </a:lnSpc>
              <a:spcBef>
                <a:spcPct val="0"/>
              </a:spcBef>
              <a:spcAft>
                <a:spcPts val="900"/>
              </a:spcAft>
              <a:buClr>
                <a:srgbClr val="000000"/>
              </a:buClr>
              <a:buSzTx/>
              <a:buFontTx/>
              <a:buNone/>
              <a:tabLst/>
              <a:defRPr/>
            </a:pPr>
            <a:r>
              <a:rPr lang="en-US" smtClean="0"/>
              <a:t>Fourth level</a:t>
            </a:r>
          </a:p>
          <a:p>
            <a:pPr marL="0" marR="0" lvl="4" indent="0" algn="l" defTabSz="8072438" rtl="0" eaLnBrk="1" fontAlgn="base" latinLnBrk="0" hangingPunct="1">
              <a:lnSpc>
                <a:spcPts val="2100"/>
              </a:lnSpc>
              <a:spcBef>
                <a:spcPct val="0"/>
              </a:spcBef>
              <a:spcAft>
                <a:spcPts val="900"/>
              </a:spcAft>
              <a:buClr>
                <a:srgbClr val="000000"/>
              </a:buClr>
              <a:buSzTx/>
              <a:buFontTx/>
              <a:buNone/>
              <a:tabLst/>
              <a:defRPr/>
            </a:pPr>
            <a:r>
              <a:rPr lang="en-US" smtClean="0"/>
              <a:t>Fifth level</a:t>
            </a:r>
            <a:endParaRPr lang="en-GB"/>
          </a:p>
        </p:txBody>
      </p:sp>
    </p:spTree>
    <p:extLst>
      <p:ext uri="{BB962C8B-B14F-4D97-AF65-F5344CB8AC3E}">
        <p14:creationId xmlns:p14="http://schemas.microsoft.com/office/powerpoint/2010/main" val="20332354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intro">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GB" altLang="en-US" smtClean="0"/>
              <a:t>Presentation title (to edit, click Insert &gt; Header &amp; Footer)</a:t>
            </a:r>
            <a:endParaRPr lang="en-GB" altLang="en-US"/>
          </a:p>
        </p:txBody>
      </p:sp>
      <p:sp>
        <p:nvSpPr>
          <p:cNvPr id="4" name="Slide Number Placeholder 3"/>
          <p:cNvSpPr>
            <a:spLocks noGrp="1"/>
          </p:cNvSpPr>
          <p:nvPr>
            <p:ph type="sldNum" sz="quarter" idx="11"/>
          </p:nvPr>
        </p:nvSpPr>
        <p:spPr/>
        <p:txBody>
          <a:bodyPr/>
          <a:lstStyle/>
          <a:p>
            <a:fld id="{DB468437-DC6C-443C-8387-7F3DABA73C17}" type="slidenum">
              <a:rPr lang="en-GB" altLang="en-US" smtClean="0"/>
              <a:pPr/>
              <a:t>‹#›</a:t>
            </a:fld>
            <a:endParaRPr lang="en-GB" altLang="en-US"/>
          </a:p>
        </p:txBody>
      </p:sp>
      <p:sp>
        <p:nvSpPr>
          <p:cNvPr id="5" name="Date Placeholder 4"/>
          <p:cNvSpPr>
            <a:spLocks noGrp="1"/>
          </p:cNvSpPr>
          <p:nvPr>
            <p:ph type="dt" sz="half" idx="12"/>
          </p:nvPr>
        </p:nvSpPr>
        <p:spPr/>
        <p:txBody>
          <a:bodyPr/>
          <a:lstStyle/>
          <a:p>
            <a:fld id="{C0211E03-602C-463B-AE83-FFFDFF5AEAC5}" type="datetime4">
              <a:rPr lang="en-GB" altLang="en-US" smtClean="0"/>
              <a:t>07 November 2019</a:t>
            </a:fld>
            <a:endParaRPr lang="en-GB" altLang="en-US"/>
          </a:p>
        </p:txBody>
      </p:sp>
      <p:sp>
        <p:nvSpPr>
          <p:cNvPr id="6" name="Line 2"/>
          <p:cNvSpPr>
            <a:spLocks noChangeShapeType="1"/>
          </p:cNvSpPr>
          <p:nvPr userDrawn="1"/>
        </p:nvSpPr>
        <p:spPr bwMode="auto">
          <a:xfrm>
            <a:off x="358775" y="2833688"/>
            <a:ext cx="6120000" cy="0"/>
          </a:xfrm>
          <a:prstGeom prst="line">
            <a:avLst/>
          </a:prstGeom>
          <a:noFill/>
          <a:ln w="1270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 name="Text Placeholder 9"/>
          <p:cNvSpPr>
            <a:spLocks noGrp="1"/>
          </p:cNvSpPr>
          <p:nvPr>
            <p:ph type="body" sz="quarter" idx="14" hasCustomPrompt="1"/>
          </p:nvPr>
        </p:nvSpPr>
        <p:spPr>
          <a:xfrm>
            <a:off x="360000" y="1996035"/>
            <a:ext cx="6120000" cy="755648"/>
          </a:xfrm>
        </p:spPr>
        <p:txBody>
          <a:bodyPr anchor="b" anchorCtr="0"/>
          <a:lstStyle>
            <a:lvl1pPr>
              <a:lnSpc>
                <a:spcPts val="2400"/>
              </a:lnSpc>
              <a:spcAft>
                <a:spcPts val="0"/>
              </a:spcAft>
              <a:defRPr sz="2100" b="0">
                <a:solidFill>
                  <a:srgbClr val="003399"/>
                </a:solidFill>
              </a:defRPr>
            </a:lvl1pPr>
          </a:lstStyle>
          <a:p>
            <a:pPr lvl="0"/>
            <a:r>
              <a:rPr lang="en-US" smtClean="0"/>
              <a:t>Section title</a:t>
            </a:r>
            <a:endParaRPr lang="en-GB"/>
          </a:p>
        </p:txBody>
      </p:sp>
      <p:sp>
        <p:nvSpPr>
          <p:cNvPr id="13" name="Text Placeholder 12"/>
          <p:cNvSpPr>
            <a:spLocks noGrp="1"/>
          </p:cNvSpPr>
          <p:nvPr>
            <p:ph type="body" sz="quarter" idx="15" hasCustomPrompt="1"/>
          </p:nvPr>
        </p:nvSpPr>
        <p:spPr>
          <a:xfrm>
            <a:off x="360363" y="2931790"/>
            <a:ext cx="6119812" cy="1727523"/>
          </a:xfrm>
        </p:spPr>
        <p:txBody>
          <a:bodyPr/>
          <a:lstStyle>
            <a:lvl1pPr>
              <a:defRPr baseline="0"/>
            </a:lvl1pPr>
          </a:lstStyle>
          <a:p>
            <a:pPr lvl="0"/>
            <a:r>
              <a:rPr lang="en-US" smtClean="0"/>
              <a:t>Section subtitle or brief intro text.</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7622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Normal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smtClean="0"/>
              <a:t>Click to add title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Footer Placeholder 3"/>
          <p:cNvSpPr>
            <a:spLocks noGrp="1"/>
          </p:cNvSpPr>
          <p:nvPr>
            <p:ph type="ftr" sz="quarter" idx="10"/>
          </p:nvPr>
        </p:nvSpPr>
        <p:spPr/>
        <p:txBody>
          <a:bodyPr/>
          <a:lstStyle>
            <a:lvl1pPr>
              <a:defRPr/>
            </a:lvl1pPr>
          </a:lstStyle>
          <a:p>
            <a:r>
              <a:rPr lang="en-GB" altLang="en-US" smtClean="0"/>
              <a:t>Presentation title (to edit, click Insert &gt; Header &amp; Footer)</a:t>
            </a:r>
            <a:endParaRPr lang="en-GB" altLang="en-US"/>
          </a:p>
        </p:txBody>
      </p:sp>
      <p:sp>
        <p:nvSpPr>
          <p:cNvPr id="5" name="Slide Number Placeholder 4"/>
          <p:cNvSpPr>
            <a:spLocks noGrp="1"/>
          </p:cNvSpPr>
          <p:nvPr>
            <p:ph type="sldNum" sz="quarter" idx="11"/>
          </p:nvPr>
        </p:nvSpPr>
        <p:spPr/>
        <p:txBody>
          <a:bodyPr/>
          <a:lstStyle>
            <a:lvl1pPr>
              <a:defRPr/>
            </a:lvl1pPr>
          </a:lstStyle>
          <a:p>
            <a:fld id="{7957F717-FD23-493C-BA54-F5AB575BDEC9}" type="slidenum">
              <a:rPr lang="en-GB" altLang="en-US"/>
              <a:pPr/>
              <a:t>‹#›</a:t>
            </a:fld>
            <a:endParaRPr lang="en-GB" altLang="en-US"/>
          </a:p>
        </p:txBody>
      </p:sp>
      <p:sp>
        <p:nvSpPr>
          <p:cNvPr id="6" name="Date Placeholder 5"/>
          <p:cNvSpPr>
            <a:spLocks noGrp="1"/>
          </p:cNvSpPr>
          <p:nvPr>
            <p:ph type="dt" sz="half" idx="12"/>
          </p:nvPr>
        </p:nvSpPr>
        <p:spPr>
          <a:xfrm>
            <a:off x="7344000" y="4804172"/>
            <a:ext cx="1440000" cy="180975"/>
          </a:xfrm>
        </p:spPr>
        <p:txBody>
          <a:bodyPr/>
          <a:lstStyle>
            <a:lvl1pPr>
              <a:defRPr/>
            </a:lvl1pPr>
          </a:lstStyle>
          <a:p>
            <a:fld id="{D6103772-6A84-4012-A318-D12C8BEF34D3}" type="datetime4">
              <a:rPr lang="en-GB" altLang="en-US" smtClean="0"/>
              <a:t>07 November 2019</a:t>
            </a:fld>
            <a:endParaRPr lang="en-GB" altLang="en-US"/>
          </a:p>
        </p:txBody>
      </p:sp>
    </p:spTree>
    <p:extLst>
      <p:ext uri="{BB962C8B-B14F-4D97-AF65-F5344CB8AC3E}">
        <p14:creationId xmlns:p14="http://schemas.microsoft.com/office/powerpoint/2010/main" val="514392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ouble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smtClean="0"/>
              <a:t>Click to add title</a:t>
            </a:r>
            <a:endParaRPr lang="en-GB"/>
          </a:p>
        </p:txBody>
      </p:sp>
      <p:sp>
        <p:nvSpPr>
          <p:cNvPr id="3" name="Content Placeholder 2"/>
          <p:cNvSpPr>
            <a:spLocks noGrp="1"/>
          </p:cNvSpPr>
          <p:nvPr>
            <p:ph sz="half" idx="1"/>
          </p:nvPr>
        </p:nvSpPr>
        <p:spPr>
          <a:xfrm>
            <a:off x="358776" y="1619250"/>
            <a:ext cx="4118400" cy="2969419"/>
          </a:xfrm>
        </p:spPr>
        <p:txBody>
          <a:bodyPr/>
          <a:lstStyle>
            <a:lvl1pPr>
              <a:defRPr sz="1500"/>
            </a:lvl1pPr>
            <a:lvl2pPr>
              <a:defRPr sz="1350"/>
            </a:lvl2pPr>
            <a:lvl3pPr>
              <a:defRPr sz="1200"/>
            </a:lvl3pPr>
            <a:lvl4pPr>
              <a:defRPr sz="1050"/>
            </a:lvl4pPr>
            <a:lvl5pPr>
              <a:defRPr sz="105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62488" y="1619250"/>
            <a:ext cx="4117975" cy="2969419"/>
          </a:xfrm>
        </p:spPr>
        <p:txBody>
          <a:bodyPr/>
          <a:lstStyle>
            <a:lvl1pPr>
              <a:defRPr sz="1500"/>
            </a:lvl1pPr>
            <a:lvl2pPr>
              <a:defRPr sz="1350"/>
            </a:lvl2pPr>
            <a:lvl3pPr>
              <a:defRPr sz="1200"/>
            </a:lvl3pPr>
            <a:lvl4pPr>
              <a:defRPr sz="1050"/>
            </a:lvl4pPr>
            <a:lvl5pPr>
              <a:defRPr sz="105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Footer Placeholder 4"/>
          <p:cNvSpPr>
            <a:spLocks noGrp="1"/>
          </p:cNvSpPr>
          <p:nvPr>
            <p:ph type="ftr" sz="quarter" idx="10"/>
          </p:nvPr>
        </p:nvSpPr>
        <p:spPr/>
        <p:txBody>
          <a:bodyPr/>
          <a:lstStyle>
            <a:lvl1pPr>
              <a:defRPr/>
            </a:lvl1pPr>
          </a:lstStyle>
          <a:p>
            <a:r>
              <a:rPr lang="en-GB" altLang="en-US" smtClean="0"/>
              <a:t>Presentation title (to edit, click Insert &gt; Header &amp; Footer)</a:t>
            </a:r>
            <a:endParaRPr lang="en-GB" altLang="en-US"/>
          </a:p>
        </p:txBody>
      </p:sp>
      <p:sp>
        <p:nvSpPr>
          <p:cNvPr id="6" name="Slide Number Placeholder 5"/>
          <p:cNvSpPr>
            <a:spLocks noGrp="1"/>
          </p:cNvSpPr>
          <p:nvPr>
            <p:ph type="sldNum" sz="quarter" idx="11"/>
          </p:nvPr>
        </p:nvSpPr>
        <p:spPr/>
        <p:txBody>
          <a:bodyPr/>
          <a:lstStyle>
            <a:lvl1pPr>
              <a:defRPr/>
            </a:lvl1pPr>
          </a:lstStyle>
          <a:p>
            <a:fld id="{CE1512B7-A4D3-45D6-AC99-9D6C4D21B5B0}" type="slidenum">
              <a:rPr lang="en-GB" altLang="en-US"/>
              <a:pPr/>
              <a:t>‹#›</a:t>
            </a:fld>
            <a:endParaRPr lang="en-GB" altLang="en-US"/>
          </a:p>
        </p:txBody>
      </p:sp>
      <p:sp>
        <p:nvSpPr>
          <p:cNvPr id="7" name="Date Placeholder 6"/>
          <p:cNvSpPr>
            <a:spLocks noGrp="1"/>
          </p:cNvSpPr>
          <p:nvPr>
            <p:ph type="dt" sz="half" idx="12"/>
          </p:nvPr>
        </p:nvSpPr>
        <p:spPr/>
        <p:txBody>
          <a:bodyPr/>
          <a:lstStyle>
            <a:lvl1pPr>
              <a:defRPr/>
            </a:lvl1pPr>
          </a:lstStyle>
          <a:p>
            <a:fld id="{F4A747A7-F8C9-4960-8031-AD23F90CF2AE}" type="datetime4">
              <a:rPr lang="en-GB" altLang="en-US" smtClean="0"/>
              <a:t>07 November 2019</a:t>
            </a:fld>
            <a:endParaRPr lang="en-GB" altLang="en-US"/>
          </a:p>
        </p:txBody>
      </p:sp>
    </p:spTree>
    <p:extLst>
      <p:ext uri="{BB962C8B-B14F-4D97-AF65-F5344CB8AC3E}">
        <p14:creationId xmlns:p14="http://schemas.microsoft.com/office/powerpoint/2010/main" val="1670067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Footer Placeholder 2"/>
          <p:cNvSpPr>
            <a:spLocks noGrp="1"/>
          </p:cNvSpPr>
          <p:nvPr>
            <p:ph type="ftr" sz="quarter" idx="10"/>
          </p:nvPr>
        </p:nvSpPr>
        <p:spPr/>
        <p:txBody>
          <a:bodyPr/>
          <a:lstStyle>
            <a:lvl1pPr>
              <a:defRPr/>
            </a:lvl1pPr>
          </a:lstStyle>
          <a:p>
            <a:r>
              <a:rPr lang="en-GB" altLang="en-US" smtClean="0"/>
              <a:t>Presentation title (to edit, click Insert &gt; Header &amp; Footer)</a:t>
            </a:r>
            <a:endParaRPr lang="en-GB" altLang="en-US"/>
          </a:p>
        </p:txBody>
      </p:sp>
      <p:sp>
        <p:nvSpPr>
          <p:cNvPr id="4" name="Slide Number Placeholder 3"/>
          <p:cNvSpPr>
            <a:spLocks noGrp="1"/>
          </p:cNvSpPr>
          <p:nvPr>
            <p:ph type="sldNum" sz="quarter" idx="11"/>
          </p:nvPr>
        </p:nvSpPr>
        <p:spPr/>
        <p:txBody>
          <a:bodyPr/>
          <a:lstStyle>
            <a:lvl1pPr>
              <a:defRPr/>
            </a:lvl1pPr>
          </a:lstStyle>
          <a:p>
            <a:fld id="{A4A0FAAC-E39B-4479-B08E-E201E90F7F69}" type="slidenum">
              <a:rPr lang="en-GB" altLang="en-US"/>
              <a:pPr/>
              <a:t>‹#›</a:t>
            </a:fld>
            <a:endParaRPr lang="en-GB" altLang="en-US"/>
          </a:p>
        </p:txBody>
      </p:sp>
      <p:sp>
        <p:nvSpPr>
          <p:cNvPr id="5" name="Date Placeholder 4"/>
          <p:cNvSpPr>
            <a:spLocks noGrp="1"/>
          </p:cNvSpPr>
          <p:nvPr>
            <p:ph type="dt" sz="half" idx="12"/>
          </p:nvPr>
        </p:nvSpPr>
        <p:spPr/>
        <p:txBody>
          <a:bodyPr/>
          <a:lstStyle>
            <a:lvl1pPr>
              <a:defRPr/>
            </a:lvl1pPr>
          </a:lstStyle>
          <a:p>
            <a:fld id="{FB4E3E18-883F-4F5E-99D3-53E34FB7187B}" type="datetime4">
              <a:rPr lang="en-GB" altLang="en-US" smtClean="0"/>
              <a:t>07 November 2019</a:t>
            </a:fld>
            <a:endParaRPr lang="en-GB" altLang="en-US"/>
          </a:p>
        </p:txBody>
      </p:sp>
    </p:spTree>
    <p:extLst>
      <p:ext uri="{BB962C8B-B14F-4D97-AF65-F5344CB8AC3E}">
        <p14:creationId xmlns:p14="http://schemas.microsoft.com/office/powerpoint/2010/main" val="21873127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ull-page image">
    <p:spTree>
      <p:nvGrpSpPr>
        <p:cNvPr id="1" name=""/>
        <p:cNvGrpSpPr/>
        <p:nvPr/>
      </p:nvGrpSpPr>
      <p:grpSpPr>
        <a:xfrm>
          <a:off x="0" y="0"/>
          <a:ext cx="0" cy="0"/>
          <a:chOff x="0" y="0"/>
          <a:chExt cx="0" cy="0"/>
        </a:xfrm>
      </p:grpSpPr>
      <p:sp>
        <p:nvSpPr>
          <p:cNvPr id="8" name="Picture Placeholder 7"/>
          <p:cNvSpPr>
            <a:spLocks noGrp="1"/>
          </p:cNvSpPr>
          <p:nvPr>
            <p:ph type="pic" sz="quarter" idx="10"/>
          </p:nvPr>
        </p:nvSpPr>
        <p:spPr>
          <a:xfrm>
            <a:off x="0" y="504000"/>
            <a:ext cx="9144000" cy="4546800"/>
          </a:xfrm>
        </p:spPr>
        <p:txBody>
          <a:bodyPr/>
          <a:lstStyle>
            <a:lvl1pPr>
              <a:defRPr/>
            </a:lvl1pPr>
          </a:lstStyle>
          <a:p>
            <a:r>
              <a:rPr lang="en-US" smtClean="0"/>
              <a:t>Click icon to add picture</a:t>
            </a:r>
            <a:endParaRPr lang="en-GB"/>
          </a:p>
        </p:txBody>
      </p:sp>
    </p:spTree>
    <p:extLst>
      <p:ext uri="{BB962C8B-B14F-4D97-AF65-F5344CB8AC3E}">
        <p14:creationId xmlns:p14="http://schemas.microsoft.com/office/powerpoint/2010/main" val="3100046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260648" y="2452033"/>
            <a:ext cx="3995520" cy="3995520"/>
          </a:xfrm>
          <a:prstGeom prst="rect">
            <a:avLst/>
          </a:prstGeom>
          <a:effectLst/>
        </p:spPr>
      </p:pic>
    </p:spTree>
    <p:extLst>
      <p:ext uri="{BB962C8B-B14F-4D97-AF65-F5344CB8AC3E}">
        <p14:creationId xmlns:p14="http://schemas.microsoft.com/office/powerpoint/2010/main" val="19556721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3762" name="Rectangle 2"/>
          <p:cNvSpPr>
            <a:spLocks noGrp="1" noChangeArrowheads="1"/>
          </p:cNvSpPr>
          <p:nvPr>
            <p:ph type="title"/>
          </p:nvPr>
        </p:nvSpPr>
        <p:spPr bwMode="auto">
          <a:xfrm>
            <a:off x="358776" y="769144"/>
            <a:ext cx="8424000" cy="7131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00339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smtClean="0"/>
              <a:t>Click to add title</a:t>
            </a:r>
          </a:p>
        </p:txBody>
      </p:sp>
      <p:sp>
        <p:nvSpPr>
          <p:cNvPr id="373764" name="Rectangle 4"/>
          <p:cNvSpPr>
            <a:spLocks noGrp="1" noChangeArrowheads="1"/>
          </p:cNvSpPr>
          <p:nvPr>
            <p:ph type="ftr" sz="quarter" idx="3"/>
          </p:nvPr>
        </p:nvSpPr>
        <p:spPr bwMode="auto">
          <a:xfrm>
            <a:off x="719139" y="4804172"/>
            <a:ext cx="6478587"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a:lnSpc>
                <a:spcPts val="1200"/>
              </a:lnSpc>
              <a:defRPr sz="830">
                <a:solidFill>
                  <a:schemeClr val="tx1"/>
                </a:solidFill>
              </a:defRPr>
            </a:lvl1pPr>
          </a:lstStyle>
          <a:p>
            <a:r>
              <a:rPr lang="en-GB" altLang="en-US" smtClean="0"/>
              <a:t>Presentation title (to edit, click Insert &gt; Header &amp; Footer)</a:t>
            </a:r>
            <a:endParaRPr lang="en-GB" altLang="en-US"/>
          </a:p>
        </p:txBody>
      </p:sp>
      <p:sp>
        <p:nvSpPr>
          <p:cNvPr id="373765" name="Rectangle 5"/>
          <p:cNvSpPr>
            <a:spLocks noGrp="1" noChangeArrowheads="1"/>
          </p:cNvSpPr>
          <p:nvPr>
            <p:ph type="sldNum" sz="quarter" idx="4"/>
          </p:nvPr>
        </p:nvSpPr>
        <p:spPr bwMode="auto">
          <a:xfrm>
            <a:off x="360364" y="4804172"/>
            <a:ext cx="307975" cy="1797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a:lnSpc>
                <a:spcPts val="1200"/>
              </a:lnSpc>
              <a:defRPr sz="830">
                <a:solidFill>
                  <a:schemeClr val="tx1"/>
                </a:solidFill>
              </a:defRPr>
            </a:lvl1pPr>
          </a:lstStyle>
          <a:p>
            <a:fld id="{DB468437-DC6C-443C-8387-7F3DABA73C17}" type="slidenum">
              <a:rPr lang="en-GB" altLang="en-US" smtClean="0"/>
              <a:pPr/>
              <a:t>‹#›</a:t>
            </a:fld>
            <a:endParaRPr lang="en-GB" altLang="en-US"/>
          </a:p>
        </p:txBody>
      </p:sp>
      <p:sp>
        <p:nvSpPr>
          <p:cNvPr id="373768" name="Rectangle 8"/>
          <p:cNvSpPr>
            <a:spLocks noGrp="1" noChangeArrowheads="1"/>
          </p:cNvSpPr>
          <p:nvPr>
            <p:ph type="dt" sz="half" idx="2"/>
          </p:nvPr>
        </p:nvSpPr>
        <p:spPr bwMode="auto">
          <a:xfrm>
            <a:off x="7344000" y="4804172"/>
            <a:ext cx="1439862" cy="180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lnSpc>
                <a:spcPts val="1200"/>
              </a:lnSpc>
              <a:defRPr sz="830">
                <a:solidFill>
                  <a:schemeClr val="tx1"/>
                </a:solidFill>
              </a:defRPr>
            </a:lvl1pPr>
          </a:lstStyle>
          <a:p>
            <a:fld id="{F99C2793-94ED-4A19-B02C-B012450AD88E}" type="datetime4">
              <a:rPr lang="en-GB" altLang="en-US" smtClean="0"/>
              <a:t>07 November 2019</a:t>
            </a:fld>
            <a:endParaRPr lang="en-GB" altLang="en-US"/>
          </a:p>
        </p:txBody>
      </p:sp>
      <p:sp>
        <p:nvSpPr>
          <p:cNvPr id="373775" name="Rectangle 15"/>
          <p:cNvSpPr>
            <a:spLocks noChangeArrowheads="1"/>
          </p:cNvSpPr>
          <p:nvPr/>
        </p:nvSpPr>
        <p:spPr bwMode="auto">
          <a:xfrm>
            <a:off x="0" y="0"/>
            <a:ext cx="9144000" cy="504825"/>
          </a:xfrm>
          <a:prstGeom prst="rect">
            <a:avLst/>
          </a:prstGeom>
          <a:solidFill>
            <a:srgbClr val="003399"/>
          </a:solidFill>
          <a:ln>
            <a:noFill/>
          </a:ln>
          <a:effectLst/>
          <a:extLs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endParaRPr lang="en-GB"/>
          </a:p>
        </p:txBody>
      </p:sp>
      <p:sp>
        <p:nvSpPr>
          <p:cNvPr id="373777" name="Line 17"/>
          <p:cNvSpPr>
            <a:spLocks noChangeShapeType="1"/>
          </p:cNvSpPr>
          <p:nvPr/>
        </p:nvSpPr>
        <p:spPr bwMode="auto">
          <a:xfrm>
            <a:off x="0" y="507206"/>
            <a:ext cx="9144000" cy="1191"/>
          </a:xfrm>
          <a:prstGeom prst="line">
            <a:avLst/>
          </a:prstGeom>
          <a:noFill/>
          <a:ln w="3175">
            <a:solidFill>
              <a:srgbClr val="FF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73781" name="Rectangle 21"/>
          <p:cNvSpPr>
            <a:spLocks noGrp="1" noChangeArrowheads="1"/>
          </p:cNvSpPr>
          <p:nvPr>
            <p:ph type="body" idx="1"/>
          </p:nvPr>
        </p:nvSpPr>
        <p:spPr bwMode="auto">
          <a:xfrm>
            <a:off x="358776" y="1619250"/>
            <a:ext cx="8424000" cy="2969419"/>
          </a:xfrm>
          <a:prstGeom prst="rect">
            <a:avLst/>
          </a:prstGeom>
          <a:noFill/>
          <a:ln>
            <a:noFill/>
          </a:ln>
          <a:effectLst/>
          <a:extLst>
            <a:ext uri="{909E8E84-426E-40DD-AFC4-6F175D3DCCD1}">
              <a14:hiddenFill xmlns:a14="http://schemas.microsoft.com/office/drawing/2010/main">
                <a:solidFill>
                  <a:srgbClr val="E1E3F2"/>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smtClean="0"/>
              <a:t>Normal text – Verdana, 15pt regular, ls 21pt, ap 9pt, black.</a:t>
            </a:r>
          </a:p>
          <a:p>
            <a:pPr lvl="1"/>
            <a:r>
              <a:rPr lang="en-GB" altLang="en-US" smtClean="0"/>
              <a:t>Title – Verdana, 21pt regular, ls 27pt, blue (0,51,153).</a:t>
            </a:r>
          </a:p>
          <a:p>
            <a:pPr lvl="1"/>
            <a:r>
              <a:rPr lang="en-GB" altLang="en-US" smtClean="0"/>
              <a:t>Subtitle – Verdana, 18pt bold (apply manually), ls 27pt, blue (0,51,153).</a:t>
            </a:r>
          </a:p>
          <a:p>
            <a:pPr lvl="1"/>
            <a:r>
              <a:rPr lang="en-GB" altLang="en-US" smtClean="0"/>
              <a:t>Bullets level 1 – Verdana, 13.5pt regular, ls 18pt, ap 6pt, black.</a:t>
            </a:r>
          </a:p>
          <a:p>
            <a:pPr lvl="2"/>
            <a:r>
              <a:rPr lang="en-GB" altLang="en-US" smtClean="0"/>
              <a:t>Bullets level 2 – Verdana, 12pt regular, ls 18pt, ap 4.5pt, black.</a:t>
            </a:r>
          </a:p>
          <a:p>
            <a:pPr lvl="3"/>
            <a:r>
              <a:rPr lang="en-GB" altLang="en-US" smtClean="0"/>
              <a:t>Bullets level 3 – Verdana, 10.5pt regular, ls 15pt, ap 4.5pt, black. NOT RECOMMENDED TO USE BEYOND LEVEL 3</a:t>
            </a:r>
          </a:p>
          <a:p>
            <a:pPr lvl="4"/>
            <a:r>
              <a:rPr lang="en-GB" altLang="en-US" smtClean="0"/>
              <a:t>Bullets level 4 – Verdana, 10.5pt regular, ls 15pt, ap 4.5pt, black.</a:t>
            </a:r>
          </a:p>
          <a:p>
            <a:pPr lvl="4"/>
            <a:r>
              <a:rPr lang="en-GB" altLang="en-US" smtClean="0"/>
              <a:t>Bullets level 5 – Verdana, 10.5pt regular, ls 15pt, ap 4.5pt, black.</a:t>
            </a:r>
          </a:p>
          <a:p>
            <a:pPr lvl="6"/>
            <a:r>
              <a:rPr lang="en-GB" altLang="en-US" smtClean="0"/>
              <a:t>Bullets level 6 – Verdana, 10.5pt regular, ls 15pt, ap 4.5pt, black.</a:t>
            </a:r>
          </a:p>
          <a:p>
            <a:pPr lvl="7"/>
            <a:r>
              <a:rPr lang="en-GB" altLang="en-US" smtClean="0"/>
              <a:t>Bullets level 7 – Verdana, 10.5pt regular, ls 15pt, ap 4.5pt, black.</a:t>
            </a:r>
          </a:p>
          <a:p>
            <a:pPr lvl="8"/>
            <a:r>
              <a:rPr lang="en-GB" altLang="en-US" smtClean="0"/>
              <a:t>Bullets level 8 – Verdana, 10.5pt regular, ls 15pt, ap 4.5pt, black.</a:t>
            </a:r>
          </a:p>
        </p:txBody>
      </p:sp>
      <p:pic>
        <p:nvPicPr>
          <p:cNvPr id="2" name="Picture 1"/>
          <p:cNvPicPr>
            <a:picLocks noChangeAspect="1"/>
          </p:cNvPicPr>
          <p:nvPr/>
        </p:nvPicPr>
        <p:blipFill rotWithShape="1">
          <a:blip r:embed="rId10" cstate="print">
            <a:extLst>
              <a:ext uri="{28A0092B-C50C-407E-A947-70E740481C1C}">
                <a14:useLocalDpi xmlns:a14="http://schemas.microsoft.com/office/drawing/2010/main" val="0"/>
              </a:ext>
            </a:extLst>
          </a:blip>
          <a:srcRect l="7994" t="17599" r="8041" b="26818"/>
          <a:stretch/>
        </p:blipFill>
        <p:spPr>
          <a:xfrm>
            <a:off x="7416000" y="72000"/>
            <a:ext cx="1368000" cy="393900"/>
          </a:xfrm>
          <a:prstGeom prst="rect">
            <a:avLst/>
          </a:prstGeom>
        </p:spPr>
      </p:pic>
      <p:sp>
        <p:nvSpPr>
          <p:cNvPr id="13" name="Rectangle 15"/>
          <p:cNvSpPr>
            <a:spLocks noChangeArrowheads="1"/>
          </p:cNvSpPr>
          <p:nvPr/>
        </p:nvSpPr>
        <p:spPr bwMode="auto">
          <a:xfrm>
            <a:off x="0" y="5050800"/>
            <a:ext cx="9144000" cy="93600"/>
          </a:xfrm>
          <a:prstGeom prst="rect">
            <a:avLst/>
          </a:prstGeom>
          <a:solidFill>
            <a:srgbClr val="003399"/>
          </a:solidFill>
          <a:ln>
            <a:noFill/>
          </a:ln>
          <a:effectLst/>
          <a:extLs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endParaRPr lang="en-GB"/>
          </a:p>
        </p:txBody>
      </p:sp>
    </p:spTree>
  </p:cSld>
  <p:clrMap bg1="lt1" tx1="dk1" bg2="lt2" tx2="dk2" accent1="accent1" accent2="accent2" accent3="accent3" accent4="accent4" accent5="accent5" accent6="accent6" hlink="hlink" folHlink="folHlink"/>
  <p:sldLayoutIdLst>
    <p:sldLayoutId id="2147483656" r:id="rId1"/>
    <p:sldLayoutId id="2147483664" r:id="rId2"/>
    <p:sldLayoutId id="2147483665" r:id="rId3"/>
    <p:sldLayoutId id="2147483657" r:id="rId4"/>
    <p:sldLayoutId id="2147483659" r:id="rId5"/>
    <p:sldLayoutId id="2147483661" r:id="rId6"/>
    <p:sldLayoutId id="2147483662" r:id="rId7"/>
    <p:sldLayoutId id="2147483663" r:id="rId8"/>
  </p:sldLayoutIdLst>
  <p:hf hdr="0" ftr="0" dt="0"/>
  <p:txStyles>
    <p:titleStyle>
      <a:lvl1pPr algn="l" rtl="0" eaLnBrk="1" fontAlgn="base" hangingPunct="1">
        <a:lnSpc>
          <a:spcPts val="2700"/>
        </a:lnSpc>
        <a:spcBef>
          <a:spcPct val="0"/>
        </a:spcBef>
        <a:spcAft>
          <a:spcPct val="0"/>
        </a:spcAft>
        <a:defRPr sz="2100">
          <a:solidFill>
            <a:schemeClr val="tx2"/>
          </a:solidFill>
          <a:latin typeface="+mj-lt"/>
          <a:ea typeface="+mj-ea"/>
          <a:cs typeface="+mj-cs"/>
        </a:defRPr>
      </a:lvl1pPr>
      <a:lvl2pPr algn="l" rtl="0" eaLnBrk="1" fontAlgn="base" hangingPunct="1">
        <a:lnSpc>
          <a:spcPts val="3600"/>
        </a:lnSpc>
        <a:spcBef>
          <a:spcPct val="0"/>
        </a:spcBef>
        <a:spcAft>
          <a:spcPct val="0"/>
        </a:spcAft>
        <a:defRPr sz="2800">
          <a:solidFill>
            <a:schemeClr val="tx2"/>
          </a:solidFill>
          <a:latin typeface="Verdana" pitchFamily="34" charset="0"/>
          <a:cs typeface="Arial" charset="0"/>
        </a:defRPr>
      </a:lvl2pPr>
      <a:lvl3pPr algn="l" rtl="0" eaLnBrk="1" fontAlgn="base" hangingPunct="1">
        <a:lnSpc>
          <a:spcPts val="3600"/>
        </a:lnSpc>
        <a:spcBef>
          <a:spcPct val="0"/>
        </a:spcBef>
        <a:spcAft>
          <a:spcPct val="0"/>
        </a:spcAft>
        <a:defRPr sz="2800">
          <a:solidFill>
            <a:schemeClr val="tx2"/>
          </a:solidFill>
          <a:latin typeface="Verdana" pitchFamily="34" charset="0"/>
          <a:cs typeface="Arial" charset="0"/>
        </a:defRPr>
      </a:lvl3pPr>
      <a:lvl4pPr algn="l" rtl="0" eaLnBrk="1" fontAlgn="base" hangingPunct="1">
        <a:lnSpc>
          <a:spcPts val="3600"/>
        </a:lnSpc>
        <a:spcBef>
          <a:spcPct val="0"/>
        </a:spcBef>
        <a:spcAft>
          <a:spcPct val="0"/>
        </a:spcAft>
        <a:defRPr sz="2800">
          <a:solidFill>
            <a:schemeClr val="tx2"/>
          </a:solidFill>
          <a:latin typeface="Verdana" pitchFamily="34" charset="0"/>
          <a:cs typeface="Arial" charset="0"/>
        </a:defRPr>
      </a:lvl4pPr>
      <a:lvl5pPr algn="l" rtl="0" eaLnBrk="1" fontAlgn="base" hangingPunct="1">
        <a:lnSpc>
          <a:spcPts val="3600"/>
        </a:lnSpc>
        <a:spcBef>
          <a:spcPct val="0"/>
        </a:spcBef>
        <a:spcAft>
          <a:spcPct val="0"/>
        </a:spcAft>
        <a:defRPr sz="2800">
          <a:solidFill>
            <a:schemeClr val="tx2"/>
          </a:solidFill>
          <a:latin typeface="Verdana" pitchFamily="34" charset="0"/>
          <a:cs typeface="Arial" charset="0"/>
        </a:defRPr>
      </a:lvl5pPr>
      <a:lvl6pPr marL="457200" algn="l" rtl="0" eaLnBrk="1" fontAlgn="base" hangingPunct="1">
        <a:lnSpc>
          <a:spcPts val="3600"/>
        </a:lnSpc>
        <a:spcBef>
          <a:spcPct val="0"/>
        </a:spcBef>
        <a:spcAft>
          <a:spcPct val="0"/>
        </a:spcAft>
        <a:defRPr sz="2800">
          <a:solidFill>
            <a:schemeClr val="tx2"/>
          </a:solidFill>
          <a:latin typeface="Verdana" pitchFamily="34" charset="0"/>
          <a:cs typeface="Arial" charset="0"/>
        </a:defRPr>
      </a:lvl6pPr>
      <a:lvl7pPr marL="914400" algn="l" rtl="0" eaLnBrk="1" fontAlgn="base" hangingPunct="1">
        <a:lnSpc>
          <a:spcPts val="3600"/>
        </a:lnSpc>
        <a:spcBef>
          <a:spcPct val="0"/>
        </a:spcBef>
        <a:spcAft>
          <a:spcPct val="0"/>
        </a:spcAft>
        <a:defRPr sz="2800">
          <a:solidFill>
            <a:schemeClr val="tx2"/>
          </a:solidFill>
          <a:latin typeface="Verdana" pitchFamily="34" charset="0"/>
          <a:cs typeface="Arial" charset="0"/>
        </a:defRPr>
      </a:lvl7pPr>
      <a:lvl8pPr marL="1371600" algn="l" rtl="0" eaLnBrk="1" fontAlgn="base" hangingPunct="1">
        <a:lnSpc>
          <a:spcPts val="3600"/>
        </a:lnSpc>
        <a:spcBef>
          <a:spcPct val="0"/>
        </a:spcBef>
        <a:spcAft>
          <a:spcPct val="0"/>
        </a:spcAft>
        <a:defRPr sz="2800">
          <a:solidFill>
            <a:schemeClr val="tx2"/>
          </a:solidFill>
          <a:latin typeface="Verdana" pitchFamily="34" charset="0"/>
          <a:cs typeface="Arial" charset="0"/>
        </a:defRPr>
      </a:lvl8pPr>
      <a:lvl9pPr marL="1828800" algn="l" rtl="0" eaLnBrk="1" fontAlgn="base" hangingPunct="1">
        <a:lnSpc>
          <a:spcPts val="3600"/>
        </a:lnSpc>
        <a:spcBef>
          <a:spcPct val="0"/>
        </a:spcBef>
        <a:spcAft>
          <a:spcPct val="0"/>
        </a:spcAft>
        <a:defRPr sz="2800">
          <a:solidFill>
            <a:schemeClr val="tx2"/>
          </a:solidFill>
          <a:latin typeface="Verdana" pitchFamily="34" charset="0"/>
          <a:cs typeface="Arial" charset="0"/>
        </a:defRPr>
      </a:lvl9pPr>
    </p:titleStyle>
    <p:bodyStyle>
      <a:lvl1pPr algn="l" defTabSz="8072438" rtl="0" eaLnBrk="1" fontAlgn="base" hangingPunct="1">
        <a:lnSpc>
          <a:spcPts val="2100"/>
        </a:lnSpc>
        <a:spcBef>
          <a:spcPct val="0"/>
        </a:spcBef>
        <a:spcAft>
          <a:spcPts val="900"/>
        </a:spcAft>
        <a:buClr>
          <a:srgbClr val="000000"/>
        </a:buClr>
        <a:defRPr sz="1500">
          <a:solidFill>
            <a:schemeClr val="tx1"/>
          </a:solidFill>
          <a:latin typeface="+mn-lt"/>
          <a:ea typeface="+mn-ea"/>
          <a:cs typeface="+mn-cs"/>
        </a:defRPr>
      </a:lvl1pPr>
      <a:lvl2pPr marL="268288" indent="-266700" algn="l" defTabSz="8072438" rtl="0" eaLnBrk="1" fontAlgn="base" hangingPunct="1">
        <a:lnSpc>
          <a:spcPts val="1800"/>
        </a:lnSpc>
        <a:spcBef>
          <a:spcPct val="0"/>
        </a:spcBef>
        <a:spcAft>
          <a:spcPts val="600"/>
        </a:spcAft>
        <a:buClr>
          <a:schemeClr val="tx1"/>
        </a:buClr>
        <a:buChar char="•"/>
        <a:defRPr sz="1350">
          <a:solidFill>
            <a:schemeClr val="tx1"/>
          </a:solidFill>
          <a:latin typeface="+mn-lt"/>
          <a:cs typeface="+mn-cs"/>
        </a:defRPr>
      </a:lvl2pPr>
      <a:lvl3pPr marL="522288" indent="-231775" algn="l" defTabSz="8072438" rtl="0" eaLnBrk="1" fontAlgn="base" hangingPunct="1">
        <a:lnSpc>
          <a:spcPts val="1800"/>
        </a:lnSpc>
        <a:spcBef>
          <a:spcPct val="0"/>
        </a:spcBef>
        <a:spcAft>
          <a:spcPts val="450"/>
        </a:spcAft>
        <a:buClr>
          <a:schemeClr val="tx1"/>
        </a:buClr>
        <a:buFont typeface="Verdana" pitchFamily="34" charset="0"/>
        <a:buChar char="–"/>
        <a:defRPr sz="1200">
          <a:solidFill>
            <a:schemeClr val="tx1"/>
          </a:solidFill>
          <a:latin typeface="+mn-lt"/>
          <a:cs typeface="+mn-cs"/>
        </a:defRPr>
      </a:lvl3pPr>
      <a:lvl4pPr marL="769938" indent="-219075" algn="l" defTabSz="8072438" rtl="0" eaLnBrk="1" fontAlgn="base" hangingPunct="1">
        <a:lnSpc>
          <a:spcPts val="1500"/>
        </a:lnSpc>
        <a:spcBef>
          <a:spcPct val="0"/>
        </a:spcBef>
        <a:spcAft>
          <a:spcPts val="450"/>
        </a:spcAft>
        <a:buClr>
          <a:schemeClr val="tx1"/>
        </a:buClr>
        <a:buFont typeface="Verdana" pitchFamily="34" charset="0"/>
        <a:buChar char="•"/>
        <a:defRPr sz="1050">
          <a:solidFill>
            <a:schemeClr val="tx1"/>
          </a:solidFill>
          <a:latin typeface="+mn-lt"/>
          <a:cs typeface="+mn-cs"/>
        </a:defRPr>
      </a:lvl4pPr>
      <a:lvl5pPr marL="1016000" marR="0" indent="-225425" algn="l" defTabSz="8072438" rtl="0" eaLnBrk="1" fontAlgn="base" latinLnBrk="0" hangingPunct="1">
        <a:lnSpc>
          <a:spcPts val="1500"/>
        </a:lnSpc>
        <a:spcBef>
          <a:spcPct val="0"/>
        </a:spcBef>
        <a:spcAft>
          <a:spcPts val="450"/>
        </a:spcAft>
        <a:buClr>
          <a:schemeClr val="tx1"/>
        </a:buClr>
        <a:buSzTx/>
        <a:buFont typeface="Verdana" pitchFamily="34" charset="0"/>
        <a:buChar char="–"/>
        <a:tabLst/>
        <a:defRPr sz="1050">
          <a:solidFill>
            <a:schemeClr val="tx1"/>
          </a:solidFill>
          <a:latin typeface="+mn-lt"/>
          <a:cs typeface="+mn-cs"/>
        </a:defRPr>
      </a:lvl5pPr>
      <a:lvl6pPr marL="1014413" indent="-226800" algn="l" defTabSz="8072438" rtl="0" eaLnBrk="1" fontAlgn="base" hangingPunct="1">
        <a:lnSpc>
          <a:spcPts val="1500"/>
        </a:lnSpc>
        <a:spcBef>
          <a:spcPct val="0"/>
        </a:spcBef>
        <a:spcAft>
          <a:spcPts val="450"/>
        </a:spcAft>
        <a:buClr>
          <a:schemeClr val="tx1"/>
        </a:buClr>
        <a:buFont typeface="Verdana" pitchFamily="34" charset="0"/>
        <a:buChar char="–"/>
        <a:defRPr lang="en-GB" altLang="en-US" sz="1050" smtClean="0">
          <a:solidFill>
            <a:schemeClr val="tx1"/>
          </a:solidFill>
          <a:latin typeface="+mn-lt"/>
          <a:cs typeface="+mn-cs"/>
        </a:defRPr>
      </a:lvl6pPr>
      <a:lvl7pPr marL="1015200" indent="-225425" algn="l" defTabSz="8072438" rtl="0" eaLnBrk="1" fontAlgn="base" hangingPunct="1">
        <a:lnSpc>
          <a:spcPts val="1500"/>
        </a:lnSpc>
        <a:spcBef>
          <a:spcPct val="0"/>
        </a:spcBef>
        <a:spcAft>
          <a:spcPts val="450"/>
        </a:spcAft>
        <a:buClr>
          <a:schemeClr val="tx1"/>
        </a:buClr>
        <a:buFont typeface="Verdana" pitchFamily="34" charset="0"/>
        <a:buChar char="–"/>
        <a:defRPr sz="1050">
          <a:solidFill>
            <a:schemeClr val="tx1"/>
          </a:solidFill>
          <a:latin typeface="+mn-lt"/>
          <a:cs typeface="+mn-cs"/>
        </a:defRPr>
      </a:lvl7pPr>
      <a:lvl8pPr marL="1015200" indent="-225425" algn="l" defTabSz="8072438" rtl="0" eaLnBrk="1" fontAlgn="base" hangingPunct="1">
        <a:lnSpc>
          <a:spcPts val="1500"/>
        </a:lnSpc>
        <a:spcBef>
          <a:spcPct val="0"/>
        </a:spcBef>
        <a:spcAft>
          <a:spcPts val="450"/>
        </a:spcAft>
        <a:buClr>
          <a:schemeClr val="tx1"/>
        </a:buClr>
        <a:buFont typeface="Verdana" pitchFamily="34" charset="0"/>
        <a:buChar char="–"/>
        <a:defRPr sz="1050">
          <a:solidFill>
            <a:schemeClr val="tx1"/>
          </a:solidFill>
          <a:latin typeface="+mn-lt"/>
          <a:cs typeface="+mn-cs"/>
        </a:defRPr>
      </a:lvl8pPr>
      <a:lvl9pPr marL="1015200" indent="-225425" algn="l" defTabSz="8072438" rtl="0" eaLnBrk="1" fontAlgn="base" hangingPunct="1">
        <a:lnSpc>
          <a:spcPts val="1500"/>
        </a:lnSpc>
        <a:spcBef>
          <a:spcPct val="0"/>
        </a:spcBef>
        <a:spcAft>
          <a:spcPts val="450"/>
        </a:spcAft>
        <a:buClr>
          <a:schemeClr val="tx1"/>
        </a:buClr>
        <a:buFont typeface="Verdana" pitchFamily="34" charset="0"/>
        <a:buChar char="–"/>
        <a:defRPr sz="105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8.xml"/><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22"/>
          <p:cNvSpPr>
            <a:spLocks noGrp="1"/>
          </p:cNvSpPr>
          <p:nvPr>
            <p:ph type="ctrTitle"/>
          </p:nvPr>
        </p:nvSpPr>
        <p:spPr/>
        <p:txBody>
          <a:bodyPr/>
          <a:lstStyle/>
          <a:p>
            <a:r>
              <a:rPr lang="en-GB" dirty="0"/>
              <a:t>Estimators and Estimands for safety events in time-to-event studies: a regulatory perspective </a:t>
            </a:r>
          </a:p>
        </p:txBody>
      </p:sp>
      <p:sp>
        <p:nvSpPr>
          <p:cNvPr id="24" name="Subtitle 23"/>
          <p:cNvSpPr>
            <a:spLocks noGrp="1"/>
          </p:cNvSpPr>
          <p:nvPr>
            <p:ph type="subTitle" idx="1"/>
          </p:nvPr>
        </p:nvSpPr>
        <p:spPr/>
        <p:txBody>
          <a:bodyPr/>
          <a:lstStyle/>
          <a:p>
            <a:r>
              <a:rPr lang="en-GB" dirty="0" smtClean="0"/>
              <a:t>Andrew Thomson</a:t>
            </a:r>
            <a:endParaRPr lang="en-GB" dirty="0"/>
          </a:p>
        </p:txBody>
      </p:sp>
      <p:sp>
        <p:nvSpPr>
          <p:cNvPr id="25" name="Text Placeholder 24"/>
          <p:cNvSpPr>
            <a:spLocks noGrp="1"/>
          </p:cNvSpPr>
          <p:nvPr>
            <p:ph type="body" sz="quarter" idx="10"/>
          </p:nvPr>
        </p:nvSpPr>
        <p:spPr/>
        <p:txBody>
          <a:bodyPr/>
          <a:lstStyle/>
          <a:p>
            <a:r>
              <a:rPr lang="en-GB" dirty="0" smtClean="0"/>
              <a:t>PSI Meeting, Basel</a:t>
            </a:r>
            <a:endParaRPr lang="en-GB" dirty="0"/>
          </a:p>
        </p:txBody>
      </p:sp>
      <p:sp>
        <p:nvSpPr>
          <p:cNvPr id="4" name="Text Box 4"/>
          <p:cNvSpPr txBox="1">
            <a:spLocks noChangeArrowheads="1"/>
          </p:cNvSpPr>
          <p:nvPr/>
        </p:nvSpPr>
        <p:spPr bwMode="auto">
          <a:xfrm>
            <a:off x="347663" y="4557713"/>
            <a:ext cx="5410200" cy="33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lstStyle/>
          <a:p>
            <a:pPr algn="l">
              <a:lnSpc>
                <a:spcPts val="1200"/>
              </a:lnSpc>
            </a:pPr>
            <a:endParaRPr lang="en-GB" altLang="en-US" sz="900" dirty="0">
              <a:solidFill>
                <a:schemeClr val="tx1"/>
              </a:solidFill>
            </a:endParaRPr>
          </a:p>
        </p:txBody>
      </p:sp>
    </p:spTree>
    <p:extLst>
      <p:ext uri="{BB962C8B-B14F-4D97-AF65-F5344CB8AC3E}">
        <p14:creationId xmlns:p14="http://schemas.microsoft.com/office/powerpoint/2010/main" val="36159195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Uptravi Results</a:t>
            </a:r>
            <a:endParaRPr lang="en-GB" dirty="0"/>
          </a:p>
        </p:txBody>
      </p:sp>
      <p:sp>
        <p:nvSpPr>
          <p:cNvPr id="3" name="Content Placeholder 2"/>
          <p:cNvSpPr>
            <a:spLocks noGrp="1"/>
          </p:cNvSpPr>
          <p:nvPr>
            <p:ph idx="1"/>
          </p:nvPr>
        </p:nvSpPr>
        <p:spPr/>
        <p:txBody>
          <a:bodyPr/>
          <a:lstStyle/>
          <a:p>
            <a:r>
              <a:rPr lang="en-GB" dirty="0" smtClean="0"/>
              <a:t>Uptravi used time to first event as analysis</a:t>
            </a:r>
          </a:p>
          <a:p>
            <a:r>
              <a:rPr lang="en-GB" dirty="0" smtClean="0"/>
              <a:t>Reported all individual endpoints</a:t>
            </a:r>
          </a:p>
          <a:p>
            <a:r>
              <a:rPr lang="en-GB" b="1" dirty="0" smtClean="0"/>
              <a:t>P-value</a:t>
            </a:r>
            <a:r>
              <a:rPr lang="en-GB" dirty="0" smtClean="0"/>
              <a:t> for mortality = </a:t>
            </a:r>
            <a:r>
              <a:rPr lang="en-GB" b="1" dirty="0" smtClean="0"/>
              <a:t>0.087</a:t>
            </a:r>
          </a:p>
          <a:p>
            <a:r>
              <a:rPr lang="en-GB" dirty="0" smtClean="0"/>
              <a:t>But clearly </a:t>
            </a:r>
            <a:r>
              <a:rPr lang="en-GB" b="1" dirty="0" smtClean="0"/>
              <a:t>a very efficacious drug</a:t>
            </a:r>
            <a:r>
              <a:rPr lang="en-GB" dirty="0" smtClean="0"/>
              <a:t> in terms</a:t>
            </a:r>
            <a:r>
              <a:rPr lang="en-GB" dirty="0"/>
              <a:t/>
            </a:r>
            <a:br>
              <a:rPr lang="en-GB" dirty="0"/>
            </a:br>
            <a:r>
              <a:rPr lang="en-GB" dirty="0" smtClean="0"/>
              <a:t>of the </a:t>
            </a:r>
            <a:r>
              <a:rPr lang="en-GB" b="1" dirty="0" smtClean="0"/>
              <a:t>composite endpoint</a:t>
            </a:r>
          </a:p>
          <a:p>
            <a:r>
              <a:rPr lang="en-GB" dirty="0" smtClean="0"/>
              <a:t>How do we interpret the mortality?</a:t>
            </a:r>
            <a:br>
              <a:rPr lang="en-GB" dirty="0" smtClean="0"/>
            </a:br>
            <a:r>
              <a:rPr lang="en-GB" dirty="0" smtClean="0"/>
              <a:t>Crude </a:t>
            </a:r>
            <a:r>
              <a:rPr lang="en-GB" b="1" dirty="0" smtClean="0"/>
              <a:t>OR</a:t>
            </a:r>
            <a:r>
              <a:rPr lang="en-GB" dirty="0" smtClean="0"/>
              <a:t> from this table = </a:t>
            </a:r>
            <a:r>
              <a:rPr lang="en-GB" b="1" dirty="0" smtClean="0"/>
              <a:t>1.61</a:t>
            </a:r>
          </a:p>
          <a:p>
            <a:endParaRPr lang="en-GB" dirty="0" smtClean="0"/>
          </a:p>
          <a:p>
            <a:endParaRPr lang="en-GB" dirty="0"/>
          </a:p>
        </p:txBody>
      </p:sp>
      <p:sp>
        <p:nvSpPr>
          <p:cNvPr id="5" name="Slide Number Placeholder 4"/>
          <p:cNvSpPr>
            <a:spLocks noGrp="1"/>
          </p:cNvSpPr>
          <p:nvPr>
            <p:ph type="sldNum" sz="quarter" idx="11"/>
          </p:nvPr>
        </p:nvSpPr>
        <p:spPr/>
        <p:txBody>
          <a:bodyPr/>
          <a:lstStyle/>
          <a:p>
            <a:fld id="{7957F717-FD23-493C-BA54-F5AB575BDEC9}" type="slidenum">
              <a:rPr lang="en-GB" altLang="en-US" smtClean="0"/>
              <a:pPr/>
              <a:t>9</a:t>
            </a:fld>
            <a:endParaRPr lang="en-GB" altLang="en-US"/>
          </a:p>
        </p:txBody>
      </p:sp>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88024" y="577181"/>
            <a:ext cx="4226991" cy="422699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966015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5" name="Slide Number Placeholder 4"/>
          <p:cNvSpPr>
            <a:spLocks noGrp="1"/>
          </p:cNvSpPr>
          <p:nvPr>
            <p:ph type="sldNum" sz="quarter" idx="11"/>
          </p:nvPr>
        </p:nvSpPr>
        <p:spPr/>
        <p:txBody>
          <a:bodyPr/>
          <a:lstStyle/>
          <a:p>
            <a:fld id="{7957F717-FD23-493C-BA54-F5AB575BDEC9}" type="slidenum">
              <a:rPr lang="en-GB" altLang="en-US" smtClean="0"/>
              <a:pPr/>
              <a:t>10</a:t>
            </a:fld>
            <a:endParaRPr lang="en-GB" altLang="en-US"/>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99592" y="662069"/>
            <a:ext cx="7451135" cy="41372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70663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Interpreting mortality</a:t>
            </a:r>
            <a:endParaRPr lang="en-GB" dirty="0"/>
          </a:p>
        </p:txBody>
      </p:sp>
      <p:sp>
        <p:nvSpPr>
          <p:cNvPr id="3" name="Content Placeholder 2"/>
          <p:cNvSpPr>
            <a:spLocks noGrp="1"/>
          </p:cNvSpPr>
          <p:nvPr>
            <p:ph idx="1"/>
          </p:nvPr>
        </p:nvSpPr>
        <p:spPr>
          <a:xfrm>
            <a:off x="179512" y="1619250"/>
            <a:ext cx="8712968" cy="2969419"/>
          </a:xfrm>
        </p:spPr>
        <p:txBody>
          <a:bodyPr/>
          <a:lstStyle/>
          <a:p>
            <a:r>
              <a:rPr lang="en-GB" dirty="0" smtClean="0"/>
              <a:t>Mean and median </a:t>
            </a:r>
            <a:r>
              <a:rPr lang="en-GB" dirty="0"/>
              <a:t>duration of study treatment in </a:t>
            </a:r>
            <a:r>
              <a:rPr lang="en-GB" dirty="0" smtClean="0"/>
              <a:t>GRIPHON was </a:t>
            </a:r>
            <a:r>
              <a:rPr lang="en-GB" b="1" dirty="0"/>
              <a:t>70.7 </a:t>
            </a:r>
            <a:r>
              <a:rPr lang="en-GB" b="1" dirty="0" smtClean="0"/>
              <a:t>and 76.4 </a:t>
            </a:r>
            <a:r>
              <a:rPr lang="en-GB" dirty="0" smtClean="0"/>
              <a:t>weeks respectively, in </a:t>
            </a:r>
            <a:r>
              <a:rPr lang="en-GB" dirty="0"/>
              <a:t>the </a:t>
            </a:r>
            <a:r>
              <a:rPr lang="en-GB" dirty="0" err="1"/>
              <a:t>selexipag</a:t>
            </a:r>
            <a:r>
              <a:rPr lang="en-GB" dirty="0"/>
              <a:t> </a:t>
            </a:r>
            <a:r>
              <a:rPr lang="en-GB" dirty="0" smtClean="0"/>
              <a:t>group,  </a:t>
            </a:r>
            <a:r>
              <a:rPr lang="en-GB" dirty="0"/>
              <a:t>compared to </a:t>
            </a:r>
            <a:r>
              <a:rPr lang="en-GB" b="1" dirty="0" smtClean="0"/>
              <a:t>63.7 and 71.2 </a:t>
            </a:r>
            <a:r>
              <a:rPr lang="en-GB" dirty="0" smtClean="0"/>
              <a:t>weeks in </a:t>
            </a:r>
            <a:r>
              <a:rPr lang="en-GB" dirty="0"/>
              <a:t>the placebo </a:t>
            </a:r>
            <a:r>
              <a:rPr lang="en-GB" dirty="0" smtClean="0"/>
              <a:t>group- total exposure was 7% higher.</a:t>
            </a:r>
          </a:p>
          <a:p>
            <a:r>
              <a:rPr lang="en-GB" dirty="0"/>
              <a:t>Since </a:t>
            </a:r>
            <a:r>
              <a:rPr lang="en-GB" b="1" dirty="0"/>
              <a:t>more morbidity </a:t>
            </a:r>
            <a:r>
              <a:rPr lang="en-GB" dirty="0"/>
              <a:t>events occurred in the </a:t>
            </a:r>
            <a:r>
              <a:rPr lang="en-GB" b="1" dirty="0"/>
              <a:t>placebo</a:t>
            </a:r>
            <a:r>
              <a:rPr lang="en-GB" dirty="0"/>
              <a:t> group, </a:t>
            </a:r>
            <a:r>
              <a:rPr lang="en-GB" b="1" dirty="0"/>
              <a:t>more patients at high risk </a:t>
            </a:r>
            <a:r>
              <a:rPr lang="en-GB" dirty="0"/>
              <a:t>were </a:t>
            </a:r>
            <a:r>
              <a:rPr lang="en-GB" b="1" dirty="0"/>
              <a:t>excluded </a:t>
            </a:r>
            <a:r>
              <a:rPr lang="en-GB" dirty="0"/>
              <a:t>from further follow-up in the placebo group than in the </a:t>
            </a:r>
            <a:r>
              <a:rPr lang="en-GB" dirty="0" err="1"/>
              <a:t>selexipag</a:t>
            </a:r>
            <a:r>
              <a:rPr lang="en-GB" dirty="0"/>
              <a:t> group with a consequence that </a:t>
            </a:r>
            <a:r>
              <a:rPr lang="en-GB" b="1" dirty="0"/>
              <a:t>follow-up is shorter in the placebo group </a:t>
            </a:r>
            <a:r>
              <a:rPr lang="en-GB" dirty="0"/>
              <a:t>and </a:t>
            </a:r>
            <a:r>
              <a:rPr lang="en-GB" b="1" dirty="0"/>
              <a:t>follow-up from more patients that are at higher risk is excluded </a:t>
            </a:r>
            <a:r>
              <a:rPr lang="en-GB" dirty="0"/>
              <a:t>from the placebo group, resulting in bias</a:t>
            </a:r>
            <a:r>
              <a:rPr lang="en-GB" dirty="0" smtClean="0"/>
              <a:t>.</a:t>
            </a:r>
          </a:p>
          <a:p>
            <a:r>
              <a:rPr lang="en-GB" dirty="0" smtClean="0"/>
              <a:t>Due </a:t>
            </a:r>
            <a:r>
              <a:rPr lang="en-GB" dirty="0"/>
              <a:t>to the study design, the </a:t>
            </a:r>
            <a:r>
              <a:rPr lang="en-GB" b="1" dirty="0"/>
              <a:t>risk profile of the patients changed </a:t>
            </a:r>
            <a:r>
              <a:rPr lang="en-GB" dirty="0"/>
              <a:t>during the course of the study, </a:t>
            </a:r>
            <a:r>
              <a:rPr lang="en-GB" b="1" dirty="0"/>
              <a:t>favouring placebo </a:t>
            </a:r>
            <a:r>
              <a:rPr lang="en-GB" dirty="0"/>
              <a:t>group at the end of the trial despite of randomization. This is consistent with the observation that the imbalance did not emerge before month 18.</a:t>
            </a:r>
          </a:p>
        </p:txBody>
      </p:sp>
      <p:sp>
        <p:nvSpPr>
          <p:cNvPr id="5" name="Slide Number Placeholder 4"/>
          <p:cNvSpPr>
            <a:spLocks noGrp="1"/>
          </p:cNvSpPr>
          <p:nvPr>
            <p:ph type="sldNum" sz="quarter" idx="11"/>
          </p:nvPr>
        </p:nvSpPr>
        <p:spPr/>
        <p:txBody>
          <a:bodyPr/>
          <a:lstStyle/>
          <a:p>
            <a:fld id="{7957F717-FD23-493C-BA54-F5AB575BDEC9}" type="slidenum">
              <a:rPr lang="en-GB" altLang="en-US" smtClean="0"/>
              <a:pPr/>
              <a:t>11</a:t>
            </a:fld>
            <a:endParaRPr lang="en-GB" altLang="en-US"/>
          </a:p>
        </p:txBody>
      </p:sp>
    </p:spTree>
    <p:extLst>
      <p:ext uri="{BB962C8B-B14F-4D97-AF65-F5344CB8AC3E}">
        <p14:creationId xmlns:p14="http://schemas.microsoft.com/office/powerpoint/2010/main" val="1952067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Conclusions</a:t>
            </a:r>
            <a:endParaRPr lang="en-GB" dirty="0"/>
          </a:p>
        </p:txBody>
      </p:sp>
      <p:sp>
        <p:nvSpPr>
          <p:cNvPr id="3" name="Content Placeholder 2"/>
          <p:cNvSpPr>
            <a:spLocks noGrp="1"/>
          </p:cNvSpPr>
          <p:nvPr>
            <p:ph idx="1"/>
          </p:nvPr>
        </p:nvSpPr>
        <p:spPr/>
        <p:txBody>
          <a:bodyPr/>
          <a:lstStyle/>
          <a:p>
            <a:pPr marL="285750" indent="-285750">
              <a:buFont typeface="Arial" panose="020B0604020202020204" pitchFamily="34" charset="0"/>
              <a:buChar char="•"/>
            </a:pPr>
            <a:r>
              <a:rPr lang="en-GB" dirty="0" smtClean="0"/>
              <a:t>The more effective a drug is on the rest of the components, the worse it looks for mortality, as measured by the Odds Ratio</a:t>
            </a:r>
          </a:p>
          <a:p>
            <a:pPr marL="285750" indent="-285750">
              <a:buFont typeface="Arial" panose="020B0604020202020204" pitchFamily="34" charset="0"/>
              <a:buChar char="•"/>
            </a:pPr>
            <a:r>
              <a:rPr lang="en-GB" dirty="0" smtClean="0"/>
              <a:t>We need to describe this properly</a:t>
            </a:r>
          </a:p>
          <a:p>
            <a:pPr marL="285750" indent="-285750">
              <a:buFont typeface="Arial" panose="020B0604020202020204" pitchFamily="34" charset="0"/>
              <a:buChar char="•"/>
            </a:pPr>
            <a:r>
              <a:rPr lang="en-GB" dirty="0" smtClean="0"/>
              <a:t>Links exactly with work of Proctor &amp; Schumacher, and Bender </a:t>
            </a:r>
            <a:r>
              <a:rPr lang="en-GB" i="1" dirty="0" smtClean="0"/>
              <a:t>et al</a:t>
            </a:r>
            <a:endParaRPr lang="en-GB" dirty="0" smtClean="0"/>
          </a:p>
          <a:p>
            <a:pPr marL="554038" lvl="1" indent="-285750">
              <a:buFont typeface="Arial" panose="020B0604020202020204" pitchFamily="34" charset="0"/>
              <a:buChar char="•"/>
            </a:pPr>
            <a:r>
              <a:rPr lang="en-GB" dirty="0" smtClean="0"/>
              <a:t>Motivated in an entirely different indication, for different stakeholders</a:t>
            </a:r>
          </a:p>
          <a:p>
            <a:pPr marL="285750" indent="-285750">
              <a:buFont typeface="Arial" panose="020B0604020202020204" pitchFamily="34" charset="0"/>
              <a:buChar char="•"/>
            </a:pPr>
            <a:r>
              <a:rPr lang="en-GB" dirty="0" smtClean="0"/>
              <a:t>Safety and efficacy have become ‘blurred’</a:t>
            </a:r>
          </a:p>
          <a:p>
            <a:pPr marL="554038" lvl="1" indent="-285750">
              <a:buFont typeface="Arial" panose="020B0604020202020204" pitchFamily="34" charset="0"/>
              <a:buChar char="•"/>
            </a:pPr>
            <a:r>
              <a:rPr lang="en-GB" dirty="0" smtClean="0"/>
              <a:t>Mortality is part of efficacy endpoint, but now needs to be thought of as ‘safety’</a:t>
            </a:r>
          </a:p>
          <a:p>
            <a:pPr marL="554038" lvl="1" indent="-285750">
              <a:buFont typeface="Arial" panose="020B0604020202020204" pitchFamily="34" charset="0"/>
              <a:buChar char="•"/>
            </a:pPr>
            <a:r>
              <a:rPr lang="en-GB" dirty="0" smtClean="0"/>
              <a:t>Where else has this arisen?</a:t>
            </a:r>
          </a:p>
          <a:p>
            <a:pPr marL="285750" indent="-285750">
              <a:buFont typeface="Arial" panose="020B0604020202020204" pitchFamily="34" charset="0"/>
              <a:buChar char="•"/>
            </a:pPr>
            <a:endParaRPr lang="en-GB" dirty="0"/>
          </a:p>
        </p:txBody>
      </p:sp>
      <p:sp>
        <p:nvSpPr>
          <p:cNvPr id="5" name="Slide Number Placeholder 4"/>
          <p:cNvSpPr>
            <a:spLocks noGrp="1"/>
          </p:cNvSpPr>
          <p:nvPr>
            <p:ph type="sldNum" sz="quarter" idx="11"/>
          </p:nvPr>
        </p:nvSpPr>
        <p:spPr/>
        <p:txBody>
          <a:bodyPr/>
          <a:lstStyle/>
          <a:p>
            <a:fld id="{7957F717-FD23-493C-BA54-F5AB575BDEC9}" type="slidenum">
              <a:rPr lang="en-GB" altLang="en-US" smtClean="0"/>
              <a:pPr/>
              <a:t>12</a:t>
            </a:fld>
            <a:endParaRPr lang="en-GB" altLang="en-US"/>
          </a:p>
        </p:txBody>
      </p:sp>
    </p:spTree>
    <p:extLst>
      <p:ext uri="{BB962C8B-B14F-4D97-AF65-F5344CB8AC3E}">
        <p14:creationId xmlns:p14="http://schemas.microsoft.com/office/powerpoint/2010/main" val="20137663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Drivers for change – Guideline Revision</a:t>
            </a:r>
            <a:endParaRPr lang="en-GB" dirty="0"/>
          </a:p>
        </p:txBody>
      </p:sp>
      <p:sp>
        <p:nvSpPr>
          <p:cNvPr id="3" name="Content Placeholder 2"/>
          <p:cNvSpPr>
            <a:spLocks noGrp="1"/>
          </p:cNvSpPr>
          <p:nvPr>
            <p:ph idx="1"/>
          </p:nvPr>
        </p:nvSpPr>
        <p:spPr/>
        <p:txBody>
          <a:bodyPr/>
          <a:lstStyle/>
          <a:p>
            <a:pPr marL="285750" indent="-285750">
              <a:buFont typeface="Arial" panose="020B0604020202020204" pitchFamily="34" charset="0"/>
              <a:buChar char="•"/>
            </a:pPr>
            <a:r>
              <a:rPr lang="en-GB" dirty="0" smtClean="0"/>
              <a:t>Cardiovascular studies – ACS GL (published June 2018)</a:t>
            </a:r>
          </a:p>
          <a:p>
            <a:pPr marL="285750" indent="-285750">
              <a:buFont typeface="Arial" panose="020B0604020202020204" pitchFamily="34" charset="0"/>
              <a:buChar char="•"/>
            </a:pPr>
            <a:r>
              <a:rPr lang="en-GB" i="1" dirty="0"/>
              <a:t>Even though cardiovascular death is an adequate clinical outcome that reflects the disease process targeted by treatments for ACS, all-cause mortality may in many cases be the preferred choice. The use of all-cause mortality as an endpoint (or as a component of a composite endpoint) simplifies statistical analysis since all deaths are treated as events rather than non-CV deaths needing to be handled through a statistical model with associated assumptions and risks of bias. This is of specific importance in trials when the expected incidence of non-cardiovascular mortality is difficult to predict.</a:t>
            </a:r>
          </a:p>
          <a:p>
            <a:pPr marL="554038" lvl="1" indent="-285750">
              <a:buFont typeface="Arial" panose="020B0604020202020204" pitchFamily="34" charset="0"/>
              <a:buChar char="•"/>
            </a:pPr>
            <a:endParaRPr lang="en-GB" dirty="0"/>
          </a:p>
        </p:txBody>
      </p:sp>
      <p:sp>
        <p:nvSpPr>
          <p:cNvPr id="5" name="Slide Number Placeholder 4"/>
          <p:cNvSpPr>
            <a:spLocks noGrp="1"/>
          </p:cNvSpPr>
          <p:nvPr>
            <p:ph type="sldNum" sz="quarter" idx="11"/>
          </p:nvPr>
        </p:nvSpPr>
        <p:spPr/>
        <p:txBody>
          <a:bodyPr/>
          <a:lstStyle/>
          <a:p>
            <a:fld id="{7957F717-FD23-493C-BA54-F5AB575BDEC9}" type="slidenum">
              <a:rPr lang="en-GB" altLang="en-US" smtClean="0"/>
              <a:pPr/>
              <a:t>13</a:t>
            </a:fld>
            <a:endParaRPr lang="en-GB" altLang="en-US"/>
          </a:p>
        </p:txBody>
      </p:sp>
    </p:spTree>
    <p:extLst>
      <p:ext uri="{BB962C8B-B14F-4D97-AF65-F5344CB8AC3E}">
        <p14:creationId xmlns:p14="http://schemas.microsoft.com/office/powerpoint/2010/main" val="36186830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Drivers for change – Guideline Revision</a:t>
            </a:r>
          </a:p>
        </p:txBody>
      </p:sp>
      <p:sp>
        <p:nvSpPr>
          <p:cNvPr id="3" name="Content Placeholder 2"/>
          <p:cNvSpPr>
            <a:spLocks noGrp="1"/>
          </p:cNvSpPr>
          <p:nvPr>
            <p:ph idx="1"/>
          </p:nvPr>
        </p:nvSpPr>
        <p:spPr/>
        <p:txBody>
          <a:bodyPr/>
          <a:lstStyle/>
          <a:p>
            <a:pPr marL="285750" indent="-285750">
              <a:buFont typeface="Arial" panose="020B0604020202020204" pitchFamily="34" charset="0"/>
              <a:buChar char="•"/>
            </a:pPr>
            <a:r>
              <a:rPr lang="en-GB" dirty="0" smtClean="0"/>
              <a:t>Including Non-CV mortality: Is it an important  problem or not?</a:t>
            </a:r>
          </a:p>
          <a:p>
            <a:pPr marL="285750" indent="-285750">
              <a:buFont typeface="Arial" panose="020B0604020202020204" pitchFamily="34" charset="0"/>
              <a:buChar char="•"/>
            </a:pPr>
            <a:r>
              <a:rPr lang="en-GB" dirty="0" smtClean="0"/>
              <a:t>Yes? Then important that it is included in the endpoint</a:t>
            </a:r>
          </a:p>
          <a:p>
            <a:pPr marL="285750" indent="-285750">
              <a:buFont typeface="Arial" panose="020B0604020202020204" pitchFamily="34" charset="0"/>
              <a:buChar char="•"/>
            </a:pPr>
            <a:r>
              <a:rPr lang="en-GB" dirty="0" smtClean="0"/>
              <a:t>No? Then it shouldn’t matter if it is included in the endpoint</a:t>
            </a:r>
            <a:endParaRPr lang="en-GB" dirty="0"/>
          </a:p>
        </p:txBody>
      </p:sp>
      <p:sp>
        <p:nvSpPr>
          <p:cNvPr id="5" name="Slide Number Placeholder 4"/>
          <p:cNvSpPr>
            <a:spLocks noGrp="1"/>
          </p:cNvSpPr>
          <p:nvPr>
            <p:ph type="sldNum" sz="quarter" idx="11"/>
          </p:nvPr>
        </p:nvSpPr>
        <p:spPr/>
        <p:txBody>
          <a:bodyPr/>
          <a:lstStyle/>
          <a:p>
            <a:fld id="{7957F717-FD23-493C-BA54-F5AB575BDEC9}" type="slidenum">
              <a:rPr lang="en-GB" altLang="en-US" smtClean="0"/>
              <a:pPr/>
              <a:t>14</a:t>
            </a:fld>
            <a:endParaRPr lang="en-GB" altLang="en-US"/>
          </a:p>
        </p:txBody>
      </p:sp>
    </p:spTree>
    <p:extLst>
      <p:ext uri="{BB962C8B-B14F-4D97-AF65-F5344CB8AC3E}">
        <p14:creationId xmlns:p14="http://schemas.microsoft.com/office/powerpoint/2010/main" val="150151838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An important aside - labelling</a:t>
            </a:r>
            <a:endParaRPr lang="en-GB" dirty="0"/>
          </a:p>
        </p:txBody>
      </p:sp>
      <p:sp>
        <p:nvSpPr>
          <p:cNvPr id="3" name="Content Placeholder 2"/>
          <p:cNvSpPr>
            <a:spLocks noGrp="1"/>
          </p:cNvSpPr>
          <p:nvPr>
            <p:ph idx="1"/>
          </p:nvPr>
        </p:nvSpPr>
        <p:spPr/>
        <p:txBody>
          <a:bodyPr/>
          <a:lstStyle/>
          <a:p>
            <a:pPr marL="285750" indent="-285750">
              <a:buFont typeface="Arial" panose="020B0604020202020204" pitchFamily="34" charset="0"/>
              <a:buChar char="•"/>
            </a:pPr>
            <a:r>
              <a:rPr lang="en-GB" dirty="0" smtClean="0"/>
              <a:t>EU way of thinking: The label (specifically section 4.1) indicates the patient population who will have a positive benefit-risk balance</a:t>
            </a:r>
          </a:p>
          <a:p>
            <a:pPr marL="554038" lvl="1" indent="-285750">
              <a:buFont typeface="Arial" panose="020B0604020202020204" pitchFamily="34" charset="0"/>
              <a:buChar char="•"/>
            </a:pPr>
            <a:r>
              <a:rPr lang="en-GB" dirty="0" smtClean="0"/>
              <a:t>We don’t label endpoints</a:t>
            </a:r>
          </a:p>
          <a:p>
            <a:pPr marL="285750" indent="-285750">
              <a:buFont typeface="Arial" panose="020B0604020202020204" pitchFamily="34" charset="0"/>
              <a:buChar char="•"/>
            </a:pPr>
            <a:r>
              <a:rPr lang="en-GB" dirty="0" smtClean="0"/>
              <a:t>US way of thinking: It is a legitimate aim of the label to describe to prescribers what the drug is expected to do</a:t>
            </a:r>
          </a:p>
          <a:p>
            <a:pPr marL="285750" indent="-285750">
              <a:buFont typeface="Arial" panose="020B0604020202020204" pitchFamily="34" charset="0"/>
              <a:buChar char="•"/>
            </a:pPr>
            <a:r>
              <a:rPr lang="en-GB" dirty="0" smtClean="0"/>
              <a:t>EU Corollary: Patients don’t care </a:t>
            </a:r>
            <a:r>
              <a:rPr lang="en-GB" i="1" dirty="0" smtClean="0"/>
              <a:t>why </a:t>
            </a:r>
            <a:r>
              <a:rPr lang="en-GB" dirty="0" smtClean="0"/>
              <a:t>they die, they care </a:t>
            </a:r>
            <a:r>
              <a:rPr lang="en-GB" i="1" dirty="0" smtClean="0"/>
              <a:t>that </a:t>
            </a:r>
            <a:r>
              <a:rPr lang="en-GB" dirty="0" smtClean="0"/>
              <a:t>they die</a:t>
            </a:r>
          </a:p>
          <a:p>
            <a:pPr marL="554038" lvl="1" indent="-285750">
              <a:buFont typeface="Arial" panose="020B0604020202020204" pitchFamily="34" charset="0"/>
              <a:buChar char="•"/>
            </a:pPr>
            <a:r>
              <a:rPr lang="en-GB" dirty="0" smtClean="0"/>
              <a:t>Non-CV mortality could/should be part of the primary endpoint</a:t>
            </a:r>
          </a:p>
          <a:p>
            <a:pPr marL="285750" indent="-285750">
              <a:buFont typeface="Arial" panose="020B0604020202020204" pitchFamily="34" charset="0"/>
              <a:buChar char="•"/>
            </a:pPr>
            <a:r>
              <a:rPr lang="en-GB" dirty="0" smtClean="0"/>
              <a:t>US Corollary: If no effect is expected on non-CV mortality, why would you include it in your primary endpoint</a:t>
            </a:r>
          </a:p>
          <a:p>
            <a:pPr marL="285750" indent="-285750">
              <a:buFont typeface="Arial" panose="020B0604020202020204" pitchFamily="34" charset="0"/>
              <a:buChar char="•"/>
            </a:pPr>
            <a:endParaRPr lang="en-GB" dirty="0"/>
          </a:p>
        </p:txBody>
      </p:sp>
      <p:sp>
        <p:nvSpPr>
          <p:cNvPr id="5" name="Slide Number Placeholder 4"/>
          <p:cNvSpPr>
            <a:spLocks noGrp="1"/>
          </p:cNvSpPr>
          <p:nvPr>
            <p:ph type="sldNum" sz="quarter" idx="11"/>
          </p:nvPr>
        </p:nvSpPr>
        <p:spPr/>
        <p:txBody>
          <a:bodyPr/>
          <a:lstStyle/>
          <a:p>
            <a:fld id="{7957F717-FD23-493C-BA54-F5AB575BDEC9}" type="slidenum">
              <a:rPr lang="en-GB" altLang="en-US" smtClean="0"/>
              <a:pPr/>
              <a:t>15</a:t>
            </a:fld>
            <a:endParaRPr lang="en-GB" altLang="en-US"/>
          </a:p>
        </p:txBody>
      </p:sp>
    </p:spTree>
    <p:extLst>
      <p:ext uri="{BB962C8B-B14F-4D97-AF65-F5344CB8AC3E}">
        <p14:creationId xmlns:p14="http://schemas.microsoft.com/office/powerpoint/2010/main" val="7766408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Learning from the Guideline development</a:t>
            </a:r>
            <a:endParaRPr lang="en-GB" dirty="0"/>
          </a:p>
        </p:txBody>
      </p:sp>
      <p:sp>
        <p:nvSpPr>
          <p:cNvPr id="3" name="Content Placeholder 2"/>
          <p:cNvSpPr>
            <a:spLocks noGrp="1"/>
          </p:cNvSpPr>
          <p:nvPr>
            <p:ph idx="1"/>
          </p:nvPr>
        </p:nvSpPr>
        <p:spPr>
          <a:xfrm>
            <a:off x="358776" y="1619250"/>
            <a:ext cx="8424000" cy="3184922"/>
          </a:xfrm>
        </p:spPr>
        <p:txBody>
          <a:bodyPr/>
          <a:lstStyle/>
          <a:p>
            <a:pPr marL="285750" indent="-285750">
              <a:buFont typeface="Arial" panose="020B0604020202020204" pitchFamily="34" charset="0"/>
              <a:buChar char="•"/>
            </a:pPr>
            <a:r>
              <a:rPr lang="en-GB" dirty="0" smtClean="0"/>
              <a:t>Things happen (e.g. non-CV death) that we need to think about how we handle carefully</a:t>
            </a:r>
          </a:p>
          <a:p>
            <a:pPr marL="285750" indent="-285750">
              <a:buFont typeface="Arial" panose="020B0604020202020204" pitchFamily="34" charset="0"/>
              <a:buChar char="•"/>
            </a:pPr>
            <a:r>
              <a:rPr lang="en-GB" dirty="0" smtClean="0"/>
              <a:t>Often terminal events</a:t>
            </a:r>
          </a:p>
          <a:p>
            <a:pPr marL="285750" indent="-285750">
              <a:buFont typeface="Arial" panose="020B0604020202020204" pitchFamily="34" charset="0"/>
              <a:buChar char="•"/>
            </a:pPr>
            <a:r>
              <a:rPr lang="en-GB" dirty="0" smtClean="0"/>
              <a:t>Standard Cox PH models may not always be the best way of analysis</a:t>
            </a:r>
          </a:p>
          <a:p>
            <a:pPr marL="554038" lvl="1" indent="-285750">
              <a:buFont typeface="Arial" panose="020B0604020202020204" pitchFamily="34" charset="0"/>
              <a:buChar char="•"/>
            </a:pPr>
            <a:r>
              <a:rPr lang="en-GB" dirty="0" smtClean="0"/>
              <a:t>We can either consider it as censored, or as an event</a:t>
            </a:r>
          </a:p>
          <a:p>
            <a:pPr marL="554038" lvl="1" indent="-285750">
              <a:buFont typeface="Arial" panose="020B0604020202020204" pitchFamily="34" charset="0"/>
              <a:buChar char="•"/>
            </a:pPr>
            <a:r>
              <a:rPr lang="en-GB" dirty="0" smtClean="0"/>
              <a:t>Or we can impute a new time value</a:t>
            </a:r>
          </a:p>
          <a:p>
            <a:pPr marL="554038" lvl="1" indent="-285750">
              <a:buFont typeface="Arial" panose="020B0604020202020204" pitchFamily="34" charset="0"/>
              <a:buChar char="•"/>
            </a:pPr>
            <a:r>
              <a:rPr lang="en-GB" dirty="0" smtClean="0"/>
              <a:t>But this does not make sense – the probability of dying from a CV event after having died of </a:t>
            </a:r>
            <a:r>
              <a:rPr lang="en-GB" smtClean="0"/>
              <a:t>a </a:t>
            </a:r>
            <a:r>
              <a:rPr lang="en-GB" smtClean="0"/>
              <a:t>non-CV </a:t>
            </a:r>
            <a:r>
              <a:rPr lang="en-GB" dirty="0" smtClean="0"/>
              <a:t>event is 0 – massively informative censoring</a:t>
            </a:r>
          </a:p>
          <a:p>
            <a:pPr marL="554038" lvl="1" indent="-285750">
              <a:buFont typeface="Arial" panose="020B0604020202020204" pitchFamily="34" charset="0"/>
              <a:buChar char="•"/>
            </a:pPr>
            <a:r>
              <a:rPr lang="en-GB" dirty="0" smtClean="0"/>
              <a:t>Here’s what we would have observed had they not died of a non-CV death?</a:t>
            </a:r>
          </a:p>
          <a:p>
            <a:pPr marL="554038" lvl="1" indent="-285750">
              <a:buFont typeface="Arial" panose="020B0604020202020204" pitchFamily="34" charset="0"/>
              <a:buChar char="•"/>
            </a:pPr>
            <a:r>
              <a:rPr lang="en-GB" dirty="0" smtClean="0"/>
              <a:t>Estimand framework gives a good way of describing the problem </a:t>
            </a:r>
          </a:p>
          <a:p>
            <a:pPr marL="285750" indent="-285750">
              <a:buFont typeface="Arial" panose="020B0604020202020204" pitchFamily="34" charset="0"/>
              <a:buChar char="•"/>
            </a:pPr>
            <a:endParaRPr lang="en-GB" dirty="0"/>
          </a:p>
        </p:txBody>
      </p:sp>
      <p:sp>
        <p:nvSpPr>
          <p:cNvPr id="5" name="Slide Number Placeholder 4"/>
          <p:cNvSpPr>
            <a:spLocks noGrp="1"/>
          </p:cNvSpPr>
          <p:nvPr>
            <p:ph type="sldNum" sz="quarter" idx="11"/>
          </p:nvPr>
        </p:nvSpPr>
        <p:spPr/>
        <p:txBody>
          <a:bodyPr/>
          <a:lstStyle/>
          <a:p>
            <a:fld id="{7957F717-FD23-493C-BA54-F5AB575BDEC9}" type="slidenum">
              <a:rPr lang="en-GB" altLang="en-US" smtClean="0"/>
              <a:pPr/>
              <a:t>16</a:t>
            </a:fld>
            <a:endParaRPr lang="en-GB" altLang="en-US"/>
          </a:p>
        </p:txBody>
      </p:sp>
    </p:spTree>
    <p:extLst>
      <p:ext uri="{BB962C8B-B14F-4D97-AF65-F5344CB8AC3E}">
        <p14:creationId xmlns:p14="http://schemas.microsoft.com/office/powerpoint/2010/main" val="24191472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Estimand Framework</a:t>
            </a:r>
            <a:endParaRPr lang="en-GB" dirty="0"/>
          </a:p>
        </p:txBody>
      </p:sp>
      <p:sp>
        <p:nvSpPr>
          <p:cNvPr id="3" name="Content Placeholder 2"/>
          <p:cNvSpPr>
            <a:spLocks noGrp="1"/>
          </p:cNvSpPr>
          <p:nvPr>
            <p:ph idx="1"/>
          </p:nvPr>
        </p:nvSpPr>
        <p:spPr>
          <a:xfrm>
            <a:off x="358776" y="1419622"/>
            <a:ext cx="8424000" cy="3184922"/>
          </a:xfrm>
        </p:spPr>
        <p:txBody>
          <a:bodyPr/>
          <a:lstStyle/>
          <a:p>
            <a:pPr marL="285750" indent="-285750">
              <a:buFont typeface="Arial" panose="020B0604020202020204" pitchFamily="34" charset="0"/>
              <a:buChar char="•"/>
            </a:pPr>
            <a:r>
              <a:rPr lang="en-GB" dirty="0" smtClean="0"/>
              <a:t>An </a:t>
            </a:r>
            <a:r>
              <a:rPr lang="en-GB" dirty="0"/>
              <a:t>estimand defines the target of estimation for a particular trial objective (i.e. “what is to be estimated</a:t>
            </a:r>
            <a:r>
              <a:rPr lang="en-GB" dirty="0" smtClean="0"/>
              <a:t>”)</a:t>
            </a:r>
          </a:p>
          <a:p>
            <a:pPr marL="285750" indent="-285750">
              <a:buFont typeface="Arial" panose="020B0604020202020204" pitchFamily="34" charset="0"/>
              <a:buChar char="•"/>
            </a:pPr>
            <a:r>
              <a:rPr lang="en-GB" dirty="0"/>
              <a:t>The description of an estimand will not be complete without reflecting how potential intercurrent events are addressed in the scientific question of interest. </a:t>
            </a:r>
            <a:endParaRPr lang="en-GB" dirty="0" smtClean="0"/>
          </a:p>
          <a:p>
            <a:pPr marL="554038" lvl="1" indent="-285750">
              <a:buFont typeface="Arial" panose="020B0604020202020204" pitchFamily="34" charset="0"/>
              <a:buChar char="•"/>
            </a:pPr>
            <a:r>
              <a:rPr lang="en-GB" dirty="0"/>
              <a:t>Events that occur after treatment initiation and either preclude observation of the variable or affect its interpretation</a:t>
            </a:r>
            <a:endParaRPr lang="en-GB" dirty="0" smtClean="0"/>
          </a:p>
          <a:p>
            <a:pPr marL="285750" indent="-285750">
              <a:buFont typeface="Arial" panose="020B0604020202020204" pitchFamily="34" charset="0"/>
              <a:buChar char="•"/>
            </a:pPr>
            <a:r>
              <a:rPr lang="en-GB" dirty="0" smtClean="0"/>
              <a:t>Intercurrent </a:t>
            </a:r>
            <a:r>
              <a:rPr lang="en-GB" dirty="0"/>
              <a:t>events have the potential to occur after treatment initiation and either preclude observation of the variable or affect its interpretation, </a:t>
            </a:r>
            <a:r>
              <a:rPr lang="en-GB" dirty="0" smtClean="0"/>
              <a:t>e.g.</a:t>
            </a:r>
          </a:p>
          <a:p>
            <a:pPr marL="554038" lvl="1" indent="-285750">
              <a:buFont typeface="Arial" panose="020B0604020202020204" pitchFamily="34" charset="0"/>
              <a:buChar char="•"/>
            </a:pPr>
            <a:r>
              <a:rPr lang="en-GB" dirty="0" smtClean="0"/>
              <a:t>use </a:t>
            </a:r>
            <a:r>
              <a:rPr lang="en-GB" dirty="0"/>
              <a:t>of an alternative treatment, perhaps a rescue </a:t>
            </a:r>
            <a:r>
              <a:rPr lang="en-GB" dirty="0" smtClean="0"/>
              <a:t>medication</a:t>
            </a:r>
            <a:endParaRPr lang="en-GB" dirty="0"/>
          </a:p>
          <a:p>
            <a:pPr marL="554038" lvl="1" indent="-285750">
              <a:buFont typeface="Arial" panose="020B0604020202020204" pitchFamily="34" charset="0"/>
              <a:buChar char="•"/>
            </a:pPr>
            <a:r>
              <a:rPr lang="en-GB" dirty="0" smtClean="0"/>
              <a:t>discontinuation </a:t>
            </a:r>
            <a:r>
              <a:rPr lang="en-GB" dirty="0"/>
              <a:t>of </a:t>
            </a:r>
            <a:r>
              <a:rPr lang="en-GB" dirty="0" smtClean="0"/>
              <a:t>treatment</a:t>
            </a:r>
            <a:endParaRPr lang="en-GB" dirty="0"/>
          </a:p>
          <a:p>
            <a:pPr marL="554038" lvl="1" indent="-285750">
              <a:buFont typeface="Arial" panose="020B0604020202020204" pitchFamily="34" charset="0"/>
              <a:buChar char="•"/>
            </a:pPr>
            <a:r>
              <a:rPr lang="en-GB" dirty="0" smtClean="0"/>
              <a:t>terminal </a:t>
            </a:r>
            <a:r>
              <a:rPr lang="en-GB" dirty="0"/>
              <a:t>events such as </a:t>
            </a:r>
            <a:r>
              <a:rPr lang="en-GB" dirty="0" smtClean="0"/>
              <a:t>death</a:t>
            </a:r>
            <a:endParaRPr lang="en-GB" dirty="0"/>
          </a:p>
        </p:txBody>
      </p:sp>
      <p:sp>
        <p:nvSpPr>
          <p:cNvPr id="5" name="Slide Number Placeholder 4"/>
          <p:cNvSpPr>
            <a:spLocks noGrp="1"/>
          </p:cNvSpPr>
          <p:nvPr>
            <p:ph type="sldNum" sz="quarter" idx="11"/>
          </p:nvPr>
        </p:nvSpPr>
        <p:spPr/>
        <p:txBody>
          <a:bodyPr/>
          <a:lstStyle/>
          <a:p>
            <a:fld id="{7957F717-FD23-493C-BA54-F5AB575BDEC9}" type="slidenum">
              <a:rPr lang="en-GB" altLang="en-US" smtClean="0"/>
              <a:pPr/>
              <a:t>17</a:t>
            </a:fld>
            <a:endParaRPr lang="en-GB" altLang="en-US"/>
          </a:p>
        </p:txBody>
      </p:sp>
    </p:spTree>
    <p:extLst>
      <p:ext uri="{BB962C8B-B14F-4D97-AF65-F5344CB8AC3E}">
        <p14:creationId xmlns:p14="http://schemas.microsoft.com/office/powerpoint/2010/main" val="255882002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Estimand Framework</a:t>
            </a:r>
          </a:p>
        </p:txBody>
      </p:sp>
      <p:sp>
        <p:nvSpPr>
          <p:cNvPr id="3" name="Content Placeholder 2"/>
          <p:cNvSpPr>
            <a:spLocks noGrp="1"/>
          </p:cNvSpPr>
          <p:nvPr>
            <p:ph idx="1"/>
          </p:nvPr>
        </p:nvSpPr>
        <p:spPr/>
        <p:txBody>
          <a:bodyPr/>
          <a:lstStyle/>
          <a:p>
            <a:pPr marL="285750" indent="-285750">
              <a:buFont typeface="Arial" panose="020B0604020202020204" pitchFamily="34" charset="0"/>
              <a:buChar char="•"/>
            </a:pPr>
            <a:r>
              <a:rPr lang="en-GB" dirty="0"/>
              <a:t>Study discontinuation, loss-to-follow-up or other missing data are not intercurrent events and are not reflected in the estimand, but instead represent limitations to the data to be addressed in the </a:t>
            </a:r>
            <a:r>
              <a:rPr lang="en-GB" dirty="0" smtClean="0"/>
              <a:t>analysis</a:t>
            </a:r>
          </a:p>
          <a:p>
            <a:pPr marL="285750" indent="-285750">
              <a:buFont typeface="Arial" panose="020B0604020202020204" pitchFamily="34" charset="0"/>
              <a:buChar char="•"/>
            </a:pPr>
            <a:r>
              <a:rPr lang="en-GB" dirty="0"/>
              <a:t>Different strategies are available for how to address potential intercurrent events to reflect the scientific question of </a:t>
            </a:r>
            <a:r>
              <a:rPr lang="en-GB" dirty="0" smtClean="0"/>
              <a:t>interest </a:t>
            </a:r>
          </a:p>
          <a:p>
            <a:pPr marL="285750" indent="-285750">
              <a:buFont typeface="Arial" panose="020B0604020202020204" pitchFamily="34" charset="0"/>
              <a:buChar char="•"/>
            </a:pPr>
            <a:r>
              <a:rPr lang="en-GB" dirty="0"/>
              <a:t>With an agreed estimand, and a pre-specified statistical analysis that is aligned to that estimand, sensitivity analysis can focus on sensitivity to deviations from assumptions in respect of a particular analysis, rather than sensitivity to the choice of analytic approach</a:t>
            </a:r>
          </a:p>
        </p:txBody>
      </p:sp>
      <p:sp>
        <p:nvSpPr>
          <p:cNvPr id="5" name="Slide Number Placeholder 4"/>
          <p:cNvSpPr>
            <a:spLocks noGrp="1"/>
          </p:cNvSpPr>
          <p:nvPr>
            <p:ph type="sldNum" sz="quarter" idx="11"/>
          </p:nvPr>
        </p:nvSpPr>
        <p:spPr/>
        <p:txBody>
          <a:bodyPr/>
          <a:lstStyle/>
          <a:p>
            <a:fld id="{7957F717-FD23-493C-BA54-F5AB575BDEC9}" type="slidenum">
              <a:rPr lang="en-GB" altLang="en-US" smtClean="0"/>
              <a:pPr/>
              <a:t>18</a:t>
            </a:fld>
            <a:endParaRPr lang="en-GB" altLang="en-US"/>
          </a:p>
        </p:txBody>
      </p:sp>
    </p:spTree>
    <p:extLst>
      <p:ext uri="{BB962C8B-B14F-4D97-AF65-F5344CB8AC3E}">
        <p14:creationId xmlns:p14="http://schemas.microsoft.com/office/powerpoint/2010/main" val="24231012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23528" y="778445"/>
            <a:ext cx="8424000" cy="713185"/>
          </a:xfrm>
        </p:spPr>
        <p:txBody>
          <a:bodyPr/>
          <a:lstStyle/>
          <a:p>
            <a:r>
              <a:rPr lang="en-GB" dirty="0" smtClean="0"/>
              <a:t>Why do we analyse and present data the way we do?</a:t>
            </a:r>
            <a:endParaRPr lang="en-GB" dirty="0"/>
          </a:p>
        </p:txBody>
      </p:sp>
      <p:sp>
        <p:nvSpPr>
          <p:cNvPr id="9" name="Content Placeholder 8"/>
          <p:cNvSpPr>
            <a:spLocks noGrp="1"/>
          </p:cNvSpPr>
          <p:nvPr>
            <p:ph idx="1"/>
          </p:nvPr>
        </p:nvSpPr>
        <p:spPr/>
        <p:txBody>
          <a:bodyPr/>
          <a:lstStyle/>
          <a:p>
            <a:pPr marL="342900" indent="-342900">
              <a:buClrTx/>
              <a:buSzPct val="100000"/>
              <a:buFont typeface="Arial" panose="020B0604020202020204" pitchFamily="34" charset="0"/>
              <a:buChar char="•"/>
            </a:pPr>
            <a:r>
              <a:rPr lang="en-GB" sz="2000" dirty="0" smtClean="0"/>
              <a:t>Because that is what the legislation tells us to</a:t>
            </a:r>
          </a:p>
          <a:p>
            <a:pPr marL="342900" indent="-342900">
              <a:buClrTx/>
              <a:buSzPct val="100000"/>
              <a:buFont typeface="Arial" panose="020B0604020202020204" pitchFamily="34" charset="0"/>
              <a:buChar char="•"/>
            </a:pPr>
            <a:endParaRPr lang="en-GB" sz="2000" dirty="0"/>
          </a:p>
          <a:p>
            <a:pPr marL="342900" indent="-342900">
              <a:buClrTx/>
              <a:buSzPct val="100000"/>
              <a:buFont typeface="Arial" panose="020B0604020202020204" pitchFamily="34" charset="0"/>
              <a:buChar char="•"/>
            </a:pPr>
            <a:r>
              <a:rPr lang="en-GB" sz="2000" dirty="0" smtClean="0"/>
              <a:t>Because that is the way we’ve always done it</a:t>
            </a:r>
            <a:endParaRPr lang="en-GB" sz="2000" dirty="0"/>
          </a:p>
        </p:txBody>
      </p:sp>
      <p:sp>
        <p:nvSpPr>
          <p:cNvPr id="5" name="Slide Number Placeholder 4"/>
          <p:cNvSpPr>
            <a:spLocks noGrp="1"/>
          </p:cNvSpPr>
          <p:nvPr>
            <p:ph type="sldNum" sz="quarter" idx="11"/>
          </p:nvPr>
        </p:nvSpPr>
        <p:spPr/>
        <p:txBody>
          <a:bodyPr/>
          <a:lstStyle/>
          <a:p>
            <a:fld id="{7957F717-FD23-493C-BA54-F5AB575BDEC9}" type="slidenum">
              <a:rPr lang="en-GB" altLang="en-US" smtClean="0"/>
              <a:pPr/>
              <a:t>1</a:t>
            </a:fld>
            <a:endParaRPr lang="en-GB" altLang="en-US"/>
          </a:p>
        </p:txBody>
      </p:sp>
      <p:pic>
        <p:nvPicPr>
          <p:cNvPr id="1026" name="Picture 2" descr="C:\Users\thomsona\AppData\Local\Microsoft\Windows\Temporary Internet Files\Content.IE5\WT2X8CI1\Kliponious-green-tick[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49611" y="1304839"/>
            <a:ext cx="549433" cy="628822"/>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thomsona\AppData\Local\Microsoft\Windows\Temporary Internet Files\Content.IE5\WWOKEBMR\red-cross[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157471" y="2211711"/>
            <a:ext cx="585695" cy="6480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178723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Estimand </a:t>
            </a:r>
            <a:r>
              <a:rPr lang="en-GB" dirty="0" smtClean="0"/>
              <a:t>Framework</a:t>
            </a:r>
            <a:endParaRPr lang="en-GB" dirty="0"/>
          </a:p>
        </p:txBody>
      </p:sp>
      <p:sp>
        <p:nvSpPr>
          <p:cNvPr id="3" name="Content Placeholder 2"/>
          <p:cNvSpPr>
            <a:spLocks noGrp="1"/>
          </p:cNvSpPr>
          <p:nvPr>
            <p:ph idx="1"/>
          </p:nvPr>
        </p:nvSpPr>
        <p:spPr/>
        <p:txBody>
          <a:bodyPr/>
          <a:lstStyle/>
          <a:p>
            <a:pPr marL="285750" indent="-285750">
              <a:buFont typeface="Arial" panose="020B0604020202020204" pitchFamily="34" charset="0"/>
              <a:buChar char="•"/>
            </a:pPr>
            <a:r>
              <a:rPr lang="en-GB" dirty="0" smtClean="0"/>
              <a:t>Various strategies are named</a:t>
            </a:r>
          </a:p>
          <a:p>
            <a:pPr marL="554038" lvl="1" indent="-285750">
              <a:buFont typeface="Arial" panose="020B0604020202020204" pitchFamily="34" charset="0"/>
              <a:buChar char="•"/>
            </a:pPr>
            <a:r>
              <a:rPr lang="en-GB" dirty="0" smtClean="0"/>
              <a:t>Treatment policy, composite, hypothetical, principal stratum, while on treatment</a:t>
            </a:r>
          </a:p>
          <a:p>
            <a:pPr marL="285750" indent="-285750">
              <a:buFont typeface="Arial" panose="020B0604020202020204" pitchFamily="34" charset="0"/>
              <a:buChar char="•"/>
            </a:pPr>
            <a:r>
              <a:rPr lang="en-GB" dirty="0" smtClean="0"/>
              <a:t>Historically, treatment policy has been of most regulatory interest (explicitly mentioned in ICH E9)</a:t>
            </a:r>
          </a:p>
          <a:p>
            <a:pPr marL="285750" indent="-285750">
              <a:buFont typeface="Arial" panose="020B0604020202020204" pitchFamily="34" charset="0"/>
              <a:buChar char="•"/>
            </a:pPr>
            <a:r>
              <a:rPr lang="en-GB" dirty="0" smtClean="0"/>
              <a:t>Motivation for studies with fixed periods of observation</a:t>
            </a:r>
          </a:p>
          <a:p>
            <a:pPr marL="554038" lvl="1" indent="-285750">
              <a:buFont typeface="Arial" panose="020B0604020202020204" pitchFamily="34" charset="0"/>
              <a:buChar char="•"/>
            </a:pPr>
            <a:r>
              <a:rPr lang="en-GB" dirty="0" smtClean="0"/>
              <a:t>Imputation clear</a:t>
            </a:r>
          </a:p>
          <a:p>
            <a:pPr marL="285750" indent="-285750">
              <a:buFont typeface="Arial" panose="020B0604020202020204" pitchFamily="34" charset="0"/>
              <a:buChar char="•"/>
            </a:pPr>
            <a:r>
              <a:rPr lang="en-GB" dirty="0" smtClean="0"/>
              <a:t>Less clear for time-to-event</a:t>
            </a:r>
          </a:p>
          <a:p>
            <a:pPr marL="554038" lvl="1" indent="-285750">
              <a:buFont typeface="Arial" panose="020B0604020202020204" pitchFamily="34" charset="0"/>
              <a:buChar char="•"/>
            </a:pPr>
            <a:r>
              <a:rPr lang="en-GB" dirty="0" smtClean="0"/>
              <a:t>What and how do we impute</a:t>
            </a:r>
            <a:endParaRPr lang="en-GB" dirty="0"/>
          </a:p>
          <a:p>
            <a:pPr marL="554038" lvl="1" indent="-285750">
              <a:buFont typeface="Arial" panose="020B0604020202020204" pitchFamily="34" charset="0"/>
              <a:buChar char="•"/>
            </a:pPr>
            <a:r>
              <a:rPr lang="en-GB" dirty="0" smtClean="0"/>
              <a:t>Work ongoing for efficacy endpoints</a:t>
            </a:r>
          </a:p>
        </p:txBody>
      </p:sp>
      <p:sp>
        <p:nvSpPr>
          <p:cNvPr id="5" name="Slide Number Placeholder 4"/>
          <p:cNvSpPr>
            <a:spLocks noGrp="1"/>
          </p:cNvSpPr>
          <p:nvPr>
            <p:ph type="sldNum" sz="quarter" idx="11"/>
          </p:nvPr>
        </p:nvSpPr>
        <p:spPr/>
        <p:txBody>
          <a:bodyPr/>
          <a:lstStyle/>
          <a:p>
            <a:fld id="{7957F717-FD23-493C-BA54-F5AB575BDEC9}" type="slidenum">
              <a:rPr lang="en-GB" altLang="en-US" smtClean="0"/>
              <a:pPr/>
              <a:t>19</a:t>
            </a:fld>
            <a:endParaRPr lang="en-GB" altLang="en-US"/>
          </a:p>
        </p:txBody>
      </p:sp>
    </p:spTree>
    <p:extLst>
      <p:ext uri="{BB962C8B-B14F-4D97-AF65-F5344CB8AC3E}">
        <p14:creationId xmlns:p14="http://schemas.microsoft.com/office/powerpoint/2010/main" val="118971870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Estimation</a:t>
            </a:r>
            <a:endParaRPr lang="en-GB" dirty="0"/>
          </a:p>
        </p:txBody>
      </p:sp>
      <p:sp>
        <p:nvSpPr>
          <p:cNvPr id="3" name="Content Placeholder 2"/>
          <p:cNvSpPr>
            <a:spLocks noGrp="1"/>
          </p:cNvSpPr>
          <p:nvPr>
            <p:ph idx="1"/>
          </p:nvPr>
        </p:nvSpPr>
        <p:spPr/>
        <p:txBody>
          <a:bodyPr/>
          <a:lstStyle/>
          <a:p>
            <a:pPr marL="285750" indent="-285750">
              <a:buFont typeface="Arial" panose="020B0604020202020204" pitchFamily="34" charset="0"/>
              <a:buChar char="•"/>
            </a:pPr>
            <a:r>
              <a:rPr lang="en-GB" dirty="0" smtClean="0"/>
              <a:t>Once we have decided on our estimand, we need to estimate it</a:t>
            </a:r>
          </a:p>
          <a:p>
            <a:pPr marL="285750" indent="-285750">
              <a:buFont typeface="Arial" panose="020B0604020202020204" pitchFamily="34" charset="0"/>
              <a:buChar char="•"/>
            </a:pPr>
            <a:r>
              <a:rPr lang="en-GB" dirty="0" smtClean="0"/>
              <a:t>Good if we can do this in an unbiased fashion</a:t>
            </a:r>
          </a:p>
          <a:p>
            <a:pPr marL="285750" indent="-285750">
              <a:buFont typeface="Arial" panose="020B0604020202020204" pitchFamily="34" charset="0"/>
              <a:buChar char="•"/>
            </a:pPr>
            <a:r>
              <a:rPr lang="en-GB" dirty="0" smtClean="0"/>
              <a:t>Historically, acceptable if we can estimate it with a bias that only goes against the product</a:t>
            </a:r>
          </a:p>
          <a:p>
            <a:pPr marL="285750" indent="-285750">
              <a:buFont typeface="Arial" panose="020B0604020202020204" pitchFamily="34" charset="0"/>
              <a:buChar char="•"/>
            </a:pPr>
            <a:r>
              <a:rPr lang="en-GB" dirty="0" smtClean="0"/>
              <a:t>However, as PAH example shows, this is not good enough if we need to ‘rule out’ raised ‘</a:t>
            </a:r>
            <a:r>
              <a:rPr lang="en-GB" b="1" i="1" dirty="0" smtClean="0"/>
              <a:t>safety’</a:t>
            </a:r>
            <a:r>
              <a:rPr lang="en-GB" dirty="0" smtClean="0"/>
              <a:t> risk</a:t>
            </a:r>
          </a:p>
          <a:p>
            <a:pPr marL="285750" indent="-285750">
              <a:buFont typeface="Arial" panose="020B0604020202020204" pitchFamily="34" charset="0"/>
              <a:buChar char="•"/>
            </a:pPr>
            <a:r>
              <a:rPr lang="en-GB" dirty="0" smtClean="0"/>
              <a:t>If we can’t, raises two alternatives</a:t>
            </a:r>
          </a:p>
          <a:p>
            <a:pPr marL="554038" lvl="1" indent="-285750">
              <a:buFont typeface="Arial" panose="020B0604020202020204" pitchFamily="34" charset="0"/>
              <a:buChar char="•"/>
            </a:pPr>
            <a:r>
              <a:rPr lang="en-GB" dirty="0" smtClean="0"/>
              <a:t>Estimate another estimand in an unbiased fashion</a:t>
            </a:r>
          </a:p>
          <a:p>
            <a:pPr marL="554038" lvl="1" indent="-285750">
              <a:buFont typeface="Arial" panose="020B0604020202020204" pitchFamily="34" charset="0"/>
              <a:buChar char="•"/>
            </a:pPr>
            <a:r>
              <a:rPr lang="en-GB" dirty="0" smtClean="0"/>
              <a:t>Accept the bias – easier said than done when talking about mortality!</a:t>
            </a:r>
          </a:p>
        </p:txBody>
      </p:sp>
      <p:sp>
        <p:nvSpPr>
          <p:cNvPr id="5" name="Slide Number Placeholder 4"/>
          <p:cNvSpPr>
            <a:spLocks noGrp="1"/>
          </p:cNvSpPr>
          <p:nvPr>
            <p:ph type="sldNum" sz="quarter" idx="11"/>
          </p:nvPr>
        </p:nvSpPr>
        <p:spPr/>
        <p:txBody>
          <a:bodyPr/>
          <a:lstStyle/>
          <a:p>
            <a:fld id="{7957F717-FD23-493C-BA54-F5AB575BDEC9}" type="slidenum">
              <a:rPr lang="en-GB" altLang="en-US" smtClean="0"/>
              <a:pPr/>
              <a:t>20</a:t>
            </a:fld>
            <a:endParaRPr lang="en-GB" altLang="en-US"/>
          </a:p>
        </p:txBody>
      </p:sp>
    </p:spTree>
    <p:extLst>
      <p:ext uri="{BB962C8B-B14F-4D97-AF65-F5344CB8AC3E}">
        <p14:creationId xmlns:p14="http://schemas.microsoft.com/office/powerpoint/2010/main" val="89486584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Sources of bias</a:t>
            </a:r>
            <a:endParaRPr lang="en-GB" dirty="0"/>
          </a:p>
        </p:txBody>
      </p:sp>
      <p:sp>
        <p:nvSpPr>
          <p:cNvPr id="3" name="Content Placeholder 2"/>
          <p:cNvSpPr>
            <a:spLocks noGrp="1"/>
          </p:cNvSpPr>
          <p:nvPr>
            <p:ph idx="1"/>
          </p:nvPr>
        </p:nvSpPr>
        <p:spPr/>
        <p:txBody>
          <a:bodyPr/>
          <a:lstStyle/>
          <a:p>
            <a:pPr marL="285750" indent="-285750">
              <a:buFont typeface="Arial" panose="020B0604020202020204" pitchFamily="34" charset="0"/>
              <a:buChar char="•"/>
            </a:pPr>
            <a:r>
              <a:rPr lang="en-GB" dirty="0" smtClean="0"/>
              <a:t>Algebra</a:t>
            </a:r>
          </a:p>
          <a:p>
            <a:pPr marL="554038" lvl="1" indent="-285750">
              <a:buFont typeface="Arial" panose="020B0604020202020204" pitchFamily="34" charset="0"/>
              <a:buChar char="•"/>
            </a:pPr>
            <a:r>
              <a:rPr lang="en-GB" dirty="0" smtClean="0"/>
              <a:t>If you follow one randomised group for longer, you get more events.</a:t>
            </a:r>
          </a:p>
          <a:p>
            <a:pPr marL="554038" lvl="1" indent="-285750">
              <a:buFont typeface="Arial" panose="020B0604020202020204" pitchFamily="34" charset="0"/>
              <a:buChar char="•"/>
            </a:pPr>
            <a:r>
              <a:rPr lang="en-GB" dirty="0" smtClean="0"/>
              <a:t>So the Odds Ratio is not a good estimate of the risk</a:t>
            </a:r>
          </a:p>
          <a:p>
            <a:pPr marL="285750" indent="-285750">
              <a:buFont typeface="Arial" panose="020B0604020202020204" pitchFamily="34" charset="0"/>
              <a:buChar char="•"/>
            </a:pPr>
            <a:r>
              <a:rPr lang="en-GB" dirty="0" smtClean="0"/>
              <a:t>Informative Censoring</a:t>
            </a:r>
          </a:p>
          <a:p>
            <a:pPr marL="554038" lvl="1" indent="-285750">
              <a:buFont typeface="Arial" panose="020B0604020202020204" pitchFamily="34" charset="0"/>
              <a:buChar char="•"/>
            </a:pPr>
            <a:r>
              <a:rPr lang="en-GB" dirty="0" smtClean="0"/>
              <a:t>Patients who have the competing event are more likely to have subsequently died, than those who had not had the event</a:t>
            </a:r>
          </a:p>
          <a:p>
            <a:pPr marL="554038" lvl="1" indent="-285750">
              <a:buFont typeface="Arial" panose="020B0604020202020204" pitchFamily="34" charset="0"/>
              <a:buChar char="•"/>
            </a:pPr>
            <a:r>
              <a:rPr lang="en-GB" dirty="0" smtClean="0"/>
              <a:t>Time to death as a first event is may not be a good measure if this is true.</a:t>
            </a:r>
          </a:p>
          <a:p>
            <a:pPr marL="554038" lvl="1" indent="-285750">
              <a:buFont typeface="Arial" panose="020B0604020202020204" pitchFamily="34" charset="0"/>
              <a:buChar char="•"/>
            </a:pPr>
            <a:r>
              <a:rPr lang="en-GB" dirty="0" smtClean="0"/>
              <a:t>Remove worst patients from control arm risk set</a:t>
            </a:r>
          </a:p>
          <a:p>
            <a:pPr marL="285750" indent="-285750">
              <a:buFont typeface="Arial" panose="020B0604020202020204" pitchFamily="34" charset="0"/>
              <a:buChar char="•"/>
            </a:pPr>
            <a:r>
              <a:rPr lang="en-GB" dirty="0" smtClean="0"/>
              <a:t>Crossover</a:t>
            </a:r>
          </a:p>
          <a:p>
            <a:pPr marL="554038" lvl="1" indent="-285750">
              <a:buFont typeface="Arial" panose="020B0604020202020204" pitchFamily="34" charset="0"/>
              <a:buChar char="•"/>
            </a:pPr>
            <a:r>
              <a:rPr lang="en-GB" dirty="0" smtClean="0"/>
              <a:t>Difficult to adjust for – case-by-case basis depending on results</a:t>
            </a:r>
            <a:endParaRPr lang="en-GB" dirty="0"/>
          </a:p>
        </p:txBody>
      </p:sp>
      <p:sp>
        <p:nvSpPr>
          <p:cNvPr id="5" name="Slide Number Placeholder 4"/>
          <p:cNvSpPr>
            <a:spLocks noGrp="1"/>
          </p:cNvSpPr>
          <p:nvPr>
            <p:ph type="sldNum" sz="quarter" idx="11"/>
          </p:nvPr>
        </p:nvSpPr>
        <p:spPr/>
        <p:txBody>
          <a:bodyPr/>
          <a:lstStyle/>
          <a:p>
            <a:fld id="{7957F717-FD23-493C-BA54-F5AB575BDEC9}" type="slidenum">
              <a:rPr lang="en-GB" altLang="en-US" smtClean="0"/>
              <a:pPr/>
              <a:t>21</a:t>
            </a:fld>
            <a:endParaRPr lang="en-GB" altLang="en-US"/>
          </a:p>
        </p:txBody>
      </p:sp>
    </p:spTree>
    <p:extLst>
      <p:ext uri="{BB962C8B-B14F-4D97-AF65-F5344CB8AC3E}">
        <p14:creationId xmlns:p14="http://schemas.microsoft.com/office/powerpoint/2010/main" val="398050515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Informative censoring</a:t>
            </a:r>
            <a:endParaRPr lang="en-GB" dirty="0"/>
          </a:p>
        </p:txBody>
      </p:sp>
      <p:sp>
        <p:nvSpPr>
          <p:cNvPr id="3" name="Content Placeholder 2"/>
          <p:cNvSpPr>
            <a:spLocks noGrp="1"/>
          </p:cNvSpPr>
          <p:nvPr>
            <p:ph idx="1"/>
          </p:nvPr>
        </p:nvSpPr>
        <p:spPr/>
        <p:txBody>
          <a:bodyPr/>
          <a:lstStyle/>
          <a:p>
            <a:pPr marL="285750" indent="-285750">
              <a:buFont typeface="Arial" panose="020B0604020202020204" pitchFamily="34" charset="0"/>
              <a:buChar char="•"/>
            </a:pPr>
            <a:r>
              <a:rPr lang="en-GB" dirty="0" smtClean="0"/>
              <a:t>More than one way to describe what it is</a:t>
            </a:r>
          </a:p>
          <a:p>
            <a:pPr marL="285750" indent="-285750">
              <a:buFont typeface="Arial" panose="020B0604020202020204" pitchFamily="34" charset="0"/>
              <a:buChar char="•"/>
            </a:pPr>
            <a:r>
              <a:rPr lang="en-GB" dirty="0" smtClean="0"/>
              <a:t>Definition for now:</a:t>
            </a:r>
          </a:p>
          <a:p>
            <a:pPr marL="554038" lvl="1" indent="-285750">
              <a:buFont typeface="Arial" panose="020B0604020202020204" pitchFamily="34" charset="0"/>
              <a:buChar char="•"/>
            </a:pPr>
            <a:r>
              <a:rPr lang="en-GB" dirty="0" smtClean="0"/>
              <a:t>“The distribution of the event of interest is different after the censoring event than it was before”</a:t>
            </a:r>
          </a:p>
          <a:p>
            <a:pPr marL="285750" indent="-285750">
              <a:buFont typeface="Arial" panose="020B0604020202020204" pitchFamily="34" charset="0"/>
              <a:buChar char="•"/>
            </a:pPr>
            <a:r>
              <a:rPr lang="en-GB" dirty="0" smtClean="0"/>
              <a:t>Aligns nicely with the estimand framework</a:t>
            </a:r>
          </a:p>
          <a:p>
            <a:pPr marL="285750" indent="-285750">
              <a:buFont typeface="Arial" panose="020B0604020202020204" pitchFamily="34" charset="0"/>
              <a:buChar char="•"/>
            </a:pPr>
            <a:r>
              <a:rPr lang="en-GB" dirty="0" smtClean="0"/>
              <a:t>Gives us a language to describe what the problem is, and how to request analyses that would satisfy regulators</a:t>
            </a:r>
          </a:p>
          <a:p>
            <a:pPr marL="285750" indent="-285750">
              <a:buFont typeface="Arial" panose="020B0604020202020204" pitchFamily="34" charset="0"/>
              <a:buChar char="•"/>
            </a:pPr>
            <a:r>
              <a:rPr lang="en-GB" dirty="0" smtClean="0"/>
              <a:t>Move from censoring                    intercurrent events</a:t>
            </a:r>
          </a:p>
          <a:p>
            <a:pPr marL="285750" indent="-285750">
              <a:buFont typeface="Arial" panose="020B0604020202020204" pitchFamily="34" charset="0"/>
              <a:buChar char="•"/>
            </a:pPr>
            <a:r>
              <a:rPr lang="en-GB" dirty="0" smtClean="0"/>
              <a:t>Or even from </a:t>
            </a:r>
            <a:r>
              <a:rPr lang="en-GB" dirty="0"/>
              <a:t>censoring                 </a:t>
            </a:r>
            <a:r>
              <a:rPr lang="en-GB" dirty="0" smtClean="0"/>
              <a:t>  intercurrent events + censoring events</a:t>
            </a:r>
            <a:endParaRPr lang="en-GB" dirty="0"/>
          </a:p>
          <a:p>
            <a:pPr marL="285750" indent="-285750">
              <a:buFont typeface="Arial" panose="020B0604020202020204" pitchFamily="34" charset="0"/>
              <a:buChar char="•"/>
            </a:pPr>
            <a:r>
              <a:rPr lang="en-GB" dirty="0" smtClean="0"/>
              <a:t>	</a:t>
            </a:r>
          </a:p>
          <a:p>
            <a:pPr marL="554038" lvl="1" indent="-285750">
              <a:buFont typeface="Arial" panose="020B0604020202020204" pitchFamily="34" charset="0"/>
              <a:buChar char="•"/>
            </a:pPr>
            <a:endParaRPr lang="en-GB" dirty="0"/>
          </a:p>
        </p:txBody>
      </p:sp>
      <p:sp>
        <p:nvSpPr>
          <p:cNvPr id="5" name="Slide Number Placeholder 4"/>
          <p:cNvSpPr>
            <a:spLocks noGrp="1"/>
          </p:cNvSpPr>
          <p:nvPr>
            <p:ph type="sldNum" sz="quarter" idx="11"/>
          </p:nvPr>
        </p:nvSpPr>
        <p:spPr/>
        <p:txBody>
          <a:bodyPr/>
          <a:lstStyle/>
          <a:p>
            <a:fld id="{7957F717-FD23-493C-BA54-F5AB575BDEC9}" type="slidenum">
              <a:rPr lang="en-GB" altLang="en-US" smtClean="0"/>
              <a:pPr/>
              <a:t>22</a:t>
            </a:fld>
            <a:endParaRPr lang="en-GB" altLang="en-US"/>
          </a:p>
        </p:txBody>
      </p:sp>
      <p:sp>
        <p:nvSpPr>
          <p:cNvPr id="6" name="Right Arrow 5"/>
          <p:cNvSpPr/>
          <p:nvPr/>
        </p:nvSpPr>
        <p:spPr bwMode="auto">
          <a:xfrm>
            <a:off x="2843808" y="4011910"/>
            <a:ext cx="1008112" cy="144016"/>
          </a:xfrm>
          <a:prstGeom prst="rightArrow">
            <a:avLst/>
          </a:prstGeom>
          <a:solidFill>
            <a:schemeClr val="accent1"/>
          </a:solidFill>
          <a:ln w="9525" cap="flat" cmpd="sng" algn="ctr">
            <a:solidFill>
              <a:schemeClr val="tx1"/>
            </a:solidFill>
            <a:prstDash val="solid"/>
            <a:round/>
            <a:headEnd type="none" w="med" len="med"/>
            <a:tailEnd type="triangle" w="lg"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72000" rIns="72000" bIns="72000" numCol="1" rtlCol="0" anchor="ctr" anchorCtr="0" compatLnSpc="1">
            <a:prstTxWarp prst="textNoShape">
              <a:avLst/>
            </a:prstTxWarp>
            <a:spAutoFit/>
          </a:bodyPr>
          <a:lstStyle/>
          <a:p>
            <a:pPr marL="0" marR="0" indent="0" algn="ctr" defTabSz="914400" rtl="0" eaLnBrk="1" fontAlgn="base" latinLnBrk="0" hangingPunct="1">
              <a:lnSpc>
                <a:spcPct val="120000"/>
              </a:lnSpc>
              <a:spcBef>
                <a:spcPct val="0"/>
              </a:spcBef>
              <a:spcAft>
                <a:spcPct val="0"/>
              </a:spcAft>
              <a:buClrTx/>
              <a:buSzTx/>
              <a:buFontTx/>
              <a:buNone/>
              <a:tabLst/>
            </a:pPr>
            <a:endParaRPr kumimoji="0" lang="en-GB" sz="1600" b="0" i="0" u="none" strike="noStrike" cap="none" normalizeH="0" baseline="0" smtClean="0">
              <a:ln>
                <a:noFill/>
              </a:ln>
              <a:solidFill>
                <a:srgbClr val="000000"/>
              </a:solidFill>
              <a:effectLst/>
              <a:latin typeface="Verdana" pitchFamily="34" charset="0"/>
              <a:cs typeface="Arial" charset="0"/>
            </a:endParaRPr>
          </a:p>
        </p:txBody>
      </p:sp>
      <p:sp>
        <p:nvSpPr>
          <p:cNvPr id="7" name="Right Arrow 6"/>
          <p:cNvSpPr/>
          <p:nvPr/>
        </p:nvSpPr>
        <p:spPr bwMode="auto">
          <a:xfrm>
            <a:off x="2987824" y="4383559"/>
            <a:ext cx="1008112" cy="144016"/>
          </a:xfrm>
          <a:prstGeom prst="rightArrow">
            <a:avLst/>
          </a:prstGeom>
          <a:solidFill>
            <a:schemeClr val="accent1"/>
          </a:solidFill>
          <a:ln w="9525" cap="flat" cmpd="sng" algn="ctr">
            <a:solidFill>
              <a:schemeClr val="tx1"/>
            </a:solidFill>
            <a:prstDash val="solid"/>
            <a:round/>
            <a:headEnd type="none" w="med" len="med"/>
            <a:tailEnd type="triangle" w="lg"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72000" rIns="72000" bIns="72000" numCol="1" rtlCol="0" anchor="ctr" anchorCtr="0" compatLnSpc="1">
            <a:prstTxWarp prst="textNoShape">
              <a:avLst/>
            </a:prstTxWarp>
            <a:spAutoFit/>
          </a:bodyPr>
          <a:lstStyle/>
          <a:p>
            <a:pPr marL="0" marR="0" indent="0" algn="ctr" defTabSz="914400" rtl="0" eaLnBrk="1" fontAlgn="base" latinLnBrk="0" hangingPunct="1">
              <a:lnSpc>
                <a:spcPct val="120000"/>
              </a:lnSpc>
              <a:spcBef>
                <a:spcPct val="0"/>
              </a:spcBef>
              <a:spcAft>
                <a:spcPct val="0"/>
              </a:spcAft>
              <a:buClrTx/>
              <a:buSzTx/>
              <a:buFontTx/>
              <a:buNone/>
              <a:tabLst/>
            </a:pPr>
            <a:endParaRPr kumimoji="0" lang="en-GB" sz="1600" b="0" i="0" u="none" strike="noStrike" cap="none" normalizeH="0" baseline="0" smtClean="0">
              <a:ln>
                <a:noFill/>
              </a:ln>
              <a:solidFill>
                <a:srgbClr val="000000"/>
              </a:solidFill>
              <a:effectLst/>
              <a:latin typeface="Verdana" pitchFamily="34" charset="0"/>
              <a:cs typeface="Arial" charset="0"/>
            </a:endParaRPr>
          </a:p>
        </p:txBody>
      </p:sp>
    </p:spTree>
    <p:extLst>
      <p:ext uri="{BB962C8B-B14F-4D97-AF65-F5344CB8AC3E}">
        <p14:creationId xmlns:p14="http://schemas.microsoft.com/office/powerpoint/2010/main" val="17674437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Language matters!</a:t>
            </a:r>
            <a:endParaRPr lang="en-GB" dirty="0"/>
          </a:p>
        </p:txBody>
      </p:sp>
      <p:sp>
        <p:nvSpPr>
          <p:cNvPr id="3" name="Content Placeholder 2"/>
          <p:cNvSpPr>
            <a:spLocks noGrp="1"/>
          </p:cNvSpPr>
          <p:nvPr>
            <p:ph idx="1"/>
          </p:nvPr>
        </p:nvSpPr>
        <p:spPr>
          <a:xfrm>
            <a:off x="358776" y="1203598"/>
            <a:ext cx="8424000" cy="2969419"/>
          </a:xfrm>
        </p:spPr>
        <p:txBody>
          <a:bodyPr/>
          <a:lstStyle/>
          <a:p>
            <a:pPr marL="285750" indent="-285750">
              <a:buFont typeface="Arial" panose="020B0604020202020204" pitchFamily="34" charset="0"/>
              <a:buChar char="•"/>
            </a:pPr>
            <a:r>
              <a:rPr lang="en-GB" dirty="0" smtClean="0"/>
              <a:t>Now have a language to describe intercurrent events / censoring</a:t>
            </a:r>
          </a:p>
          <a:p>
            <a:pPr marL="285750" indent="-285750">
              <a:buFont typeface="Arial" panose="020B0604020202020204" pitchFamily="34" charset="0"/>
              <a:buChar char="•"/>
            </a:pPr>
            <a:r>
              <a:rPr lang="en-GB" dirty="0" smtClean="0"/>
              <a:t>Those at the end of the study – “administrative censoring” unlikely to be informative censoring </a:t>
            </a:r>
          </a:p>
          <a:p>
            <a:pPr marL="554038" lvl="1" indent="-285750">
              <a:buFont typeface="Arial" panose="020B0604020202020204" pitchFamily="34" charset="0"/>
              <a:buChar char="•"/>
            </a:pPr>
            <a:r>
              <a:rPr lang="en-GB" dirty="0" smtClean="0"/>
              <a:t>No reason to believe the distribution has changed before and after the censoring event</a:t>
            </a:r>
          </a:p>
          <a:p>
            <a:pPr marL="285750" indent="-285750">
              <a:buFont typeface="Arial" panose="020B0604020202020204" pitchFamily="34" charset="0"/>
              <a:buChar char="•"/>
            </a:pPr>
            <a:r>
              <a:rPr lang="en-GB" dirty="0" smtClean="0"/>
              <a:t>Other subjects who are censored before the end of the study (may) have an intercurrent event – but we have a ‘missing data’ problem</a:t>
            </a:r>
          </a:p>
          <a:p>
            <a:pPr marL="285750" indent="-285750">
              <a:buFont typeface="Arial" panose="020B0604020202020204" pitchFamily="34" charset="0"/>
              <a:buChar char="•"/>
            </a:pPr>
            <a:r>
              <a:rPr lang="en-GB" dirty="0" smtClean="0"/>
              <a:t>Describe what happens after the intercurrent event, using different distributions</a:t>
            </a:r>
          </a:p>
          <a:p>
            <a:pPr marL="285750" indent="-285750">
              <a:buFont typeface="Arial" panose="020B0604020202020204" pitchFamily="34" charset="0"/>
              <a:buChar char="•"/>
            </a:pPr>
            <a:r>
              <a:rPr lang="en-GB" dirty="0" smtClean="0"/>
              <a:t>Aim is to make sure the estimand is a relevant one</a:t>
            </a:r>
          </a:p>
          <a:p>
            <a:pPr marL="554038" lvl="1" indent="-285750">
              <a:buFont typeface="Arial" panose="020B0604020202020204" pitchFamily="34" charset="0"/>
              <a:buChar char="•"/>
            </a:pPr>
            <a:r>
              <a:rPr lang="en-GB" dirty="0" smtClean="0"/>
              <a:t>Side effect – automatically deals with informative censoring</a:t>
            </a:r>
          </a:p>
          <a:p>
            <a:pPr marL="285750" indent="-285750">
              <a:buFont typeface="Arial" panose="020B0604020202020204" pitchFamily="34" charset="0"/>
              <a:buChar char="•"/>
            </a:pPr>
            <a:r>
              <a:rPr lang="en-GB" dirty="0" smtClean="0"/>
              <a:t>Properly applied, the estimand framework makes ‘informative censoring’ problems disappear</a:t>
            </a:r>
            <a:endParaRPr lang="en-GB" dirty="0"/>
          </a:p>
        </p:txBody>
      </p:sp>
      <p:sp>
        <p:nvSpPr>
          <p:cNvPr id="5" name="Slide Number Placeholder 4"/>
          <p:cNvSpPr>
            <a:spLocks noGrp="1"/>
          </p:cNvSpPr>
          <p:nvPr>
            <p:ph type="sldNum" sz="quarter" idx="11"/>
          </p:nvPr>
        </p:nvSpPr>
        <p:spPr/>
        <p:txBody>
          <a:bodyPr/>
          <a:lstStyle/>
          <a:p>
            <a:fld id="{7957F717-FD23-493C-BA54-F5AB575BDEC9}" type="slidenum">
              <a:rPr lang="en-GB" altLang="en-US" smtClean="0"/>
              <a:pPr/>
              <a:t>23</a:t>
            </a:fld>
            <a:endParaRPr lang="en-GB" altLang="en-US"/>
          </a:p>
        </p:txBody>
      </p:sp>
    </p:spTree>
    <p:extLst>
      <p:ext uri="{BB962C8B-B14F-4D97-AF65-F5344CB8AC3E}">
        <p14:creationId xmlns:p14="http://schemas.microsoft.com/office/powerpoint/2010/main" val="16071027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Bringing it all together</a:t>
            </a:r>
            <a:endParaRPr lang="en-GB" dirty="0"/>
          </a:p>
        </p:txBody>
      </p:sp>
      <p:sp>
        <p:nvSpPr>
          <p:cNvPr id="5" name="Slide Number Placeholder 4"/>
          <p:cNvSpPr>
            <a:spLocks noGrp="1"/>
          </p:cNvSpPr>
          <p:nvPr>
            <p:ph type="sldNum" sz="quarter" idx="11"/>
          </p:nvPr>
        </p:nvSpPr>
        <p:spPr/>
        <p:txBody>
          <a:bodyPr/>
          <a:lstStyle/>
          <a:p>
            <a:fld id="{7957F717-FD23-493C-BA54-F5AB575BDEC9}" type="slidenum">
              <a:rPr lang="en-GB" altLang="en-US" smtClean="0"/>
              <a:pPr/>
              <a:t>24</a:t>
            </a:fld>
            <a:endParaRPr lang="en-GB" altLang="en-US"/>
          </a:p>
        </p:txBody>
      </p:sp>
      <p:sp>
        <p:nvSpPr>
          <p:cNvPr id="6" name="Oval 5"/>
          <p:cNvSpPr/>
          <p:nvPr/>
        </p:nvSpPr>
        <p:spPr bwMode="auto">
          <a:xfrm>
            <a:off x="389733" y="1600849"/>
            <a:ext cx="1815429" cy="1139300"/>
          </a:xfrm>
          <a:prstGeom prst="ellipse">
            <a:avLst/>
          </a:prstGeom>
          <a:solidFill>
            <a:schemeClr val="accent1"/>
          </a:solidFill>
          <a:ln w="9525" cap="flat" cmpd="sng" algn="ctr">
            <a:solidFill>
              <a:schemeClr val="tx1"/>
            </a:solidFill>
            <a:prstDash val="solid"/>
            <a:round/>
            <a:headEnd type="none" w="med" len="med"/>
            <a:tailEnd type="triangle" w="lg"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72000" rIns="72000" bIns="72000" numCol="1" rtlCol="0" anchor="ctr" anchorCtr="0" compatLnSpc="1">
            <a:prstTxWarp prst="textNoShape">
              <a:avLst/>
            </a:prstTxWarp>
            <a:spAutoFit/>
          </a:bodyPr>
          <a:lstStyle/>
          <a:p>
            <a:pPr marL="0" marR="0" indent="0" algn="ctr" defTabSz="914400" rtl="0" eaLnBrk="1" fontAlgn="base" latinLnBrk="0" hangingPunct="1">
              <a:lnSpc>
                <a:spcPct val="120000"/>
              </a:lnSpc>
              <a:spcBef>
                <a:spcPct val="0"/>
              </a:spcBef>
              <a:spcAft>
                <a:spcPct val="0"/>
              </a:spcAft>
              <a:buClrTx/>
              <a:buSzTx/>
              <a:buFontTx/>
              <a:buNone/>
              <a:tabLst/>
            </a:pPr>
            <a:r>
              <a:rPr lang="en-GB" sz="1800" dirty="0" smtClean="0"/>
              <a:t>Safety Statistics</a:t>
            </a:r>
            <a:endParaRPr kumimoji="0" lang="en-GB" sz="1800" b="0" i="0" u="none" strike="noStrike" cap="none" normalizeH="0" baseline="0" dirty="0" smtClean="0">
              <a:ln>
                <a:noFill/>
              </a:ln>
              <a:solidFill>
                <a:srgbClr val="000000"/>
              </a:solidFill>
              <a:effectLst/>
              <a:latin typeface="Verdana" pitchFamily="34" charset="0"/>
              <a:cs typeface="Arial" charset="0"/>
            </a:endParaRPr>
          </a:p>
        </p:txBody>
      </p:sp>
      <p:sp>
        <p:nvSpPr>
          <p:cNvPr id="7" name="Content Placeholder 6"/>
          <p:cNvSpPr>
            <a:spLocks noGrp="1"/>
          </p:cNvSpPr>
          <p:nvPr>
            <p:ph idx="1"/>
          </p:nvPr>
        </p:nvSpPr>
        <p:spPr bwMode="auto">
          <a:xfrm>
            <a:off x="2699792" y="1635646"/>
            <a:ext cx="2376264" cy="1139300"/>
          </a:xfrm>
          <a:prstGeom prst="ellipse">
            <a:avLst/>
          </a:prstGeom>
          <a:solidFill>
            <a:schemeClr val="accent1"/>
          </a:solidFill>
          <a:ln w="9525" cap="flat" cmpd="sng" algn="ctr">
            <a:solidFill>
              <a:schemeClr val="tx1"/>
            </a:solidFill>
            <a:prstDash val="solid"/>
            <a:round/>
            <a:headEnd type="none" w="med" len="med"/>
            <a:tailEnd type="triangle" w="lg"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72000" rIns="72000" bIns="72000" numCol="1" rtlCol="0" anchor="ctr" anchorCtr="0" compatLnSpc="1">
            <a:prstTxWarp prst="textNoShape">
              <a:avLst/>
            </a:prstTxWarp>
            <a:spAutoFit/>
          </a:bodyPr>
          <a:lstStyle/>
          <a:p>
            <a:pPr marL="0" marR="0" indent="0" algn="ctr" defTabSz="914400" rtl="0" eaLnBrk="1" fontAlgn="base" latinLnBrk="0" hangingPunct="1">
              <a:lnSpc>
                <a:spcPct val="120000"/>
              </a:lnSpc>
              <a:spcBef>
                <a:spcPct val="0"/>
              </a:spcBef>
              <a:spcAft>
                <a:spcPct val="0"/>
              </a:spcAft>
              <a:buClrTx/>
              <a:buSzTx/>
              <a:buFontTx/>
              <a:buNone/>
              <a:tabLst/>
            </a:pPr>
            <a:r>
              <a:rPr lang="en-GB" sz="1800" dirty="0" smtClean="0"/>
              <a:t>Guideline</a:t>
            </a:r>
          </a:p>
          <a:p>
            <a:pPr marL="0" marR="0" indent="0" algn="ctr" defTabSz="914400" rtl="0" eaLnBrk="1" fontAlgn="base" latinLnBrk="0" hangingPunct="1">
              <a:lnSpc>
                <a:spcPct val="120000"/>
              </a:lnSpc>
              <a:spcBef>
                <a:spcPct val="0"/>
              </a:spcBef>
              <a:spcAft>
                <a:spcPct val="0"/>
              </a:spcAft>
              <a:buClrTx/>
              <a:buSzTx/>
              <a:buFontTx/>
              <a:buNone/>
              <a:tabLst/>
            </a:pPr>
            <a:r>
              <a:rPr kumimoji="0" lang="en-GB" sz="1800" b="0" i="0" u="none" strike="noStrike" cap="none" normalizeH="0" baseline="0" dirty="0" smtClean="0">
                <a:ln>
                  <a:noFill/>
                </a:ln>
                <a:solidFill>
                  <a:srgbClr val="000000"/>
                </a:solidFill>
                <a:effectLst/>
                <a:latin typeface="Verdana" pitchFamily="34" charset="0"/>
                <a:cs typeface="Arial" charset="0"/>
              </a:rPr>
              <a:t>Development</a:t>
            </a:r>
          </a:p>
        </p:txBody>
      </p:sp>
      <p:sp>
        <p:nvSpPr>
          <p:cNvPr id="8" name="Oval 7"/>
          <p:cNvSpPr/>
          <p:nvPr/>
        </p:nvSpPr>
        <p:spPr bwMode="auto">
          <a:xfrm>
            <a:off x="1275371" y="3075806"/>
            <a:ext cx="2967557" cy="1606715"/>
          </a:xfrm>
          <a:prstGeom prst="ellipse">
            <a:avLst/>
          </a:prstGeom>
          <a:solidFill>
            <a:schemeClr val="accent1"/>
          </a:solidFill>
          <a:ln w="9525" cap="flat" cmpd="sng" algn="ctr">
            <a:solidFill>
              <a:schemeClr val="tx1"/>
            </a:solidFill>
            <a:prstDash val="solid"/>
            <a:round/>
            <a:headEnd type="none" w="med" len="med"/>
            <a:tailEnd type="triangle" w="lg"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72000" rIns="72000" bIns="72000" numCol="1" rtlCol="0" anchor="ctr" anchorCtr="0" compatLnSpc="1">
            <a:prstTxWarp prst="textNoShape">
              <a:avLst/>
            </a:prstTxWarp>
            <a:spAutoFit/>
          </a:bodyPr>
          <a:lstStyle/>
          <a:p>
            <a:pPr marL="0" marR="0" indent="0" algn="ctr" defTabSz="914400" rtl="0" eaLnBrk="1" fontAlgn="base" latinLnBrk="0" hangingPunct="1">
              <a:lnSpc>
                <a:spcPct val="120000"/>
              </a:lnSpc>
              <a:spcBef>
                <a:spcPct val="0"/>
              </a:spcBef>
              <a:spcAft>
                <a:spcPct val="0"/>
              </a:spcAft>
              <a:buClrTx/>
              <a:buSzTx/>
              <a:buFontTx/>
              <a:buNone/>
              <a:tabLst/>
            </a:pPr>
            <a:r>
              <a:rPr lang="en-GB" sz="1800" dirty="0" smtClean="0"/>
              <a:t>Better understanding of TTE issues</a:t>
            </a:r>
            <a:endParaRPr kumimoji="0" lang="en-GB" sz="1800" b="0" i="0" u="none" strike="noStrike" cap="none" normalizeH="0" baseline="0" dirty="0" smtClean="0">
              <a:ln>
                <a:noFill/>
              </a:ln>
              <a:solidFill>
                <a:srgbClr val="000000"/>
              </a:solidFill>
              <a:effectLst/>
              <a:latin typeface="Verdana" pitchFamily="34" charset="0"/>
              <a:cs typeface="Arial" charset="0"/>
            </a:endParaRPr>
          </a:p>
        </p:txBody>
      </p:sp>
      <p:cxnSp>
        <p:nvCxnSpPr>
          <p:cNvPr id="12" name="Straight Arrow Connector 11"/>
          <p:cNvCxnSpPr>
            <a:stCxn id="6" idx="5"/>
          </p:cNvCxnSpPr>
          <p:nvPr/>
        </p:nvCxnSpPr>
        <p:spPr bwMode="auto">
          <a:xfrm>
            <a:off x="1939299" y="2573302"/>
            <a:ext cx="0" cy="64652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4" name="Straight Arrow Connector 13"/>
          <p:cNvCxnSpPr>
            <a:stCxn id="7" idx="4"/>
            <a:endCxn id="8" idx="7"/>
          </p:cNvCxnSpPr>
          <p:nvPr/>
        </p:nvCxnSpPr>
        <p:spPr bwMode="auto">
          <a:xfrm flipH="1">
            <a:off x="3808339" y="2774946"/>
            <a:ext cx="79585" cy="536158"/>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5" name="Rectangle 14"/>
          <p:cNvSpPr/>
          <p:nvPr/>
        </p:nvSpPr>
        <p:spPr bwMode="auto">
          <a:xfrm>
            <a:off x="6372200" y="1836965"/>
            <a:ext cx="2194552" cy="736337"/>
          </a:xfrm>
          <a:prstGeom prst="rect">
            <a:avLst/>
          </a:prstGeom>
          <a:solidFill>
            <a:schemeClr val="accent1"/>
          </a:solidFill>
          <a:ln w="9525" cap="flat" cmpd="sng" algn="ctr">
            <a:solidFill>
              <a:schemeClr val="tx1"/>
            </a:solidFill>
            <a:prstDash val="solid"/>
            <a:round/>
            <a:headEnd type="none" w="med" len="med"/>
            <a:tailEnd type="triangle" w="lg"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72000" rIns="72000" bIns="72000" numCol="1" rtlCol="0" anchor="ctr" anchorCtr="0" compatLnSpc="1">
            <a:prstTxWarp prst="textNoShape">
              <a:avLst/>
            </a:prstTxWarp>
            <a:spAutoFit/>
          </a:bodyPr>
          <a:lstStyle/>
          <a:p>
            <a:pPr marL="0" marR="0" indent="0" algn="ctr" defTabSz="914400" rtl="0" eaLnBrk="1" fontAlgn="base" latinLnBrk="0" hangingPunct="1">
              <a:lnSpc>
                <a:spcPct val="120000"/>
              </a:lnSpc>
              <a:spcBef>
                <a:spcPct val="0"/>
              </a:spcBef>
              <a:spcAft>
                <a:spcPct val="0"/>
              </a:spcAft>
              <a:buClrTx/>
              <a:buSzTx/>
              <a:buFontTx/>
              <a:buNone/>
              <a:tabLst/>
            </a:pPr>
            <a:r>
              <a:rPr kumimoji="0" lang="en-GB" sz="1600" b="0" i="0" u="none" strike="noStrike" cap="none" normalizeH="0" baseline="0" dirty="0" smtClean="0">
                <a:ln>
                  <a:noFill/>
                </a:ln>
                <a:solidFill>
                  <a:srgbClr val="000000"/>
                </a:solidFill>
                <a:effectLst/>
                <a:latin typeface="Verdana" pitchFamily="34" charset="0"/>
                <a:cs typeface="Arial" charset="0"/>
              </a:rPr>
              <a:t>Estimand</a:t>
            </a:r>
          </a:p>
          <a:p>
            <a:pPr marL="0" marR="0" indent="0" algn="ctr" defTabSz="914400" rtl="0" eaLnBrk="1" fontAlgn="base" latinLnBrk="0" hangingPunct="1">
              <a:lnSpc>
                <a:spcPct val="120000"/>
              </a:lnSpc>
              <a:spcBef>
                <a:spcPct val="0"/>
              </a:spcBef>
              <a:spcAft>
                <a:spcPct val="0"/>
              </a:spcAft>
              <a:buClrTx/>
              <a:buSzTx/>
              <a:buFontTx/>
              <a:buNone/>
              <a:tabLst/>
            </a:pPr>
            <a:r>
              <a:rPr lang="en-GB" dirty="0" smtClean="0"/>
              <a:t>Framework</a:t>
            </a:r>
            <a:endParaRPr kumimoji="0" lang="en-GB" sz="1600" b="0" i="0" u="none" strike="noStrike" cap="none" normalizeH="0" baseline="0" dirty="0" smtClean="0">
              <a:ln>
                <a:noFill/>
              </a:ln>
              <a:solidFill>
                <a:srgbClr val="000000"/>
              </a:solidFill>
              <a:effectLst/>
              <a:latin typeface="Verdana" pitchFamily="34" charset="0"/>
              <a:cs typeface="Arial" charset="0"/>
            </a:endParaRPr>
          </a:p>
        </p:txBody>
      </p:sp>
      <p:cxnSp>
        <p:nvCxnSpPr>
          <p:cNvPr id="17" name="Straight Arrow Connector 16"/>
          <p:cNvCxnSpPr>
            <a:stCxn id="8" idx="6"/>
          </p:cNvCxnSpPr>
          <p:nvPr/>
        </p:nvCxnSpPr>
        <p:spPr bwMode="auto">
          <a:xfrm flipV="1">
            <a:off x="4242928" y="3879163"/>
            <a:ext cx="1841240" cy="1"/>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 name="Straight Arrow Connector 18"/>
          <p:cNvCxnSpPr/>
          <p:nvPr/>
        </p:nvCxnSpPr>
        <p:spPr bwMode="auto">
          <a:xfrm>
            <a:off x="7740352" y="2573302"/>
            <a:ext cx="0" cy="930836"/>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0" name="Rectangle 19"/>
          <p:cNvSpPr/>
          <p:nvPr/>
        </p:nvSpPr>
        <p:spPr bwMode="auto">
          <a:xfrm>
            <a:off x="6116520" y="3504138"/>
            <a:ext cx="2666256" cy="1031803"/>
          </a:xfrm>
          <a:prstGeom prst="rect">
            <a:avLst/>
          </a:prstGeom>
          <a:solidFill>
            <a:schemeClr val="accent1"/>
          </a:solidFill>
          <a:ln w="9525" cap="flat" cmpd="sng" algn="ctr">
            <a:solidFill>
              <a:schemeClr val="tx1"/>
            </a:solidFill>
            <a:prstDash val="solid"/>
            <a:round/>
            <a:headEnd type="none" w="med" len="med"/>
            <a:tailEnd type="triangle" w="lg"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72000" rIns="72000" bIns="72000" numCol="1" rtlCol="0" anchor="ctr" anchorCtr="0" compatLnSpc="1">
            <a:prstTxWarp prst="textNoShape">
              <a:avLst/>
            </a:prstTxWarp>
            <a:spAutoFit/>
          </a:bodyPr>
          <a:lstStyle/>
          <a:p>
            <a:pPr marL="0" marR="0" indent="0" algn="ctr" defTabSz="914400" rtl="0" eaLnBrk="1" fontAlgn="base" latinLnBrk="0" hangingPunct="1">
              <a:lnSpc>
                <a:spcPct val="120000"/>
              </a:lnSpc>
              <a:spcBef>
                <a:spcPct val="0"/>
              </a:spcBef>
              <a:spcAft>
                <a:spcPct val="0"/>
              </a:spcAft>
              <a:buClrTx/>
              <a:buSzTx/>
              <a:buFontTx/>
              <a:buNone/>
              <a:tabLst/>
            </a:pPr>
            <a:r>
              <a:rPr kumimoji="0" lang="en-GB" sz="1600" b="0" i="0" u="none" strike="noStrike" cap="none" normalizeH="0" baseline="0" dirty="0" smtClean="0">
                <a:ln>
                  <a:noFill/>
                </a:ln>
                <a:solidFill>
                  <a:srgbClr val="000000"/>
                </a:solidFill>
                <a:effectLst/>
                <a:latin typeface="Verdana" pitchFamily="34" charset="0"/>
                <a:cs typeface="Arial" charset="0"/>
              </a:rPr>
              <a:t>Better assessment of TTE studies</a:t>
            </a:r>
          </a:p>
          <a:p>
            <a:pPr marL="0" marR="0" indent="0" algn="ctr" defTabSz="914400" rtl="0" eaLnBrk="1" fontAlgn="base" latinLnBrk="0" hangingPunct="1">
              <a:lnSpc>
                <a:spcPct val="120000"/>
              </a:lnSpc>
              <a:spcBef>
                <a:spcPct val="0"/>
              </a:spcBef>
              <a:spcAft>
                <a:spcPct val="0"/>
              </a:spcAft>
              <a:buClrTx/>
              <a:buSzTx/>
              <a:buFontTx/>
              <a:buNone/>
              <a:tabLst/>
            </a:pPr>
            <a:r>
              <a:rPr lang="en-GB" b="1" i="1" dirty="0"/>
              <a:t>i</a:t>
            </a:r>
            <a:r>
              <a:rPr lang="en-GB" b="1" i="1" dirty="0" smtClean="0"/>
              <a:t>n general</a:t>
            </a:r>
            <a:endParaRPr kumimoji="0" lang="en-GB" sz="1600" b="1" i="1" u="none" strike="noStrike" cap="none" normalizeH="0" baseline="0" dirty="0" smtClean="0">
              <a:ln>
                <a:noFill/>
              </a:ln>
              <a:solidFill>
                <a:srgbClr val="000000"/>
              </a:solidFill>
              <a:effectLst/>
              <a:latin typeface="Verdana" pitchFamily="34" charset="0"/>
              <a:cs typeface="Arial" charset="0"/>
            </a:endParaRPr>
          </a:p>
        </p:txBody>
      </p:sp>
      <p:cxnSp>
        <p:nvCxnSpPr>
          <p:cNvPr id="25" name="Straight Arrow Connector 24"/>
          <p:cNvCxnSpPr>
            <a:stCxn id="15" idx="1"/>
            <a:endCxn id="7" idx="6"/>
          </p:cNvCxnSpPr>
          <p:nvPr/>
        </p:nvCxnSpPr>
        <p:spPr bwMode="auto">
          <a:xfrm flipH="1">
            <a:off x="5076056" y="2205134"/>
            <a:ext cx="1296144" cy="162"/>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338553680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Where next?</a:t>
            </a:r>
            <a:endParaRPr lang="en-GB" dirty="0"/>
          </a:p>
        </p:txBody>
      </p:sp>
      <p:sp>
        <p:nvSpPr>
          <p:cNvPr id="3" name="Content Placeholder 2"/>
          <p:cNvSpPr>
            <a:spLocks noGrp="1"/>
          </p:cNvSpPr>
          <p:nvPr>
            <p:ph idx="1"/>
          </p:nvPr>
        </p:nvSpPr>
        <p:spPr/>
        <p:txBody>
          <a:bodyPr/>
          <a:lstStyle/>
          <a:p>
            <a:pPr marL="285750" indent="-285750">
              <a:buFont typeface="Arial" panose="020B0604020202020204" pitchFamily="34" charset="0"/>
              <a:buChar char="•"/>
            </a:pPr>
            <a:r>
              <a:rPr lang="en-GB" dirty="0" smtClean="0"/>
              <a:t>Clear understanding of how estimation methods and estimands align</a:t>
            </a:r>
          </a:p>
          <a:p>
            <a:pPr marL="554038" lvl="1" indent="-285750">
              <a:buFont typeface="Arial" panose="020B0604020202020204" pitchFamily="34" charset="0"/>
              <a:buChar char="•"/>
            </a:pPr>
            <a:r>
              <a:rPr lang="en-GB" dirty="0" smtClean="0"/>
              <a:t>What estimands does a particular method estimate?</a:t>
            </a:r>
          </a:p>
          <a:p>
            <a:pPr marL="554038" lvl="1" indent="-285750">
              <a:buFont typeface="Arial" panose="020B0604020202020204" pitchFamily="34" charset="0"/>
              <a:buChar char="•"/>
            </a:pPr>
            <a:r>
              <a:rPr lang="en-GB" dirty="0" smtClean="0"/>
              <a:t>Is the estimand zero when it should be?</a:t>
            </a:r>
          </a:p>
          <a:p>
            <a:pPr marL="554038" lvl="1" indent="-285750">
              <a:buFont typeface="Arial" panose="020B0604020202020204" pitchFamily="34" charset="0"/>
              <a:buChar char="•"/>
            </a:pPr>
            <a:r>
              <a:rPr lang="en-GB" dirty="0" smtClean="0"/>
              <a:t>Who cares about this estimand?</a:t>
            </a:r>
          </a:p>
          <a:p>
            <a:pPr marL="285750" indent="-285750">
              <a:buFont typeface="Arial" panose="020B0604020202020204" pitchFamily="34" charset="0"/>
              <a:buChar char="•"/>
            </a:pPr>
            <a:r>
              <a:rPr lang="en-GB" dirty="0" smtClean="0"/>
              <a:t>Are we doing what we are doing because we are wedded to the Cox Model?</a:t>
            </a:r>
          </a:p>
          <a:p>
            <a:pPr marL="554038" lvl="1" indent="-285750">
              <a:buFont typeface="Arial" panose="020B0604020202020204" pitchFamily="34" charset="0"/>
              <a:buChar char="•"/>
            </a:pPr>
            <a:r>
              <a:rPr lang="en-GB" dirty="0" smtClean="0"/>
              <a:t>Are there alternatives?</a:t>
            </a:r>
          </a:p>
          <a:p>
            <a:pPr marL="554038" lvl="1" indent="-285750">
              <a:buFont typeface="Arial" panose="020B0604020202020204" pitchFamily="34" charset="0"/>
              <a:buChar char="•"/>
            </a:pPr>
            <a:r>
              <a:rPr lang="en-GB" dirty="0" smtClean="0"/>
              <a:t>What estimand do they target?</a:t>
            </a:r>
          </a:p>
          <a:p>
            <a:pPr marL="554038" lvl="1" indent="-285750">
              <a:buFont typeface="Arial" panose="020B0604020202020204" pitchFamily="34" charset="0"/>
              <a:buChar char="•"/>
            </a:pPr>
            <a:r>
              <a:rPr lang="en-GB" dirty="0" smtClean="0"/>
              <a:t>What assumptions do they make?</a:t>
            </a:r>
          </a:p>
          <a:p>
            <a:pPr marL="554038" lvl="1" indent="-285750">
              <a:buFont typeface="Arial" panose="020B0604020202020204" pitchFamily="34" charset="0"/>
              <a:buChar char="•"/>
            </a:pPr>
            <a:r>
              <a:rPr lang="en-GB" dirty="0" smtClean="0"/>
              <a:t>Can these assumptions be tested to see whether they are true?</a:t>
            </a:r>
          </a:p>
          <a:p>
            <a:pPr marL="554038" lvl="1" indent="-285750">
              <a:buFont typeface="Arial" panose="020B0604020202020204" pitchFamily="34" charset="0"/>
              <a:buChar char="•"/>
            </a:pPr>
            <a:r>
              <a:rPr lang="en-GB" dirty="0" smtClean="0"/>
              <a:t>Are there sensitivity analyses to test the strength of departure</a:t>
            </a:r>
            <a:endParaRPr lang="en-GB" dirty="0"/>
          </a:p>
        </p:txBody>
      </p:sp>
      <p:sp>
        <p:nvSpPr>
          <p:cNvPr id="5" name="Slide Number Placeholder 4"/>
          <p:cNvSpPr>
            <a:spLocks noGrp="1"/>
          </p:cNvSpPr>
          <p:nvPr>
            <p:ph type="sldNum" sz="quarter" idx="11"/>
          </p:nvPr>
        </p:nvSpPr>
        <p:spPr/>
        <p:txBody>
          <a:bodyPr/>
          <a:lstStyle/>
          <a:p>
            <a:fld id="{7957F717-FD23-493C-BA54-F5AB575BDEC9}" type="slidenum">
              <a:rPr lang="en-GB" altLang="en-US" smtClean="0"/>
              <a:pPr/>
              <a:t>25</a:t>
            </a:fld>
            <a:endParaRPr lang="en-GB" altLang="en-US"/>
          </a:p>
        </p:txBody>
      </p:sp>
    </p:spTree>
    <p:extLst>
      <p:ext uri="{BB962C8B-B14F-4D97-AF65-F5344CB8AC3E}">
        <p14:creationId xmlns:p14="http://schemas.microsoft.com/office/powerpoint/2010/main" val="297100638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285750" indent="-285750"/>
            <a:r>
              <a:rPr lang="en-GB" dirty="0"/>
              <a:t>What features should new methods have?</a:t>
            </a:r>
          </a:p>
        </p:txBody>
      </p:sp>
      <p:sp>
        <p:nvSpPr>
          <p:cNvPr id="3" name="Content Placeholder 2"/>
          <p:cNvSpPr>
            <a:spLocks noGrp="1"/>
          </p:cNvSpPr>
          <p:nvPr>
            <p:ph idx="1"/>
          </p:nvPr>
        </p:nvSpPr>
        <p:spPr/>
        <p:txBody>
          <a:bodyPr/>
          <a:lstStyle/>
          <a:p>
            <a:pPr marL="285750" indent="-285750">
              <a:buFont typeface="Arial" panose="020B0604020202020204" pitchFamily="34" charset="0"/>
              <a:buChar char="•"/>
            </a:pPr>
            <a:r>
              <a:rPr lang="en-GB" dirty="0" smtClean="0"/>
              <a:t>They must allow both testing (p-value)  and estimation (point estimate)</a:t>
            </a:r>
          </a:p>
          <a:p>
            <a:pPr marL="554038" lvl="1" indent="-285750">
              <a:buFont typeface="Arial" panose="020B0604020202020204" pitchFamily="34" charset="0"/>
              <a:buChar char="•"/>
            </a:pPr>
            <a:r>
              <a:rPr lang="en-GB" dirty="0" smtClean="0"/>
              <a:t>Confidence Interval construction is a benefit</a:t>
            </a:r>
          </a:p>
          <a:p>
            <a:pPr marL="285750" indent="-285750">
              <a:buFont typeface="Arial" panose="020B0604020202020204" pitchFamily="34" charset="0"/>
              <a:buChar char="•"/>
            </a:pPr>
            <a:r>
              <a:rPr lang="en-GB" dirty="0" smtClean="0"/>
              <a:t>Assumptions behind the model need to be clear</a:t>
            </a:r>
          </a:p>
          <a:p>
            <a:pPr marL="554038" lvl="1" indent="-285750">
              <a:buFont typeface="Arial" panose="020B0604020202020204" pitchFamily="34" charset="0"/>
              <a:buChar char="•"/>
            </a:pPr>
            <a:r>
              <a:rPr lang="en-GB" dirty="0" smtClean="0"/>
              <a:t>If not testable, suitable sensitivity analyses need to be developed</a:t>
            </a:r>
          </a:p>
          <a:p>
            <a:pPr marL="285750" indent="-285750">
              <a:buFont typeface="Arial" panose="020B0604020202020204" pitchFamily="34" charset="0"/>
              <a:buChar char="•"/>
            </a:pPr>
            <a:r>
              <a:rPr lang="en-GB" dirty="0" smtClean="0"/>
              <a:t>Need to be able to account for informative censoring</a:t>
            </a:r>
          </a:p>
          <a:p>
            <a:pPr marL="554038" lvl="1" indent="-285750">
              <a:buFont typeface="Arial" panose="020B0604020202020204" pitchFamily="34" charset="0"/>
              <a:buChar char="•"/>
            </a:pPr>
            <a:r>
              <a:rPr lang="en-GB" dirty="0" smtClean="0"/>
              <a:t>At least through sensitivity analyses</a:t>
            </a:r>
          </a:p>
          <a:p>
            <a:pPr marL="285750" indent="-285750">
              <a:buFont typeface="Arial" panose="020B0604020202020204" pitchFamily="34" charset="0"/>
              <a:buChar char="•"/>
            </a:pPr>
            <a:r>
              <a:rPr lang="en-GB" dirty="0" smtClean="0"/>
              <a:t>Be able to handle crossover would be a huge benefit</a:t>
            </a:r>
          </a:p>
          <a:p>
            <a:endParaRPr lang="en-GB" dirty="0"/>
          </a:p>
        </p:txBody>
      </p:sp>
      <p:sp>
        <p:nvSpPr>
          <p:cNvPr id="5" name="Slide Number Placeholder 4"/>
          <p:cNvSpPr>
            <a:spLocks noGrp="1"/>
          </p:cNvSpPr>
          <p:nvPr>
            <p:ph type="sldNum" sz="quarter" idx="11"/>
          </p:nvPr>
        </p:nvSpPr>
        <p:spPr/>
        <p:txBody>
          <a:bodyPr/>
          <a:lstStyle/>
          <a:p>
            <a:fld id="{7957F717-FD23-493C-BA54-F5AB575BDEC9}" type="slidenum">
              <a:rPr lang="en-GB" altLang="en-US" smtClean="0"/>
              <a:pPr/>
              <a:t>26</a:t>
            </a:fld>
            <a:endParaRPr lang="en-GB" altLang="en-US"/>
          </a:p>
        </p:txBody>
      </p:sp>
    </p:spTree>
    <p:extLst>
      <p:ext uri="{BB962C8B-B14F-4D97-AF65-F5344CB8AC3E}">
        <p14:creationId xmlns:p14="http://schemas.microsoft.com/office/powerpoint/2010/main" val="287283786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to do with new methods?  Qualification</a:t>
            </a:r>
            <a:endParaRPr lang="en-GB" dirty="0"/>
          </a:p>
        </p:txBody>
      </p:sp>
      <p:sp>
        <p:nvSpPr>
          <p:cNvPr id="5" name="Slide Number Placeholder 4"/>
          <p:cNvSpPr>
            <a:spLocks noGrp="1"/>
          </p:cNvSpPr>
          <p:nvPr>
            <p:ph type="sldNum" sz="quarter" idx="11"/>
          </p:nvPr>
        </p:nvSpPr>
        <p:spPr/>
        <p:txBody>
          <a:bodyPr/>
          <a:lstStyle/>
          <a:p>
            <a:fld id="{7957F717-FD23-493C-BA54-F5AB575BDEC9}" type="slidenum">
              <a:rPr lang="en-GB" altLang="en-US" smtClean="0"/>
              <a:pPr/>
              <a:t>27</a:t>
            </a:fld>
            <a:endParaRPr lang="en-GB" altLang="en-US"/>
          </a:p>
        </p:txBody>
      </p:sp>
      <p:pic>
        <p:nvPicPr>
          <p:cNvPr id="409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27101" y="1229538"/>
            <a:ext cx="6584291" cy="33599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835473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does this help with safety?</a:t>
            </a:r>
            <a:endParaRPr lang="en-GB" dirty="0"/>
          </a:p>
        </p:txBody>
      </p:sp>
      <p:sp>
        <p:nvSpPr>
          <p:cNvPr id="3" name="Content Placeholder 2"/>
          <p:cNvSpPr>
            <a:spLocks noGrp="1"/>
          </p:cNvSpPr>
          <p:nvPr>
            <p:ph idx="1"/>
          </p:nvPr>
        </p:nvSpPr>
        <p:spPr/>
        <p:txBody>
          <a:bodyPr/>
          <a:lstStyle/>
          <a:p>
            <a:pPr marL="285750" indent="-285750">
              <a:buFont typeface="Arial" panose="020B0604020202020204" pitchFamily="34" charset="0"/>
              <a:buChar char="•"/>
            </a:pPr>
            <a:r>
              <a:rPr lang="en-GB" i="1" dirty="0" smtClean="0"/>
              <a:t>“</a:t>
            </a:r>
            <a:r>
              <a:rPr lang="en-GB" i="1" dirty="0"/>
              <a:t>Intercurrent events, particularly if terminal / absorbing or impacting differentially (i.e. to a different </a:t>
            </a:r>
            <a:r>
              <a:rPr lang="en-GB" i="1" dirty="0" smtClean="0"/>
              <a:t>degree </a:t>
            </a:r>
            <a:r>
              <a:rPr lang="en-GB" i="1" dirty="0"/>
              <a:t>on treated and control patients) on duration of observation by other mechanisms, cause </a:t>
            </a:r>
            <a:r>
              <a:rPr lang="en-GB" i="1" dirty="0" smtClean="0"/>
              <a:t>obvious </a:t>
            </a:r>
            <a:r>
              <a:rPr lang="en-GB" i="1" dirty="0"/>
              <a:t>problems with the independent interpretation of treatment effect estimates for differences in </a:t>
            </a:r>
            <a:r>
              <a:rPr lang="en-GB" i="1" dirty="0" smtClean="0"/>
              <a:t>recurrent </a:t>
            </a:r>
            <a:r>
              <a:rPr lang="en-GB" i="1" dirty="0"/>
              <a:t>events</a:t>
            </a:r>
            <a:r>
              <a:rPr lang="en-GB" i="1" dirty="0" smtClean="0"/>
              <a:t>.”</a:t>
            </a:r>
          </a:p>
          <a:p>
            <a:pPr marL="285750" indent="-285750">
              <a:buFont typeface="Arial" panose="020B0604020202020204" pitchFamily="34" charset="0"/>
              <a:buChar char="•"/>
            </a:pPr>
            <a:r>
              <a:rPr lang="en-GB" i="1" dirty="0" smtClean="0"/>
              <a:t>“</a:t>
            </a:r>
            <a:r>
              <a:rPr lang="en-GB" i="1" dirty="0"/>
              <a:t>None of these </a:t>
            </a:r>
            <a:r>
              <a:rPr lang="en-GB" i="1" dirty="0" smtClean="0"/>
              <a:t>(methods) directly </a:t>
            </a:r>
            <a:r>
              <a:rPr lang="en-GB" i="1" dirty="0"/>
              <a:t>offers an opportunity to model terminal intercurrent </a:t>
            </a:r>
            <a:r>
              <a:rPr lang="en-GB" i="1" dirty="0" smtClean="0"/>
              <a:t>events”</a:t>
            </a:r>
          </a:p>
          <a:p>
            <a:pPr marL="285750" indent="-285750">
              <a:buFont typeface="Arial" panose="020B0604020202020204" pitchFamily="34" charset="0"/>
              <a:buChar char="•"/>
            </a:pPr>
            <a:r>
              <a:rPr lang="en-GB" i="1" dirty="0" smtClean="0"/>
              <a:t>“In </a:t>
            </a:r>
            <a:r>
              <a:rPr lang="en-GB" i="1" dirty="0"/>
              <a:t>that context, it might </a:t>
            </a:r>
            <a:r>
              <a:rPr lang="en-GB" i="1" dirty="0" smtClean="0"/>
              <a:t>be possible </a:t>
            </a:r>
            <a:r>
              <a:rPr lang="en-GB" i="1" dirty="0"/>
              <a:t>to support the use of approaches to analysis such as NB and LWYY, but only in </a:t>
            </a:r>
            <a:r>
              <a:rPr lang="en-GB" i="1" dirty="0" smtClean="0"/>
              <a:t>situations where </a:t>
            </a:r>
            <a:r>
              <a:rPr lang="en-GB" i="1" dirty="0"/>
              <a:t>there is well established knowledge that the effect on the terminal event is not negative</a:t>
            </a:r>
            <a:r>
              <a:rPr lang="en-GB" i="1" dirty="0" smtClean="0"/>
              <a:t>.” </a:t>
            </a:r>
          </a:p>
          <a:p>
            <a:pPr marL="285750" indent="-285750">
              <a:buFont typeface="Arial" panose="020B0604020202020204" pitchFamily="34" charset="0"/>
              <a:buChar char="•"/>
            </a:pPr>
            <a:r>
              <a:rPr lang="en-GB" dirty="0" smtClean="0"/>
              <a:t>Same issues I outline today remain unresolved</a:t>
            </a:r>
          </a:p>
          <a:p>
            <a:pPr marL="285750" indent="-285750">
              <a:buFont typeface="Arial" panose="020B0604020202020204" pitchFamily="34" charset="0"/>
              <a:buChar char="•"/>
            </a:pPr>
            <a:endParaRPr lang="en-GB" dirty="0"/>
          </a:p>
        </p:txBody>
      </p:sp>
      <p:sp>
        <p:nvSpPr>
          <p:cNvPr id="5" name="Slide Number Placeholder 4"/>
          <p:cNvSpPr>
            <a:spLocks noGrp="1"/>
          </p:cNvSpPr>
          <p:nvPr>
            <p:ph type="sldNum" sz="quarter" idx="11"/>
          </p:nvPr>
        </p:nvSpPr>
        <p:spPr/>
        <p:txBody>
          <a:bodyPr/>
          <a:lstStyle/>
          <a:p>
            <a:fld id="{7957F717-FD23-493C-BA54-F5AB575BDEC9}" type="slidenum">
              <a:rPr lang="en-GB" altLang="en-US" smtClean="0"/>
              <a:pPr/>
              <a:t>28</a:t>
            </a:fld>
            <a:endParaRPr lang="en-GB" altLang="en-US"/>
          </a:p>
        </p:txBody>
      </p:sp>
    </p:spTree>
    <p:extLst>
      <p:ext uri="{BB962C8B-B14F-4D97-AF65-F5344CB8AC3E}">
        <p14:creationId xmlns:p14="http://schemas.microsoft.com/office/powerpoint/2010/main" val="20768769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Why is safety data different?</a:t>
            </a:r>
            <a:endParaRPr lang="en-GB" dirty="0"/>
          </a:p>
        </p:txBody>
      </p:sp>
      <p:sp>
        <p:nvSpPr>
          <p:cNvPr id="3" name="Content Placeholder 2"/>
          <p:cNvSpPr>
            <a:spLocks noGrp="1"/>
          </p:cNvSpPr>
          <p:nvPr>
            <p:ph idx="1"/>
          </p:nvPr>
        </p:nvSpPr>
        <p:spPr/>
        <p:txBody>
          <a:bodyPr/>
          <a:lstStyle/>
          <a:p>
            <a:pPr marL="285750" indent="-285750">
              <a:buFont typeface="Arial" panose="020B0604020202020204" pitchFamily="34" charset="0"/>
              <a:buChar char="•"/>
            </a:pPr>
            <a:r>
              <a:rPr lang="en-GB" dirty="0" smtClean="0"/>
              <a:t>Trials not powered to detect differences</a:t>
            </a:r>
          </a:p>
          <a:p>
            <a:pPr marL="285750" indent="-285750">
              <a:buFont typeface="Arial" panose="020B0604020202020204" pitchFamily="34" charset="0"/>
              <a:buChar char="•"/>
            </a:pPr>
            <a:r>
              <a:rPr lang="en-GB" dirty="0" smtClean="0"/>
              <a:t>Difficult to prove a negative (the drug is safe)</a:t>
            </a:r>
          </a:p>
          <a:p>
            <a:pPr marL="285750" indent="-285750">
              <a:buFont typeface="Arial" panose="020B0604020202020204" pitchFamily="34" charset="0"/>
              <a:buChar char="•"/>
            </a:pPr>
            <a:r>
              <a:rPr lang="en-GB" dirty="0" smtClean="0"/>
              <a:t>Patients who withdraw from a study can be assumed to have not benefited</a:t>
            </a:r>
          </a:p>
          <a:p>
            <a:pPr marL="554038" lvl="1" indent="-285750">
              <a:buFont typeface="Arial" panose="020B0604020202020204" pitchFamily="34" charset="0"/>
              <a:buChar char="•"/>
            </a:pPr>
            <a:r>
              <a:rPr lang="en-GB" dirty="0" smtClean="0"/>
              <a:t>Missing = Failure is often conservative </a:t>
            </a:r>
          </a:p>
          <a:p>
            <a:pPr marL="554038" lvl="1" indent="-285750">
              <a:buFont typeface="Arial" panose="020B0604020202020204" pitchFamily="34" charset="0"/>
              <a:buChar char="•"/>
            </a:pPr>
            <a:r>
              <a:rPr lang="en-GB" dirty="0" smtClean="0"/>
              <a:t>Impute a conservative value e.g. using placebo mean imputation</a:t>
            </a:r>
          </a:p>
          <a:p>
            <a:pPr marL="285750" indent="-285750">
              <a:buFont typeface="Arial" panose="020B0604020202020204" pitchFamily="34" charset="0"/>
              <a:buChar char="•"/>
            </a:pPr>
            <a:r>
              <a:rPr lang="en-GB" dirty="0" smtClean="0"/>
              <a:t>No reason to assume that patient who has withdrawn had a specific safety event </a:t>
            </a:r>
          </a:p>
          <a:p>
            <a:pPr marL="285750" indent="-285750">
              <a:buFont typeface="Arial" panose="020B0604020202020204" pitchFamily="34" charset="0"/>
              <a:buChar char="•"/>
            </a:pPr>
            <a:r>
              <a:rPr lang="en-GB" dirty="0" smtClean="0"/>
              <a:t>Traditional approach – use a per-protocol denominator as more conservative</a:t>
            </a:r>
          </a:p>
          <a:p>
            <a:pPr marL="285750" indent="-285750">
              <a:buFont typeface="Arial" panose="020B0604020202020204" pitchFamily="34" charset="0"/>
              <a:buChar char="•"/>
            </a:pPr>
            <a:r>
              <a:rPr lang="en-GB" dirty="0" smtClean="0"/>
              <a:t>Greater weight applied to estimation than testing</a:t>
            </a:r>
            <a:endParaRPr lang="en-GB" dirty="0"/>
          </a:p>
        </p:txBody>
      </p:sp>
      <p:sp>
        <p:nvSpPr>
          <p:cNvPr id="5" name="Slide Number Placeholder 4"/>
          <p:cNvSpPr>
            <a:spLocks noGrp="1"/>
          </p:cNvSpPr>
          <p:nvPr>
            <p:ph type="sldNum" sz="quarter" idx="11"/>
          </p:nvPr>
        </p:nvSpPr>
        <p:spPr/>
        <p:txBody>
          <a:bodyPr/>
          <a:lstStyle/>
          <a:p>
            <a:fld id="{7957F717-FD23-493C-BA54-F5AB575BDEC9}" type="slidenum">
              <a:rPr lang="en-GB" altLang="en-US" smtClean="0"/>
              <a:pPr/>
              <a:t>2</a:t>
            </a:fld>
            <a:endParaRPr lang="en-GB" altLang="en-US"/>
          </a:p>
        </p:txBody>
      </p:sp>
    </p:spTree>
    <p:extLst>
      <p:ext uri="{BB962C8B-B14F-4D97-AF65-F5344CB8AC3E}">
        <p14:creationId xmlns:p14="http://schemas.microsoft.com/office/powerpoint/2010/main" val="119986722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Final conclusions</a:t>
            </a:r>
            <a:endParaRPr lang="en-GB" dirty="0"/>
          </a:p>
        </p:txBody>
      </p:sp>
      <p:sp>
        <p:nvSpPr>
          <p:cNvPr id="3" name="Content Placeholder 2"/>
          <p:cNvSpPr>
            <a:spLocks noGrp="1"/>
          </p:cNvSpPr>
          <p:nvPr>
            <p:ph idx="1"/>
          </p:nvPr>
        </p:nvSpPr>
        <p:spPr>
          <a:xfrm>
            <a:off x="360364" y="1482329"/>
            <a:ext cx="8424000" cy="2969419"/>
          </a:xfrm>
        </p:spPr>
        <p:txBody>
          <a:bodyPr/>
          <a:lstStyle/>
          <a:p>
            <a:pPr marL="285750" indent="-285750">
              <a:buFont typeface="Arial" panose="020B0604020202020204" pitchFamily="34" charset="0"/>
              <a:buChar char="•"/>
            </a:pPr>
            <a:r>
              <a:rPr lang="en-GB" dirty="0" smtClean="0"/>
              <a:t>Lots of drivers around on how to think about time-to-event studies</a:t>
            </a:r>
          </a:p>
          <a:p>
            <a:pPr marL="554038" lvl="1" indent="-285750">
              <a:buFont typeface="Arial" panose="020B0604020202020204" pitchFamily="34" charset="0"/>
              <a:buChar char="•"/>
            </a:pPr>
            <a:r>
              <a:rPr lang="en-GB" dirty="0" smtClean="0"/>
              <a:t>Analysis </a:t>
            </a:r>
            <a:r>
              <a:rPr lang="en-GB" i="1" dirty="0" smtClean="0"/>
              <a:t>and </a:t>
            </a:r>
            <a:r>
              <a:rPr lang="en-GB" dirty="0" smtClean="0"/>
              <a:t>communication</a:t>
            </a:r>
          </a:p>
          <a:p>
            <a:pPr marL="285750" indent="-285750">
              <a:buFont typeface="Arial" panose="020B0604020202020204" pitchFamily="34" charset="0"/>
              <a:buChar char="•"/>
            </a:pPr>
            <a:r>
              <a:rPr lang="en-GB" dirty="0" smtClean="0"/>
              <a:t>Lots of regulatory thinking has gone into this</a:t>
            </a:r>
          </a:p>
          <a:p>
            <a:pPr marL="285750" indent="-285750">
              <a:buFont typeface="Arial" panose="020B0604020202020204" pitchFamily="34" charset="0"/>
              <a:buChar char="•"/>
            </a:pPr>
            <a:r>
              <a:rPr lang="en-GB" dirty="0" smtClean="0"/>
              <a:t>Still remain unanswered questions</a:t>
            </a:r>
          </a:p>
          <a:p>
            <a:pPr marL="554038" lvl="1" indent="-285750">
              <a:buFont typeface="Arial" panose="020B0604020202020204" pitchFamily="34" charset="0"/>
              <a:buChar char="•"/>
            </a:pPr>
            <a:r>
              <a:rPr lang="en-GB" dirty="0" smtClean="0"/>
              <a:t>Methodological work needs to be ongoing</a:t>
            </a:r>
          </a:p>
          <a:p>
            <a:pPr marL="554038" lvl="1" indent="-285750">
              <a:buFont typeface="Arial" panose="020B0604020202020204" pitchFamily="34" charset="0"/>
              <a:buChar char="•"/>
            </a:pPr>
            <a:r>
              <a:rPr lang="en-GB" dirty="0" smtClean="0"/>
              <a:t>Come to regulators with good methodology</a:t>
            </a:r>
          </a:p>
          <a:p>
            <a:pPr marL="285750" indent="-285750">
              <a:buFont typeface="Arial" panose="020B0604020202020204" pitchFamily="34" charset="0"/>
              <a:buChar char="•"/>
            </a:pPr>
            <a:r>
              <a:rPr lang="en-GB" dirty="0" smtClean="0"/>
              <a:t>Estimand framework gives a good way of describing this</a:t>
            </a:r>
          </a:p>
          <a:p>
            <a:pPr marL="285750" indent="-285750">
              <a:buFont typeface="Arial" panose="020B0604020202020204" pitchFamily="34" charset="0"/>
              <a:buChar char="•"/>
            </a:pPr>
            <a:r>
              <a:rPr lang="en-GB" b="1" u="sng" dirty="0" smtClean="0"/>
              <a:t>Everything is harder with time-to event</a:t>
            </a:r>
          </a:p>
          <a:p>
            <a:pPr marL="285750" indent="-285750">
              <a:buFont typeface="Arial" panose="020B0604020202020204" pitchFamily="34" charset="0"/>
              <a:buChar char="•"/>
            </a:pPr>
            <a:endParaRPr lang="en-GB" dirty="0" smtClean="0"/>
          </a:p>
        </p:txBody>
      </p:sp>
      <p:sp>
        <p:nvSpPr>
          <p:cNvPr id="5" name="Slide Number Placeholder 4"/>
          <p:cNvSpPr>
            <a:spLocks noGrp="1"/>
          </p:cNvSpPr>
          <p:nvPr>
            <p:ph type="sldNum" sz="quarter" idx="11"/>
          </p:nvPr>
        </p:nvSpPr>
        <p:spPr/>
        <p:txBody>
          <a:bodyPr/>
          <a:lstStyle/>
          <a:p>
            <a:fld id="{7957F717-FD23-493C-BA54-F5AB575BDEC9}" type="slidenum">
              <a:rPr lang="en-GB" altLang="en-US" smtClean="0"/>
              <a:pPr/>
              <a:t>29</a:t>
            </a:fld>
            <a:endParaRPr lang="en-GB" altLang="en-US"/>
          </a:p>
        </p:txBody>
      </p:sp>
    </p:spTree>
    <p:extLst>
      <p:ext uri="{BB962C8B-B14F-4D97-AF65-F5344CB8AC3E}">
        <p14:creationId xmlns:p14="http://schemas.microsoft.com/office/powerpoint/2010/main" val="39280766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358776" y="1552854"/>
            <a:ext cx="8424000" cy="442832"/>
          </a:xfrm>
          <a:prstGeom prst="rect">
            <a:avLst/>
          </a:prstGeom>
        </p:spPr>
        <p:txBody>
          <a:bodyPr lIns="0" tIns="0" rIns="0" bIns="0" anchor="b" anchorCtr="0"/>
          <a:lstStyle>
            <a:lvl1pPr algn="ctr" rtl="0" fontAlgn="base">
              <a:lnSpc>
                <a:spcPts val="2700"/>
              </a:lnSpc>
              <a:spcBef>
                <a:spcPct val="0"/>
              </a:spcBef>
              <a:spcAft>
                <a:spcPct val="0"/>
              </a:spcAft>
              <a:defRPr sz="2800">
                <a:solidFill>
                  <a:schemeClr val="tx2"/>
                </a:solidFill>
                <a:latin typeface="+mj-lt"/>
                <a:ea typeface="+mj-ea"/>
                <a:cs typeface="+mj-cs"/>
              </a:defRPr>
            </a:lvl1pPr>
            <a:lvl2pPr algn="l" rtl="0" fontAlgn="base">
              <a:lnSpc>
                <a:spcPts val="3600"/>
              </a:lnSpc>
              <a:spcBef>
                <a:spcPct val="0"/>
              </a:spcBef>
              <a:spcAft>
                <a:spcPct val="0"/>
              </a:spcAft>
              <a:defRPr sz="2800">
                <a:solidFill>
                  <a:schemeClr val="tx2"/>
                </a:solidFill>
                <a:latin typeface="Verdana" pitchFamily="34" charset="0"/>
                <a:cs typeface="Arial" charset="0"/>
              </a:defRPr>
            </a:lvl2pPr>
            <a:lvl3pPr algn="l" rtl="0" fontAlgn="base">
              <a:lnSpc>
                <a:spcPts val="3600"/>
              </a:lnSpc>
              <a:spcBef>
                <a:spcPct val="0"/>
              </a:spcBef>
              <a:spcAft>
                <a:spcPct val="0"/>
              </a:spcAft>
              <a:defRPr sz="2800">
                <a:solidFill>
                  <a:schemeClr val="tx2"/>
                </a:solidFill>
                <a:latin typeface="Verdana" pitchFamily="34" charset="0"/>
                <a:cs typeface="Arial" charset="0"/>
              </a:defRPr>
            </a:lvl3pPr>
            <a:lvl4pPr algn="l" rtl="0" fontAlgn="base">
              <a:lnSpc>
                <a:spcPts val="3600"/>
              </a:lnSpc>
              <a:spcBef>
                <a:spcPct val="0"/>
              </a:spcBef>
              <a:spcAft>
                <a:spcPct val="0"/>
              </a:spcAft>
              <a:defRPr sz="2800">
                <a:solidFill>
                  <a:schemeClr val="tx2"/>
                </a:solidFill>
                <a:latin typeface="Verdana" pitchFamily="34" charset="0"/>
                <a:cs typeface="Arial" charset="0"/>
              </a:defRPr>
            </a:lvl4pPr>
            <a:lvl5pPr algn="l" rtl="0" fontAlgn="base">
              <a:lnSpc>
                <a:spcPts val="3600"/>
              </a:lnSpc>
              <a:spcBef>
                <a:spcPct val="0"/>
              </a:spcBef>
              <a:spcAft>
                <a:spcPct val="0"/>
              </a:spcAft>
              <a:defRPr sz="2800">
                <a:solidFill>
                  <a:schemeClr val="tx2"/>
                </a:solidFill>
                <a:latin typeface="Verdana" pitchFamily="34" charset="0"/>
                <a:cs typeface="Arial" charset="0"/>
              </a:defRPr>
            </a:lvl5pPr>
            <a:lvl6pPr marL="457200" algn="l" rtl="0" fontAlgn="base">
              <a:lnSpc>
                <a:spcPts val="3600"/>
              </a:lnSpc>
              <a:spcBef>
                <a:spcPct val="0"/>
              </a:spcBef>
              <a:spcAft>
                <a:spcPct val="0"/>
              </a:spcAft>
              <a:defRPr sz="2800">
                <a:solidFill>
                  <a:schemeClr val="tx2"/>
                </a:solidFill>
                <a:latin typeface="Verdana" pitchFamily="34" charset="0"/>
                <a:cs typeface="Arial" charset="0"/>
              </a:defRPr>
            </a:lvl6pPr>
            <a:lvl7pPr marL="914400" algn="l" rtl="0" fontAlgn="base">
              <a:lnSpc>
                <a:spcPts val="3600"/>
              </a:lnSpc>
              <a:spcBef>
                <a:spcPct val="0"/>
              </a:spcBef>
              <a:spcAft>
                <a:spcPct val="0"/>
              </a:spcAft>
              <a:defRPr sz="2800">
                <a:solidFill>
                  <a:schemeClr val="tx2"/>
                </a:solidFill>
                <a:latin typeface="Verdana" pitchFamily="34" charset="0"/>
                <a:cs typeface="Arial" charset="0"/>
              </a:defRPr>
            </a:lvl7pPr>
            <a:lvl8pPr marL="1371600" algn="l" rtl="0" fontAlgn="base">
              <a:lnSpc>
                <a:spcPts val="3600"/>
              </a:lnSpc>
              <a:spcBef>
                <a:spcPct val="0"/>
              </a:spcBef>
              <a:spcAft>
                <a:spcPct val="0"/>
              </a:spcAft>
              <a:defRPr sz="2800">
                <a:solidFill>
                  <a:schemeClr val="tx2"/>
                </a:solidFill>
                <a:latin typeface="Verdana" pitchFamily="34" charset="0"/>
                <a:cs typeface="Arial" charset="0"/>
              </a:defRPr>
            </a:lvl8pPr>
            <a:lvl9pPr marL="1828800" algn="l" rtl="0" fontAlgn="base">
              <a:lnSpc>
                <a:spcPts val="3600"/>
              </a:lnSpc>
              <a:spcBef>
                <a:spcPct val="0"/>
              </a:spcBef>
              <a:spcAft>
                <a:spcPct val="0"/>
              </a:spcAft>
              <a:defRPr sz="2800">
                <a:solidFill>
                  <a:schemeClr val="tx2"/>
                </a:solidFill>
                <a:latin typeface="Verdana" pitchFamily="34" charset="0"/>
                <a:cs typeface="Arial" charset="0"/>
              </a:defRPr>
            </a:lvl9pPr>
          </a:lstStyle>
          <a:p>
            <a:r>
              <a:rPr lang="en-GB" dirty="0"/>
              <a:t>Any </a:t>
            </a:r>
            <a:r>
              <a:rPr lang="en-GB" dirty="0" smtClean="0"/>
              <a:t>questions?</a:t>
            </a:r>
            <a:endParaRPr lang="en-GB" kern="0" dirty="0"/>
          </a:p>
        </p:txBody>
      </p:sp>
      <p:sp>
        <p:nvSpPr>
          <p:cNvPr id="3" name="Text Placeholder 6"/>
          <p:cNvSpPr txBox="1">
            <a:spLocks/>
          </p:cNvSpPr>
          <p:nvPr/>
        </p:nvSpPr>
        <p:spPr>
          <a:xfrm>
            <a:off x="1619672" y="3004170"/>
            <a:ext cx="7200800" cy="1367780"/>
          </a:xfrm>
          <a:prstGeom prst="rect">
            <a:avLst/>
          </a:prstGeom>
        </p:spPr>
        <p:txBody>
          <a:bodyPr lIns="0" tIns="0" rIns="0" bIns="0"/>
          <a:lstStyle>
            <a:lvl1pPr algn="l" defTabSz="8072438" rtl="0" fontAlgn="base">
              <a:lnSpc>
                <a:spcPts val="2100"/>
              </a:lnSpc>
              <a:spcBef>
                <a:spcPct val="0"/>
              </a:spcBef>
              <a:spcAft>
                <a:spcPts val="900"/>
              </a:spcAft>
              <a:buClr>
                <a:srgbClr val="000000"/>
              </a:buClr>
              <a:defRPr sz="1500" baseline="0">
                <a:solidFill>
                  <a:schemeClr val="tx1"/>
                </a:solidFill>
                <a:latin typeface="+mn-lt"/>
                <a:ea typeface="+mn-ea"/>
                <a:cs typeface="+mn-cs"/>
              </a:defRPr>
            </a:lvl1pPr>
            <a:lvl2pPr marL="268288" indent="-266700" algn="l" defTabSz="8072438" rtl="0" fontAlgn="base">
              <a:lnSpc>
                <a:spcPts val="1800"/>
              </a:lnSpc>
              <a:spcBef>
                <a:spcPct val="0"/>
              </a:spcBef>
              <a:spcAft>
                <a:spcPts val="600"/>
              </a:spcAft>
              <a:buClr>
                <a:schemeClr val="tx1"/>
              </a:buClr>
              <a:buChar char="•"/>
              <a:defRPr sz="1350">
                <a:solidFill>
                  <a:schemeClr val="tx1"/>
                </a:solidFill>
                <a:latin typeface="+mn-lt"/>
                <a:cs typeface="+mn-cs"/>
              </a:defRPr>
            </a:lvl2pPr>
            <a:lvl3pPr marL="522288" indent="-231775" algn="l" defTabSz="8072438" rtl="0" fontAlgn="base">
              <a:lnSpc>
                <a:spcPts val="1800"/>
              </a:lnSpc>
              <a:spcBef>
                <a:spcPct val="0"/>
              </a:spcBef>
              <a:spcAft>
                <a:spcPts val="450"/>
              </a:spcAft>
              <a:buClr>
                <a:schemeClr val="tx1"/>
              </a:buClr>
              <a:buFont typeface="Verdana" pitchFamily="34" charset="0"/>
              <a:buChar char="–"/>
              <a:defRPr sz="1200">
                <a:solidFill>
                  <a:schemeClr val="tx1"/>
                </a:solidFill>
                <a:latin typeface="+mn-lt"/>
                <a:cs typeface="+mn-cs"/>
              </a:defRPr>
            </a:lvl3pPr>
            <a:lvl4pPr marL="769938" indent="-219075" algn="l" defTabSz="8072438" rtl="0" fontAlgn="base">
              <a:lnSpc>
                <a:spcPts val="1500"/>
              </a:lnSpc>
              <a:spcBef>
                <a:spcPct val="0"/>
              </a:spcBef>
              <a:spcAft>
                <a:spcPts val="450"/>
              </a:spcAft>
              <a:buClr>
                <a:schemeClr val="tx1"/>
              </a:buClr>
              <a:buFont typeface="Verdana" pitchFamily="34" charset="0"/>
              <a:buChar char="•"/>
              <a:defRPr sz="1050">
                <a:solidFill>
                  <a:schemeClr val="tx1"/>
                </a:solidFill>
                <a:latin typeface="+mn-lt"/>
                <a:cs typeface="+mn-cs"/>
              </a:defRPr>
            </a:lvl4pPr>
            <a:lvl5pPr marL="1016000" marR="0" indent="-225425" algn="l" defTabSz="8072438" rtl="0" eaLnBrk="1" fontAlgn="base" latinLnBrk="0" hangingPunct="1">
              <a:lnSpc>
                <a:spcPts val="1500"/>
              </a:lnSpc>
              <a:spcBef>
                <a:spcPct val="0"/>
              </a:spcBef>
              <a:spcAft>
                <a:spcPts val="450"/>
              </a:spcAft>
              <a:buClr>
                <a:schemeClr val="tx1"/>
              </a:buClr>
              <a:buSzTx/>
              <a:buFont typeface="Verdana" pitchFamily="34" charset="0"/>
              <a:buChar char="–"/>
              <a:tabLst/>
              <a:defRPr sz="1050">
                <a:solidFill>
                  <a:schemeClr val="tx1"/>
                </a:solidFill>
                <a:latin typeface="+mn-lt"/>
                <a:cs typeface="+mn-cs"/>
              </a:defRPr>
            </a:lvl5pPr>
            <a:lvl6pPr marL="1014413" indent="-226800" algn="l" defTabSz="8072438" rtl="0" fontAlgn="base">
              <a:lnSpc>
                <a:spcPts val="1500"/>
              </a:lnSpc>
              <a:spcBef>
                <a:spcPct val="0"/>
              </a:spcBef>
              <a:spcAft>
                <a:spcPts val="450"/>
              </a:spcAft>
              <a:buClr>
                <a:schemeClr val="tx1"/>
              </a:buClr>
              <a:buFont typeface="Verdana" pitchFamily="34" charset="0"/>
              <a:buChar char="–"/>
              <a:defRPr lang="en-GB" altLang="en-US" sz="1050" smtClean="0">
                <a:solidFill>
                  <a:schemeClr val="tx1"/>
                </a:solidFill>
                <a:latin typeface="+mn-lt"/>
                <a:cs typeface="+mn-cs"/>
              </a:defRPr>
            </a:lvl6pPr>
            <a:lvl7pPr marL="1015200" indent="-225425" algn="l" defTabSz="8072438" rtl="0" fontAlgn="base">
              <a:lnSpc>
                <a:spcPts val="1500"/>
              </a:lnSpc>
              <a:spcBef>
                <a:spcPct val="0"/>
              </a:spcBef>
              <a:spcAft>
                <a:spcPts val="450"/>
              </a:spcAft>
              <a:buClr>
                <a:schemeClr val="tx1"/>
              </a:buClr>
              <a:buFont typeface="Verdana" pitchFamily="34" charset="0"/>
              <a:buChar char="–"/>
              <a:defRPr sz="1050">
                <a:solidFill>
                  <a:schemeClr val="tx1"/>
                </a:solidFill>
                <a:latin typeface="+mn-lt"/>
                <a:cs typeface="+mn-cs"/>
              </a:defRPr>
            </a:lvl7pPr>
            <a:lvl8pPr marL="1015200" indent="-225425" algn="l" defTabSz="8072438" rtl="0" fontAlgn="base">
              <a:lnSpc>
                <a:spcPts val="1500"/>
              </a:lnSpc>
              <a:spcBef>
                <a:spcPct val="0"/>
              </a:spcBef>
              <a:spcAft>
                <a:spcPts val="450"/>
              </a:spcAft>
              <a:buClr>
                <a:schemeClr val="tx1"/>
              </a:buClr>
              <a:buFont typeface="Verdana" pitchFamily="34" charset="0"/>
              <a:buChar char="–"/>
              <a:defRPr sz="1050">
                <a:solidFill>
                  <a:schemeClr val="tx1"/>
                </a:solidFill>
                <a:latin typeface="+mn-lt"/>
                <a:cs typeface="+mn-cs"/>
              </a:defRPr>
            </a:lvl8pPr>
            <a:lvl9pPr marL="1015200" indent="-225425" algn="l" defTabSz="8072438" rtl="0" fontAlgn="base">
              <a:lnSpc>
                <a:spcPts val="1500"/>
              </a:lnSpc>
              <a:spcBef>
                <a:spcPct val="0"/>
              </a:spcBef>
              <a:spcAft>
                <a:spcPts val="450"/>
              </a:spcAft>
              <a:buClr>
                <a:schemeClr val="tx1"/>
              </a:buClr>
              <a:buFont typeface="Verdana" pitchFamily="34" charset="0"/>
              <a:buChar char="–"/>
              <a:defRPr sz="1050">
                <a:solidFill>
                  <a:schemeClr val="tx1"/>
                </a:solidFill>
                <a:latin typeface="+mn-lt"/>
                <a:cs typeface="+mn-cs"/>
              </a:defRPr>
            </a:lvl9pPr>
          </a:lstStyle>
          <a:p>
            <a:pPr>
              <a:lnSpc>
                <a:spcPts val="1600"/>
              </a:lnSpc>
              <a:spcAft>
                <a:spcPts val="0"/>
              </a:spcAft>
            </a:pPr>
            <a:r>
              <a:rPr lang="en-US" sz="1100" kern="0" dirty="0" smtClean="0"/>
              <a:t>andrew.thomson@ema.europa.eu</a:t>
            </a:r>
          </a:p>
          <a:p>
            <a:pPr>
              <a:lnSpc>
                <a:spcPts val="1600"/>
              </a:lnSpc>
              <a:spcAft>
                <a:spcPts val="0"/>
              </a:spcAft>
            </a:pPr>
            <a:endParaRPr lang="en-US" sz="1100" kern="0" dirty="0" smtClean="0"/>
          </a:p>
          <a:p>
            <a:pPr>
              <a:lnSpc>
                <a:spcPts val="1600"/>
              </a:lnSpc>
              <a:spcAft>
                <a:spcPts val="0"/>
              </a:spcAft>
            </a:pPr>
            <a:r>
              <a:rPr lang="en-GB" sz="1100" b="1" dirty="0" smtClean="0">
                <a:solidFill>
                  <a:srgbClr val="003399"/>
                </a:solidFill>
              </a:rPr>
              <a:t>Temporary visiting address</a:t>
            </a:r>
            <a:r>
              <a:rPr lang="en-GB" sz="1100" b="1" dirty="0" smtClean="0"/>
              <a:t> </a:t>
            </a:r>
            <a:r>
              <a:rPr lang="en-GB" sz="1100" dirty="0" smtClean="0">
                <a:ea typeface="SimSun"/>
                <a:cs typeface="Times New Roman"/>
              </a:rPr>
              <a:t>Spark building </a:t>
            </a:r>
            <a:r>
              <a:rPr lang="en-GB" sz="800" b="1" dirty="0" smtClean="0">
                <a:solidFill>
                  <a:srgbClr val="003399"/>
                </a:solidFill>
                <a:ea typeface="Verdana"/>
                <a:cs typeface="Times New Roman"/>
              </a:rPr>
              <a:t>●</a:t>
            </a:r>
            <a:r>
              <a:rPr lang="en-GB" sz="1100" dirty="0" smtClean="0">
                <a:ea typeface="SimSun"/>
                <a:cs typeface="Times New Roman"/>
              </a:rPr>
              <a:t> Orlyplein 24 </a:t>
            </a:r>
            <a:r>
              <a:rPr lang="en-GB" sz="800" b="1" dirty="0">
                <a:solidFill>
                  <a:srgbClr val="003399"/>
                </a:solidFill>
                <a:ea typeface="Verdana"/>
                <a:cs typeface="Times New Roman"/>
              </a:rPr>
              <a:t>●</a:t>
            </a:r>
            <a:r>
              <a:rPr lang="en-GB" sz="800" dirty="0">
                <a:ea typeface="SimSun"/>
                <a:cs typeface="Times New Roman"/>
              </a:rPr>
              <a:t> </a:t>
            </a:r>
            <a:r>
              <a:rPr lang="en-GB" sz="1100" dirty="0" smtClean="0">
                <a:ea typeface="SimSun"/>
                <a:cs typeface="Times New Roman"/>
              </a:rPr>
              <a:t>1043 DP Amsterdam </a:t>
            </a:r>
            <a:r>
              <a:rPr lang="en-GB" sz="800" b="1" dirty="0" smtClean="0">
                <a:solidFill>
                  <a:srgbClr val="003399"/>
                </a:solidFill>
                <a:ea typeface="Verdana"/>
                <a:cs typeface="Times New Roman"/>
              </a:rPr>
              <a:t>●</a:t>
            </a:r>
            <a:r>
              <a:rPr lang="en-GB" sz="1100" dirty="0" smtClean="0">
                <a:ea typeface="SimSun"/>
                <a:cs typeface="Times New Roman"/>
              </a:rPr>
              <a:t> The Netherlands</a:t>
            </a:r>
          </a:p>
          <a:p>
            <a:pPr>
              <a:lnSpc>
                <a:spcPts val="1600"/>
              </a:lnSpc>
              <a:spcAft>
                <a:spcPts val="0"/>
              </a:spcAft>
            </a:pPr>
            <a:r>
              <a:rPr lang="en-GB" sz="1100" b="1" dirty="0" smtClean="0">
                <a:solidFill>
                  <a:srgbClr val="003399"/>
                </a:solidFill>
              </a:rPr>
              <a:t>For deliveries</a:t>
            </a:r>
            <a:r>
              <a:rPr lang="en-GB" sz="1100" dirty="0" smtClean="0"/>
              <a:t> refer </a:t>
            </a:r>
            <a:r>
              <a:rPr lang="en-GB" sz="1100" dirty="0"/>
              <a:t>to </a:t>
            </a:r>
            <a:r>
              <a:rPr lang="en-GB" sz="1100" dirty="0" smtClean="0"/>
              <a:t>www.ema.europa.eu/how-to-find-us</a:t>
            </a:r>
          </a:p>
          <a:p>
            <a:pPr>
              <a:lnSpc>
                <a:spcPts val="1600"/>
              </a:lnSpc>
              <a:spcAft>
                <a:spcPts val="0"/>
              </a:spcAft>
            </a:pPr>
            <a:r>
              <a:rPr lang="en-GB" sz="1100" b="1" dirty="0">
                <a:solidFill>
                  <a:srgbClr val="003399"/>
                </a:solidFill>
              </a:rPr>
              <a:t>Send us a </a:t>
            </a:r>
            <a:r>
              <a:rPr lang="en-GB" sz="1100" b="1" dirty="0" smtClean="0">
                <a:solidFill>
                  <a:srgbClr val="003399"/>
                </a:solidFill>
              </a:rPr>
              <a:t>question </a:t>
            </a:r>
            <a:r>
              <a:rPr lang="en-GB" sz="1100" dirty="0" smtClean="0"/>
              <a:t>via www.ema.europa.eu/contact       </a:t>
            </a:r>
            <a:r>
              <a:rPr lang="en-GB" sz="1100" b="1" dirty="0" smtClean="0">
                <a:solidFill>
                  <a:srgbClr val="003399"/>
                </a:solidFill>
              </a:rPr>
              <a:t>Telephone</a:t>
            </a:r>
            <a:r>
              <a:rPr lang="en-GB" sz="1100" dirty="0" smtClean="0"/>
              <a:t> </a:t>
            </a:r>
            <a:r>
              <a:rPr lang="en-GB" sz="1100" dirty="0"/>
              <a:t>+31 (0)88 781 6000</a:t>
            </a:r>
            <a:endParaRPr lang="en-US" sz="1100" kern="0" dirty="0" smtClean="0"/>
          </a:p>
        </p:txBody>
      </p:sp>
      <p:sp>
        <p:nvSpPr>
          <p:cNvPr id="4" name="Text Placeholder 8"/>
          <p:cNvSpPr txBox="1">
            <a:spLocks/>
          </p:cNvSpPr>
          <p:nvPr/>
        </p:nvSpPr>
        <p:spPr>
          <a:xfrm>
            <a:off x="1619672" y="2500313"/>
            <a:ext cx="7087268" cy="358775"/>
          </a:xfrm>
          <a:prstGeom prst="rect">
            <a:avLst/>
          </a:prstGeom>
        </p:spPr>
        <p:txBody>
          <a:bodyPr lIns="0" tIns="0" rIns="0" bIns="0" anchor="b" anchorCtr="0"/>
          <a:lstStyle>
            <a:lvl1pPr algn="l" defTabSz="8072438" rtl="0" fontAlgn="base">
              <a:lnSpc>
                <a:spcPts val="2100"/>
              </a:lnSpc>
              <a:spcBef>
                <a:spcPct val="0"/>
              </a:spcBef>
              <a:spcAft>
                <a:spcPts val="900"/>
              </a:spcAft>
              <a:buClr>
                <a:srgbClr val="000000"/>
              </a:buClr>
              <a:defRPr sz="1900">
                <a:solidFill>
                  <a:srgbClr val="003399"/>
                </a:solidFill>
                <a:latin typeface="+mn-lt"/>
                <a:ea typeface="+mn-ea"/>
                <a:cs typeface="+mn-cs"/>
              </a:defRPr>
            </a:lvl1pPr>
            <a:lvl2pPr marL="268288" indent="-266700" algn="l" defTabSz="8072438" rtl="0" fontAlgn="base">
              <a:lnSpc>
                <a:spcPts val="1800"/>
              </a:lnSpc>
              <a:spcBef>
                <a:spcPct val="0"/>
              </a:spcBef>
              <a:spcAft>
                <a:spcPts val="600"/>
              </a:spcAft>
              <a:buClr>
                <a:schemeClr val="tx1"/>
              </a:buClr>
              <a:buChar char="•"/>
              <a:defRPr sz="1350">
                <a:solidFill>
                  <a:schemeClr val="tx1"/>
                </a:solidFill>
                <a:latin typeface="+mn-lt"/>
                <a:cs typeface="+mn-cs"/>
              </a:defRPr>
            </a:lvl2pPr>
            <a:lvl3pPr marL="522288" indent="-231775" algn="l" defTabSz="8072438" rtl="0" fontAlgn="base">
              <a:lnSpc>
                <a:spcPts val="1800"/>
              </a:lnSpc>
              <a:spcBef>
                <a:spcPct val="0"/>
              </a:spcBef>
              <a:spcAft>
                <a:spcPts val="450"/>
              </a:spcAft>
              <a:buClr>
                <a:schemeClr val="tx1"/>
              </a:buClr>
              <a:buFont typeface="Verdana" pitchFamily="34" charset="0"/>
              <a:buChar char="–"/>
              <a:defRPr sz="1200">
                <a:solidFill>
                  <a:schemeClr val="tx1"/>
                </a:solidFill>
                <a:latin typeface="+mn-lt"/>
                <a:cs typeface="+mn-cs"/>
              </a:defRPr>
            </a:lvl3pPr>
            <a:lvl4pPr marL="769938" indent="-219075" algn="l" defTabSz="8072438" rtl="0" fontAlgn="base">
              <a:lnSpc>
                <a:spcPts val="1500"/>
              </a:lnSpc>
              <a:spcBef>
                <a:spcPct val="0"/>
              </a:spcBef>
              <a:spcAft>
                <a:spcPts val="450"/>
              </a:spcAft>
              <a:buClr>
                <a:schemeClr val="tx1"/>
              </a:buClr>
              <a:buFont typeface="Verdana" pitchFamily="34" charset="0"/>
              <a:buChar char="•"/>
              <a:defRPr sz="1050">
                <a:solidFill>
                  <a:schemeClr val="tx1"/>
                </a:solidFill>
                <a:latin typeface="+mn-lt"/>
                <a:cs typeface="+mn-cs"/>
              </a:defRPr>
            </a:lvl4pPr>
            <a:lvl5pPr marL="1016000" marR="0" indent="-225425" algn="l" defTabSz="8072438" rtl="0" eaLnBrk="1" fontAlgn="base" latinLnBrk="0" hangingPunct="1">
              <a:lnSpc>
                <a:spcPts val="1500"/>
              </a:lnSpc>
              <a:spcBef>
                <a:spcPct val="0"/>
              </a:spcBef>
              <a:spcAft>
                <a:spcPts val="450"/>
              </a:spcAft>
              <a:buClr>
                <a:schemeClr val="tx1"/>
              </a:buClr>
              <a:buSzTx/>
              <a:buFont typeface="Verdana" pitchFamily="34" charset="0"/>
              <a:buChar char="–"/>
              <a:tabLst/>
              <a:defRPr sz="1050">
                <a:solidFill>
                  <a:schemeClr val="tx1"/>
                </a:solidFill>
                <a:latin typeface="+mn-lt"/>
                <a:cs typeface="+mn-cs"/>
              </a:defRPr>
            </a:lvl5pPr>
            <a:lvl6pPr marL="1014413" indent="-226800" algn="l" defTabSz="8072438" rtl="0" fontAlgn="base">
              <a:lnSpc>
                <a:spcPts val="1500"/>
              </a:lnSpc>
              <a:spcBef>
                <a:spcPct val="0"/>
              </a:spcBef>
              <a:spcAft>
                <a:spcPts val="450"/>
              </a:spcAft>
              <a:buClr>
                <a:schemeClr val="tx1"/>
              </a:buClr>
              <a:buFont typeface="Verdana" pitchFamily="34" charset="0"/>
              <a:buChar char="–"/>
              <a:defRPr lang="en-GB" altLang="en-US" sz="1050" smtClean="0">
                <a:solidFill>
                  <a:schemeClr val="tx1"/>
                </a:solidFill>
                <a:latin typeface="+mn-lt"/>
                <a:cs typeface="+mn-cs"/>
              </a:defRPr>
            </a:lvl6pPr>
            <a:lvl7pPr marL="1015200" indent="-225425" algn="l" defTabSz="8072438" rtl="0" fontAlgn="base">
              <a:lnSpc>
                <a:spcPts val="1500"/>
              </a:lnSpc>
              <a:spcBef>
                <a:spcPct val="0"/>
              </a:spcBef>
              <a:spcAft>
                <a:spcPts val="450"/>
              </a:spcAft>
              <a:buClr>
                <a:schemeClr val="tx1"/>
              </a:buClr>
              <a:buFont typeface="Verdana" pitchFamily="34" charset="0"/>
              <a:buChar char="–"/>
              <a:defRPr sz="1050">
                <a:solidFill>
                  <a:schemeClr val="tx1"/>
                </a:solidFill>
                <a:latin typeface="+mn-lt"/>
                <a:cs typeface="+mn-cs"/>
              </a:defRPr>
            </a:lvl7pPr>
            <a:lvl8pPr marL="1015200" indent="-225425" algn="l" defTabSz="8072438" rtl="0" fontAlgn="base">
              <a:lnSpc>
                <a:spcPts val="1500"/>
              </a:lnSpc>
              <a:spcBef>
                <a:spcPct val="0"/>
              </a:spcBef>
              <a:spcAft>
                <a:spcPts val="450"/>
              </a:spcAft>
              <a:buClr>
                <a:schemeClr val="tx1"/>
              </a:buClr>
              <a:buFont typeface="Verdana" pitchFamily="34" charset="0"/>
              <a:buChar char="–"/>
              <a:defRPr sz="1050">
                <a:solidFill>
                  <a:schemeClr val="tx1"/>
                </a:solidFill>
                <a:latin typeface="+mn-lt"/>
                <a:cs typeface="+mn-cs"/>
              </a:defRPr>
            </a:lvl8pPr>
            <a:lvl9pPr marL="1015200" indent="-225425" algn="l" defTabSz="8072438" rtl="0" fontAlgn="base">
              <a:lnSpc>
                <a:spcPts val="1500"/>
              </a:lnSpc>
              <a:spcBef>
                <a:spcPct val="0"/>
              </a:spcBef>
              <a:spcAft>
                <a:spcPts val="450"/>
              </a:spcAft>
              <a:buClr>
                <a:schemeClr val="tx1"/>
              </a:buClr>
              <a:buFont typeface="Verdana" pitchFamily="34" charset="0"/>
              <a:buChar char="–"/>
              <a:defRPr sz="1050">
                <a:solidFill>
                  <a:schemeClr val="tx1"/>
                </a:solidFill>
                <a:latin typeface="+mn-lt"/>
                <a:cs typeface="+mn-cs"/>
              </a:defRPr>
            </a:lvl9pPr>
          </a:lstStyle>
          <a:p>
            <a:r>
              <a:rPr lang="en-US" kern="0" dirty="0" smtClean="0"/>
              <a:t>Further information</a:t>
            </a:r>
            <a:endParaRPr lang="en-GB" kern="0" dirty="0"/>
          </a:p>
        </p:txBody>
      </p:sp>
      <p:sp>
        <p:nvSpPr>
          <p:cNvPr id="5" name="Line 4"/>
          <p:cNvSpPr>
            <a:spLocks noChangeShapeType="1"/>
          </p:cNvSpPr>
          <p:nvPr/>
        </p:nvSpPr>
        <p:spPr bwMode="auto">
          <a:xfrm>
            <a:off x="1619672" y="2931790"/>
            <a:ext cx="7084768" cy="0"/>
          </a:xfrm>
          <a:prstGeom prst="line">
            <a:avLst/>
          </a:prstGeom>
          <a:noFill/>
          <a:ln w="1270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10" name="Group 9"/>
          <p:cNvGrpSpPr/>
          <p:nvPr/>
        </p:nvGrpSpPr>
        <p:grpSpPr>
          <a:xfrm>
            <a:off x="3131840" y="4551138"/>
            <a:ext cx="3168352" cy="242020"/>
            <a:chOff x="3131840" y="4551138"/>
            <a:chExt cx="3168352" cy="242020"/>
          </a:xfrm>
        </p:grpSpPr>
        <p:sp>
          <p:nvSpPr>
            <p:cNvPr id="8" name="TextBox 7"/>
            <p:cNvSpPr txBox="1"/>
            <p:nvPr/>
          </p:nvSpPr>
          <p:spPr>
            <a:xfrm>
              <a:off x="3131840" y="4587974"/>
              <a:ext cx="3168352" cy="205184"/>
            </a:xfrm>
            <a:prstGeom prst="rect">
              <a:avLst/>
            </a:prstGeom>
            <a:noFill/>
          </p:spPr>
          <p:txBody>
            <a:bodyPr wrap="square" lIns="0" tIns="0" rIns="0" bIns="0" rtlCol="0">
              <a:spAutoFit/>
            </a:bodyPr>
            <a:lstStyle/>
            <a:p>
              <a:pPr algn="l">
                <a:lnSpc>
                  <a:spcPts val="1600"/>
                </a:lnSpc>
                <a:spcAft>
                  <a:spcPts val="0"/>
                </a:spcAft>
              </a:pPr>
              <a:r>
                <a:rPr lang="en-US" kern="0" spc="-40">
                  <a:solidFill>
                    <a:srgbClr val="003399"/>
                  </a:solidFill>
                </a:rPr>
                <a:t>Follow us </a:t>
              </a:r>
              <a:r>
                <a:rPr lang="en-US" kern="0" spc="-40" smtClean="0">
                  <a:solidFill>
                    <a:srgbClr val="003399"/>
                  </a:solidFill>
                </a:rPr>
                <a:t>on</a:t>
              </a:r>
              <a:r>
                <a:rPr lang="en-US" kern="0" smtClean="0">
                  <a:solidFill>
                    <a:srgbClr val="003399"/>
                  </a:solidFill>
                </a:rPr>
                <a:t>    </a:t>
              </a:r>
              <a:r>
                <a:rPr lang="en-US" kern="0" spc="-100" smtClean="0">
                  <a:solidFill>
                    <a:srgbClr val="003399"/>
                  </a:solidFill>
                </a:rPr>
                <a:t>  </a:t>
              </a:r>
              <a:r>
                <a:rPr lang="en-US" b="1" kern="0">
                  <a:solidFill>
                    <a:srgbClr val="003399"/>
                  </a:solidFill>
                </a:rPr>
                <a:t>@EMA_News</a:t>
              </a:r>
            </a:p>
          </p:txBody>
        </p:sp>
        <p:pic>
          <p:nvPicPr>
            <p:cNvPr id="9" name="Picture 8"/>
            <p:cNvPicPr>
              <a:picLocks noChangeAspect="1"/>
            </p:cNvPicPr>
            <p:nvPr/>
          </p:nvPicPr>
          <p:blipFill>
            <a:blip r:embed="rId3" cstate="print">
              <a:extLst>
                <a:ext uri="{BEBA8EAE-BF5A-486C-A8C5-ECC9F3942E4B}">
                  <a14:imgProps xmlns:a14="http://schemas.microsoft.com/office/drawing/2010/main">
                    <a14:imgLayer r:embed="rId4">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427984" y="4551138"/>
              <a:ext cx="295200" cy="239996"/>
            </a:xfrm>
            <a:prstGeom prst="rect">
              <a:avLst/>
            </a:prstGeom>
          </p:spPr>
        </p:pic>
      </p:grpSp>
    </p:spTree>
    <p:extLst>
      <p:ext uri="{BB962C8B-B14F-4D97-AF65-F5344CB8AC3E}">
        <p14:creationId xmlns:p14="http://schemas.microsoft.com/office/powerpoint/2010/main" val="34912477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Drivers for change – understanding methodology</a:t>
            </a:r>
            <a:endParaRPr lang="en-GB" dirty="0"/>
          </a:p>
        </p:txBody>
      </p:sp>
      <p:sp>
        <p:nvSpPr>
          <p:cNvPr id="3" name="Content Placeholder 2"/>
          <p:cNvSpPr>
            <a:spLocks noGrp="1"/>
          </p:cNvSpPr>
          <p:nvPr>
            <p:ph idx="1"/>
          </p:nvPr>
        </p:nvSpPr>
        <p:spPr/>
        <p:txBody>
          <a:bodyPr/>
          <a:lstStyle/>
          <a:p>
            <a:pPr marL="285750" indent="-285750">
              <a:buFont typeface="Arial" panose="020B0604020202020204" pitchFamily="34" charset="0"/>
              <a:buChar char="•"/>
            </a:pPr>
            <a:r>
              <a:rPr lang="en-GB" dirty="0" smtClean="0"/>
              <a:t>Products </a:t>
            </a:r>
            <a:r>
              <a:rPr lang="en-GB" i="1" dirty="0" smtClean="0"/>
              <a:t>seem</a:t>
            </a:r>
            <a:r>
              <a:rPr lang="en-GB" dirty="0" smtClean="0"/>
              <a:t> to show a positive benefit, but the risk profile ‘points in the wrong direction’</a:t>
            </a:r>
          </a:p>
          <a:p>
            <a:pPr marL="285750" indent="-285750">
              <a:buFont typeface="Arial" panose="020B0604020202020204" pitchFamily="34" charset="0"/>
              <a:buChar char="•"/>
            </a:pPr>
            <a:r>
              <a:rPr lang="en-GB" dirty="0" smtClean="0"/>
              <a:t>Could this just be an artefact of the data, rather than an actual effect?</a:t>
            </a:r>
          </a:p>
          <a:p>
            <a:pPr marL="285750" indent="-285750">
              <a:buFont typeface="Arial" panose="020B0604020202020204" pitchFamily="34" charset="0"/>
              <a:buChar char="•"/>
            </a:pPr>
            <a:endParaRPr lang="en-GB" dirty="0"/>
          </a:p>
        </p:txBody>
      </p:sp>
      <p:sp>
        <p:nvSpPr>
          <p:cNvPr id="5" name="Slide Number Placeholder 4"/>
          <p:cNvSpPr>
            <a:spLocks noGrp="1"/>
          </p:cNvSpPr>
          <p:nvPr>
            <p:ph type="sldNum" sz="quarter" idx="11"/>
          </p:nvPr>
        </p:nvSpPr>
        <p:spPr/>
        <p:txBody>
          <a:bodyPr/>
          <a:lstStyle/>
          <a:p>
            <a:fld id="{7957F717-FD23-493C-BA54-F5AB575BDEC9}" type="slidenum">
              <a:rPr lang="en-GB" altLang="en-US" smtClean="0"/>
              <a:pPr/>
              <a:t>3</a:t>
            </a:fld>
            <a:endParaRPr lang="en-GB" alt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9139" y="2667571"/>
            <a:ext cx="5293021" cy="21567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456372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Drivers for change – understanding methodology</a:t>
            </a:r>
          </a:p>
        </p:txBody>
      </p:sp>
      <p:sp>
        <p:nvSpPr>
          <p:cNvPr id="3" name="Content Placeholder 2"/>
          <p:cNvSpPr>
            <a:spLocks noGrp="1"/>
          </p:cNvSpPr>
          <p:nvPr>
            <p:ph idx="1"/>
          </p:nvPr>
        </p:nvSpPr>
        <p:spPr/>
        <p:txBody>
          <a:bodyPr/>
          <a:lstStyle/>
          <a:p>
            <a:endParaRPr lang="en-GB" dirty="0" smtClean="0"/>
          </a:p>
          <a:p>
            <a:endParaRPr lang="en-GB" dirty="0"/>
          </a:p>
          <a:p>
            <a:endParaRPr lang="en-GB" dirty="0" smtClean="0"/>
          </a:p>
          <a:p>
            <a:endParaRPr lang="en-GB" dirty="0"/>
          </a:p>
          <a:p>
            <a:endParaRPr lang="en-GB" dirty="0" smtClean="0"/>
          </a:p>
          <a:p>
            <a:r>
              <a:rPr lang="en-GB" dirty="0" smtClean="0"/>
              <a:t>“</a:t>
            </a:r>
            <a:r>
              <a:rPr lang="en-GB" dirty="0"/>
              <a:t>Methods applied in the analysis of adverse events commonly include simple standard methods for contingency tables. However, the results produced may be misleading if observations are censored at the time of discontinuation due to treatment switching or noncompliance, resulting in unequal follow-up periods.”</a:t>
            </a:r>
          </a:p>
          <a:p>
            <a:endParaRPr lang="en-GB" dirty="0"/>
          </a:p>
        </p:txBody>
      </p:sp>
      <p:sp>
        <p:nvSpPr>
          <p:cNvPr id="5" name="Slide Number Placeholder 4"/>
          <p:cNvSpPr>
            <a:spLocks noGrp="1"/>
          </p:cNvSpPr>
          <p:nvPr>
            <p:ph type="sldNum" sz="quarter" idx="11"/>
          </p:nvPr>
        </p:nvSpPr>
        <p:spPr/>
        <p:txBody>
          <a:bodyPr/>
          <a:lstStyle/>
          <a:p>
            <a:fld id="{7957F717-FD23-493C-BA54-F5AB575BDEC9}" type="slidenum">
              <a:rPr lang="en-GB" altLang="en-US" smtClean="0"/>
              <a:pPr/>
              <a:t>4</a:t>
            </a:fld>
            <a:endParaRPr lang="en-GB" altLang="en-US"/>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1131590"/>
            <a:ext cx="6332882" cy="225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947161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big a problem is it? </a:t>
            </a:r>
            <a:r>
              <a:rPr lang="en-GB" dirty="0"/>
              <a:t>(1</a:t>
            </a:r>
            <a:r>
              <a:rPr lang="en-GB" dirty="0" smtClean="0"/>
              <a:t>) (Example from Bender </a:t>
            </a:r>
            <a:r>
              <a:rPr lang="en-GB" i="1" dirty="0" smtClean="0"/>
              <a:t>et al</a:t>
            </a:r>
            <a:r>
              <a:rPr lang="en-GB" dirty="0" smtClean="0"/>
              <a:t>)</a:t>
            </a:r>
            <a:endParaRPr lang="en-GB" dirty="0"/>
          </a:p>
        </p:txBody>
      </p:sp>
      <p:sp>
        <p:nvSpPr>
          <p:cNvPr id="3" name="Content Placeholder 2"/>
          <p:cNvSpPr>
            <a:spLocks noGrp="1"/>
          </p:cNvSpPr>
          <p:nvPr>
            <p:ph idx="1"/>
          </p:nvPr>
        </p:nvSpPr>
        <p:spPr/>
        <p:txBody>
          <a:bodyPr/>
          <a:lstStyle/>
          <a:p>
            <a:r>
              <a:rPr lang="en-GB" dirty="0" smtClean="0"/>
              <a:t>“</a:t>
            </a:r>
            <a:r>
              <a:rPr lang="en-GB" dirty="0" err="1" smtClean="0"/>
              <a:t>Vandetanib</a:t>
            </a:r>
            <a:r>
              <a:rPr lang="en-GB" dirty="0" smtClean="0"/>
              <a:t> </a:t>
            </a:r>
            <a:r>
              <a:rPr lang="en-GB" dirty="0"/>
              <a:t>has been </a:t>
            </a:r>
            <a:r>
              <a:rPr lang="en-GB" dirty="0" smtClean="0"/>
              <a:t>approved… in for </a:t>
            </a:r>
            <a:r>
              <a:rPr lang="en-GB" dirty="0"/>
              <a:t>adult patients suffering from aggressive and </a:t>
            </a:r>
            <a:r>
              <a:rPr lang="en-GB" dirty="0" smtClean="0"/>
              <a:t>symptomatic medullary </a:t>
            </a:r>
            <a:r>
              <a:rPr lang="en-GB" dirty="0"/>
              <a:t>thyroid carcinoma with </a:t>
            </a:r>
            <a:r>
              <a:rPr lang="en-GB" dirty="0" err="1"/>
              <a:t>unresectable</a:t>
            </a:r>
            <a:r>
              <a:rPr lang="en-GB" dirty="0"/>
              <a:t>, locally </a:t>
            </a:r>
            <a:r>
              <a:rPr lang="en-GB" dirty="0" smtClean="0"/>
              <a:t>advanced or </a:t>
            </a:r>
            <a:r>
              <a:rPr lang="en-GB" dirty="0"/>
              <a:t>metastatic disease</a:t>
            </a:r>
            <a:r>
              <a:rPr lang="en-GB" dirty="0" smtClean="0"/>
              <a:t>.”</a:t>
            </a:r>
            <a:endParaRPr lang="en-GB" dirty="0"/>
          </a:p>
          <a:p>
            <a:r>
              <a:rPr lang="en-GB" dirty="0" smtClean="0"/>
              <a:t>“Patients </a:t>
            </a:r>
            <a:r>
              <a:rPr lang="en-GB" b="1" dirty="0"/>
              <a:t>could switch treatment </a:t>
            </a:r>
            <a:r>
              <a:rPr lang="en-GB" dirty="0"/>
              <a:t>after </a:t>
            </a:r>
            <a:r>
              <a:rPr lang="en-GB" dirty="0" smtClean="0"/>
              <a:t>disease progression</a:t>
            </a:r>
            <a:r>
              <a:rPr lang="en-GB" dirty="0"/>
              <a:t>. About two-thirds of them switched from the </a:t>
            </a:r>
            <a:r>
              <a:rPr lang="en-GB" dirty="0" smtClean="0"/>
              <a:t>control group </a:t>
            </a:r>
            <a:r>
              <a:rPr lang="en-GB" dirty="0"/>
              <a:t>to open treatment with </a:t>
            </a:r>
            <a:r>
              <a:rPr lang="en-GB" dirty="0" err="1"/>
              <a:t>vandetanib</a:t>
            </a:r>
            <a:r>
              <a:rPr lang="en-GB" dirty="0"/>
              <a:t>. Consequently, </a:t>
            </a:r>
            <a:r>
              <a:rPr lang="en-GB" dirty="0" smtClean="0"/>
              <a:t>the </a:t>
            </a:r>
            <a:r>
              <a:rPr lang="en-GB" b="1" dirty="0" smtClean="0"/>
              <a:t>median </a:t>
            </a:r>
            <a:r>
              <a:rPr lang="en-GB" b="1" dirty="0"/>
              <a:t>duration </a:t>
            </a:r>
            <a:r>
              <a:rPr lang="en-GB" dirty="0"/>
              <a:t>of treatment in the </a:t>
            </a:r>
            <a:r>
              <a:rPr lang="en-GB" dirty="0" err="1"/>
              <a:t>vandetanib</a:t>
            </a:r>
            <a:r>
              <a:rPr lang="en-GB" dirty="0"/>
              <a:t> group </a:t>
            </a:r>
            <a:r>
              <a:rPr lang="en-GB" dirty="0" smtClean="0"/>
              <a:t>was considerably </a:t>
            </a:r>
            <a:r>
              <a:rPr lang="en-GB" dirty="0"/>
              <a:t>longer than in the BSC group (</a:t>
            </a:r>
            <a:r>
              <a:rPr lang="en-GB" b="1" dirty="0"/>
              <a:t>88.6</a:t>
            </a:r>
            <a:r>
              <a:rPr lang="en-GB" dirty="0"/>
              <a:t> weeks </a:t>
            </a:r>
            <a:r>
              <a:rPr lang="en-GB" dirty="0" smtClean="0"/>
              <a:t>vs. </a:t>
            </a:r>
            <a:r>
              <a:rPr lang="en-GB" b="1" dirty="0" smtClean="0"/>
              <a:t>37.1</a:t>
            </a:r>
            <a:r>
              <a:rPr lang="en-GB" dirty="0" smtClean="0"/>
              <a:t> </a:t>
            </a:r>
            <a:r>
              <a:rPr lang="en-GB" dirty="0"/>
              <a:t>weeks</a:t>
            </a:r>
            <a:r>
              <a:rPr lang="en-GB" dirty="0" smtClean="0"/>
              <a:t>).”</a:t>
            </a:r>
            <a:endParaRPr lang="en-GB" dirty="0"/>
          </a:p>
          <a:p>
            <a:r>
              <a:rPr lang="en-GB" dirty="0" smtClean="0"/>
              <a:t>“</a:t>
            </a:r>
            <a:r>
              <a:rPr lang="en-GB" dirty="0"/>
              <a:t>estimated relative risk (</a:t>
            </a:r>
            <a:r>
              <a:rPr lang="en-GB" b="1" dirty="0"/>
              <a:t>RR</a:t>
            </a:r>
            <a:r>
              <a:rPr lang="en-GB" dirty="0"/>
              <a:t>) of </a:t>
            </a:r>
            <a:r>
              <a:rPr lang="en-GB" b="1" dirty="0"/>
              <a:t>1.87</a:t>
            </a:r>
            <a:r>
              <a:rPr lang="en-GB" dirty="0"/>
              <a:t> with 95% </a:t>
            </a:r>
            <a:r>
              <a:rPr lang="en-GB" dirty="0" smtClean="0"/>
              <a:t>conﬁdence interval </a:t>
            </a:r>
            <a:r>
              <a:rPr lang="en-GB" dirty="0"/>
              <a:t>(CI) [1.01, </a:t>
            </a:r>
            <a:r>
              <a:rPr lang="en-GB" dirty="0" smtClean="0"/>
              <a:t>3.48]”.</a:t>
            </a:r>
            <a:endParaRPr lang="en-GB" dirty="0"/>
          </a:p>
          <a:p>
            <a:r>
              <a:rPr lang="en-GB" dirty="0" smtClean="0"/>
              <a:t>“when </a:t>
            </a:r>
            <a:r>
              <a:rPr lang="en-GB" dirty="0"/>
              <a:t>survival time methods were used </a:t>
            </a:r>
            <a:r>
              <a:rPr lang="en-GB" dirty="0" smtClean="0"/>
              <a:t>…</a:t>
            </a:r>
            <a:r>
              <a:rPr lang="it-IT" b="1" dirty="0" smtClean="0"/>
              <a:t>HR</a:t>
            </a:r>
            <a:r>
              <a:rPr lang="it-IT" dirty="0" smtClean="0"/>
              <a:t> =</a:t>
            </a:r>
            <a:r>
              <a:rPr lang="it-IT" b="1" dirty="0" smtClean="0"/>
              <a:t> 1.4</a:t>
            </a:r>
            <a:r>
              <a:rPr lang="it-IT" dirty="0"/>
              <a:t>, 95% CI: [0.74, 2.63</a:t>
            </a:r>
            <a:r>
              <a:rPr lang="it-IT" dirty="0" smtClean="0"/>
              <a:t>]</a:t>
            </a:r>
            <a:r>
              <a:rPr lang="en-GB" dirty="0" smtClean="0"/>
              <a:t>”</a:t>
            </a:r>
            <a:endParaRPr lang="en-GB" dirty="0"/>
          </a:p>
        </p:txBody>
      </p:sp>
      <p:sp>
        <p:nvSpPr>
          <p:cNvPr id="5" name="Slide Number Placeholder 4"/>
          <p:cNvSpPr>
            <a:spLocks noGrp="1"/>
          </p:cNvSpPr>
          <p:nvPr>
            <p:ph type="sldNum" sz="quarter" idx="11"/>
          </p:nvPr>
        </p:nvSpPr>
        <p:spPr/>
        <p:txBody>
          <a:bodyPr/>
          <a:lstStyle/>
          <a:p>
            <a:fld id="{7957F717-FD23-493C-BA54-F5AB575BDEC9}" type="slidenum">
              <a:rPr lang="en-GB" altLang="en-US" smtClean="0"/>
              <a:pPr/>
              <a:t>5</a:t>
            </a:fld>
            <a:endParaRPr lang="en-GB" altLang="en-US"/>
          </a:p>
        </p:txBody>
      </p:sp>
    </p:spTree>
    <p:extLst>
      <p:ext uri="{BB962C8B-B14F-4D97-AF65-F5344CB8AC3E}">
        <p14:creationId xmlns:p14="http://schemas.microsoft.com/office/powerpoint/2010/main" val="11828335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How big a problem is it? (2</a:t>
            </a:r>
            <a:r>
              <a:rPr lang="en-GB" dirty="0" smtClean="0"/>
              <a:t>) (</a:t>
            </a:r>
            <a:r>
              <a:rPr lang="en-GB" dirty="0"/>
              <a:t>From Bender </a:t>
            </a:r>
            <a:r>
              <a:rPr lang="en-GB" i="1" dirty="0"/>
              <a:t>et al</a:t>
            </a:r>
            <a:r>
              <a:rPr lang="en-GB" dirty="0" smtClean="0"/>
              <a:t>)</a:t>
            </a:r>
            <a:endParaRPr lang="en-GB" dirty="0"/>
          </a:p>
        </p:txBody>
      </p:sp>
      <p:sp>
        <p:nvSpPr>
          <p:cNvPr id="3" name="Content Placeholder 2"/>
          <p:cNvSpPr>
            <a:spLocks noGrp="1"/>
          </p:cNvSpPr>
          <p:nvPr>
            <p:ph idx="1"/>
          </p:nvPr>
        </p:nvSpPr>
        <p:spPr/>
        <p:txBody>
          <a:bodyPr/>
          <a:lstStyle/>
          <a:p>
            <a:r>
              <a:rPr lang="en-GB" dirty="0" err="1" smtClean="0"/>
              <a:t>Abiraterone</a:t>
            </a:r>
            <a:r>
              <a:rPr lang="en-GB" dirty="0" smtClean="0"/>
              <a:t> – Prostate cancer (PFS, OS) + AEs / SAEs.</a:t>
            </a:r>
          </a:p>
          <a:p>
            <a:r>
              <a:rPr lang="en-GB" dirty="0" smtClean="0"/>
              <a:t>“The </a:t>
            </a:r>
            <a:r>
              <a:rPr lang="en-GB" b="1" dirty="0"/>
              <a:t>monitoring </a:t>
            </a:r>
            <a:r>
              <a:rPr lang="en-GB" dirty="0"/>
              <a:t>of adverse events was </a:t>
            </a:r>
            <a:r>
              <a:rPr lang="en-GB" dirty="0" smtClean="0"/>
              <a:t>stopped </a:t>
            </a:r>
            <a:r>
              <a:rPr lang="en-GB" b="1" dirty="0" smtClean="0"/>
              <a:t>after </a:t>
            </a:r>
            <a:r>
              <a:rPr lang="en-GB" b="1" dirty="0"/>
              <a:t>treatment discontinuation</a:t>
            </a:r>
            <a:r>
              <a:rPr lang="en-GB" dirty="0"/>
              <a:t>. In the </a:t>
            </a:r>
            <a:r>
              <a:rPr lang="en-GB" dirty="0" err="1"/>
              <a:t>abiraterone</a:t>
            </a:r>
            <a:r>
              <a:rPr lang="en-GB" dirty="0"/>
              <a:t> group, </a:t>
            </a:r>
            <a:r>
              <a:rPr lang="en-GB" dirty="0" smtClean="0"/>
              <a:t>this was </a:t>
            </a:r>
            <a:r>
              <a:rPr lang="en-GB" dirty="0"/>
              <a:t>the case after a </a:t>
            </a:r>
            <a:r>
              <a:rPr lang="en-GB" b="1" dirty="0"/>
              <a:t>median of 13.8 </a:t>
            </a:r>
            <a:r>
              <a:rPr lang="en-GB" dirty="0"/>
              <a:t>months, whereas in the </a:t>
            </a:r>
            <a:r>
              <a:rPr lang="en-GB" dirty="0" smtClean="0"/>
              <a:t>control group</a:t>
            </a:r>
            <a:r>
              <a:rPr lang="en-GB" dirty="0"/>
              <a:t>, the median time to disease progression was </a:t>
            </a:r>
            <a:r>
              <a:rPr lang="en-GB" b="1" dirty="0"/>
              <a:t>8.3</a:t>
            </a:r>
            <a:r>
              <a:rPr lang="en-GB" dirty="0"/>
              <a:t> </a:t>
            </a:r>
            <a:r>
              <a:rPr lang="en-GB" dirty="0" smtClean="0"/>
              <a:t>months. This </a:t>
            </a:r>
            <a:r>
              <a:rPr lang="en-GB" dirty="0"/>
              <a:t>means that the duration of treatment and follow-up </a:t>
            </a:r>
            <a:r>
              <a:rPr lang="en-GB" dirty="0" smtClean="0"/>
              <a:t>differed </a:t>
            </a:r>
            <a:r>
              <a:rPr lang="en-GB" dirty="0"/>
              <a:t>greatly between the two </a:t>
            </a:r>
            <a:r>
              <a:rPr lang="en-GB" dirty="0" smtClean="0"/>
              <a:t>groups.”</a:t>
            </a:r>
          </a:p>
          <a:p>
            <a:r>
              <a:rPr lang="en-GB" dirty="0" smtClean="0"/>
              <a:t>Estimated Relative Risk </a:t>
            </a:r>
            <a:r>
              <a:rPr lang="en-GB" dirty="0"/>
              <a:t>of </a:t>
            </a:r>
            <a:r>
              <a:rPr lang="en-GB" b="1" dirty="0" smtClean="0"/>
              <a:t>SAEs</a:t>
            </a:r>
            <a:r>
              <a:rPr lang="en-GB" dirty="0" smtClean="0"/>
              <a:t>: </a:t>
            </a:r>
            <a:r>
              <a:rPr lang="en-GB" b="1" dirty="0" smtClean="0"/>
              <a:t>1.28</a:t>
            </a:r>
            <a:r>
              <a:rPr lang="en-GB" dirty="0" smtClean="0"/>
              <a:t> </a:t>
            </a:r>
            <a:r>
              <a:rPr lang="en-GB" dirty="0"/>
              <a:t>(95% CI: [1.07, </a:t>
            </a:r>
            <a:r>
              <a:rPr lang="en-GB" dirty="0" smtClean="0"/>
              <a:t>1.54] p=0.007</a:t>
            </a:r>
          </a:p>
          <a:p>
            <a:r>
              <a:rPr lang="it-IT" dirty="0" smtClean="0"/>
              <a:t>Estimated Relative Risk of </a:t>
            </a:r>
            <a:r>
              <a:rPr lang="it-IT" b="1" dirty="0" smtClean="0"/>
              <a:t>AEs</a:t>
            </a:r>
            <a:r>
              <a:rPr lang="it-IT" dirty="0" smtClean="0"/>
              <a:t>: </a:t>
            </a:r>
            <a:r>
              <a:rPr lang="it-IT" b="1" dirty="0" smtClean="0"/>
              <a:t>1.02</a:t>
            </a:r>
            <a:r>
              <a:rPr lang="it-IT" dirty="0"/>
              <a:t>, 95% CI: [1.01, 1.04</a:t>
            </a:r>
            <a:r>
              <a:rPr lang="it-IT" dirty="0" smtClean="0"/>
              <a:t>], p=0.007</a:t>
            </a:r>
            <a:endParaRPr lang="it-IT" dirty="0"/>
          </a:p>
          <a:p>
            <a:r>
              <a:rPr lang="en-GB" dirty="0" smtClean="0"/>
              <a:t>The </a:t>
            </a:r>
            <a:r>
              <a:rPr lang="en-GB" dirty="0"/>
              <a:t>number of adverse events per </a:t>
            </a:r>
            <a:r>
              <a:rPr lang="en-GB" dirty="0" smtClean="0"/>
              <a:t>100 patient </a:t>
            </a:r>
            <a:r>
              <a:rPr lang="en-GB" dirty="0"/>
              <a:t>years (1156 in the </a:t>
            </a:r>
            <a:r>
              <a:rPr lang="en-GB" dirty="0" err="1"/>
              <a:t>abiraterone</a:t>
            </a:r>
            <a:r>
              <a:rPr lang="en-GB" dirty="0"/>
              <a:t> group vs. 1264 in the </a:t>
            </a:r>
            <a:r>
              <a:rPr lang="en-GB" dirty="0" smtClean="0"/>
              <a:t>control group – </a:t>
            </a:r>
            <a:r>
              <a:rPr lang="en-GB" b="1" dirty="0" smtClean="0"/>
              <a:t>crude RR = 0.915</a:t>
            </a:r>
            <a:r>
              <a:rPr lang="en-GB" dirty="0" smtClean="0"/>
              <a:t>).</a:t>
            </a:r>
            <a:endParaRPr lang="en-GB" dirty="0"/>
          </a:p>
          <a:p>
            <a:endParaRPr lang="en-GB" dirty="0"/>
          </a:p>
          <a:p>
            <a:endParaRPr lang="en-GB" dirty="0"/>
          </a:p>
        </p:txBody>
      </p:sp>
      <p:sp>
        <p:nvSpPr>
          <p:cNvPr id="5" name="Slide Number Placeholder 4"/>
          <p:cNvSpPr>
            <a:spLocks noGrp="1"/>
          </p:cNvSpPr>
          <p:nvPr>
            <p:ph type="sldNum" sz="quarter" idx="11"/>
          </p:nvPr>
        </p:nvSpPr>
        <p:spPr/>
        <p:txBody>
          <a:bodyPr/>
          <a:lstStyle/>
          <a:p>
            <a:fld id="{7957F717-FD23-493C-BA54-F5AB575BDEC9}" type="slidenum">
              <a:rPr lang="en-GB" altLang="en-US" smtClean="0"/>
              <a:pPr/>
              <a:t>6</a:t>
            </a:fld>
            <a:endParaRPr lang="en-GB" altLang="en-US"/>
          </a:p>
        </p:txBody>
      </p:sp>
    </p:spTree>
    <p:extLst>
      <p:ext uri="{BB962C8B-B14F-4D97-AF65-F5344CB8AC3E}">
        <p14:creationId xmlns:p14="http://schemas.microsoft.com/office/powerpoint/2010/main" val="17704019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Drivers for change – examples</a:t>
            </a:r>
            <a:endParaRPr lang="en-GB" dirty="0"/>
          </a:p>
        </p:txBody>
      </p:sp>
      <p:sp>
        <p:nvSpPr>
          <p:cNvPr id="3" name="Content Placeholder 2"/>
          <p:cNvSpPr>
            <a:spLocks noGrp="1"/>
          </p:cNvSpPr>
          <p:nvPr>
            <p:ph idx="1"/>
          </p:nvPr>
        </p:nvSpPr>
        <p:spPr/>
        <p:txBody>
          <a:bodyPr/>
          <a:lstStyle/>
          <a:p>
            <a:pPr marL="285750" indent="-285750">
              <a:buFont typeface="Arial" panose="020B0604020202020204" pitchFamily="34" charset="0"/>
              <a:buChar char="•"/>
            </a:pPr>
            <a:r>
              <a:rPr lang="en-GB" dirty="0" smtClean="0"/>
              <a:t>Everything is fine until we are faced with a product that challenges the system</a:t>
            </a:r>
          </a:p>
          <a:p>
            <a:pPr marL="285750" indent="-285750">
              <a:buFont typeface="Arial" panose="020B0604020202020204" pitchFamily="34" charset="0"/>
              <a:buChar char="•"/>
            </a:pPr>
            <a:r>
              <a:rPr lang="en-GB" dirty="0" smtClean="0"/>
              <a:t>The challenge may not be scientific</a:t>
            </a:r>
          </a:p>
          <a:p>
            <a:pPr marL="554038" lvl="1" indent="-285750">
              <a:buFont typeface="Arial" panose="020B0604020202020204" pitchFamily="34" charset="0"/>
              <a:buChar char="•"/>
            </a:pPr>
            <a:r>
              <a:rPr lang="en-GB" dirty="0" smtClean="0"/>
              <a:t>It may not be about the benefit-risk of a drug</a:t>
            </a:r>
          </a:p>
          <a:p>
            <a:pPr marL="285750" indent="-285750">
              <a:buFont typeface="Arial" panose="020B0604020202020204" pitchFamily="34" charset="0"/>
              <a:buChar char="•"/>
            </a:pPr>
            <a:r>
              <a:rPr lang="en-GB" dirty="0" smtClean="0"/>
              <a:t>Communication of the issues is key</a:t>
            </a:r>
          </a:p>
          <a:p>
            <a:pPr marL="285750" indent="-285750">
              <a:buFont typeface="Arial" panose="020B0604020202020204" pitchFamily="34" charset="0"/>
              <a:buChar char="•"/>
            </a:pPr>
            <a:r>
              <a:rPr lang="en-GB" dirty="0" smtClean="0"/>
              <a:t>Audience is used to hearing things a certain way</a:t>
            </a:r>
          </a:p>
          <a:p>
            <a:pPr marL="285750" indent="-285750">
              <a:buFont typeface="Arial" panose="020B0604020202020204" pitchFamily="34" charset="0"/>
              <a:buChar char="•"/>
            </a:pPr>
            <a:r>
              <a:rPr lang="en-GB" dirty="0" smtClean="0"/>
              <a:t>If it looks ‘wrong’, need to explain why it is not</a:t>
            </a:r>
          </a:p>
          <a:p>
            <a:pPr marL="554038" lvl="1" indent="-285750">
              <a:buFont typeface="Arial" panose="020B0604020202020204" pitchFamily="34" charset="0"/>
              <a:buChar char="•"/>
            </a:pPr>
            <a:r>
              <a:rPr lang="en-GB" dirty="0" smtClean="0"/>
              <a:t>What is wrong with the ‘old way’ of doing things</a:t>
            </a:r>
          </a:p>
          <a:p>
            <a:pPr marL="554038" lvl="1" indent="-285750">
              <a:buFont typeface="Arial" panose="020B0604020202020204" pitchFamily="34" charset="0"/>
              <a:buChar char="•"/>
            </a:pPr>
            <a:r>
              <a:rPr lang="en-GB" dirty="0" smtClean="0"/>
              <a:t>Why is this a better way?</a:t>
            </a:r>
            <a:endParaRPr lang="en-GB" dirty="0"/>
          </a:p>
        </p:txBody>
      </p:sp>
      <p:sp>
        <p:nvSpPr>
          <p:cNvPr id="5" name="Slide Number Placeholder 4"/>
          <p:cNvSpPr>
            <a:spLocks noGrp="1"/>
          </p:cNvSpPr>
          <p:nvPr>
            <p:ph type="sldNum" sz="quarter" idx="11"/>
          </p:nvPr>
        </p:nvSpPr>
        <p:spPr/>
        <p:txBody>
          <a:bodyPr/>
          <a:lstStyle/>
          <a:p>
            <a:fld id="{7957F717-FD23-493C-BA54-F5AB575BDEC9}" type="slidenum">
              <a:rPr lang="en-GB" altLang="en-US" smtClean="0"/>
              <a:pPr/>
              <a:t>7</a:t>
            </a:fld>
            <a:endParaRPr lang="en-GB" altLang="en-US"/>
          </a:p>
        </p:txBody>
      </p:sp>
    </p:spTree>
    <p:extLst>
      <p:ext uri="{BB962C8B-B14F-4D97-AF65-F5344CB8AC3E}">
        <p14:creationId xmlns:p14="http://schemas.microsoft.com/office/powerpoint/2010/main" val="19979694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776" y="785813"/>
            <a:ext cx="8424000" cy="713185"/>
          </a:xfrm>
        </p:spPr>
        <p:txBody>
          <a:bodyPr/>
          <a:lstStyle/>
          <a:p>
            <a:r>
              <a:rPr lang="en-GB" dirty="0" smtClean="0"/>
              <a:t>PAH GL – What does it say about mortality?</a:t>
            </a:r>
            <a:endParaRPr lang="en-GB" dirty="0"/>
          </a:p>
        </p:txBody>
      </p:sp>
      <p:sp>
        <p:nvSpPr>
          <p:cNvPr id="3" name="Content Placeholder 2"/>
          <p:cNvSpPr>
            <a:spLocks noGrp="1"/>
          </p:cNvSpPr>
          <p:nvPr>
            <p:ph idx="1"/>
          </p:nvPr>
        </p:nvSpPr>
        <p:spPr/>
        <p:txBody>
          <a:bodyPr/>
          <a:lstStyle/>
          <a:p>
            <a:pPr marL="285750" indent="-285750">
              <a:buFont typeface="Arial" panose="020B0604020202020204" pitchFamily="34" charset="0"/>
              <a:buChar char="•"/>
            </a:pPr>
            <a:r>
              <a:rPr lang="en-GB" i="1" dirty="0" smtClean="0"/>
              <a:t>The </a:t>
            </a:r>
            <a:r>
              <a:rPr lang="en-GB" i="1" dirty="0"/>
              <a:t>inclusion of this endpoint in the investigational plan, in particular in patients with severe disease, is strongly </a:t>
            </a:r>
            <a:r>
              <a:rPr lang="en-GB" i="1" dirty="0" smtClean="0"/>
              <a:t>encouraged... </a:t>
            </a:r>
            <a:r>
              <a:rPr lang="en-GB" i="1" dirty="0"/>
              <a:t>Any new drug should at least be shown to have no detrimental effect on </a:t>
            </a:r>
            <a:r>
              <a:rPr lang="en-GB" i="1" dirty="0" smtClean="0"/>
              <a:t>survival</a:t>
            </a:r>
          </a:p>
          <a:p>
            <a:pPr marL="285750" indent="-285750">
              <a:buFont typeface="Arial" panose="020B0604020202020204" pitchFamily="34" charset="0"/>
              <a:buChar char="•"/>
            </a:pPr>
            <a:r>
              <a:rPr lang="en-GB" u="sng" dirty="0" smtClean="0"/>
              <a:t>Need</a:t>
            </a:r>
            <a:r>
              <a:rPr lang="en-GB" dirty="0" smtClean="0"/>
              <a:t> to estimate mortality</a:t>
            </a:r>
          </a:p>
          <a:p>
            <a:pPr marL="285750" indent="-285750">
              <a:buFont typeface="Arial" panose="020B0604020202020204" pitchFamily="34" charset="0"/>
              <a:buChar char="•"/>
            </a:pPr>
            <a:r>
              <a:rPr lang="en-GB" dirty="0" smtClean="0"/>
              <a:t>If the </a:t>
            </a:r>
            <a:r>
              <a:rPr lang="en-GB" i="1" dirty="0" smtClean="0"/>
              <a:t>true</a:t>
            </a:r>
            <a:r>
              <a:rPr lang="en-GB" dirty="0" smtClean="0"/>
              <a:t> effect is null, the method should (ideally) estimate a null effect</a:t>
            </a:r>
          </a:p>
          <a:p>
            <a:pPr marL="285750" indent="-285750">
              <a:buFont typeface="Arial" panose="020B0604020202020204" pitchFamily="34" charset="0"/>
              <a:buChar char="•"/>
            </a:pPr>
            <a:r>
              <a:rPr lang="en-GB" dirty="0" smtClean="0"/>
              <a:t>Estimation, and not a testing issue</a:t>
            </a:r>
          </a:p>
          <a:p>
            <a:pPr marL="554038" lvl="1" indent="-285750">
              <a:buFont typeface="Arial" panose="020B0604020202020204" pitchFamily="34" charset="0"/>
              <a:buChar char="•"/>
            </a:pPr>
            <a:r>
              <a:rPr lang="en-GB" dirty="0" smtClean="0"/>
              <a:t>Safety issue</a:t>
            </a:r>
          </a:p>
          <a:p>
            <a:pPr marL="554038" lvl="1" indent="-285750">
              <a:buFont typeface="Arial" panose="020B0604020202020204" pitchFamily="34" charset="0"/>
              <a:buChar char="•"/>
            </a:pPr>
            <a:r>
              <a:rPr lang="en-GB" dirty="0" smtClean="0"/>
              <a:t>But oftentimes part of composite endpoint, so efficacy issue</a:t>
            </a:r>
          </a:p>
          <a:p>
            <a:pPr marL="285750" indent="-285750">
              <a:buFont typeface="Arial" panose="020B0604020202020204" pitchFamily="34" charset="0"/>
              <a:buChar char="•"/>
            </a:pPr>
            <a:endParaRPr lang="en-GB" dirty="0"/>
          </a:p>
        </p:txBody>
      </p:sp>
      <p:sp>
        <p:nvSpPr>
          <p:cNvPr id="5" name="Slide Number Placeholder 4"/>
          <p:cNvSpPr>
            <a:spLocks noGrp="1"/>
          </p:cNvSpPr>
          <p:nvPr>
            <p:ph type="sldNum" sz="quarter" idx="11"/>
          </p:nvPr>
        </p:nvSpPr>
        <p:spPr/>
        <p:txBody>
          <a:bodyPr/>
          <a:lstStyle/>
          <a:p>
            <a:fld id="{7957F717-FD23-493C-BA54-F5AB575BDEC9}" type="slidenum">
              <a:rPr lang="en-GB" altLang="en-US" smtClean="0"/>
              <a:pPr/>
              <a:t>8</a:t>
            </a:fld>
            <a:endParaRPr lang="en-GB" altLang="en-US"/>
          </a:p>
        </p:txBody>
      </p:sp>
    </p:spTree>
    <p:extLst>
      <p:ext uri="{BB962C8B-B14F-4D97-AF65-F5344CB8AC3E}">
        <p14:creationId xmlns:p14="http://schemas.microsoft.com/office/powerpoint/2010/main" val="467977995"/>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wide screen (Agency)">
  <a:themeElements>
    <a:clrScheme name="Neutral (Agency) (26 April 2011) 2">
      <a:dk1>
        <a:srgbClr val="000000"/>
      </a:dk1>
      <a:lt1>
        <a:srgbClr val="FFFFFF"/>
      </a:lt1>
      <a:dk2>
        <a:srgbClr val="003399"/>
      </a:dk2>
      <a:lt2>
        <a:srgbClr val="6D6F71"/>
      </a:lt2>
      <a:accent1>
        <a:srgbClr val="E1E3F2"/>
      </a:accent1>
      <a:accent2>
        <a:srgbClr val="E98300"/>
      </a:accent2>
      <a:accent3>
        <a:srgbClr val="FFFFFF"/>
      </a:accent3>
      <a:accent4>
        <a:srgbClr val="000000"/>
      </a:accent4>
      <a:accent5>
        <a:srgbClr val="EEEFF7"/>
      </a:accent5>
      <a:accent6>
        <a:srgbClr val="D37600"/>
      </a:accent6>
      <a:hlink>
        <a:srgbClr val="0098DB"/>
      </a:hlink>
      <a:folHlink>
        <a:srgbClr val="983222"/>
      </a:folHlink>
    </a:clrScheme>
    <a:fontScheme name="Neutral (Agency) (26 April 2011)">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triangle" w="lg"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72000" tIns="72000" rIns="72000" bIns="72000" numCol="1" anchor="ctr" anchorCtr="0" compatLnSpc="1">
        <a:prstTxWarp prst="textNoShape">
          <a:avLst/>
        </a:prstTxWarp>
        <a:spAutoFit/>
      </a:bodyPr>
      <a:lstStyle>
        <a:defPPr marL="0" marR="0" indent="0" algn="ctr" defTabSz="914400" rtl="0" eaLnBrk="1" fontAlgn="base" latinLnBrk="0" hangingPunct="1">
          <a:lnSpc>
            <a:spcPct val="120000"/>
          </a:lnSpc>
          <a:spcBef>
            <a:spcPct val="0"/>
          </a:spcBef>
          <a:spcAft>
            <a:spcPct val="0"/>
          </a:spcAft>
          <a:buClrTx/>
          <a:buSzTx/>
          <a:buFontTx/>
          <a:buNone/>
          <a:tabLst/>
          <a:defRPr kumimoji="0" lang="en-GB" altLang="en-US" sz="1600" b="0" i="0" u="none" strike="noStrike" cap="none" normalizeH="0" baseline="0" smtClean="0">
            <a:ln>
              <a:noFill/>
            </a:ln>
            <a:solidFill>
              <a:srgbClr val="000000"/>
            </a:solidFill>
            <a:effectLst/>
            <a:latin typeface="Verdana" pitchFamily="34"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triangle" w="lg"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72000" tIns="72000" rIns="72000" bIns="72000" numCol="1" anchor="ctr" anchorCtr="0" compatLnSpc="1">
        <a:prstTxWarp prst="textNoShape">
          <a:avLst/>
        </a:prstTxWarp>
        <a:spAutoFit/>
      </a:bodyPr>
      <a:lstStyle>
        <a:defPPr marL="0" marR="0" indent="0" algn="ctr" defTabSz="914400" rtl="0" eaLnBrk="1" fontAlgn="base" latinLnBrk="0" hangingPunct="1">
          <a:lnSpc>
            <a:spcPct val="120000"/>
          </a:lnSpc>
          <a:spcBef>
            <a:spcPct val="0"/>
          </a:spcBef>
          <a:spcAft>
            <a:spcPct val="0"/>
          </a:spcAft>
          <a:buClrTx/>
          <a:buSzTx/>
          <a:buFontTx/>
          <a:buNone/>
          <a:tabLst/>
          <a:defRPr kumimoji="0" lang="en-GB" altLang="en-US" sz="1600" b="0" i="0" u="none" strike="noStrike" cap="none" normalizeH="0" baseline="0" smtClean="0">
            <a:ln>
              <a:noFill/>
            </a:ln>
            <a:solidFill>
              <a:srgbClr val="000000"/>
            </a:solidFill>
            <a:effectLst/>
            <a:latin typeface="Verdana" pitchFamily="34" charset="0"/>
            <a:cs typeface="Arial" charset="0"/>
          </a:defRPr>
        </a:defPPr>
      </a:lstStyle>
    </a:lnDef>
  </a:objectDefaults>
  <a:extraClrSchemeLst>
    <a:extraClrScheme>
      <a:clrScheme name="Neutral (Agency) (26 April 2011) 1">
        <a:dk1>
          <a:srgbClr val="404040"/>
        </a:dk1>
        <a:lt1>
          <a:srgbClr val="FFFFFF"/>
        </a:lt1>
        <a:dk2>
          <a:srgbClr val="003399"/>
        </a:dk2>
        <a:lt2>
          <a:srgbClr val="FFFFFF"/>
        </a:lt2>
        <a:accent1>
          <a:srgbClr val="E1E4F3"/>
        </a:accent1>
        <a:accent2>
          <a:srgbClr val="E98300"/>
        </a:accent2>
        <a:accent3>
          <a:srgbClr val="AAADCA"/>
        </a:accent3>
        <a:accent4>
          <a:srgbClr val="DADADA"/>
        </a:accent4>
        <a:accent5>
          <a:srgbClr val="EEEFF8"/>
        </a:accent5>
        <a:accent6>
          <a:srgbClr val="D37600"/>
        </a:accent6>
        <a:hlink>
          <a:srgbClr val="0098DB"/>
        </a:hlink>
        <a:folHlink>
          <a:srgbClr val="983222"/>
        </a:folHlink>
      </a:clrScheme>
      <a:clrMap bg1="dk2" tx1="lt1" bg2="dk1" tx2="lt2" accent1="accent1" accent2="accent2" accent3="accent3" accent4="accent4" accent5="accent5" accent6="accent6" hlink="hlink" folHlink="folHlink"/>
    </a:extraClrScheme>
    <a:extraClrScheme>
      <a:clrScheme name="Neutral (Agency) (26 April 2011) 2">
        <a:dk1>
          <a:srgbClr val="000000"/>
        </a:dk1>
        <a:lt1>
          <a:srgbClr val="FFFFFF"/>
        </a:lt1>
        <a:dk2>
          <a:srgbClr val="003399"/>
        </a:dk2>
        <a:lt2>
          <a:srgbClr val="6D6F71"/>
        </a:lt2>
        <a:accent1>
          <a:srgbClr val="E1E3F2"/>
        </a:accent1>
        <a:accent2>
          <a:srgbClr val="E98300"/>
        </a:accent2>
        <a:accent3>
          <a:srgbClr val="FFFFFF"/>
        </a:accent3>
        <a:accent4>
          <a:srgbClr val="000000"/>
        </a:accent4>
        <a:accent5>
          <a:srgbClr val="EEEFF7"/>
        </a:accent5>
        <a:accent6>
          <a:srgbClr val="D37600"/>
        </a:accent6>
        <a:hlink>
          <a:srgbClr val="0098DB"/>
        </a:hlink>
        <a:folHlink>
          <a:srgbClr val="98322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E75E9266EDB6945AAE4FDCF515F0563" ma:contentTypeVersion="" ma:contentTypeDescription="Create a new document." ma:contentTypeScope="" ma:versionID="7c986eff9edf9e6b398fcaa9dc54dff0">
  <xsd:schema xmlns:xsd="http://www.w3.org/2001/XMLSchema" xmlns:xs="http://www.w3.org/2001/XMLSchema" xmlns:p="http://schemas.microsoft.com/office/2006/metadata/properties" xmlns:ns2="789a5397-e311-4074-bb86-a3d262859971" xmlns:ns3="33cc2fe6-d691-4e39-a8a4-3bb83de63507" targetNamespace="http://schemas.microsoft.com/office/2006/metadata/properties" ma:root="true" ma:fieldsID="b581edb5e3c0c5e62b5d7ba68eb4e0ce" ns2:_="" ns3:_="">
    <xsd:import namespace="789a5397-e311-4074-bb86-a3d262859971"/>
    <xsd:import namespace="33cc2fe6-d691-4e39-a8a4-3bb83de6350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DateTaken" minOccurs="0"/>
                <xsd:element ref="ns2:MediaServiceOCR" minOccurs="0"/>
                <xsd:element ref="ns2:MediaServiceLocation" minOccurs="0"/>
                <xsd:element ref="ns2:MediaServiceGenerationTime" minOccurs="0"/>
                <xsd:element ref="ns2:MediaServiceEventHashCode"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89a5397-e311-4074-bb86-a3d26285997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3cc2fe6-d691-4e39-a8a4-3bb83de63507"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7123C3A-0BEC-4FE9-A403-9B32E6C6F5BF}"/>
</file>

<file path=customXml/itemProps2.xml><?xml version="1.0" encoding="utf-8"?>
<ds:datastoreItem xmlns:ds="http://schemas.openxmlformats.org/officeDocument/2006/customXml" ds:itemID="{298B9D2F-1E99-4CF6-BEFF-96B1E8E196B7}"/>
</file>

<file path=customXml/itemProps3.xml><?xml version="1.0" encoding="utf-8"?>
<ds:datastoreItem xmlns:ds="http://schemas.openxmlformats.org/officeDocument/2006/customXml" ds:itemID="{3869EC75-B520-4654-9BD3-A78031756C42}"/>
</file>

<file path=docProps/app.xml><?xml version="1.0" encoding="utf-8"?>
<Properties xmlns="http://schemas.openxmlformats.org/officeDocument/2006/extended-properties" xmlns:vt="http://schemas.openxmlformats.org/officeDocument/2006/docPropsVTypes">
  <Template>Default wide screen (Agency)</Template>
  <TotalTime>1978</TotalTime>
  <Words>2442</Words>
  <Application>Microsoft Office PowerPoint</Application>
  <PresentationFormat>On-screen Show (16:9)</PresentationFormat>
  <Paragraphs>243</Paragraphs>
  <Slides>31</Slides>
  <Notes>5</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Default wide screen (Agency)</vt:lpstr>
      <vt:lpstr>Estimators and Estimands for safety events in time-to-event studies: a regulatory perspective </vt:lpstr>
      <vt:lpstr>Why do we analyse and present data the way we do?</vt:lpstr>
      <vt:lpstr>Why is safety data different?</vt:lpstr>
      <vt:lpstr>Drivers for change – understanding methodology</vt:lpstr>
      <vt:lpstr>Drivers for change – understanding methodology</vt:lpstr>
      <vt:lpstr>How big a problem is it? (1) (Example from Bender et al)</vt:lpstr>
      <vt:lpstr>How big a problem is it? (2) (From Bender et al)</vt:lpstr>
      <vt:lpstr>Drivers for change – examples</vt:lpstr>
      <vt:lpstr>PAH GL – What does it say about mortality?</vt:lpstr>
      <vt:lpstr>Uptravi Results</vt:lpstr>
      <vt:lpstr>PowerPoint Presentation</vt:lpstr>
      <vt:lpstr>Interpreting mortality</vt:lpstr>
      <vt:lpstr>Conclusions</vt:lpstr>
      <vt:lpstr>Drivers for change – Guideline Revision</vt:lpstr>
      <vt:lpstr>Drivers for change – Guideline Revision</vt:lpstr>
      <vt:lpstr>An important aside - labelling</vt:lpstr>
      <vt:lpstr>Learning from the Guideline development</vt:lpstr>
      <vt:lpstr>Estimand Framework</vt:lpstr>
      <vt:lpstr>Estimand Framework</vt:lpstr>
      <vt:lpstr>Estimand Framework</vt:lpstr>
      <vt:lpstr>Estimation</vt:lpstr>
      <vt:lpstr>Sources of bias</vt:lpstr>
      <vt:lpstr>Informative censoring</vt:lpstr>
      <vt:lpstr>Language matters!</vt:lpstr>
      <vt:lpstr>Bringing it all together</vt:lpstr>
      <vt:lpstr>Where next?</vt:lpstr>
      <vt:lpstr>What features should new methods have?</vt:lpstr>
      <vt:lpstr>What to do with new methods?  Qualification</vt:lpstr>
      <vt:lpstr>How does this help with safety?</vt:lpstr>
      <vt:lpstr>Final conclusions</vt:lpstr>
      <vt:lpstr>PowerPoint Presentation</vt:lpstr>
    </vt:vector>
  </TitlesOfParts>
  <Company>European Medicines Agency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Andrew Thomson</dc:creator>
  <dc:description>Template version: 6 August 2014</dc:description>
  <cp:lastModifiedBy>Andrew Thomson</cp:lastModifiedBy>
  <cp:revision>56</cp:revision>
  <dcterms:created xsi:type="dcterms:W3CDTF">2019-10-01T07:55:26Z</dcterms:created>
  <dcterms:modified xsi:type="dcterms:W3CDTF">2019-11-07T08:22:08Z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0x010100FE75E9266EDB6945AAE4FDCF515F0563</vt:lpwstr>
  </property>
</Properties>
</file>