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" roundtripDataSignature="AMtx7mhy8fVVGRkZmdwhgFCXi2yiR+u97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72C4"/>
    <a:srgbClr val="A7C6D4"/>
    <a:srgbClr val="00AE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124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https://psiweb.org/careers/events/psi-iti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: Folded Corner 9">
            <a:extLst>
              <a:ext uri="{FF2B5EF4-FFF2-40B4-BE49-F238E27FC236}">
                <a16:creationId xmlns:a16="http://schemas.microsoft.com/office/drawing/2014/main" id="{DEEF528C-CE81-8484-6B82-F16FC5073EAF}"/>
              </a:ext>
            </a:extLst>
          </p:cNvPr>
          <p:cNvSpPr/>
          <p:nvPr/>
        </p:nvSpPr>
        <p:spPr>
          <a:xfrm>
            <a:off x="522745" y="3794018"/>
            <a:ext cx="3725982" cy="2324380"/>
          </a:xfrm>
          <a:prstGeom prst="foldedCorner">
            <a:avLst/>
          </a:prstGeom>
          <a:solidFill>
            <a:srgbClr val="00AEC8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5" name="Google Shape;85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15559" y="137431"/>
            <a:ext cx="3213761" cy="1091331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1"/>
          <p:cNvSpPr txBox="1"/>
          <p:nvPr/>
        </p:nvSpPr>
        <p:spPr>
          <a:xfrm>
            <a:off x="522745" y="6175944"/>
            <a:ext cx="10773404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To find out more you can visit: </a:t>
            </a:r>
            <a:r>
              <a:rPr lang="en-GB" sz="18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https://psiweb.org/careers/events/psi-itit</a:t>
            </a:r>
            <a:r>
              <a:rPr lang="en-GB" sz="18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or contact Zelie Bailes (Zelie.a.bailes@gsk.com)</a:t>
            </a:r>
            <a:endParaRPr sz="1600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Google Shape;84;p1">
            <a:extLst>
              <a:ext uri="{FF2B5EF4-FFF2-40B4-BE49-F238E27FC236}">
                <a16:creationId xmlns:a16="http://schemas.microsoft.com/office/drawing/2014/main" id="{F285FB5C-3743-3539-6841-33E13F246AEC}"/>
              </a:ext>
            </a:extLst>
          </p:cNvPr>
          <p:cNvSpPr txBox="1"/>
          <p:nvPr/>
        </p:nvSpPr>
        <p:spPr>
          <a:xfrm>
            <a:off x="1130031" y="1277534"/>
            <a:ext cx="10166117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0" i="0" u="none" strike="noStrike" cap="none" dirty="0">
                <a:solidFill>
                  <a:srgbClr val="00AEC8"/>
                </a:solidFill>
                <a:latin typeface="Calibri"/>
                <a:ea typeface="Calibri"/>
                <a:cs typeface="Calibri"/>
                <a:sym typeface="Calibri"/>
              </a:rPr>
              <a:t>Introduction to Industry Training 2024/2025!</a:t>
            </a:r>
            <a:endParaRPr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F852CAE-00C6-B0A5-3F62-E2ABBACD8E9F}"/>
              </a:ext>
            </a:extLst>
          </p:cNvPr>
          <p:cNvSpPr txBox="1"/>
          <p:nvPr/>
        </p:nvSpPr>
        <p:spPr>
          <a:xfrm>
            <a:off x="1801052" y="2072780"/>
            <a:ext cx="771240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0" i="0" u="none" strike="noStrike" dirty="0">
                <a:solidFill>
                  <a:srgbClr val="005983"/>
                </a:solidFill>
                <a:effectLst/>
                <a:latin typeface="Arial" panose="020B0604020202020204" pitchFamily="34" charset="0"/>
              </a:rPr>
              <a:t>The ITIT course will take 25 delegates new to the industry on a complete drug development experience from discovery to marketing. They will visit 6 companies from ~October 2024 to July 2025 to learn about 6 topics from experts in their field. The ITIT course will have sessions in both continental Europe and in the UK. It promises to be a truly memorable course.</a:t>
            </a:r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56E4DC5-C91E-B4BF-98B5-0D5BEC4A9519}"/>
              </a:ext>
            </a:extLst>
          </p:cNvPr>
          <p:cNvSpPr txBox="1"/>
          <p:nvPr/>
        </p:nvSpPr>
        <p:spPr>
          <a:xfrm>
            <a:off x="727827" y="3884274"/>
            <a:ext cx="3458091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GB" sz="2400" b="1" i="0" u="none" strike="noStrike" dirty="0">
                <a:solidFill>
                  <a:schemeClr val="bg1"/>
                </a:solidFill>
                <a:effectLst/>
                <a:latin typeface="Arial Rounded"/>
              </a:rPr>
              <a:t>Six 2-day sessions:</a:t>
            </a: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en-GB" b="0" dirty="0">
              <a:solidFill>
                <a:schemeClr val="bg1"/>
              </a:solidFill>
              <a:effectLst/>
            </a:endParaRPr>
          </a:p>
          <a:p>
            <a:pPr marL="285750" indent="-285750" rtl="0" fontAlgn="base"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Wingdings" panose="05000000000000000000" pitchFamily="2" charset="2"/>
              <a:buChar char="Ø"/>
            </a:pPr>
            <a:r>
              <a:rPr lang="en-GB" sz="1400" b="1" i="0" u="none" strike="noStrike" dirty="0">
                <a:solidFill>
                  <a:schemeClr val="bg1"/>
                </a:solidFill>
                <a:effectLst/>
                <a:latin typeface="Arial Rounded"/>
              </a:rPr>
              <a:t>Research &amp; Drug Discovery</a:t>
            </a:r>
            <a:endParaRPr lang="en-GB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marL="285750" indent="-285750" rtl="0" fontAlgn="base"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Wingdings" panose="05000000000000000000" pitchFamily="2" charset="2"/>
              <a:buChar char="Ø"/>
            </a:pPr>
            <a:r>
              <a:rPr lang="en-GB" sz="1400" b="1" i="0" u="none" strike="noStrike" dirty="0">
                <a:solidFill>
                  <a:schemeClr val="bg1"/>
                </a:solidFill>
                <a:effectLst/>
                <a:latin typeface="Arial Rounded"/>
              </a:rPr>
              <a:t>Toxicology</a:t>
            </a:r>
            <a:endParaRPr lang="en-GB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marL="285750" indent="-285750" rtl="0" fontAlgn="base"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Wingdings" panose="05000000000000000000" pitchFamily="2" charset="2"/>
              <a:buChar char="Ø"/>
            </a:pPr>
            <a:r>
              <a:rPr lang="en-GB" sz="1400" b="1" i="0" u="none" strike="noStrike" dirty="0">
                <a:solidFill>
                  <a:schemeClr val="bg1"/>
                </a:solidFill>
                <a:effectLst/>
                <a:latin typeface="Arial Rounded"/>
              </a:rPr>
              <a:t>Data Management &amp; CROs</a:t>
            </a:r>
            <a:endParaRPr lang="en-GB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marL="285750" indent="-285750" rtl="0" fontAlgn="base"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Wingdings" panose="05000000000000000000" pitchFamily="2" charset="2"/>
              <a:buChar char="Ø"/>
            </a:pPr>
            <a:r>
              <a:rPr lang="en-GB" sz="1400" b="1" i="0" u="none" strike="noStrike" dirty="0">
                <a:solidFill>
                  <a:schemeClr val="bg1"/>
                </a:solidFill>
                <a:effectLst/>
                <a:latin typeface="Arial Rounded"/>
              </a:rPr>
              <a:t>Clinical Trials</a:t>
            </a:r>
            <a:endParaRPr lang="en-GB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marL="285750" indent="-285750" rtl="0" fontAlgn="base"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Wingdings" panose="05000000000000000000" pitchFamily="2" charset="2"/>
              <a:buChar char="Ø"/>
            </a:pPr>
            <a:r>
              <a:rPr lang="en-GB" sz="1400" b="1" i="0" u="none" strike="noStrike" dirty="0">
                <a:solidFill>
                  <a:schemeClr val="bg1"/>
                </a:solidFill>
                <a:effectLst/>
                <a:latin typeface="Arial Rounded"/>
              </a:rPr>
              <a:t>Reimbursement</a:t>
            </a:r>
            <a:endParaRPr lang="en-GB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marL="285750" indent="-285750" rtl="0" fontAlgn="base"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Wingdings" panose="05000000000000000000" pitchFamily="2" charset="2"/>
              <a:buChar char="Ø"/>
            </a:pPr>
            <a:r>
              <a:rPr lang="en-GB" sz="1400" b="1" i="0" u="none" strike="noStrike" dirty="0">
                <a:solidFill>
                  <a:schemeClr val="bg1"/>
                </a:solidFill>
                <a:effectLst/>
                <a:latin typeface="Arial Rounded"/>
              </a:rPr>
              <a:t>Marketing</a:t>
            </a:r>
            <a:endParaRPr lang="en-GB" sz="1400" b="0" i="0" u="none" strike="noStrike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br>
              <a:rPr lang="en-GB" b="0" dirty="0">
                <a:solidFill>
                  <a:schemeClr val="bg1"/>
                </a:solidFill>
                <a:effectLst/>
              </a:rPr>
            </a:b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9" name="Google Shape;84;p1">
            <a:extLst>
              <a:ext uri="{FF2B5EF4-FFF2-40B4-BE49-F238E27FC236}">
                <a16:creationId xmlns:a16="http://schemas.microsoft.com/office/drawing/2014/main" id="{1CDDAFFA-AF3E-3355-159E-0D38FCF550D8}"/>
              </a:ext>
            </a:extLst>
          </p:cNvPr>
          <p:cNvSpPr txBox="1"/>
          <p:nvPr/>
        </p:nvSpPr>
        <p:spPr>
          <a:xfrm>
            <a:off x="1801052" y="3121015"/>
            <a:ext cx="7812081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Applications open </a:t>
            </a:r>
            <a:r>
              <a:rPr lang="en-US" sz="2400" b="1" i="0" u="sng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2400" b="1" i="0" u="sng" strike="noStrike" cap="none" baseline="300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st</a:t>
            </a:r>
            <a:r>
              <a:rPr lang="en-US" sz="2400" b="1" i="0" u="sng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April 2024 </a:t>
            </a:r>
            <a:r>
              <a:rPr lang="en-US" sz="240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and close </a:t>
            </a:r>
            <a:r>
              <a:rPr lang="en-US" sz="2400" b="1" i="0" u="sng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21</a:t>
            </a:r>
            <a:r>
              <a:rPr lang="en-US" sz="2400" b="1" i="0" u="sng" strike="noStrike" cap="none" baseline="300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st</a:t>
            </a:r>
            <a:r>
              <a:rPr lang="en-US" sz="2400" b="1" i="0" u="sng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June 2024</a:t>
            </a:r>
            <a:endParaRPr sz="1000" b="1" u="sng" dirty="0">
              <a:solidFill>
                <a:schemeClr val="tx1"/>
              </a:solidFill>
            </a:endParaRPr>
          </a:p>
        </p:txBody>
      </p:sp>
      <p:sp>
        <p:nvSpPr>
          <p:cNvPr id="11" name="Rectangle: Folded Corner 10">
            <a:extLst>
              <a:ext uri="{FF2B5EF4-FFF2-40B4-BE49-F238E27FC236}">
                <a16:creationId xmlns:a16="http://schemas.microsoft.com/office/drawing/2014/main" id="{4C694A77-EEA9-4ED7-4D3C-E16AA233C4CE}"/>
              </a:ext>
            </a:extLst>
          </p:cNvPr>
          <p:cNvSpPr/>
          <p:nvPr/>
        </p:nvSpPr>
        <p:spPr>
          <a:xfrm>
            <a:off x="8297771" y="3794018"/>
            <a:ext cx="3725982" cy="2324380"/>
          </a:xfrm>
          <a:prstGeom prst="foldedCorner">
            <a:avLst/>
          </a:prstGeom>
          <a:solidFill>
            <a:srgbClr val="4472C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CC63D3D-B8DD-12F8-43CF-D3411969FBA4}"/>
              </a:ext>
            </a:extLst>
          </p:cNvPr>
          <p:cNvSpPr txBox="1"/>
          <p:nvPr/>
        </p:nvSpPr>
        <p:spPr>
          <a:xfrm>
            <a:off x="8360580" y="3827727"/>
            <a:ext cx="3458092" cy="26314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GB" sz="2000" b="1" i="0" u="none" strike="noStrike" dirty="0">
                <a:solidFill>
                  <a:schemeClr val="bg1"/>
                </a:solidFill>
                <a:effectLst/>
                <a:latin typeface="Arial Rounded"/>
              </a:rPr>
              <a:t>Next course starts October 2024 </a:t>
            </a:r>
            <a:endParaRPr lang="en-GB" sz="1200" b="0" dirty="0">
              <a:solidFill>
                <a:schemeClr val="bg1"/>
              </a:solidFill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br>
              <a:rPr lang="en-GB" sz="1200" b="0" dirty="0">
                <a:solidFill>
                  <a:schemeClr val="bg1"/>
                </a:solidFill>
                <a:effectLst/>
              </a:rPr>
            </a:br>
            <a:r>
              <a:rPr lang="en-GB" sz="1200" b="1" i="0" u="none" strike="noStrike" dirty="0">
                <a:solidFill>
                  <a:schemeClr val="bg1"/>
                </a:solidFill>
                <a:effectLst/>
                <a:latin typeface="Arial Rounded"/>
              </a:rPr>
              <a:t>PSI member: £1300 + VAT</a:t>
            </a:r>
            <a:endParaRPr lang="en-GB" sz="1200" b="0" dirty="0">
              <a:solidFill>
                <a:schemeClr val="bg1"/>
              </a:solidFill>
              <a:effectLst/>
            </a:endParaRPr>
          </a:p>
          <a:p>
            <a:pPr rtl="0">
              <a:spcBef>
                <a:spcPts val="180"/>
              </a:spcBef>
              <a:spcAft>
                <a:spcPts val="0"/>
              </a:spcAft>
            </a:pPr>
            <a:br>
              <a:rPr lang="en-GB" sz="1200" b="0" dirty="0">
                <a:solidFill>
                  <a:schemeClr val="bg1"/>
                </a:solidFill>
                <a:effectLst/>
              </a:rPr>
            </a:br>
            <a:r>
              <a:rPr lang="en-GB" sz="1200" b="1" i="0" u="none" strike="noStrike" dirty="0">
                <a:solidFill>
                  <a:schemeClr val="bg1"/>
                </a:solidFill>
                <a:effectLst/>
                <a:latin typeface="Arial Rounded"/>
              </a:rPr>
              <a:t>Non-PSI member: £1410 + VAT (including 1-year membership)</a:t>
            </a:r>
          </a:p>
          <a:p>
            <a:pPr rtl="0">
              <a:spcBef>
                <a:spcPts val="180"/>
              </a:spcBef>
              <a:spcAft>
                <a:spcPts val="0"/>
              </a:spcAft>
            </a:pPr>
            <a:endParaRPr lang="en-GB" sz="1200" b="1" dirty="0">
              <a:solidFill>
                <a:schemeClr val="bg1"/>
              </a:solidFill>
              <a:latin typeface="Arial Rounded"/>
            </a:endParaRPr>
          </a:p>
          <a:p>
            <a:pPr algn="ctr" rtl="0">
              <a:spcBef>
                <a:spcPts val="180"/>
              </a:spcBef>
              <a:spcAft>
                <a:spcPts val="0"/>
              </a:spcAft>
            </a:pPr>
            <a:r>
              <a:rPr lang="en-GB" sz="1200" b="1" i="1" dirty="0">
                <a:solidFill>
                  <a:schemeClr val="bg1"/>
                </a:solidFill>
                <a:effectLst/>
                <a:latin typeface="Arial Rounded"/>
              </a:rPr>
              <a:t>Please ensure you have manager approval before you apply!</a:t>
            </a:r>
            <a:endParaRPr lang="en-GB" sz="1200" b="0" i="1" dirty="0">
              <a:solidFill>
                <a:schemeClr val="bg1"/>
              </a:solidFill>
              <a:effectLst/>
            </a:endParaRPr>
          </a:p>
          <a:p>
            <a:br>
              <a:rPr lang="en-GB" sz="1200" b="0" dirty="0">
                <a:solidFill>
                  <a:schemeClr val="bg1"/>
                </a:solidFill>
                <a:effectLst/>
              </a:rPr>
            </a:b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12" name="Rectangle: Folded Corner 11">
            <a:extLst>
              <a:ext uri="{FF2B5EF4-FFF2-40B4-BE49-F238E27FC236}">
                <a16:creationId xmlns:a16="http://schemas.microsoft.com/office/drawing/2014/main" id="{3C09C66C-3A57-94AE-33F2-EF55EA3A23EA}"/>
              </a:ext>
            </a:extLst>
          </p:cNvPr>
          <p:cNvSpPr/>
          <p:nvPr/>
        </p:nvSpPr>
        <p:spPr>
          <a:xfrm>
            <a:off x="6372520" y="143292"/>
            <a:ext cx="5535183" cy="1027964"/>
          </a:xfrm>
          <a:prstGeom prst="foldedCorner">
            <a:avLst/>
          </a:prstGeom>
          <a:solidFill>
            <a:srgbClr val="4472C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Google Shape;84;p1"/>
          <p:cNvSpPr txBox="1"/>
          <p:nvPr/>
        </p:nvSpPr>
        <p:spPr>
          <a:xfrm>
            <a:off x="7109672" y="334054"/>
            <a:ext cx="7812081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0" i="0" u="none" strike="noStrike" cap="none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Applications open soon!</a:t>
            </a:r>
            <a:endParaRPr sz="1100" dirty="0">
              <a:solidFill>
                <a:schemeClr val="bg1"/>
              </a:solidFill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7CD9B57A-F912-3EE4-218F-DA2480F9380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18443" y="4106611"/>
            <a:ext cx="3624487" cy="160122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178</Words>
  <Application>Microsoft Office PowerPoint</Application>
  <PresentationFormat>Widescreen</PresentationFormat>
  <Paragraphs>20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Rounded</vt:lpstr>
      <vt:lpstr>Calibri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Sophie Hodge</dc:creator>
  <cp:lastModifiedBy>Rouse, Tom</cp:lastModifiedBy>
  <cp:revision>1</cp:revision>
  <dcterms:created xsi:type="dcterms:W3CDTF">2023-05-15T12:14:55Z</dcterms:created>
  <dcterms:modified xsi:type="dcterms:W3CDTF">2024-05-30T13:38:28Z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f850223-87a8-40c3-9eb2-432606efca2a_Enabled">
    <vt:lpwstr>true</vt:lpwstr>
  </property>
  <property fmtid="{D5CDD505-2E9C-101B-9397-08002B2CF9AE}" pid="3" name="MSIP_Label_7f850223-87a8-40c3-9eb2-432606efca2a_SetDate">
    <vt:lpwstr>2023-05-15T12:14:55Z</vt:lpwstr>
  </property>
  <property fmtid="{D5CDD505-2E9C-101B-9397-08002B2CF9AE}" pid="4" name="MSIP_Label_7f850223-87a8-40c3-9eb2-432606efca2a_Method">
    <vt:lpwstr>Standard</vt:lpwstr>
  </property>
  <property fmtid="{D5CDD505-2E9C-101B-9397-08002B2CF9AE}" pid="5" name="MSIP_Label_7f850223-87a8-40c3-9eb2-432606efca2a_Name">
    <vt:lpwstr>7f850223-87a8-40c3-9eb2-432606efca2a</vt:lpwstr>
  </property>
  <property fmtid="{D5CDD505-2E9C-101B-9397-08002B2CF9AE}" pid="6" name="MSIP_Label_7f850223-87a8-40c3-9eb2-432606efca2a_SiteId">
    <vt:lpwstr>fcb2b37b-5da0-466b-9b83-0014b67a7c78</vt:lpwstr>
  </property>
  <property fmtid="{D5CDD505-2E9C-101B-9397-08002B2CF9AE}" pid="7" name="MSIP_Label_7f850223-87a8-40c3-9eb2-432606efca2a_ActionId">
    <vt:lpwstr>1adbec3c-64b1-45ea-a5b8-c6a4d8da9d2e</vt:lpwstr>
  </property>
  <property fmtid="{D5CDD505-2E9C-101B-9397-08002B2CF9AE}" pid="8" name="MSIP_Label_7f850223-87a8-40c3-9eb2-432606efca2a_ContentBits">
    <vt:lpwstr>0</vt:lpwstr>
  </property>
</Properties>
</file>