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85" r:id="rId2"/>
    <p:sldId id="382" r:id="rId3"/>
    <p:sldId id="392" r:id="rId4"/>
    <p:sldId id="431" r:id="rId5"/>
    <p:sldId id="383" r:id="rId6"/>
    <p:sldId id="430" r:id="rId7"/>
    <p:sldId id="393" r:id="rId8"/>
    <p:sldId id="388" r:id="rId9"/>
    <p:sldId id="432" r:id="rId10"/>
    <p:sldId id="408" r:id="rId11"/>
    <p:sldId id="395" r:id="rId12"/>
    <p:sldId id="417" r:id="rId13"/>
    <p:sldId id="425" r:id="rId14"/>
    <p:sldId id="427" r:id="rId15"/>
    <p:sldId id="426" r:id="rId16"/>
    <p:sldId id="433" r:id="rId17"/>
    <p:sldId id="403" r:id="rId18"/>
    <p:sldId id="434" r:id="rId19"/>
    <p:sldId id="435" r:id="rId20"/>
    <p:sldId id="436" r:id="rId21"/>
    <p:sldId id="407" r:id="rId22"/>
    <p:sldId id="404" r:id="rId23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gansert" initials="JenG" lastIdx="3" clrIdx="0"/>
  <p:cmAuthor id="1" name="Lisa Hendricks" initials="LH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B0"/>
    <a:srgbClr val="BDDEFF"/>
    <a:srgbClr val="0060C0"/>
    <a:srgbClr val="2E62F6"/>
    <a:srgbClr val="386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6215" autoAdjust="0"/>
  </p:normalViewPr>
  <p:slideViewPr>
    <p:cSldViewPr>
      <p:cViewPr varScale="1">
        <p:scale>
          <a:sx n="73" d="100"/>
          <a:sy n="73" d="100"/>
        </p:scale>
        <p:origin x="64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BA84456C-152E-49A9-8D9C-6FE71BB44FB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FD3D1FA-96A3-4992-AB2E-4212E7A17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09758"/>
            <a:ext cx="559816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9945BE-45B2-4FD8-A96A-A1341E5EB17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45BE-45B2-4FD8-A96A-A1341E5EB17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75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11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9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45BE-45B2-4FD8-A96A-A1341E5EB17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88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45BE-45B2-4FD8-A96A-A1341E5EB17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88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16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5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17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5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7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45BE-45B2-4FD8-A96A-A1341E5EB17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88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45BE-45B2-4FD8-A96A-A1341E5EB17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88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22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1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A3AF4-2FAE-43F7-8E6A-F8112EFC876E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8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45BE-45B2-4FD8-A96A-A1341E5EB17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9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0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45BE-45B2-4FD8-A96A-A1341E5EB1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2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5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CD4F-DBF6-4CFB-AE53-4D68508467A9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163" y="3133725"/>
            <a:ext cx="7834312" cy="2200275"/>
          </a:xfrm>
        </p:spPr>
        <p:txBody>
          <a:bodyPr/>
          <a:lstStyle>
            <a:lvl1pPr>
              <a:spcBef>
                <a:spcPct val="20000"/>
              </a:spcBef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00038" y="5437188"/>
            <a:ext cx="7827962" cy="1054100"/>
          </a:xfrm>
          <a:ln/>
        </p:spPr>
        <p:txBody>
          <a:bodyPr/>
          <a:lstStyle>
            <a:lvl1pPr marL="0" indent="0">
              <a:spcBef>
                <a:spcPct val="3500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AEE4D-37E0-4B38-8A25-5FC203A124C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1018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5" y="0"/>
            <a:ext cx="61563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7E96D-431F-4BCD-9B84-2FBA4D23903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8404225" cy="1109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1175" y="1462088"/>
            <a:ext cx="8410575" cy="448151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EB60-97AE-4883-9C43-B7D09ED98FD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8404225" cy="1109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1175" y="1462088"/>
            <a:ext cx="4129088" cy="4481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462088"/>
            <a:ext cx="4129087" cy="4481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551A1-5F79-4E3A-84DF-533884800ED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46A18-056A-4E4E-ACE7-03CF8650B3C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EBFBE-137C-4D1A-A0B6-A8513086026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462088"/>
            <a:ext cx="4129088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462088"/>
            <a:ext cx="4129087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67E82-A748-44F2-A07E-2C58D731D70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74978-0373-424F-B701-1552E7ABD70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A9C13-7703-49E9-9904-5BAF25AFA0D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6323A-79CD-42B7-AAC7-C8F70C5118A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557C9-2FC8-4187-81B8-D3AB84A82A4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C8976-9CFA-43B3-A8A0-6EB06D79235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11175" y="0"/>
            <a:ext cx="8404225" cy="1109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462088"/>
            <a:ext cx="8410575" cy="448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11175" y="6408738"/>
            <a:ext cx="279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48063" y="6408738"/>
            <a:ext cx="1905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fld id="{BA63F452-8E8E-41FF-A27B-6EF4B314A54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5673725" y="6408738"/>
            <a:ext cx="1905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-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524000" y="5181600"/>
            <a:ext cx="6858001" cy="901700"/>
          </a:xfrm>
        </p:spPr>
        <p:txBody>
          <a:bodyPr/>
          <a:lstStyle/>
          <a:p>
            <a:pPr algn="r"/>
            <a:r>
              <a:rPr lang="en-GB" kern="1200" dirty="0">
                <a:solidFill>
                  <a:srgbClr val="0058B0"/>
                </a:solidFill>
                <a:latin typeface="Calibri" panose="020F0502020204030204" pitchFamily="34" charset="0"/>
              </a:rPr>
              <a:t>Hui Yang (Amgen </a:t>
            </a:r>
            <a:r>
              <a:rPr lang="en-GB" kern="1200" dirty="0" err="1">
                <a:solidFill>
                  <a:srgbClr val="0058B0"/>
                </a:solidFill>
                <a:latin typeface="Calibri" panose="020F0502020204030204" pitchFamily="34" charset="0"/>
              </a:rPr>
              <a:t>Inc</a:t>
            </a:r>
            <a:r>
              <a:rPr lang="en-GB" kern="1200" dirty="0">
                <a:solidFill>
                  <a:srgbClr val="0058B0"/>
                </a:solidFill>
                <a:latin typeface="Calibri" panose="020F0502020204030204" pitchFamily="34" charset="0"/>
              </a:rPr>
              <a:t>), </a:t>
            </a:r>
            <a:r>
              <a:rPr lang="en-GB" kern="1200" dirty="0" err="1">
                <a:solidFill>
                  <a:srgbClr val="0058B0"/>
                </a:solidFill>
                <a:latin typeface="Calibri" panose="020F0502020204030204" pitchFamily="34" charset="0"/>
              </a:rPr>
              <a:t>Rui</a:t>
            </a:r>
            <a:r>
              <a:rPr lang="en-GB" kern="1200" dirty="0">
                <a:solidFill>
                  <a:srgbClr val="0058B0"/>
                </a:solidFill>
                <a:latin typeface="Calibri" panose="020F0502020204030204" pitchFamily="34" charset="0"/>
              </a:rPr>
              <a:t> Tang (Vertex Pharmaceuticals), </a:t>
            </a:r>
            <a:r>
              <a:rPr lang="en-GB" kern="12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Michael </a:t>
            </a:r>
            <a:r>
              <a:rPr lang="en-GB" kern="1200" dirty="0">
                <a:solidFill>
                  <a:srgbClr val="0058B0"/>
                </a:solidFill>
                <a:latin typeface="Calibri" panose="020F0502020204030204" pitchFamily="34" charset="0"/>
              </a:rPr>
              <a:t>Hale (Shire Plc</a:t>
            </a:r>
            <a:r>
              <a:rPr lang="en-GB" kern="12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), and </a:t>
            </a:r>
            <a:r>
              <a:rPr lang="en-GB" kern="1200" dirty="0">
                <a:solidFill>
                  <a:srgbClr val="0058B0"/>
                </a:solidFill>
                <a:latin typeface="Calibri" panose="020F0502020204030204" pitchFamily="34" charset="0"/>
              </a:rPr>
              <a:t>Jing Huang (</a:t>
            </a:r>
            <a:r>
              <a:rPr lang="en-GB" kern="1200" dirty="0" err="1">
                <a:solidFill>
                  <a:srgbClr val="0058B0"/>
                </a:solidFill>
                <a:latin typeface="Calibri" panose="020F0502020204030204" pitchFamily="34" charset="0"/>
              </a:rPr>
              <a:t>Veracyte</a:t>
            </a:r>
            <a:r>
              <a:rPr lang="en-GB" kern="1200" dirty="0">
                <a:solidFill>
                  <a:srgbClr val="0058B0"/>
                </a:solidFill>
                <a:latin typeface="Calibri" panose="020F0502020204030204" pitchFamily="34" charset="0"/>
              </a:rPr>
              <a:t> Inc</a:t>
            </a:r>
            <a:r>
              <a:rPr lang="en-GB" kern="12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.)</a:t>
            </a:r>
          </a:p>
          <a:p>
            <a:pPr algn="r"/>
            <a:r>
              <a:rPr lang="en-GB" kern="12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March 22, 2017</a:t>
            </a:r>
            <a:endParaRPr lang="en-US" kern="1200" dirty="0">
              <a:solidFill>
                <a:srgbClr val="0058B0"/>
              </a:solidFill>
              <a:latin typeface="Calibri" panose="020F0502020204030204" pitchFamily="34" charset="0"/>
            </a:endParaRPr>
          </a:p>
          <a:p>
            <a:pPr algn="r"/>
            <a:endParaRPr lang="en-US" dirty="0">
              <a:solidFill>
                <a:srgbClr val="0058B0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318448" y="3200400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0058B0"/>
                </a:solidFill>
                <a:latin typeface="Calibri" panose="020F0502020204030204" pitchFamily="34" charset="0"/>
              </a:rPr>
              <a:t> A Visualization Tool Measuring the Performance of Biomarkers for Guiding Treatment </a:t>
            </a:r>
            <a:r>
              <a:rPr lang="en-US" sz="3200" b="1" dirty="0" smtClean="0">
                <a:solidFill>
                  <a:srgbClr val="0058B0"/>
                </a:solidFill>
                <a:latin typeface="Calibri" panose="020F0502020204030204" pitchFamily="34" charset="0"/>
              </a:rPr>
              <a:t>Decisions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Weighted Nonparametric Predictiveness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447800"/>
                <a:ext cx="8458200" cy="4648200"/>
              </a:xfrm>
            </p:spPr>
            <p:txBody>
              <a:bodyPr/>
              <a:lstStyle/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b="0" dirty="0">
                    <a:latin typeface="Calibri" panose="020F0502020204030204" pitchFamily="34" charset="0"/>
                  </a:rPr>
                  <a:t>Order subjects based on biomarker values. </a:t>
                </a:r>
              </a:p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b="0" dirty="0">
                    <a:latin typeface="Calibri" panose="020F0502020204030204" pitchFamily="34" charset="0"/>
                  </a:rPr>
                  <a:t>Identify overlapping subpopulations (windows):</a:t>
                </a:r>
              </a:p>
              <a:p>
                <a:pPr lvl="1" eaLnBrk="1" hangingPunct="1"/>
                <a:r>
                  <a:rPr lang="en-US" b="0" dirty="0" smtClean="0">
                    <a:effectLst/>
                    <a:latin typeface="Calibri" panose="020F0502020204030204" pitchFamily="34" charset="0"/>
                    <a:ea typeface="+mj-ea"/>
                    <a:cs typeface="+mj-cs"/>
                  </a:rPr>
                  <a:t>number of subjects in each window.</a:t>
                </a:r>
              </a:p>
              <a:p>
                <a:pPr lvl="2" eaLnBrk="1" hangingPunct="1"/>
                <a:r>
                  <a:rPr lang="en-US" b="0" dirty="0" smtClean="0">
                    <a:effectLst/>
                    <a:latin typeface="Calibri" panose="020F0502020204030204" pitchFamily="34" charset="0"/>
                    <a:ea typeface="+mj-ea"/>
                    <a:cs typeface="+mj-cs"/>
                  </a:rPr>
                  <a:t>Fixed number of subject &amp; variable biomarker width.</a:t>
                </a:r>
              </a:p>
              <a:p>
                <a:pPr lvl="1" eaLnBrk="1" hangingPunct="1"/>
                <a:r>
                  <a:rPr lang="en-US" b="0" dirty="0" smtClean="0">
                    <a:effectLst/>
                    <a:latin typeface="Calibri" panose="020F0502020204030204" pitchFamily="34" charset="0"/>
                    <a:ea typeface="+mj-ea"/>
                    <a:cs typeface="+mj-cs"/>
                  </a:rPr>
                  <a:t>sliding window moving step in each window.</a:t>
                </a:r>
              </a:p>
              <a:p>
                <a:pPr lvl="2" eaLnBrk="1" hangingPunct="1"/>
                <a:r>
                  <a:rPr lang="en-US" b="0" dirty="0" smtClean="0">
                    <a:effectLst/>
                    <a:latin typeface="Calibri" panose="020F0502020204030204" pitchFamily="34" charset="0"/>
                    <a:ea typeface="+mj-ea"/>
                    <a:cs typeface="+mj-cs"/>
                  </a:rPr>
                  <a:t>Number of subjects dropped on the left &amp; added on the right.</a:t>
                </a:r>
              </a:p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b="0" dirty="0">
                    <a:latin typeface="Calibri" panose="020F0502020204030204" pitchFamily="34" charset="0"/>
                  </a:rPr>
                  <a:t>At fixed time point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>
                    <a:latin typeface="Calibri" panose="020F0502020204030204" pitchFamily="34" charset="0"/>
                  </a:rPr>
                  <a:t>, for each window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𝜅</m:t>
                    </m:r>
                  </m:oMath>
                </a14:m>
                <a:r>
                  <a:rPr lang="en-US" b="0" dirty="0">
                    <a:latin typeface="Calibri" panose="020F0502020204030204" pitchFamily="34" charset="0"/>
                  </a:rPr>
                  <a:t>:</a:t>
                </a:r>
              </a:p>
              <a:p>
                <a:pPr lvl="1" eaLnBrk="1" hangingPunct="1"/>
                <a:r>
                  <a:rPr lang="en-US" b="0" dirty="0" smtClean="0">
                    <a:effectLst/>
                    <a:latin typeface="Calibri" panose="020F0502020204030204" pitchFamily="34" charset="0"/>
                    <a:ea typeface="+mj-ea"/>
                    <a:cs typeface="+mj-cs"/>
                  </a:rPr>
                  <a:t>Assign KM estimate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effectLst/>
                                <a:latin typeface="Cambria Math"/>
                                <a:ea typeface="+mj-ea"/>
                                <a:cs typeface="+mj-cs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  <m:t>𝜅</m:t>
                        </m:r>
                      </m:sub>
                    </m:sSub>
                  </m:oMath>
                </a14:m>
                <a:r>
                  <a:rPr lang="en-US" b="0" dirty="0" smtClean="0">
                    <a:effectLst/>
                    <a:latin typeface="Calibri" panose="020F0502020204030204" pitchFamily="34" charset="0"/>
                    <a:ea typeface="+mj-ea"/>
                    <a:cs typeface="+mj-cs"/>
                  </a:rPr>
                  <a:t>) of proportion surviving at time t to median biomarker value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  <a:ea typeface="+mj-ea"/>
                            <a:cs typeface="+mj-cs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  <m:t>𝜅</m:t>
                        </m:r>
                      </m:sub>
                    </m:sSub>
                  </m:oMath>
                </a14:m>
                <a:r>
                  <a:rPr lang="en-US" b="0" dirty="0" smtClean="0">
                    <a:effectLst/>
                    <a:latin typeface="Calibri" panose="020F0502020204030204" pitchFamily="34" charset="0"/>
                    <a:ea typeface="+mj-ea"/>
                    <a:cs typeface="+mj-cs"/>
                  </a:rPr>
                  <a:t>).</a:t>
                </a:r>
              </a:p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b="0" dirty="0">
                    <a:latin typeface="Calibri" panose="020F0502020204030204" pitchFamily="34" charset="0"/>
                  </a:rPr>
                  <a:t>Implement local regression (loess) to smooth point estimates for each window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>
                            <a:latin typeface="Cambria Math"/>
                          </a:rPr>
                          <m:t>𝜅</m:t>
                        </m:r>
                      </m:sub>
                    </m:sSub>
                  </m:oMath>
                </a14:m>
                <a:r>
                  <a:rPr lang="en-US" b="0" dirty="0">
                    <a:latin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dirty="0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dirty="0">
                            <a:latin typeface="Cambria Math"/>
                          </a:rPr>
                          <m:t>𝜅</m:t>
                        </m:r>
                      </m:sub>
                    </m:sSub>
                  </m:oMath>
                </a14:m>
                <a:r>
                  <a:rPr lang="en-US" b="0" dirty="0">
                    <a:latin typeface="Calibri" panose="020F0502020204030204" pitchFamily="34" charset="0"/>
                  </a:rPr>
                  <a:t>) to a Predictiveness curve.</a:t>
                </a:r>
              </a:p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b="0" dirty="0">
                    <a:latin typeface="Calibri" panose="020F0502020204030204" pitchFamily="34" charset="0"/>
                  </a:rPr>
                  <a:t>Derive confidence interval by bootstrapping.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800"/>
                <a:ext cx="8458200" cy="4648200"/>
              </a:xfrm>
              <a:blipFill rotWithShape="1">
                <a:blip r:embed="rId4"/>
                <a:stretch>
                  <a:fillRect l="-1154" t="-1575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68219"/>
              </p:ext>
            </p:extLst>
          </p:nvPr>
        </p:nvGraphicFramePr>
        <p:xfrm>
          <a:off x="7543800" y="1828800"/>
          <a:ext cx="126435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Acrobat Document" showAsIcon="1" r:id="rId5" imgW="914400" imgH="771480" progId="AcroExch.Document.11">
                  <p:embed/>
                </p:oleObj>
              </mc:Choice>
              <mc:Fallback>
                <p:oleObj name="Acrobat Document" showAsIcon="1" r:id="rId5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3800" y="1828800"/>
                        <a:ext cx="1264356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B80BF1E-3FA1-466D-B227-AE522150F8E6}" type="slidenum">
              <a:rPr lang="en-GB" sz="1800" smtClean="0">
                <a:solidFill>
                  <a:srgbClr val="0058B0"/>
                </a:solidFill>
              </a:rPr>
              <a:t>10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733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752600"/>
            <a:ext cx="8410575" cy="4191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Motivation and Background </a:t>
            </a:r>
          </a:p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Weighted Predictiveness Curve</a:t>
            </a:r>
          </a:p>
          <a:p>
            <a:pPr eaLnBrk="1" hangingPunct="1"/>
            <a:r>
              <a:rPr lang="en-US" sz="3200" dirty="0">
                <a:solidFill>
                  <a:srgbClr val="0058B0"/>
                </a:solidFill>
                <a:latin typeface="Calibri" panose="020F0502020204030204" pitchFamily="34" charset="0"/>
              </a:rPr>
              <a:t>Visualization Tool in R</a:t>
            </a:r>
          </a:p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0835" y="15240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757470-75DA-4F59-8C18-82997AD5A469}" type="slidenum">
              <a:rPr lang="en-GB" sz="1800" smtClean="0">
                <a:solidFill>
                  <a:srgbClr val="0058B0"/>
                </a:solidFill>
              </a:rPr>
              <a:t>11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54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8471457" cy="1109663"/>
          </a:xfrm>
        </p:spPr>
        <p:txBody>
          <a:bodyPr/>
          <a:lstStyle/>
          <a:p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Single 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Curve “</a:t>
            </a:r>
            <a:r>
              <a:rPr lang="en-US" dirty="0" err="1" smtClean="0">
                <a:solidFill>
                  <a:srgbClr val="0058B0"/>
                </a:solidFill>
                <a:latin typeface="Calibri" panose="020F0502020204030204" pitchFamily="34" charset="0"/>
              </a:rPr>
              <a:t>SoloWPCCurve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”</a:t>
            </a:r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         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          </a:t>
            </a:r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– Parametric and 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Non-Parametric WPC</a:t>
            </a:r>
            <a:endParaRPr lang="en-US" dirty="0">
              <a:solidFill>
                <a:srgbClr val="0058B0"/>
              </a:solidFill>
              <a:latin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4053375"/>
            <a:ext cx="3899367" cy="27295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98" y="1257299"/>
            <a:ext cx="3994394" cy="27960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4" y="1402798"/>
            <a:ext cx="3918446" cy="274291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7" y="4049257"/>
            <a:ext cx="3905250" cy="2733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0162D62-EF14-499F-8793-C3E62479635F}" type="slidenum">
              <a:rPr lang="en-GB" sz="1800" smtClean="0">
                <a:solidFill>
                  <a:srgbClr val="0058B0"/>
                </a:solidFill>
              </a:rPr>
              <a:t>12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40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Non-parametric </a:t>
            </a:r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Curve </a:t>
            </a:r>
            <a:b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                                                  – Window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75" y="1371600"/>
            <a:ext cx="8410575" cy="4724400"/>
          </a:xfrm>
        </p:spPr>
        <p:txBody>
          <a:bodyPr/>
          <a:lstStyle/>
          <a:p>
            <a:r>
              <a:rPr lang="en-US" sz="2000" b="0" dirty="0" smtClean="0">
                <a:effectLst/>
                <a:latin typeface="Calibra"/>
                <a:ea typeface="+mj-ea"/>
                <a:cs typeface="+mj-cs"/>
              </a:rPr>
              <a:t>Apply different methods </a:t>
            </a:r>
            <a:r>
              <a:rPr lang="en-US" sz="2000" b="0" dirty="0">
                <a:effectLst/>
                <a:latin typeface="Calibra"/>
                <a:ea typeface="+mj-ea"/>
                <a:cs typeface="+mj-cs"/>
              </a:rPr>
              <a:t>to identify overlapping windows</a:t>
            </a:r>
            <a:r>
              <a:rPr lang="en-US" sz="2000" b="0" dirty="0" smtClean="0">
                <a:effectLst/>
                <a:latin typeface="Calibra"/>
                <a:ea typeface="+mj-ea"/>
                <a:cs typeface="+mj-cs"/>
              </a:rPr>
              <a:t>:</a:t>
            </a:r>
          </a:p>
          <a:p>
            <a:endParaRPr lang="en-US" sz="400" b="0" dirty="0" smtClean="0">
              <a:effectLst/>
              <a:latin typeface="Calibra"/>
              <a:ea typeface="+mj-ea"/>
              <a:cs typeface="+mj-cs"/>
            </a:endParaRPr>
          </a:p>
          <a:p>
            <a:pPr lvl="1"/>
            <a:r>
              <a:rPr lang="en-US" sz="1900" b="0" dirty="0" smtClean="0">
                <a:effectLst/>
                <a:latin typeface="Calibra"/>
                <a:ea typeface="+mj-ea"/>
                <a:cs typeface="+mj-cs"/>
              </a:rPr>
              <a:t>fixed number of subjects &amp; variable biomarker width.</a:t>
            </a:r>
          </a:p>
          <a:p>
            <a:pPr lvl="1"/>
            <a:endParaRPr lang="en-US" sz="400" b="0" dirty="0" smtClean="0">
              <a:effectLst/>
              <a:latin typeface="Calibra"/>
              <a:ea typeface="+mj-ea"/>
              <a:cs typeface="+mj-cs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b="0" u="sng" dirty="0" smtClean="0">
                <a:effectLst/>
                <a:latin typeface="Calibra"/>
              </a:rPr>
              <a:t>Window width</a:t>
            </a:r>
            <a:r>
              <a:rPr lang="en-US" sz="1600" b="0" dirty="0" smtClean="0">
                <a:effectLst/>
                <a:latin typeface="Calibra"/>
              </a:rPr>
              <a:t> - number </a:t>
            </a:r>
            <a:r>
              <a:rPr lang="en-US" sz="1600" b="0" dirty="0">
                <a:effectLst/>
                <a:latin typeface="Calibra"/>
              </a:rPr>
              <a:t>of subjects in each windows</a:t>
            </a:r>
            <a:r>
              <a:rPr lang="en-US" sz="1600" b="0" dirty="0" smtClean="0">
                <a:effectLst/>
                <a:latin typeface="Calibra"/>
              </a:rPr>
              <a:t>.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200" b="0" dirty="0">
              <a:effectLst/>
              <a:latin typeface="Calibra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b="0" u="sng" dirty="0" smtClean="0">
                <a:effectLst/>
                <a:latin typeface="Calibra"/>
              </a:rPr>
              <a:t>Sliding speed</a:t>
            </a:r>
            <a:r>
              <a:rPr lang="en-US" sz="1600" b="0" dirty="0" smtClean="0">
                <a:effectLst/>
                <a:latin typeface="Calibra"/>
              </a:rPr>
              <a:t> - sliding </a:t>
            </a:r>
            <a:r>
              <a:rPr lang="en-US" sz="1600" b="0" dirty="0">
                <a:effectLst/>
                <a:latin typeface="Calibra"/>
              </a:rPr>
              <a:t>window moving step in each window</a:t>
            </a:r>
            <a:r>
              <a:rPr lang="en-US" sz="1600" b="0" dirty="0" smtClean="0">
                <a:effectLst/>
                <a:latin typeface="Calibra"/>
              </a:rPr>
              <a:t>.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400" b="0" dirty="0">
              <a:effectLst/>
              <a:latin typeface="Calibra"/>
              <a:ea typeface="+mj-ea"/>
              <a:cs typeface="+mj-cs"/>
            </a:endParaRPr>
          </a:p>
          <a:p>
            <a:pPr lvl="1"/>
            <a:r>
              <a:rPr lang="en-US" sz="1900" b="0" dirty="0" smtClean="0">
                <a:effectLst/>
                <a:latin typeface="Calibra"/>
                <a:ea typeface="+mj-ea"/>
                <a:cs typeface="+mj-cs"/>
              </a:rPr>
              <a:t>fixed </a:t>
            </a:r>
            <a:r>
              <a:rPr lang="en-US" sz="1900" b="0" dirty="0">
                <a:effectLst/>
                <a:latin typeface="Calibra"/>
                <a:ea typeface="+mj-ea"/>
                <a:cs typeface="+mj-cs"/>
              </a:rPr>
              <a:t>biomarker width &amp; variable number of </a:t>
            </a:r>
            <a:r>
              <a:rPr lang="en-US" sz="1900" b="0" dirty="0" smtClean="0">
                <a:effectLst/>
                <a:latin typeface="Calibra"/>
                <a:ea typeface="+mj-ea"/>
                <a:cs typeface="+mj-cs"/>
              </a:rPr>
              <a:t>subjects.</a:t>
            </a:r>
          </a:p>
          <a:p>
            <a:pPr lvl="1"/>
            <a:endParaRPr lang="en-US" sz="400" b="0" dirty="0" smtClean="0">
              <a:effectLst/>
              <a:latin typeface="Calibra"/>
              <a:ea typeface="+mj-ea"/>
              <a:cs typeface="+mj-cs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b="0" u="sng" dirty="0">
                <a:latin typeface="Calibra"/>
              </a:rPr>
              <a:t>Window width</a:t>
            </a:r>
            <a:r>
              <a:rPr lang="en-US" sz="1600" b="0" dirty="0">
                <a:latin typeface="Calibra"/>
              </a:rPr>
              <a:t> </a:t>
            </a:r>
            <a:r>
              <a:rPr lang="en-US" sz="1600" b="0" dirty="0" smtClean="0">
                <a:latin typeface="Calibra"/>
              </a:rPr>
              <a:t>- biomarker </a:t>
            </a:r>
            <a:r>
              <a:rPr lang="en-US" sz="1600" b="0" dirty="0" smtClean="0">
                <a:effectLst/>
                <a:latin typeface="Calibra"/>
              </a:rPr>
              <a:t>width of each window.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200" b="0" dirty="0">
              <a:effectLst/>
              <a:latin typeface="Calibra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b="0" u="sng" dirty="0">
                <a:latin typeface="Calibra"/>
              </a:rPr>
              <a:t>Sliding speed</a:t>
            </a:r>
            <a:r>
              <a:rPr lang="en-US" sz="1600" b="0" dirty="0">
                <a:latin typeface="Calibra"/>
              </a:rPr>
              <a:t> </a:t>
            </a:r>
            <a:r>
              <a:rPr lang="en-US" sz="1600" b="0" dirty="0" smtClean="0">
                <a:latin typeface="Calibra"/>
              </a:rPr>
              <a:t>- sliding </a:t>
            </a:r>
            <a:r>
              <a:rPr lang="en-US" sz="1600" b="0" dirty="0">
                <a:effectLst/>
                <a:latin typeface="Calibra"/>
              </a:rPr>
              <a:t>window moving step </a:t>
            </a:r>
            <a:r>
              <a:rPr lang="en-US" sz="1600" b="0" dirty="0" smtClean="0">
                <a:effectLst/>
                <a:latin typeface="Calibra"/>
              </a:rPr>
              <a:t>by the unit of biomarker value.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400" b="0" dirty="0">
              <a:effectLst/>
              <a:latin typeface="Calibra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75985"/>
            <a:ext cx="3831450" cy="268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0" y="4175984"/>
            <a:ext cx="3831450" cy="2682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6A7A9B2-B6B4-4D9D-86B2-3F38D87B92ED}" type="slidenum">
              <a:rPr lang="en-GB" sz="1800" smtClean="0">
                <a:solidFill>
                  <a:srgbClr val="0058B0"/>
                </a:solidFill>
              </a:rPr>
              <a:t>13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308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8839200" cy="1109663"/>
          </a:xfrm>
        </p:spPr>
        <p:txBody>
          <a:bodyPr/>
          <a:lstStyle/>
          <a:p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Multiple Curves for Comparison</a:t>
            </a:r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–</a:t>
            </a:r>
            <a:b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                        “</a:t>
            </a:r>
            <a:r>
              <a:rPr lang="en-US" dirty="0" err="1" smtClean="0">
                <a:solidFill>
                  <a:srgbClr val="0058B0"/>
                </a:solidFill>
                <a:latin typeface="Calibri" panose="020F0502020204030204" pitchFamily="34" charset="0"/>
              </a:rPr>
              <a:t>DuoWPCCurve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” and “</a:t>
            </a:r>
            <a:r>
              <a:rPr lang="en-US" dirty="0" err="1">
                <a:solidFill>
                  <a:srgbClr val="0058B0"/>
                </a:solidFill>
                <a:latin typeface="Calibri" panose="020F0502020204030204" pitchFamily="34" charset="0"/>
              </a:rPr>
              <a:t>TrioWPCCurve</a:t>
            </a:r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5" y="1417580"/>
            <a:ext cx="2617127" cy="2617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40" y="1382323"/>
            <a:ext cx="2691707" cy="2691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09" y="1362989"/>
            <a:ext cx="2691707" cy="2691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4101326"/>
            <a:ext cx="2665549" cy="2665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85" y="4122688"/>
            <a:ext cx="2627069" cy="2627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69" y="4105307"/>
            <a:ext cx="2657588" cy="26575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B6BC1CC-4C48-4B1F-ACCD-F851F82CE323}" type="slidenum">
              <a:rPr lang="en-GB" sz="1800" smtClean="0">
                <a:solidFill>
                  <a:srgbClr val="0058B0"/>
                </a:solidFill>
              </a:rPr>
              <a:t>14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799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Non-parametric Curve </a:t>
            </a:r>
            <a:b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                          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           </a:t>
            </a:r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– 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Weight Function Selection</a:t>
            </a:r>
            <a:endParaRPr lang="en-US" dirty="0">
              <a:solidFill>
                <a:srgbClr val="0058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219200"/>
            <a:ext cx="8410575" cy="4724400"/>
          </a:xfrm>
        </p:spPr>
        <p:txBody>
          <a:bodyPr/>
          <a:lstStyle/>
          <a:p>
            <a:r>
              <a:rPr lang="en-US" sz="2000" b="0" dirty="0" smtClean="0">
                <a:effectLst/>
                <a:latin typeface="Calibra"/>
                <a:ea typeface="+mj-ea"/>
                <a:cs typeface="+mj-cs"/>
              </a:rPr>
              <a:t>Implement </a:t>
            </a:r>
            <a:r>
              <a:rPr lang="en-US" sz="2000" b="0" dirty="0">
                <a:effectLst/>
                <a:latin typeface="Calibra"/>
                <a:ea typeface="+mj-ea"/>
                <a:cs typeface="+mj-cs"/>
              </a:rPr>
              <a:t>weighted </a:t>
            </a:r>
            <a:r>
              <a:rPr lang="en-US" sz="2000" b="0" dirty="0" smtClean="0">
                <a:effectLst/>
                <a:latin typeface="Calibra"/>
                <a:ea typeface="+mj-ea"/>
                <a:cs typeface="+mj-cs"/>
              </a:rPr>
              <a:t>Kaplan-</a:t>
            </a:r>
            <a:r>
              <a:rPr lang="en-US" sz="2000" b="0" dirty="0">
                <a:effectLst/>
                <a:latin typeface="Calibra"/>
                <a:ea typeface="+mj-ea"/>
                <a:cs typeface="+mj-cs"/>
              </a:rPr>
              <a:t>M</a:t>
            </a:r>
            <a:r>
              <a:rPr lang="en-US" sz="2000" b="0" dirty="0" smtClean="0">
                <a:effectLst/>
                <a:latin typeface="Calibra"/>
                <a:ea typeface="+mj-ea"/>
                <a:cs typeface="+mj-cs"/>
              </a:rPr>
              <a:t>eier </a:t>
            </a:r>
            <a:r>
              <a:rPr lang="en-US" sz="2000" b="0" dirty="0">
                <a:effectLst/>
                <a:latin typeface="Calibra"/>
                <a:ea typeface="+mj-ea"/>
                <a:cs typeface="+mj-cs"/>
              </a:rPr>
              <a:t>estimates</a:t>
            </a:r>
            <a:r>
              <a:rPr lang="en-US" sz="2000" b="0" dirty="0" smtClean="0">
                <a:effectLst/>
                <a:latin typeface="Calibra"/>
                <a:ea typeface="+mj-ea"/>
                <a:cs typeface="+mj-cs"/>
              </a:rPr>
              <a:t>: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45" y="1676400"/>
            <a:ext cx="6153303" cy="20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11" y="3828335"/>
            <a:ext cx="3016585" cy="3016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51" y="3828336"/>
            <a:ext cx="29718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4" y="3909298"/>
            <a:ext cx="2854658" cy="2854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54E018-2B3B-4413-90FF-07B01480163F}" type="slidenum">
              <a:rPr lang="en-GB" sz="1800" smtClean="0">
                <a:solidFill>
                  <a:srgbClr val="0058B0"/>
                </a:solidFill>
              </a:rPr>
              <a:t>15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68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096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Parameter Comparison - Nonparametric</a:t>
            </a:r>
            <a:endParaRPr lang="en-US" b="0" dirty="0" smtClean="0">
              <a:solidFill>
                <a:srgbClr val="0058B0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410575" cy="4191000"/>
          </a:xfrm>
        </p:spPr>
        <p:txBody>
          <a:bodyPr/>
          <a:lstStyle/>
          <a:p>
            <a:r>
              <a:rPr lang="en-US" sz="2800" b="0" dirty="0" smtClean="0">
                <a:latin typeface="Calibri" panose="020F0502020204030204" pitchFamily="34" charset="0"/>
                <a:ea typeface="+mj-ea"/>
                <a:cs typeface="+mj-cs"/>
              </a:rPr>
              <a:t>Weighted Nonparametric Predictiveness Curve </a:t>
            </a:r>
            <a:endParaRPr lang="en-US" sz="2800" b="0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1200150" lvl="3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b="0" dirty="0">
                <a:latin typeface="Calibri" panose="020F0502020204030204" pitchFamily="34" charset="0"/>
                <a:ea typeface="+mj-ea"/>
                <a:cs typeface="+mj-cs"/>
              </a:rPr>
              <a:t>Window Width</a:t>
            </a:r>
          </a:p>
          <a:p>
            <a:pPr marL="1200150" lvl="3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b="0" dirty="0">
                <a:latin typeface="Calibri" panose="020F0502020204030204" pitchFamily="34" charset="0"/>
                <a:ea typeface="+mj-ea"/>
                <a:cs typeface="+mj-cs"/>
              </a:rPr>
              <a:t>Sliding Speed</a:t>
            </a:r>
          </a:p>
          <a:p>
            <a:pPr marL="1200150" lvl="3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b="0" dirty="0">
                <a:latin typeface="Calibri" panose="020F0502020204030204" pitchFamily="34" charset="0"/>
                <a:ea typeface="+mj-ea"/>
                <a:cs typeface="+mj-cs"/>
              </a:rPr>
              <a:t>Weight Functions</a:t>
            </a:r>
          </a:p>
          <a:p>
            <a:endParaRPr lang="en-US" sz="400" b="0" dirty="0">
              <a:latin typeface="Calibra"/>
            </a:endParaRPr>
          </a:p>
          <a:p>
            <a:endParaRPr lang="en-US" sz="2000" b="0" dirty="0" smtClean="0">
              <a:latin typeface="Calibra"/>
            </a:endParaRPr>
          </a:p>
          <a:p>
            <a:endParaRPr lang="en-US" sz="2000" b="0" dirty="0">
              <a:latin typeface="Calibra"/>
            </a:endParaRPr>
          </a:p>
          <a:p>
            <a:endParaRPr lang="en-US" sz="2000" b="0" dirty="0" smtClean="0">
              <a:latin typeface="Calibra"/>
            </a:endParaRPr>
          </a:p>
          <a:p>
            <a:endParaRPr lang="en-US" sz="2000" b="0" dirty="0">
              <a:latin typeface="Calibra"/>
            </a:endParaRPr>
          </a:p>
          <a:p>
            <a:endParaRPr lang="en-US" sz="1600" b="0" dirty="0" smtClean="0">
              <a:latin typeface="Calib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28" y="3910401"/>
            <a:ext cx="2824200" cy="28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91401"/>
            <a:ext cx="2743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989001"/>
            <a:ext cx="2748000" cy="27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FE39443-242B-45F6-809F-8863EA326DAC}" type="slidenum">
              <a:rPr lang="en-GB" sz="1800" smtClean="0">
                <a:solidFill>
                  <a:srgbClr val="0058B0"/>
                </a:solidFill>
              </a:rPr>
              <a:t>16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96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096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Simulation Conclusions</a:t>
            </a:r>
            <a:endParaRPr lang="en-US" b="0" dirty="0" smtClean="0">
              <a:solidFill>
                <a:srgbClr val="0058B0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410575" cy="4191000"/>
          </a:xfrm>
        </p:spPr>
        <p:txBody>
          <a:bodyPr/>
          <a:lstStyle/>
          <a:p>
            <a:r>
              <a:rPr lang="en-US" sz="2600" b="0" dirty="0" smtClean="0">
                <a:latin typeface="Calibra"/>
              </a:rPr>
              <a:t>Different Methods – COX and NPC.</a:t>
            </a:r>
          </a:p>
          <a:p>
            <a:endParaRPr lang="en-US" sz="400" b="0" dirty="0" smtClean="0">
              <a:latin typeface="Calibra"/>
            </a:endParaRPr>
          </a:p>
          <a:p>
            <a:pPr lvl="1"/>
            <a:r>
              <a:rPr lang="en-US" sz="2400" b="0" dirty="0" smtClean="0">
                <a:latin typeface="Calibra"/>
              </a:rPr>
              <a:t>Cox Predictiveness Curve.</a:t>
            </a:r>
          </a:p>
          <a:p>
            <a:pPr lvl="1"/>
            <a:endParaRPr lang="en-US" sz="400" b="0" dirty="0" smtClean="0">
              <a:latin typeface="Calibra"/>
            </a:endParaRPr>
          </a:p>
          <a:p>
            <a:pPr lvl="2"/>
            <a:r>
              <a:rPr lang="en-US" sz="2200" b="0" dirty="0" smtClean="0">
                <a:latin typeface="Calibra"/>
              </a:rPr>
              <a:t>Superior only under strict assumptions.</a:t>
            </a:r>
          </a:p>
          <a:p>
            <a:pPr lvl="2"/>
            <a:endParaRPr lang="en-US" sz="400" b="0" dirty="0" smtClean="0">
              <a:latin typeface="Calibra"/>
            </a:endParaRPr>
          </a:p>
          <a:p>
            <a:pPr lvl="1"/>
            <a:r>
              <a:rPr lang="en-US" sz="2400" b="0" dirty="0">
                <a:latin typeface="Calibra"/>
              </a:rPr>
              <a:t>Nonparametric Predictiveness </a:t>
            </a:r>
            <a:r>
              <a:rPr lang="en-US" sz="2400" b="0" dirty="0" smtClean="0">
                <a:latin typeface="Calibra"/>
              </a:rPr>
              <a:t>Curve.</a:t>
            </a:r>
          </a:p>
          <a:p>
            <a:pPr lvl="1"/>
            <a:endParaRPr lang="en-US" sz="400" b="0" dirty="0">
              <a:latin typeface="Calibra"/>
            </a:endParaRPr>
          </a:p>
          <a:p>
            <a:pPr lvl="2"/>
            <a:r>
              <a:rPr lang="en-US" sz="2200" b="0" dirty="0" smtClean="0">
                <a:latin typeface="Calibra"/>
              </a:rPr>
              <a:t>More flexible and superior in various general scenarios.</a:t>
            </a:r>
          </a:p>
          <a:p>
            <a:pPr lvl="2"/>
            <a:endParaRPr lang="en-US" sz="400" b="0" dirty="0" smtClean="0">
              <a:latin typeface="Calibra"/>
            </a:endParaRPr>
          </a:p>
          <a:p>
            <a:r>
              <a:rPr lang="en-US" sz="2600" b="0" dirty="0" smtClean="0">
                <a:latin typeface="Calibra"/>
              </a:rPr>
              <a:t>NPC with different parameters.</a:t>
            </a:r>
          </a:p>
          <a:p>
            <a:endParaRPr lang="en-US" sz="400" b="0" dirty="0" smtClean="0">
              <a:latin typeface="Calibra"/>
            </a:endParaRPr>
          </a:p>
          <a:p>
            <a:pPr lvl="1"/>
            <a:r>
              <a:rPr lang="en-US" sz="2400" b="0" dirty="0">
                <a:latin typeface="Calibra"/>
              </a:rPr>
              <a:t>Small </a:t>
            </a:r>
            <a:r>
              <a:rPr lang="en-US" sz="2400" dirty="0">
                <a:latin typeface="Calibra"/>
              </a:rPr>
              <a:t>moving step </a:t>
            </a:r>
            <a:r>
              <a:rPr lang="en-US" sz="2400" b="0" dirty="0">
                <a:latin typeface="Calibra"/>
              </a:rPr>
              <a:t>and </a:t>
            </a:r>
            <a:r>
              <a:rPr lang="en-US" sz="2400" dirty="0">
                <a:latin typeface="Calibra"/>
              </a:rPr>
              <a:t>window size </a:t>
            </a:r>
            <a:r>
              <a:rPr lang="en-US" sz="2400" b="0" dirty="0">
                <a:latin typeface="Calibra"/>
              </a:rPr>
              <a:t>works better</a:t>
            </a:r>
            <a:r>
              <a:rPr lang="en-US" sz="2400" b="0" dirty="0" smtClean="0">
                <a:latin typeface="Calibra"/>
              </a:rPr>
              <a:t>.</a:t>
            </a:r>
          </a:p>
          <a:p>
            <a:pPr lvl="1"/>
            <a:endParaRPr lang="en-US" sz="400" b="0" dirty="0">
              <a:latin typeface="Calibra"/>
            </a:endParaRPr>
          </a:p>
          <a:p>
            <a:pPr lvl="1"/>
            <a:r>
              <a:rPr lang="en-US" sz="2400" b="0" dirty="0">
                <a:latin typeface="Calibra"/>
              </a:rPr>
              <a:t>More centralized </a:t>
            </a:r>
            <a:r>
              <a:rPr lang="en-US" sz="2400" dirty="0">
                <a:latin typeface="Calibra"/>
              </a:rPr>
              <a:t>weight</a:t>
            </a:r>
            <a:r>
              <a:rPr lang="en-US" sz="2400" b="0" dirty="0">
                <a:latin typeface="Calibra"/>
              </a:rPr>
              <a:t> works better</a:t>
            </a:r>
            <a:r>
              <a:rPr lang="en-US" sz="2400" b="0" dirty="0" smtClean="0">
                <a:latin typeface="Calibra"/>
              </a:rPr>
              <a:t>.</a:t>
            </a:r>
          </a:p>
          <a:p>
            <a:pPr lvl="1"/>
            <a:endParaRPr lang="en-US" sz="400" b="0" dirty="0">
              <a:latin typeface="Calibra"/>
            </a:endParaRPr>
          </a:p>
          <a:p>
            <a:pPr lvl="2"/>
            <a:r>
              <a:rPr lang="en-US" sz="2200" b="0" dirty="0" smtClean="0">
                <a:latin typeface="Calibra"/>
              </a:rPr>
              <a:t>Normal &gt; Huber &gt; Uniform.</a:t>
            </a:r>
            <a:endParaRPr lang="en-US" sz="2200" b="0" dirty="0">
              <a:latin typeface="Calibra"/>
            </a:endParaRPr>
          </a:p>
          <a:p>
            <a:endParaRPr lang="en-US" sz="400" b="0" dirty="0">
              <a:latin typeface="Calibra"/>
            </a:endParaRPr>
          </a:p>
          <a:p>
            <a:endParaRPr lang="en-US" sz="2000" b="0" dirty="0" smtClean="0">
              <a:latin typeface="Calibra"/>
            </a:endParaRPr>
          </a:p>
          <a:p>
            <a:endParaRPr lang="en-US" sz="2000" b="0" dirty="0">
              <a:latin typeface="Calibra"/>
            </a:endParaRPr>
          </a:p>
          <a:p>
            <a:endParaRPr lang="en-US" sz="2000" b="0" dirty="0" smtClean="0">
              <a:latin typeface="Calibra"/>
            </a:endParaRPr>
          </a:p>
          <a:p>
            <a:endParaRPr lang="en-US" sz="2000" b="0" dirty="0">
              <a:latin typeface="Calibra"/>
            </a:endParaRPr>
          </a:p>
          <a:p>
            <a:endParaRPr lang="en-US" sz="1600" b="0" dirty="0" smtClean="0">
              <a:latin typeface="Calib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8FE3187-4CF3-4373-AF52-8BDCB6FBE4DE}" type="slidenum">
              <a:rPr lang="en-GB" sz="1800" smtClean="0">
                <a:solidFill>
                  <a:srgbClr val="0058B0"/>
                </a:solidFill>
              </a:rPr>
              <a:t>17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719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752600"/>
            <a:ext cx="8410575" cy="4191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Motivation and Background </a:t>
            </a:r>
          </a:p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Weighted Predictiveness Curve</a:t>
            </a:r>
          </a:p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Visualization Tool in R</a:t>
            </a:r>
          </a:p>
          <a:p>
            <a:pPr eaLnBrk="1" hangingPunct="1"/>
            <a:r>
              <a:rPr lang="en-US" sz="3200" dirty="0">
                <a:solidFill>
                  <a:srgbClr val="0058B0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016367-8FA5-41E9-9BA1-6BF896447AC3}" type="slidenum">
              <a:rPr lang="en-GB" sz="1800" smtClean="0">
                <a:solidFill>
                  <a:srgbClr val="0058B0"/>
                </a:solidFill>
              </a:rPr>
              <a:t>18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82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Our tool provides flexibility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75" y="1371600"/>
            <a:ext cx="8410575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600" b="0" dirty="0">
                <a:latin typeface="Calibri" panose="020F0502020204030204" pitchFamily="34" charset="0"/>
                <a:ea typeface="+mj-ea"/>
                <a:cs typeface="+mj-cs"/>
              </a:rPr>
              <a:t>Allows users to visually evaluate treatment effect on survival as a function of biomarker</a:t>
            </a:r>
            <a:r>
              <a:rPr lang="en-US" sz="2600" b="0" dirty="0" smtClean="0">
                <a:latin typeface="Calibri" panose="020F0502020204030204" pitchFamily="34" charset="0"/>
                <a:ea typeface="+mj-ea"/>
                <a:cs typeface="+mj-cs"/>
              </a:rPr>
              <a:t>!</a:t>
            </a:r>
          </a:p>
          <a:p>
            <a:pPr marL="0" indent="0">
              <a:buNone/>
            </a:pPr>
            <a:endParaRPr lang="en-US" sz="500" b="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500" b="0" dirty="0">
              <a:latin typeface="Calibri" panose="020F0502020204030204" pitchFamily="34" charset="0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b="0" dirty="0">
                <a:latin typeface="Calibri" panose="020F0502020204030204" pitchFamily="34" charset="0"/>
                <a:ea typeface="+mj-ea"/>
                <a:cs typeface="+mj-cs"/>
              </a:rPr>
              <a:t>One vs. two vs. multiple </a:t>
            </a:r>
            <a:r>
              <a:rPr lang="en-US" sz="2300" b="0" dirty="0" smtClean="0">
                <a:latin typeface="Calibri" panose="020F0502020204030204" pitchFamily="34" charset="0"/>
                <a:ea typeface="+mj-ea"/>
                <a:cs typeface="+mj-cs"/>
              </a:rPr>
              <a:t>curves</a:t>
            </a:r>
          </a:p>
          <a:p>
            <a:pPr lvl="1"/>
            <a:endParaRPr lang="en-US" sz="500" b="0" dirty="0">
              <a:latin typeface="Calibri" panose="020F0502020204030204" pitchFamily="34" charset="0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b="0" dirty="0">
                <a:latin typeface="Calibri" panose="020F0502020204030204" pitchFamily="34" charset="0"/>
                <a:ea typeface="+mj-ea"/>
                <a:cs typeface="+mj-cs"/>
              </a:rPr>
              <a:t>Estimate only vs. paired with CI </a:t>
            </a:r>
            <a:r>
              <a:rPr lang="en-US" sz="2300" b="0" dirty="0" smtClean="0">
                <a:latin typeface="Calibri" panose="020F0502020204030204" pitchFamily="34" charset="0"/>
                <a:ea typeface="+mj-ea"/>
                <a:cs typeface="+mj-cs"/>
              </a:rPr>
              <a:t>band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500" b="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b="0" dirty="0" smtClean="0">
                <a:latin typeface="Calibri" panose="020F0502020204030204" pitchFamily="34" charset="0"/>
              </a:rPr>
              <a:t>Allow </a:t>
            </a:r>
            <a:r>
              <a:rPr lang="en-US" sz="2300" b="0" dirty="0">
                <a:latin typeface="Calibri" panose="020F0502020204030204" pitchFamily="34" charset="0"/>
              </a:rPr>
              <a:t>different methods to identify overlapping </a:t>
            </a:r>
            <a:r>
              <a:rPr lang="en-US" sz="2300" b="0" dirty="0" smtClean="0">
                <a:latin typeface="Calibri" panose="020F0502020204030204" pitchFamily="34" charset="0"/>
              </a:rPr>
              <a:t>windows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00" b="0" dirty="0" smtClean="0">
              <a:latin typeface="Calibri" panose="020F0502020204030204" pitchFamily="34" charset="0"/>
            </a:endParaRP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2000" b="0" dirty="0">
                <a:latin typeface="Calibri" panose="020F0502020204030204" pitchFamily="34" charset="0"/>
              </a:rPr>
              <a:t>fixed number of subjects &amp; variable biomarker width.</a:t>
            </a:r>
          </a:p>
          <a:p>
            <a:pPr lvl="1"/>
            <a:endParaRPr lang="en-US" sz="400" b="0" dirty="0">
              <a:latin typeface="Calibri" panose="020F0502020204030204" pitchFamily="34" charset="0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400" b="0" dirty="0">
              <a:latin typeface="Calibri" panose="020F0502020204030204" pitchFamily="34" charset="0"/>
            </a:endParaRP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2000" b="0" dirty="0">
                <a:latin typeface="Calibri" panose="020F0502020204030204" pitchFamily="34" charset="0"/>
              </a:rPr>
              <a:t>fixed biomarker width &amp; variable number of subjects</a:t>
            </a:r>
            <a:r>
              <a:rPr lang="en-US" sz="2000" b="0" dirty="0" smtClean="0">
                <a:latin typeface="Calibri" panose="020F0502020204030204" pitchFamily="34" charset="0"/>
              </a:rPr>
              <a:t>.</a:t>
            </a:r>
          </a:p>
          <a:p>
            <a:pPr lvl="2">
              <a:buFont typeface="Calibri" panose="020F0502020204030204" pitchFamily="34" charset="0"/>
              <a:buChar char="−"/>
            </a:pPr>
            <a:endParaRPr lang="en-US" sz="300" b="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pPr lvl="1"/>
            <a:endParaRPr lang="en-US" sz="500" b="0" dirty="0">
              <a:latin typeface="Calibri" panose="020F0502020204030204" pitchFamily="34" charset="0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b="0" dirty="0" smtClean="0">
                <a:effectLst/>
                <a:latin typeface="Calibri" panose="020F0502020204030204" pitchFamily="34" charset="0"/>
                <a:ea typeface="+mj-ea"/>
                <a:cs typeface="+mj-cs"/>
              </a:rPr>
              <a:t>Allow different methods to estimate survival rate</a:t>
            </a:r>
            <a:endParaRPr lang="en-US" sz="400" b="0" dirty="0" smtClean="0">
              <a:effectLst/>
              <a:latin typeface="Calibri" panose="020F0502020204030204" pitchFamily="34" charset="0"/>
              <a:ea typeface="+mj-ea"/>
              <a:cs typeface="+mj-cs"/>
            </a:endParaRPr>
          </a:p>
          <a:p>
            <a:pPr marL="1200150" lvl="3" indent="-342900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en-US" sz="2000" b="0" dirty="0">
                <a:latin typeface="Calibri" panose="020F0502020204030204" pitchFamily="34" charset="0"/>
              </a:rPr>
              <a:t>Window </a:t>
            </a:r>
            <a:r>
              <a:rPr lang="en-US" sz="2000" b="0" dirty="0" smtClean="0">
                <a:latin typeface="Calibri" panose="020F0502020204030204" pitchFamily="34" charset="0"/>
              </a:rPr>
              <a:t>Width / Sliding Speed / Weight </a:t>
            </a:r>
            <a:r>
              <a:rPr lang="en-US" sz="2000" b="0" dirty="0">
                <a:latin typeface="Calibri" panose="020F0502020204030204" pitchFamily="34" charset="0"/>
              </a:rPr>
              <a:t>Functions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1600" b="0" dirty="0" smtClean="0">
              <a:effectLst/>
              <a:latin typeface="Calibri" panose="020F0502020204030204" pitchFamily="34" charset="0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400" b="0" dirty="0">
              <a:effectLst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910C92-9C87-436A-8DDE-28C36300ACA6}" type="slidenum">
              <a:rPr lang="en-GB" sz="1800" smtClean="0">
                <a:solidFill>
                  <a:srgbClr val="0058B0"/>
                </a:solidFill>
              </a:rPr>
              <a:t>19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96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752600"/>
            <a:ext cx="8410575" cy="4191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58B0"/>
                </a:solidFill>
                <a:latin typeface="Calibri" panose="020F0502020204030204" pitchFamily="34" charset="0"/>
              </a:rPr>
              <a:t>Motivation and Background </a:t>
            </a:r>
          </a:p>
          <a:p>
            <a:pPr eaLnBrk="1" hangingPunct="1"/>
            <a:r>
              <a:rPr lang="en-US" sz="3200" dirty="0">
                <a:solidFill>
                  <a:srgbClr val="0058B0"/>
                </a:solidFill>
                <a:latin typeface="Calibri" panose="020F0502020204030204" pitchFamily="34" charset="0"/>
              </a:rPr>
              <a:t>Weighted Predictiveness Curve</a:t>
            </a:r>
          </a:p>
          <a:p>
            <a:pPr eaLnBrk="1" hangingPunct="1"/>
            <a:r>
              <a:rPr lang="en-US" sz="3200" dirty="0">
                <a:solidFill>
                  <a:srgbClr val="0058B0"/>
                </a:solidFill>
                <a:latin typeface="Calibri" panose="020F0502020204030204" pitchFamily="34" charset="0"/>
              </a:rPr>
              <a:t>Visualization Tool </a:t>
            </a:r>
            <a:r>
              <a:rPr lang="en-US" sz="32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in R</a:t>
            </a:r>
          </a:p>
          <a:p>
            <a:pPr eaLnBrk="1" hangingPunct="1"/>
            <a:r>
              <a:rPr lang="en-US" sz="3200" dirty="0">
                <a:solidFill>
                  <a:srgbClr val="0058B0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6395" y="15240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5D40FBA-8C59-48FA-AEA1-F28792B6A49D}" type="slidenum">
              <a:rPr lang="en-GB" sz="1800" smtClean="0">
                <a:solidFill>
                  <a:srgbClr val="0058B0"/>
                </a:solidFill>
              </a:rPr>
              <a:t>2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2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Our tool provides 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Visual Assessment</a:t>
            </a:r>
            <a:endParaRPr lang="en-US" dirty="0">
              <a:solidFill>
                <a:srgbClr val="0058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905000"/>
            <a:ext cx="8410575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600" b="0" dirty="0" smtClean="0">
                <a:latin typeface="Calibri" panose="020F0502020204030204" pitchFamily="34" charset="0"/>
              </a:rPr>
              <a:t>The tool is built in R and can be used to:</a:t>
            </a:r>
          </a:p>
          <a:p>
            <a:pPr marL="0" indent="0">
              <a:buNone/>
            </a:pPr>
            <a:endParaRPr lang="en-US" sz="500" b="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0" dirty="0" smtClean="0">
                <a:latin typeface="Calibri" panose="020F0502020204030204" pitchFamily="34" charset="0"/>
                <a:ea typeface="+mj-ea"/>
                <a:cs typeface="+mj-cs"/>
              </a:rPr>
              <a:t>Compare </a:t>
            </a:r>
            <a:r>
              <a:rPr lang="en-US" sz="2600" b="0" dirty="0">
                <a:latin typeface="Calibri" panose="020F0502020204030204" pitchFamily="34" charset="0"/>
                <a:ea typeface="+mj-ea"/>
                <a:cs typeface="+mj-cs"/>
              </a:rPr>
              <a:t>treatment effects </a:t>
            </a:r>
            <a:endParaRPr lang="en-US" sz="2600" b="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pPr lvl="1"/>
            <a:endParaRPr lang="en-US" sz="500" b="0" dirty="0">
              <a:latin typeface="Calibri" panose="020F0502020204030204" pitchFamily="34" charset="0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0" dirty="0">
                <a:latin typeface="Calibri" panose="020F0502020204030204" pitchFamily="34" charset="0"/>
                <a:ea typeface="+mj-ea"/>
                <a:cs typeface="+mj-cs"/>
              </a:rPr>
              <a:t>Detect high-impact biomarkers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2600" b="0" dirty="0">
                <a:latin typeface="Calibri" panose="020F0502020204030204" pitchFamily="34" charset="0"/>
                <a:ea typeface="+mj-ea"/>
                <a:cs typeface="+mj-cs"/>
              </a:rPr>
              <a:t>Distinguish b/t prognostic vs. </a:t>
            </a:r>
            <a:r>
              <a:rPr lang="en-US" sz="2600" b="0" dirty="0" smtClean="0">
                <a:latin typeface="Calibri" panose="020F0502020204030204" pitchFamily="34" charset="0"/>
                <a:ea typeface="+mj-ea"/>
                <a:cs typeface="+mj-cs"/>
              </a:rPr>
              <a:t>predictive</a:t>
            </a:r>
          </a:p>
          <a:p>
            <a:pPr lvl="2"/>
            <a:endParaRPr lang="en-US" sz="500" b="0" dirty="0">
              <a:latin typeface="Calibri" panose="020F0502020204030204" pitchFamily="34" charset="0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0" dirty="0">
                <a:latin typeface="Calibri" panose="020F0502020204030204" pitchFamily="34" charset="0"/>
                <a:ea typeface="+mj-ea"/>
                <a:cs typeface="+mj-cs"/>
              </a:rPr>
              <a:t>Design biomarker-based treatment regimens </a:t>
            </a:r>
            <a:endParaRPr lang="en-US" sz="2600" b="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500" b="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pPr marL="857250" lvl="2" indent="0">
              <a:buNone/>
            </a:pPr>
            <a:endParaRPr lang="en-US" sz="1600" b="0" dirty="0" smtClean="0">
              <a:effectLst/>
              <a:latin typeface="Calibri" panose="020F0502020204030204" pitchFamily="34" charset="0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400" b="0" dirty="0">
              <a:effectLst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2275" y="152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B3E8E07-409D-4D82-9AE8-006ECD11F351}" type="slidenum">
              <a:rPr lang="en-GB" sz="1800" smtClean="0">
                <a:solidFill>
                  <a:srgbClr val="0058B0"/>
                </a:solidFill>
              </a:rPr>
              <a:t>20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60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sz="6600" dirty="0" smtClean="0">
                <a:solidFill>
                  <a:srgbClr val="006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0320543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096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Key Advantages </a:t>
            </a:r>
            <a:r>
              <a:rPr lang="en-US" smtClean="0">
                <a:solidFill>
                  <a:srgbClr val="0058B0"/>
                </a:solidFill>
                <a:latin typeface="Calibri" panose="020F0502020204030204" pitchFamily="34" charset="0"/>
              </a:rPr>
              <a:t>of WPC </a:t>
            </a:r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- Flexibility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410575" cy="4038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latin typeface="Calibra"/>
              </a:rPr>
              <a:t>Capture nonlinear patterns and local sharp change by incorporating overlapping sliding window procedure.</a:t>
            </a:r>
          </a:p>
          <a:p>
            <a:pPr marL="457200" indent="-457200">
              <a:buFont typeface="+mj-lt"/>
              <a:buAutoNum type="arabicPeriod"/>
            </a:pPr>
            <a:endParaRPr lang="en-US" sz="800" b="0" dirty="0" smtClean="0">
              <a:latin typeface="Calibr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latin typeface="Calibra"/>
              </a:rPr>
              <a:t>Avoid overfitting by facilitating smoothing technique.</a:t>
            </a:r>
          </a:p>
          <a:p>
            <a:pPr marL="457200" indent="-457200">
              <a:buFont typeface="+mj-lt"/>
              <a:buAutoNum type="arabicPeriod"/>
            </a:pPr>
            <a:endParaRPr lang="en-US" sz="800" b="0" dirty="0" smtClean="0">
              <a:latin typeface="Calibr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latin typeface="Calibra"/>
              </a:rPr>
              <a:t>Robust under many scenarios by requiring minimum model assumptions.</a:t>
            </a:r>
          </a:p>
          <a:p>
            <a:pPr marL="457200" indent="-457200">
              <a:buFont typeface="+mj-lt"/>
              <a:buAutoNum type="arabicPeriod"/>
            </a:pPr>
            <a:endParaRPr lang="en-US" sz="800" b="0" dirty="0" smtClean="0">
              <a:latin typeface="Calibr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latin typeface="Calibra"/>
              </a:rPr>
              <a:t>Convenient exploratory evaluation by using Predictiveness curve.</a:t>
            </a:r>
          </a:p>
          <a:p>
            <a:pPr marL="457200" indent="-457200">
              <a:buFont typeface="+mj-lt"/>
              <a:buAutoNum type="arabicPeriod"/>
            </a:pPr>
            <a:endParaRPr lang="en-US" b="0" dirty="0">
              <a:latin typeface="Calibra"/>
            </a:endParaRPr>
          </a:p>
          <a:p>
            <a:pPr marL="457200" indent="-457200">
              <a:buFont typeface="+mj-lt"/>
              <a:buAutoNum type="arabicPeriod"/>
            </a:pPr>
            <a:endParaRPr lang="en-US" b="0" dirty="0" smtClean="0">
              <a:latin typeface="Calibra"/>
            </a:endParaRPr>
          </a:p>
          <a:p>
            <a:pPr marL="457200" indent="-457200">
              <a:buFont typeface="+mj-lt"/>
              <a:buAutoNum type="arabicPeriod"/>
            </a:pPr>
            <a:endParaRPr lang="en-US" b="0" dirty="0">
              <a:latin typeface="Calibra"/>
            </a:endParaRPr>
          </a:p>
          <a:p>
            <a:endParaRPr lang="en-US" sz="1600" b="0" dirty="0" smtClean="0">
              <a:latin typeface="Calibra"/>
            </a:endParaRPr>
          </a:p>
        </p:txBody>
      </p:sp>
    </p:spTree>
    <p:extLst>
      <p:ext uri="{BB962C8B-B14F-4D97-AF65-F5344CB8AC3E}">
        <p14:creationId xmlns:p14="http://schemas.microsoft.com/office/powerpoint/2010/main" val="34535620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752600"/>
            <a:ext cx="8410575" cy="4191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58B0"/>
                </a:solidFill>
                <a:latin typeface="Calibri" panose="020F0502020204030204" pitchFamily="34" charset="0"/>
              </a:rPr>
              <a:t>Motivation and Background </a:t>
            </a:r>
          </a:p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Weighted Predictiveness Curve</a:t>
            </a:r>
          </a:p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Visualization Tool in R</a:t>
            </a:r>
          </a:p>
          <a:p>
            <a:pPr eaLnBrk="1" hangingPunct="1"/>
            <a:r>
              <a:rPr lang="en-US" sz="3200" dirty="0" smtClean="0">
                <a:solidFill>
                  <a:srgbClr val="BDDEFF"/>
                </a:solidFill>
                <a:latin typeface="Calibri" panose="020F0502020204030204" pitchFamily="34" charset="0"/>
              </a:rPr>
              <a:t>Conclusion</a:t>
            </a:r>
            <a:endParaRPr lang="en-US" sz="3200" dirty="0">
              <a:solidFill>
                <a:srgbClr val="BDDE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6395" y="15240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F287CB1-B900-40D4-840C-B333C301AF7F}" type="slidenum">
              <a:rPr lang="en-GB" sz="1800" smtClean="0">
                <a:solidFill>
                  <a:srgbClr val="0058B0"/>
                </a:solidFill>
              </a:rPr>
              <a:t>3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17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Motivation and 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10575" cy="44815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Most cancer treatments benefit only a minority of patients to whom they are </a:t>
            </a:r>
            <a:r>
              <a:rPr lang="en-US" altLang="en-US" dirty="0" smtClean="0">
                <a:latin typeface="Calibri" panose="020F0502020204030204" pitchFamily="34" charset="0"/>
              </a:rPr>
              <a:t>administered</a:t>
            </a:r>
          </a:p>
          <a:p>
            <a:pPr eaLnBrk="1" hangingPunct="1"/>
            <a:endParaRPr lang="en-US" altLang="en-US" sz="9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Being able to predict which patients are likely to benefit 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pPr lvl="1" eaLnBrk="1" hangingPunct="1"/>
            <a:endParaRPr lang="en-US" altLang="en-US" sz="500" dirty="0" smtClean="0">
              <a:latin typeface="Calibri" panose="020F0502020204030204" pitchFamily="34" charset="0"/>
              <a:ea typeface="+mn-ea"/>
              <a:cs typeface="+mn-cs"/>
            </a:endParaRPr>
          </a:p>
          <a:p>
            <a:pPr lvl="1" eaLnBrk="1" hangingPunct="1"/>
            <a:r>
              <a:rPr lang="en-US" altLang="en-US" sz="2200" dirty="0" smtClean="0">
                <a:latin typeface="Calibri" panose="020F0502020204030204" pitchFamily="34" charset="0"/>
                <a:ea typeface="+mn-ea"/>
                <a:cs typeface="+mn-cs"/>
              </a:rPr>
              <a:t>Save </a:t>
            </a:r>
            <a:r>
              <a:rPr lang="en-US" altLang="en-US" sz="2200" dirty="0">
                <a:latin typeface="Calibri" panose="020F0502020204030204" pitchFamily="34" charset="0"/>
                <a:ea typeface="+mn-ea"/>
                <a:cs typeface="+mn-cs"/>
              </a:rPr>
              <a:t>patients from unnecessary </a:t>
            </a:r>
            <a:r>
              <a:rPr lang="en-US" altLang="en-US" sz="2200" dirty="0" smtClean="0">
                <a:latin typeface="Calibri" panose="020F0502020204030204" pitchFamily="34" charset="0"/>
                <a:ea typeface="+mn-ea"/>
                <a:cs typeface="+mn-cs"/>
              </a:rPr>
              <a:t>toxicity</a:t>
            </a:r>
          </a:p>
          <a:p>
            <a:pPr lvl="1" eaLnBrk="1" hangingPunct="1"/>
            <a:endParaRPr lang="en-US" altLang="en-US" sz="500" dirty="0" smtClean="0">
              <a:latin typeface="Calibri" panose="020F0502020204030204" pitchFamily="34" charset="0"/>
              <a:ea typeface="+mn-ea"/>
              <a:cs typeface="+mn-cs"/>
            </a:endParaRPr>
          </a:p>
          <a:p>
            <a:pPr lvl="1" eaLnBrk="1" hangingPunct="1"/>
            <a:r>
              <a:rPr lang="en-US" altLang="en-US" sz="2200" dirty="0" smtClean="0">
                <a:latin typeface="Calibri" panose="020F0502020204030204" pitchFamily="34" charset="0"/>
                <a:ea typeface="+mn-ea"/>
                <a:cs typeface="+mn-cs"/>
              </a:rPr>
              <a:t>Enhance </a:t>
            </a:r>
            <a:r>
              <a:rPr lang="en-US" altLang="en-US" sz="2200" dirty="0">
                <a:latin typeface="Calibri" panose="020F0502020204030204" pitchFamily="34" charset="0"/>
                <a:ea typeface="+mn-ea"/>
                <a:cs typeface="+mn-cs"/>
              </a:rPr>
              <a:t>their chance of receiving a drug that helps </a:t>
            </a:r>
            <a:r>
              <a:rPr lang="en-US" altLang="en-US" sz="2200" dirty="0" smtClean="0">
                <a:latin typeface="Calibri" panose="020F0502020204030204" pitchFamily="34" charset="0"/>
                <a:ea typeface="+mn-ea"/>
                <a:cs typeface="+mn-cs"/>
              </a:rPr>
              <a:t>them</a:t>
            </a:r>
          </a:p>
          <a:p>
            <a:pPr lvl="1" eaLnBrk="1" hangingPunct="1"/>
            <a:endParaRPr lang="en-US" altLang="en-US" sz="500" dirty="0">
              <a:latin typeface="Calibri" panose="020F0502020204030204" pitchFamily="34" charset="0"/>
              <a:ea typeface="+mn-ea"/>
              <a:cs typeface="+mn-cs"/>
            </a:endParaRPr>
          </a:p>
          <a:p>
            <a:pPr lvl="1" eaLnBrk="1" hangingPunct="1"/>
            <a:r>
              <a:rPr lang="en-US" altLang="en-US" sz="2200" dirty="0">
                <a:latin typeface="Calibri" panose="020F0502020204030204" pitchFamily="34" charset="0"/>
                <a:ea typeface="+mn-ea"/>
                <a:cs typeface="+mn-cs"/>
              </a:rPr>
              <a:t>Control medical costs </a:t>
            </a:r>
            <a:endParaRPr lang="en-US" altLang="en-US" sz="2200" dirty="0" smtClean="0">
              <a:latin typeface="Calibri" panose="020F0502020204030204" pitchFamily="34" charset="0"/>
              <a:ea typeface="+mn-ea"/>
              <a:cs typeface="+mn-cs"/>
            </a:endParaRPr>
          </a:p>
          <a:p>
            <a:pPr lvl="1" eaLnBrk="1" hangingPunct="1"/>
            <a:endParaRPr lang="en-US" altLang="en-US" sz="500" dirty="0">
              <a:latin typeface="Calibri" panose="020F0502020204030204" pitchFamily="34" charset="0"/>
              <a:ea typeface="+mn-ea"/>
              <a:cs typeface="+mn-cs"/>
            </a:endParaRPr>
          </a:p>
          <a:p>
            <a:pPr lvl="1" eaLnBrk="1" hangingPunct="1"/>
            <a:r>
              <a:rPr lang="en-US" altLang="en-US" sz="2200" dirty="0">
                <a:latin typeface="Calibri" panose="020F0502020204030204" pitchFamily="34" charset="0"/>
                <a:ea typeface="+mn-ea"/>
                <a:cs typeface="+mn-cs"/>
              </a:rPr>
              <a:t>Improve the success rate of clinical drug development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96395" y="15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5213CF3-7BF0-4B9A-A0EA-A9C8124F7DA0}" type="slidenum">
              <a:rPr lang="en-GB" sz="1800" smtClean="0">
                <a:solidFill>
                  <a:srgbClr val="0058B0"/>
                </a:solidFill>
              </a:rPr>
              <a:t>4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401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rgbClr val="0058B0"/>
                </a:solidFill>
                <a:latin typeface="Calibri" panose="020F0502020204030204" pitchFamily="34" charset="0"/>
              </a:rPr>
              <a:t>Motivation and Background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11175" y="1447800"/>
            <a:ext cx="8410575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Get the drug to the right patients at the right </a:t>
            </a:r>
            <a:r>
              <a:rPr lang="en-US" sz="2800" dirty="0" smtClean="0">
                <a:latin typeface="Calibri" panose="020F0502020204030204" pitchFamily="34" charset="0"/>
              </a:rPr>
              <a:t>time!</a:t>
            </a:r>
          </a:p>
          <a:p>
            <a:endParaRPr lang="en-US" sz="2200" dirty="0" smtClean="0">
              <a:latin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</a:endParaRPr>
          </a:p>
          <a:p>
            <a:endParaRPr lang="en-US" sz="2200" dirty="0" smtClean="0">
              <a:latin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</a:endParaRPr>
          </a:p>
          <a:p>
            <a:endParaRPr lang="en-US" sz="2200" dirty="0" smtClean="0">
              <a:latin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</a:endParaRPr>
          </a:p>
          <a:p>
            <a:endParaRPr lang="en-US" sz="2200" dirty="0" smtClean="0">
              <a:latin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 smtClean="0">
                <a:latin typeface="Calibri" panose="020F0502020204030204" pitchFamily="34" charset="0"/>
              </a:rPr>
              <a:t>Investigation in role of candidate biomarkers in patients outcome.</a:t>
            </a:r>
            <a:endParaRPr lang="en-US" sz="22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6" y="2743200"/>
            <a:ext cx="5943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22" y="2133600"/>
            <a:ext cx="66008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96395" y="15240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246A19D-3B83-4ED4-AE39-C8D5C76290FB}" type="slidenum">
              <a:rPr lang="en-GB" sz="1800" smtClean="0">
                <a:solidFill>
                  <a:srgbClr val="0058B0"/>
                </a:solidFill>
              </a:rPr>
              <a:t>5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149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Prognostic &amp; Predictive </a:t>
            </a:r>
            <a:r>
              <a:rPr lang="en-US" sz="3600" dirty="0">
                <a:solidFill>
                  <a:srgbClr val="0058B0"/>
                </a:solidFill>
                <a:latin typeface="Calibri" panose="020F0502020204030204" pitchFamily="34" charset="0"/>
              </a:rPr>
              <a:t>Biomarkers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410200"/>
          </a:xfrm>
        </p:spPr>
        <p:txBody>
          <a:bodyPr/>
          <a:lstStyle/>
          <a:p>
            <a:endParaRPr lang="en-US" b="0" dirty="0" smtClean="0">
              <a:latin typeface="Calibri" panose="020F0502020204030204" pitchFamily="34" charset="0"/>
            </a:endParaRPr>
          </a:p>
          <a:p>
            <a:endParaRPr lang="en-US" b="0" dirty="0">
              <a:latin typeface="Calibri" panose="020F0502020204030204" pitchFamily="34" charset="0"/>
            </a:endParaRPr>
          </a:p>
          <a:p>
            <a:endParaRPr lang="en-US" b="0" dirty="0" smtClean="0">
              <a:latin typeface="Calibri" panose="020F0502020204030204" pitchFamily="34" charset="0"/>
            </a:endParaRPr>
          </a:p>
          <a:p>
            <a:endParaRPr lang="en-US" b="0" dirty="0">
              <a:latin typeface="Calibri" panose="020F0502020204030204" pitchFamily="34" charset="0"/>
            </a:endParaRPr>
          </a:p>
          <a:p>
            <a:endParaRPr lang="en-US" b="0" dirty="0" smtClean="0">
              <a:latin typeface="Calibri" panose="020F0502020204030204" pitchFamily="34" charset="0"/>
            </a:endParaRPr>
          </a:p>
          <a:p>
            <a:endParaRPr lang="en-US" b="0" dirty="0" smtClean="0">
              <a:latin typeface="Calibri" panose="020F0502020204030204" pitchFamily="34" charset="0"/>
            </a:endParaRPr>
          </a:p>
          <a:p>
            <a:endParaRPr lang="en-US" b="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000" b="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100" i="1" dirty="0" smtClean="0"/>
          </a:p>
          <a:p>
            <a:pPr marL="0" indent="0" algn="ctr">
              <a:buNone/>
            </a:pPr>
            <a:endParaRPr lang="en-US" sz="1100" i="1" dirty="0"/>
          </a:p>
          <a:p>
            <a:pPr marL="0" indent="0" algn="ctr">
              <a:buNone/>
            </a:pPr>
            <a:endParaRPr lang="en-US" sz="1100" i="1" dirty="0" smtClean="0"/>
          </a:p>
          <a:p>
            <a:pPr marL="0" indent="0" algn="ctr">
              <a:buNone/>
            </a:pPr>
            <a:endParaRPr lang="en-US" sz="1100" i="1" dirty="0" smtClean="0"/>
          </a:p>
          <a:p>
            <a:pPr marL="0" indent="0" algn="ctr">
              <a:buNone/>
            </a:pPr>
            <a:r>
              <a:rPr lang="en-US" sz="1100" i="1" dirty="0" smtClean="0"/>
              <a:t>Robert </a:t>
            </a:r>
            <a:r>
              <a:rPr lang="en-US" sz="1100" i="1" dirty="0"/>
              <a:t>L. Becker, Jr., M.D., </a:t>
            </a:r>
            <a:r>
              <a:rPr lang="en-US" sz="1100" i="1" dirty="0" err="1"/>
              <a:t>Ph.D</a:t>
            </a:r>
            <a:r>
              <a:rPr lang="en-US" sz="1100" i="1" dirty="0"/>
              <a:t>, Chief Medical Officer, FDA/CDRH/OIVD</a:t>
            </a:r>
          </a:p>
          <a:p>
            <a:pPr marL="0" indent="0" algn="ctr">
              <a:buNone/>
            </a:pPr>
            <a:r>
              <a:rPr lang="en-US" sz="1100" i="1" dirty="0"/>
              <a:t>Prospective vs non-prospective design in companion drug/diagnostic </a:t>
            </a:r>
            <a:r>
              <a:rPr lang="en-US" sz="1100" i="1" dirty="0" smtClean="0"/>
              <a:t>studies</a:t>
            </a:r>
            <a:endParaRPr lang="en-US" sz="2200" b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17007"/>
            <a:ext cx="6825423" cy="45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96395" y="15240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2E9E83C-9DE5-40FD-A665-34F22E26A55F}" type="slidenum">
              <a:rPr lang="en-GB" sz="1800" smtClean="0">
                <a:solidFill>
                  <a:srgbClr val="0058B0"/>
                </a:solidFill>
              </a:rPr>
              <a:t>6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5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58B0"/>
                </a:solidFill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752600"/>
            <a:ext cx="8410575" cy="4191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Motivation and Background </a:t>
            </a:r>
          </a:p>
          <a:p>
            <a:pPr eaLnBrk="1" hangingPunct="1"/>
            <a:r>
              <a:rPr lang="en-US" sz="3200" dirty="0">
                <a:solidFill>
                  <a:srgbClr val="0058B0"/>
                </a:solidFill>
                <a:latin typeface="Calibri" panose="020F0502020204030204" pitchFamily="34" charset="0"/>
              </a:rPr>
              <a:t>Weighted Predictiveness Curve</a:t>
            </a:r>
          </a:p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Visualization Tool in R</a:t>
            </a:r>
          </a:p>
          <a:p>
            <a:pPr eaLnBrk="1" hangingPunct="1"/>
            <a:r>
              <a:rPr lang="en-US" sz="3200" dirty="0">
                <a:solidFill>
                  <a:srgbClr val="BDDEFF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6395" y="15240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A5F5334-473F-4BAB-B6CD-44E9FB956238}" type="slidenum">
              <a:rPr lang="en-GB" sz="1800" smtClean="0">
                <a:solidFill>
                  <a:srgbClr val="0058B0"/>
                </a:solidFill>
              </a:rPr>
              <a:t>7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06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0"/>
            <a:ext cx="8763001" cy="1109663"/>
          </a:xfrm>
        </p:spPr>
        <p:txBody>
          <a:bodyPr/>
          <a:lstStyle/>
          <a:p>
            <a:r>
              <a:rPr lang="en-US" dirty="0">
                <a:solidFill>
                  <a:srgbClr val="0058B0"/>
                </a:solidFill>
                <a:latin typeface="Calibri" panose="020F0502020204030204" pitchFamily="34" charset="0"/>
              </a:rPr>
              <a:t>Visualization of Treatment x Biomarker on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62088"/>
            <a:ext cx="8534400" cy="4481512"/>
          </a:xfrm>
        </p:spPr>
        <p:txBody>
          <a:bodyPr/>
          <a:lstStyle/>
          <a:p>
            <a:pPr eaLnBrk="1" hangingPunct="1"/>
            <a:r>
              <a:rPr lang="en-US" sz="22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Survival rate vs. Time 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Kaplan Meier plot</a:t>
            </a:r>
          </a:p>
          <a:p>
            <a:pPr eaLnBrk="1" hangingPunct="1"/>
            <a:r>
              <a:rPr lang="en-US" sz="22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Survival rate vs. Biomarker 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Weighted Predictiveness Curve (WPC)[1</a:t>
            </a:r>
            <a:r>
              <a:rPr lang="en-US" sz="22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]</a:t>
            </a:r>
          </a:p>
          <a:p>
            <a:pPr eaLnBrk="1" hangingPunct="1"/>
            <a:endParaRPr lang="en-US" b="0" dirty="0" smtClean="0">
              <a:latin typeface="Calibri" panose="020F0502020204030204" pitchFamily="34" charset="0"/>
            </a:endParaRPr>
          </a:p>
          <a:p>
            <a:pPr eaLnBrk="1" hangingPunct="1"/>
            <a:endParaRPr lang="en-US" b="0" dirty="0">
              <a:latin typeface="Calibri" panose="020F0502020204030204" pitchFamily="34" charset="0"/>
            </a:endParaRPr>
          </a:p>
          <a:p>
            <a:pPr eaLnBrk="1" hangingPunct="1"/>
            <a:endParaRPr lang="en-US" b="0" dirty="0" smtClean="0">
              <a:latin typeface="Calibri" panose="020F0502020204030204" pitchFamily="34" charset="0"/>
            </a:endParaRPr>
          </a:p>
          <a:p>
            <a:pPr eaLnBrk="1" hangingPunct="1"/>
            <a:endParaRPr lang="en-US" b="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b="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b="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sz="2000" b="0" i="1" u="sng" dirty="0" smtClean="0">
                <a:latin typeface="Calibri" panose="020F0502020204030204" pitchFamily="34" charset="0"/>
              </a:rPr>
              <a:t>[1] Yang</a:t>
            </a:r>
            <a:r>
              <a:rPr lang="en-US" sz="2000" b="0" i="1" u="sng" dirty="0">
                <a:latin typeface="Calibri" panose="020F0502020204030204" pitchFamily="34" charset="0"/>
              </a:rPr>
              <a:t>, H., et al. (2015). "A visualization method measuring the performance of biomarkers for guiding treatment decisions." Pharmaceutical Statistics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b="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b="0" dirty="0">
              <a:solidFill>
                <a:srgbClr val="0058B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7" y="2700392"/>
            <a:ext cx="3407287" cy="25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7" y="2590800"/>
            <a:ext cx="6944009" cy="273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96395" y="15240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970E43A-F460-44FF-B0A9-1BDC472D204A}" type="slidenum">
              <a:rPr lang="en-GB" sz="1800" smtClean="0">
                <a:solidFill>
                  <a:srgbClr val="0058B0"/>
                </a:solidFill>
              </a:rPr>
              <a:t>8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191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8B0"/>
                </a:solidFill>
                <a:latin typeface="Calibri" panose="020F0502020204030204" pitchFamily="34" charset="0"/>
              </a:rPr>
              <a:t>Weighted Parametric Predictiveness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447800"/>
                <a:ext cx="7848600" cy="4648200"/>
              </a:xfrm>
            </p:spPr>
            <p:txBody>
              <a:bodyPr/>
              <a:lstStyle/>
              <a:p>
                <a:pPr eaLnBrk="1" hangingPunct="1"/>
                <a:r>
                  <a:rPr lang="en-US" sz="3000" b="0" dirty="0" smtClean="0">
                    <a:latin typeface="Calibri" panose="020F0502020204030204" pitchFamily="34" charset="0"/>
                  </a:rPr>
                  <a:t>Building block: Cox PH model </a:t>
                </a:r>
              </a:p>
              <a:p>
                <a:pPr eaLnBrk="1" hangingPunct="1"/>
                <a:endParaRPr lang="en-US" sz="800" b="0" dirty="0" smtClean="0">
                  <a:latin typeface="Calibri" panose="020F0502020204030204" pitchFamily="34" charset="0"/>
                </a:endParaRPr>
              </a:p>
              <a:p>
                <a:pPr eaLnBrk="1" hangingPunct="1"/>
                <a:endParaRPr lang="en-US" sz="500" b="0" dirty="0" smtClean="0">
                  <a:latin typeface="Calibra"/>
                  <a:ea typeface="+mn-ea"/>
                  <a:cs typeface="+mn-cs"/>
                </a:endParaRPr>
              </a:p>
              <a:p>
                <a:pPr marL="0" lvl="1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ea typeface="+mn-ea"/>
                          <a:cs typeface="+mn-cs"/>
                        </a:rPr>
                        <m:t>𝑆</m:t>
                      </m:r>
                      <m:r>
                        <a:rPr lang="en-US" sz="3000" b="0" i="1" smtClean="0"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000" b="0" i="1" smtClean="0">
                          <a:latin typeface="Cambria Math"/>
                          <a:ea typeface="+mn-ea"/>
                          <a:cs typeface="+mn-cs"/>
                        </a:rPr>
                        <m:t>𝑡</m:t>
                      </m:r>
                      <m:r>
                        <a:rPr lang="en-US" sz="3000" b="0" i="1" smtClean="0">
                          <a:latin typeface="Cambria Math"/>
                          <a:ea typeface="+mn-ea"/>
                          <a:cs typeface="+mn-cs"/>
                        </a:rPr>
                        <m:t>)=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ea typeface="+mn-ea"/>
                              <a:cs typeface="+mn-cs"/>
                            </a:rPr>
                            <m:t>exp</m:t>
                          </m:r>
                          <m:r>
                            <a:rPr lang="en-US" sz="3000" b="0" i="1" smtClean="0">
                              <a:latin typeface="Cambria Math"/>
                              <a:ea typeface="+mn-ea"/>
                              <a:cs typeface="+mn-cs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  <a:cs typeface="+mn-cs"/>
                                </a:rPr>
                                <m:t>𝛽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000" b="0" dirty="0" smtClean="0">
                  <a:latin typeface="Calibra"/>
                  <a:ea typeface="+mn-ea"/>
                  <a:cs typeface="+mn-cs"/>
                </a:endParaRPr>
              </a:p>
              <a:p>
                <a:pPr marL="857250" lvl="2" indent="-457200" eaLnBrk="1" hangingPunct="1">
                  <a:spcBef>
                    <a:spcPct val="50000"/>
                  </a:spcBef>
                </a:pPr>
                <a:endParaRPr lang="en-US" sz="800" b="0" dirty="0" smtClean="0"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pPr marL="857250" lvl="2" indent="-457200" eaLnBrk="1" hangingPunct="1">
                  <a:spcBef>
                    <a:spcPct val="50000"/>
                  </a:spcBef>
                </a:pPr>
                <a:r>
                  <a:rPr lang="en-US" sz="2400" b="0" dirty="0" smtClean="0">
                    <a:latin typeface="Calibri" panose="020F0502020204030204" pitchFamily="34" charset="0"/>
                    <a:ea typeface="+mn-ea"/>
                    <a:cs typeface="+mn-cs"/>
                  </a:rPr>
                  <a:t>Biomarker </a:t>
                </a:r>
                <a:r>
                  <a:rPr lang="en-US" sz="2400" b="0" dirty="0">
                    <a:latin typeface="Calibri" panose="020F0502020204030204" pitchFamily="34" charset="0"/>
                    <a:ea typeface="+mn-ea"/>
                    <a:cs typeface="+mn-cs"/>
                  </a:rPr>
                  <a:t>as the single </a:t>
                </a:r>
                <a:r>
                  <a:rPr lang="en-US" sz="2400" b="0" dirty="0" smtClean="0">
                    <a:latin typeface="Calibri" panose="020F0502020204030204" pitchFamily="34" charset="0"/>
                    <a:ea typeface="+mn-ea"/>
                    <a:cs typeface="+mn-cs"/>
                  </a:rPr>
                  <a:t>predictor</a:t>
                </a:r>
              </a:p>
              <a:p>
                <a:pPr marL="857250" lvl="2" indent="-457200" eaLnBrk="1" hangingPunct="1">
                  <a:spcBef>
                    <a:spcPct val="50000"/>
                  </a:spcBef>
                </a:pPr>
                <a:endParaRPr lang="en-US" sz="800" b="0" dirty="0"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pPr marL="857250" lvl="2" indent="-457200" eaLnBrk="1" hangingPunct="1">
                  <a:spcBef>
                    <a:spcPct val="50000"/>
                  </a:spcBef>
                </a:pPr>
                <a:r>
                  <a:rPr lang="en-US" sz="2400" b="0" dirty="0">
                    <a:latin typeface="Calibri" panose="020F0502020204030204" pitchFamily="34" charset="0"/>
                    <a:ea typeface="+mn-ea"/>
                    <a:cs typeface="+mn-cs"/>
                  </a:rPr>
                  <a:t>For a given t, estimate baseline survival </a:t>
                </a:r>
                <a:r>
                  <a:rPr lang="en-US" sz="2400" b="0" dirty="0" smtClean="0">
                    <a:latin typeface="Calibri" panose="020F0502020204030204" pitchFamily="34" charset="0"/>
                    <a:ea typeface="+mn-ea"/>
                    <a:cs typeface="+mn-cs"/>
                  </a:rPr>
                  <a:t>function</a:t>
                </a:r>
              </a:p>
              <a:p>
                <a:pPr marL="857250" lvl="2" indent="-457200" eaLnBrk="1" hangingPunct="1">
                  <a:spcBef>
                    <a:spcPct val="50000"/>
                  </a:spcBef>
                </a:pPr>
                <a:endParaRPr lang="en-US" sz="800" b="0" dirty="0" smtClean="0"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pPr marL="857250" lvl="2" indent="-457200" eaLnBrk="1" hangingPunct="1">
                  <a:spcBef>
                    <a:spcPct val="50000"/>
                  </a:spcBef>
                </a:pPr>
                <a:r>
                  <a:rPr lang="en-US" sz="2400" b="0" dirty="0">
                    <a:latin typeface="Calibri" panose="020F0502020204030204" pitchFamily="34" charset="0"/>
                    <a:ea typeface="+mn-ea"/>
                    <a:cs typeface="+mn-cs"/>
                  </a:rPr>
                  <a:t>Confidence interval is constructed for a range of biomarker values for a fixed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>
                        <a:latin typeface="Cambria Math"/>
                        <a:ea typeface="+mn-ea"/>
                        <a:cs typeface="+mn-cs"/>
                      </a:rPr>
                      <m:t>T</m:t>
                    </m:r>
                    <m:r>
                      <a:rPr lang="en-US" sz="2400" b="0"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2400" b="0">
                        <a:latin typeface="Cambria Math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lang="en-US" sz="2400" b="0" dirty="0" smtClean="0">
                    <a:latin typeface="Calibri" panose="020F0502020204030204" pitchFamily="34" charset="0"/>
                    <a:ea typeface="+mn-ea"/>
                    <a:cs typeface="+mn-cs"/>
                  </a:rPr>
                  <a:t>.</a:t>
                </a:r>
              </a:p>
              <a:p>
                <a:pPr marL="1314450" lvl="3" indent="-457200" eaLnBrk="1" hangingPunct="1">
                  <a:spcBef>
                    <a:spcPct val="50000"/>
                  </a:spcBef>
                </a:pPr>
                <a:r>
                  <a:rPr lang="en-US" sz="2400" b="0" dirty="0">
                    <a:latin typeface="Calibri" panose="020F0502020204030204" pitchFamily="34" charset="0"/>
                    <a:ea typeface="+mn-ea"/>
                    <a:cs typeface="+mn-cs"/>
                  </a:rPr>
                  <a:t>Three estimation options: plain, log, and log-log</a:t>
                </a:r>
              </a:p>
              <a:p>
                <a:pPr marL="857250" lvl="2" indent="-457200" eaLnBrk="1" hangingPunct="1">
                  <a:spcBef>
                    <a:spcPct val="50000"/>
                  </a:spcBef>
                </a:pPr>
                <a:endParaRPr lang="en-US" sz="2400" b="0" dirty="0"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800"/>
                <a:ext cx="7848600" cy="4648200"/>
              </a:xfrm>
              <a:blipFill rotWithShape="1">
                <a:blip r:embed="rId3"/>
                <a:stretch>
                  <a:fillRect l="-1632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696395" y="15240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DBDDEF-EEC5-4B26-8A32-BB64EF5B5B17}" type="slidenum">
              <a:rPr lang="en-GB" sz="1800" smtClean="0">
                <a:solidFill>
                  <a:srgbClr val="0058B0"/>
                </a:solidFill>
              </a:rPr>
              <a:t>9</a:t>
            </a:fld>
            <a:endParaRPr lang="en-GB" sz="1800" dirty="0">
              <a:solidFill>
                <a:srgbClr val="005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17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8 Amgen Corporate Template - INTERNAL">
  <a:themeElements>
    <a:clrScheme name="2008 Amgen Corporate Template - INTERNAL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63C3"/>
      </a:accent1>
      <a:accent2>
        <a:srgbClr val="FCC30C"/>
      </a:accent2>
      <a:accent3>
        <a:srgbClr val="FFFFFF"/>
      </a:accent3>
      <a:accent4>
        <a:srgbClr val="000000"/>
      </a:accent4>
      <a:accent5>
        <a:srgbClr val="AAB7DE"/>
      </a:accent5>
      <a:accent6>
        <a:srgbClr val="E4B00A"/>
      </a:accent6>
      <a:hlink>
        <a:srgbClr val="42865C"/>
      </a:hlink>
      <a:folHlink>
        <a:srgbClr val="C0362C"/>
      </a:folHlink>
    </a:clrScheme>
    <a:fontScheme name="2008 Amgen Corporate Template - INTER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8 Amgen Corporate Template - INTERNAL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17542</TotalTime>
  <Words>705</Words>
  <Application>Microsoft Office PowerPoint</Application>
  <PresentationFormat>On-screen Show (4:3)</PresentationFormat>
  <Paragraphs>225</Paragraphs>
  <Slides>22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Calibra</vt:lpstr>
      <vt:lpstr>Calibri</vt:lpstr>
      <vt:lpstr>Cambria Math</vt:lpstr>
      <vt:lpstr>Times New Roman</vt:lpstr>
      <vt:lpstr>Wingdings</vt:lpstr>
      <vt:lpstr>2008 Amgen Corporate Template - INTERNAL</vt:lpstr>
      <vt:lpstr>Acrobat Document</vt:lpstr>
      <vt:lpstr>PowerPoint Presentation</vt:lpstr>
      <vt:lpstr>Overview</vt:lpstr>
      <vt:lpstr>Overview</vt:lpstr>
      <vt:lpstr>Motivation and Background</vt:lpstr>
      <vt:lpstr>Motivation and Background</vt:lpstr>
      <vt:lpstr>Prognostic &amp; Predictive Biomarkers</vt:lpstr>
      <vt:lpstr>Overview</vt:lpstr>
      <vt:lpstr>Visualization of Treatment x Biomarker on Survival</vt:lpstr>
      <vt:lpstr>Weighted Parametric Predictiveness Curve</vt:lpstr>
      <vt:lpstr>Weighted Nonparametric Predictiveness Curve</vt:lpstr>
      <vt:lpstr>Overview</vt:lpstr>
      <vt:lpstr>Single Curve “SoloWPCCurve”                    – Parametric and Non-Parametric WPC</vt:lpstr>
      <vt:lpstr>Non-parametric Curve                                                    – Window Selection</vt:lpstr>
      <vt:lpstr>Multiple Curves for Comparison –                         “DuoWPCCurve” and “TrioWPCCurve”</vt:lpstr>
      <vt:lpstr>Non-parametric Curve                                       – Weight Function Selection</vt:lpstr>
      <vt:lpstr>Parameter Comparison - Nonparametric</vt:lpstr>
      <vt:lpstr>Simulation Conclusions</vt:lpstr>
      <vt:lpstr>Overview</vt:lpstr>
      <vt:lpstr>Our tool provides flexibility</vt:lpstr>
      <vt:lpstr>Our tool provides Visual Assessment</vt:lpstr>
      <vt:lpstr>PowerPoint Presentation</vt:lpstr>
      <vt:lpstr>Key Advantages of WPC - Flexibility</vt:lpstr>
    </vt:vector>
  </TitlesOfParts>
  <Company>Amgen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AMG 479 Pancreatic Cancer PK/PD Preliminary Results</dc:title>
  <dc:creator>lhendric</dc:creator>
  <cp:lastModifiedBy>Bray, Sarah</cp:lastModifiedBy>
  <cp:revision>357</cp:revision>
  <cp:lastPrinted>2014-08-02T00:36:14Z</cp:lastPrinted>
  <dcterms:created xsi:type="dcterms:W3CDTF">2010-02-09T20:52:28Z</dcterms:created>
  <dcterms:modified xsi:type="dcterms:W3CDTF">2017-03-21T10:03:10Z</dcterms:modified>
</cp:coreProperties>
</file>