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8" r:id="rId10"/>
    <p:sldId id="279" r:id="rId11"/>
    <p:sldId id="281" r:id="rId12"/>
    <p:sldId id="280" r:id="rId13"/>
    <p:sldId id="258" r:id="rId14"/>
    <p:sldId id="260" r:id="rId15"/>
    <p:sldId id="262" r:id="rId16"/>
    <p:sldId id="264" r:id="rId17"/>
    <p:sldId id="282" r:id="rId18"/>
    <p:sldId id="283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CC33"/>
    <a:srgbClr val="008000"/>
    <a:srgbClr val="CC0099"/>
    <a:srgbClr val="CC0000"/>
    <a:srgbClr val="006699"/>
    <a:srgbClr val="D3CDB1"/>
    <a:srgbClr val="D8D3BA"/>
    <a:srgbClr val="C1B9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5" autoAdjust="0"/>
    <p:restoredTop sz="94660"/>
  </p:normalViewPr>
  <p:slideViewPr>
    <p:cSldViewPr>
      <p:cViewPr varScale="1">
        <p:scale>
          <a:sx n="107" d="100"/>
          <a:sy n="107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58355-DB21-4306-9B40-644A323F41AA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14380-426F-4144-A912-C66A83C75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8137B-3154-4F0D-BB5F-C5A2AE0EF90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F572F-51CF-41EF-99E5-0FE5BDCA6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572F-51CF-41EF-99E5-0FE5BDCA6F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C3E4-2CAA-45FD-9ED7-21660C79BCCD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FE9D-5C08-43F2-AAE2-3CF9FA5A8DD6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18D5-31E6-41D0-A7BE-A4EAC8B50B75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50DA-4B44-4BAE-BD8F-9996D429731A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8BF5-FB57-41E9-90C8-3099C4E5A838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0A0-19DB-4938-876B-891D7E620803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5899-9E21-44DF-A8A6-A113A8395CB1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51DA-67E5-4B97-AAD7-D083A5C6BA65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A908-170B-4104-ABA3-D3401407DCA3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2F69-0B19-48A0-8743-B8ABBC8B4763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D1F5-EA9E-4FD3-8379-7E5D61142D19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CC64-CA3A-4588-B3D0-8802DE0BF880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ADA01-1788-4A04-A045-025F9E6ED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Benefit-Risk Model to Facilitate DMC-Sponsor Communication and 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Andreas Sashegyi PhD</a:t>
            </a:r>
          </a:p>
          <a:p>
            <a:pPr algn="r"/>
            <a:r>
              <a:rPr lang="en-US" sz="2000" dirty="0" smtClean="0"/>
              <a:t>ELI LILLY AND COMPANY</a:t>
            </a:r>
          </a:p>
          <a:p>
            <a:pPr algn="r"/>
            <a:endParaRPr lang="en-US" sz="2400" dirty="0" smtClean="0"/>
          </a:p>
          <a:p>
            <a:pPr algn="r"/>
            <a:endParaRPr lang="en-US" sz="2400" dirty="0" smtClean="0"/>
          </a:p>
          <a:p>
            <a:pPr algn="r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E.g. Diabetes Compound</a:t>
            </a:r>
            <a:endParaRPr lang="en-US" sz="3600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4591267" y="1524000"/>
            <a:ext cx="3954248" cy="3505200"/>
            <a:chOff x="4591267" y="1524000"/>
            <a:chExt cx="3954248" cy="3505200"/>
          </a:xfrm>
        </p:grpSpPr>
        <p:sp>
          <p:nvSpPr>
            <p:cNvPr id="88" name="TextBox 87"/>
            <p:cNvSpPr txBox="1"/>
            <p:nvPr/>
          </p:nvSpPr>
          <p:spPr>
            <a:xfrm>
              <a:off x="6477000" y="4629090"/>
              <a:ext cx="14312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Weight Loss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591267" y="1524000"/>
              <a:ext cx="1086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Benefit</a:t>
              </a:r>
              <a:endParaRPr lang="en-US" sz="2400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 rot="5400000">
              <a:off x="4953794" y="2056606"/>
              <a:ext cx="304800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5659070" y="1885890"/>
              <a:ext cx="9703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Efficacy</a:t>
              </a:r>
              <a:endParaRPr lang="en-US" sz="2000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16200000" flipH="1">
              <a:off x="4533898" y="3543300"/>
              <a:ext cx="2667002" cy="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868194" y="2590800"/>
              <a:ext cx="6850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105400" y="2209006"/>
              <a:ext cx="609600" cy="794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6477000" y="2343090"/>
              <a:ext cx="8675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HbA1c</a:t>
              </a:r>
              <a:endParaRPr lang="en-US" sz="2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77000" y="2800290"/>
              <a:ext cx="18030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Fasting Glucose</a:t>
              </a:r>
              <a:endParaRPr lang="en-US" sz="2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477000" y="3257490"/>
              <a:ext cx="1994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Insulin Sensitivity</a:t>
              </a:r>
              <a:endParaRPr lang="en-US" sz="20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477000" y="3714690"/>
              <a:ext cx="20685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Beta Cell Function</a:t>
              </a:r>
              <a:endParaRPr lang="en-US" sz="2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77000" y="4171890"/>
              <a:ext cx="1416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Lipid Profile</a:t>
              </a:r>
              <a:endParaRPr lang="en-US" sz="2000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5867400" y="3046412"/>
              <a:ext cx="6850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868194" y="3503612"/>
              <a:ext cx="6850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867400" y="3962400"/>
              <a:ext cx="6850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868194" y="4418012"/>
              <a:ext cx="6850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867400" y="4875212"/>
              <a:ext cx="6850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Box 112"/>
          <p:cNvSpPr txBox="1"/>
          <p:nvPr/>
        </p:nvSpPr>
        <p:spPr>
          <a:xfrm>
            <a:off x="5423162" y="22860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423162" y="2754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23162" y="32120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23162" y="36692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423162" y="41264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423162" y="4583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0.15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5105400" y="2213471"/>
            <a:ext cx="2133600" cy="4246321"/>
            <a:chOff x="5105400" y="2213471"/>
            <a:chExt cx="2133600" cy="4246321"/>
          </a:xfrm>
        </p:grpSpPr>
        <p:cxnSp>
          <p:nvCxnSpPr>
            <p:cNvPr id="120" name="Straight Connector 119"/>
            <p:cNvCxnSpPr/>
            <p:nvPr/>
          </p:nvCxnSpPr>
          <p:spPr>
            <a:xfrm rot="5400000">
              <a:off x="3164532" y="4154339"/>
              <a:ext cx="3882532" cy="795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106194" y="5561012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105400" y="6096000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5717750" y="5257800"/>
              <a:ext cx="12994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Life Effects</a:t>
              </a:r>
              <a:endParaRPr lang="en-US" sz="2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717750" y="5848290"/>
              <a:ext cx="15212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Convenience</a:t>
              </a:r>
              <a:endParaRPr lang="en-US" sz="2000" dirty="0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5943600" y="5638800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5943600" y="5745368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5943600" y="5865812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5943600" y="6231192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943600" y="6337760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5943600" y="6458204"/>
              <a:ext cx="608806" cy="1588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/>
          <p:cNvSpPr txBox="1"/>
          <p:nvPr/>
        </p:nvSpPr>
        <p:spPr>
          <a:xfrm>
            <a:off x="4576809" y="1885890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0.70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76809" y="5238690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0.20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572000" y="5772090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0.10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943600" y="22860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0.83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943600" y="2754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0.70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943600" y="32120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0.75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43600" y="36692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0.28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943600" y="41264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0.55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943600" y="4583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8000"/>
                </a:solidFill>
              </a:rPr>
              <a:t>0.10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105400" y="1828800"/>
            <a:ext cx="688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8000"/>
                </a:solidFill>
              </a:rPr>
              <a:t>0.55</a:t>
            </a:r>
            <a:endParaRPr lang="en-US" sz="2200" b="1" i="1" dirty="0">
              <a:solidFill>
                <a:srgbClr val="008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105400" y="5181600"/>
            <a:ext cx="688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8000"/>
                </a:solidFill>
              </a:rPr>
              <a:t>0.60</a:t>
            </a:r>
            <a:endParaRPr lang="en-US" sz="2200" b="1" i="1" dirty="0">
              <a:solidFill>
                <a:srgbClr val="008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105400" y="5715000"/>
            <a:ext cx="688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8000"/>
                </a:solidFill>
              </a:rPr>
              <a:t>0.25</a:t>
            </a:r>
            <a:endParaRPr lang="en-US" sz="2200" b="1" i="1" dirty="0">
              <a:solidFill>
                <a:srgbClr val="008000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5410200" y="1143000"/>
            <a:ext cx="1981200" cy="6096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Benefit Score = 0.53</a:t>
            </a:r>
            <a:endParaRPr lang="en-US" b="1" dirty="0"/>
          </a:p>
        </p:txBody>
      </p:sp>
      <p:grpSp>
        <p:nvGrpSpPr>
          <p:cNvPr id="187" name="Group 186"/>
          <p:cNvGrpSpPr/>
          <p:nvPr/>
        </p:nvGrpSpPr>
        <p:grpSpPr>
          <a:xfrm>
            <a:off x="657084" y="762000"/>
            <a:ext cx="4445701" cy="4286310"/>
            <a:chOff x="657084" y="762000"/>
            <a:chExt cx="4445701" cy="4286310"/>
          </a:xfrm>
        </p:grpSpPr>
        <p:sp>
          <p:nvSpPr>
            <p:cNvPr id="181" name="TextBox 180"/>
            <p:cNvSpPr txBox="1"/>
            <p:nvPr/>
          </p:nvSpPr>
          <p:spPr>
            <a:xfrm>
              <a:off x="1219200" y="1764165"/>
              <a:ext cx="6832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i="1" dirty="0" smtClean="0">
                  <a:solidFill>
                    <a:srgbClr val="FF0000"/>
                  </a:solidFill>
                </a:rPr>
                <a:t>0.48</a:t>
              </a:r>
              <a:endParaRPr lang="en-US" sz="2200" b="1" i="1" dirty="0">
                <a:solidFill>
                  <a:srgbClr val="FF0000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657084" y="762000"/>
              <a:ext cx="4445701" cy="4286310"/>
              <a:chOff x="657084" y="762000"/>
              <a:chExt cx="4445701" cy="428631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2891397" y="762000"/>
                <a:ext cx="533400" cy="533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V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2" name="Straight Connector 151"/>
              <p:cNvCxnSpPr/>
              <p:nvPr/>
            </p:nvCxnSpPr>
            <p:spPr>
              <a:xfrm>
                <a:off x="3424797" y="1066800"/>
                <a:ext cx="1676400" cy="1588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1214997" y="1066800"/>
                <a:ext cx="1676400" cy="1588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>
                <a:off x="948297" y="1333500"/>
                <a:ext cx="533400" cy="1588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4835291" y="1332706"/>
                <a:ext cx="533400" cy="1588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>
                <a:off x="414897" y="2704306"/>
                <a:ext cx="1600994" cy="794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606191" y="4266406"/>
                <a:ext cx="1219200" cy="1588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TextBox 157"/>
              <p:cNvSpPr txBox="1"/>
              <p:nvPr/>
            </p:nvSpPr>
            <p:spPr>
              <a:xfrm>
                <a:off x="1764548" y="1828800"/>
                <a:ext cx="8262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Safety</a:t>
                </a:r>
                <a:endParaRPr lang="en-US" sz="2000" dirty="0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1792553" y="3181290"/>
                <a:ext cx="13316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Tolerability</a:t>
                </a:r>
                <a:endParaRPr lang="en-US" sz="2000" dirty="0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1519797" y="4648200"/>
                <a:ext cx="16136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Improper Use</a:t>
                </a:r>
                <a:endParaRPr lang="en-US" sz="2000" dirty="0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838200" y="1524000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Risk</a:t>
                </a:r>
                <a:endParaRPr lang="en-US" sz="2400" dirty="0"/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>
                <a:off x="1219200" y="2133600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057400" y="2209800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057400" y="2315496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057400" y="2438400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19200" y="3505200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2057400" y="3581400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057400" y="3687096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057400" y="3810000"/>
                <a:ext cx="609600" cy="1588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14997" y="4876006"/>
                <a:ext cx="304006" cy="794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TextBox 181"/>
              <p:cNvSpPr txBox="1"/>
              <p:nvPr/>
            </p:nvSpPr>
            <p:spPr>
              <a:xfrm>
                <a:off x="1219200" y="3124200"/>
                <a:ext cx="68800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b="1" i="1" dirty="0" smtClean="0">
                    <a:solidFill>
                      <a:srgbClr val="FF0000"/>
                    </a:solidFill>
                  </a:rPr>
                  <a:t>0.10</a:t>
                </a:r>
                <a:endParaRPr lang="en-US" sz="22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657084" y="1828800"/>
                <a:ext cx="6383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0.75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657084" y="3181290"/>
                <a:ext cx="6383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0.25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1143000" y="1143000"/>
                <a:ext cx="1981200" cy="6096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Risk</a:t>
                </a:r>
              </a:p>
              <a:p>
                <a:pPr algn="ctr"/>
                <a:r>
                  <a:rPr lang="en-US" b="1" dirty="0" smtClean="0"/>
                  <a:t>Score = 0.39</a:t>
                </a:r>
                <a:endParaRPr lang="en-US" b="1" dirty="0"/>
              </a:p>
            </p:txBody>
          </p:sp>
        </p:grpSp>
      </p:grp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7" grpId="1"/>
      <p:bldP spid="148" grpId="0"/>
      <p:bldP spid="148" grpId="1"/>
      <p:bldP spid="1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-535751" y="3362911"/>
            <a:ext cx="3810794" cy="39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1368486" y="5269468"/>
            <a:ext cx="6858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663092" y="5345668"/>
            <a:ext cx="15319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034692" y="5345668"/>
            <a:ext cx="15319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034692" y="5345668"/>
            <a:ext cx="15319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406292" y="5345668"/>
            <a:ext cx="15319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406292" y="5345668"/>
            <a:ext cx="15319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777892" y="5345668"/>
            <a:ext cx="15319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14600" y="5345668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0.2                     0.4                     0.6                    0.8                    1.0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8149491" y="5345668"/>
            <a:ext cx="15319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9200" y="4507468"/>
            <a:ext cx="152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19200" y="3745468"/>
            <a:ext cx="152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19200" y="2983468"/>
            <a:ext cx="152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19200" y="2221468"/>
            <a:ext cx="152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2221468"/>
            <a:ext cx="152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9200" y="1459468"/>
            <a:ext cx="152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8200" y="42788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8200" y="35168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27548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8200" y="19928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38200" y="12308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BRAM Output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5562600"/>
            <a:ext cx="601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Risk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245627" y="3088063"/>
            <a:ext cx="937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Benefit</a:t>
            </a:r>
            <a:endParaRPr lang="en-US" sz="2000" dirty="0"/>
          </a:p>
        </p:txBody>
      </p:sp>
      <p:sp>
        <p:nvSpPr>
          <p:cNvPr id="38" name="Oval 37"/>
          <p:cNvSpPr/>
          <p:nvPr/>
        </p:nvSpPr>
        <p:spPr>
          <a:xfrm>
            <a:off x="3782290" y="3124200"/>
            <a:ext cx="304800" cy="304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09800" y="43434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1" idx="6"/>
          </p:cNvCxnSpPr>
          <p:nvPr/>
        </p:nvCxnSpPr>
        <p:spPr>
          <a:xfrm>
            <a:off x="2514600" y="4495800"/>
            <a:ext cx="14478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3466702" y="3923903"/>
            <a:ext cx="990600" cy="79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191000" y="3496270"/>
            <a:ext cx="35148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 increase in risk implied by </a:t>
            </a:r>
          </a:p>
          <a:p>
            <a:r>
              <a:rPr lang="en-US" dirty="0" smtClean="0"/>
              <a:t>active therapy over control justified</a:t>
            </a:r>
          </a:p>
          <a:p>
            <a:r>
              <a:rPr lang="en-US" dirty="0" smtClean="0"/>
              <a:t>in view of the anticipated benefit?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962400" y="2895600"/>
            <a:ext cx="76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Active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6000" y="4038600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8" grpId="0"/>
      <p:bldP spid="5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In Practice…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Each DMC member</a:t>
            </a:r>
          </a:p>
          <a:p>
            <a:pPr lvl="1"/>
            <a:r>
              <a:rPr lang="en-US" sz="2400" dirty="0" smtClean="0"/>
              <a:t>assigns own scores </a:t>
            </a:r>
            <a:r>
              <a:rPr lang="en-US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ideally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a range based on uncertainty given data collected!)</a:t>
            </a:r>
          </a:p>
          <a:p>
            <a:pPr lvl="1"/>
            <a:r>
              <a:rPr lang="en-US" sz="2400" dirty="0" smtClean="0"/>
              <a:t>assigns own weights?</a:t>
            </a:r>
          </a:p>
          <a:p>
            <a:pPr lvl="1"/>
            <a:r>
              <a:rPr lang="en-US" sz="2400" dirty="0" smtClean="0"/>
              <a:t>evaluates active therapy and control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Resampling</a:t>
            </a:r>
            <a:r>
              <a:rPr lang="en-US" sz="2400" dirty="0" smtClean="0"/>
              <a:t> from distribution of weights and scores observed across DMC members allows a reflection of the uncertainty in the benefit/risk assessment – generates an BR “cloud”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454" y="304800"/>
            <a:ext cx="8354546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1676400" y="1154668"/>
            <a:ext cx="1919359" cy="674132"/>
            <a:chOff x="1676400" y="1154668"/>
            <a:chExt cx="1919359" cy="674132"/>
          </a:xfrm>
        </p:grpSpPr>
        <p:sp>
          <p:nvSpPr>
            <p:cNvPr id="4" name="Oval 3"/>
            <p:cNvSpPr/>
            <p:nvPr/>
          </p:nvSpPr>
          <p:spPr>
            <a:xfrm>
              <a:off x="1676400" y="12192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676400" y="1524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8800" y="1154668"/>
              <a:ext cx="1766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Active treatment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28800" y="1459468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Placebo</a:t>
              </a:r>
              <a:endParaRPr lang="en-US" dirty="0"/>
            </a:p>
          </p:txBody>
        </p:sp>
      </p:grpSp>
      <p:sp>
        <p:nvSpPr>
          <p:cNvPr id="8" name="Right Arrow 7"/>
          <p:cNvSpPr/>
          <p:nvPr/>
        </p:nvSpPr>
        <p:spPr>
          <a:xfrm>
            <a:off x="4203192" y="4724400"/>
            <a:ext cx="1740408" cy="304800"/>
          </a:xfrm>
          <a:prstGeom prst="rightArrow">
            <a:avLst/>
          </a:prstGeom>
          <a:solidFill>
            <a:srgbClr val="D3C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02772" y="4572000"/>
            <a:ext cx="2586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 study due to futility/</a:t>
            </a:r>
          </a:p>
          <a:p>
            <a:r>
              <a:rPr lang="en-US" dirty="0" smtClean="0"/>
              <a:t>safety concerns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2711196" y="3549396"/>
            <a:ext cx="1740408" cy="304800"/>
          </a:xfrm>
          <a:prstGeom prst="rightArrow">
            <a:avLst/>
          </a:prstGeom>
          <a:solidFill>
            <a:srgbClr val="D3C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71446" y="2477869"/>
            <a:ext cx="10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Continue</a:t>
            </a:r>
          </a:p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9206018">
            <a:off x="3850846" y="3875506"/>
            <a:ext cx="1740408" cy="304800"/>
          </a:xfrm>
          <a:prstGeom prst="rightArrow">
            <a:avLst/>
          </a:prstGeom>
          <a:solidFill>
            <a:srgbClr val="D3C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2743200"/>
            <a:ext cx="2193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 benefit/risk</a:t>
            </a:r>
          </a:p>
          <a:p>
            <a:r>
              <a:rPr lang="en-US" dirty="0" smtClean="0"/>
              <a:t>trade-off acceptable?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454" y="304800"/>
            <a:ext cx="8354546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"/>
          <p:cNvGrpSpPr/>
          <p:nvPr/>
        </p:nvGrpSpPr>
        <p:grpSpPr>
          <a:xfrm>
            <a:off x="6767441" y="914400"/>
            <a:ext cx="1919359" cy="674132"/>
            <a:chOff x="1676400" y="1154668"/>
            <a:chExt cx="1919359" cy="674132"/>
          </a:xfrm>
        </p:grpSpPr>
        <p:sp>
          <p:nvSpPr>
            <p:cNvPr id="4" name="Oval 3"/>
            <p:cNvSpPr/>
            <p:nvPr/>
          </p:nvSpPr>
          <p:spPr>
            <a:xfrm>
              <a:off x="1676400" y="1219200"/>
              <a:ext cx="152400" cy="152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676400" y="1524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8800" y="1154668"/>
              <a:ext cx="1766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Active treatment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28800" y="1459468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Placebo</a:t>
              </a:r>
              <a:endParaRPr lang="en-US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3886200" y="1752600"/>
            <a:ext cx="3810000" cy="2819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3913910"/>
            <a:ext cx="2743200" cy="1600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3000" y="9144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Benefit/risk trade-off acceptable?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DMC members may not all agree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May put DMC Chair in a difficult position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Could involve sponsor in making</a:t>
            </a:r>
            <a:r>
              <a:rPr lang="en-US" dirty="0"/>
              <a:t> </a:t>
            </a:r>
            <a:r>
              <a:rPr lang="en-US" dirty="0" smtClean="0"/>
              <a:t>decision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Need not </a:t>
            </a:r>
            <a:r>
              <a:rPr lang="en-US" dirty="0" err="1" smtClean="0"/>
              <a:t>unblind</a:t>
            </a:r>
            <a:r>
              <a:rPr lang="en-US" dirty="0" smtClean="0"/>
              <a:t> sponsor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22714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897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4</a:t>
            </a:r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5</a:t>
            </a:r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7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1</a:t>
            </a:r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0802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6600" y="4836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4756" y="259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2</a:t>
            </a:r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3314" y="3352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3</a:t>
            </a:r>
            <a:endParaRPr lang="en-US" dirty="0">
              <a:solidFill>
                <a:srgbClr val="0066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08034" y="4879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1143794"/>
            <a:ext cx="3886200" cy="2590006"/>
            <a:chOff x="457200" y="1143794"/>
            <a:chExt cx="3886200" cy="2590006"/>
          </a:xfrm>
        </p:grpSpPr>
        <p:grpSp>
          <p:nvGrpSpPr>
            <p:cNvPr id="3" name="Group 11"/>
            <p:cNvGrpSpPr/>
            <p:nvPr/>
          </p:nvGrpSpPr>
          <p:grpSpPr>
            <a:xfrm>
              <a:off x="762000" y="1143794"/>
              <a:ext cx="3581400" cy="2285206"/>
              <a:chOff x="762000" y="1143794"/>
              <a:chExt cx="3581400" cy="2285206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-380206" y="2286000"/>
                <a:ext cx="22852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427412"/>
                <a:ext cx="3581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 rot="16200000">
              <a:off x="233677" y="1952523"/>
              <a:ext cx="7856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Benefit</a:t>
              </a:r>
              <a:endParaRPr lang="en-US" sz="1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02912" y="3395246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Risk</a:t>
              </a:r>
              <a:endParaRPr lang="en-U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1143000"/>
            <a:ext cx="3886200" cy="2590006"/>
            <a:chOff x="457200" y="1143794"/>
            <a:chExt cx="3886200" cy="2590006"/>
          </a:xfrm>
        </p:grpSpPr>
        <p:grpSp>
          <p:nvGrpSpPr>
            <p:cNvPr id="15" name="Group 11"/>
            <p:cNvGrpSpPr/>
            <p:nvPr/>
          </p:nvGrpSpPr>
          <p:grpSpPr>
            <a:xfrm>
              <a:off x="762000" y="1143794"/>
              <a:ext cx="3581400" cy="2285206"/>
              <a:chOff x="762000" y="1143794"/>
              <a:chExt cx="3581400" cy="228520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-380206" y="2286000"/>
                <a:ext cx="22852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000" y="3427412"/>
                <a:ext cx="3581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 rot="16200000">
              <a:off x="233677" y="1952523"/>
              <a:ext cx="7856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Benefit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02912" y="3395246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Risk</a:t>
              </a:r>
              <a:endParaRPr lang="en-US" sz="16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" y="4039394"/>
            <a:ext cx="3886200" cy="2590006"/>
            <a:chOff x="457200" y="1143794"/>
            <a:chExt cx="3886200" cy="2590006"/>
          </a:xfrm>
        </p:grpSpPr>
        <p:grpSp>
          <p:nvGrpSpPr>
            <p:cNvPr id="21" name="Group 11"/>
            <p:cNvGrpSpPr/>
            <p:nvPr/>
          </p:nvGrpSpPr>
          <p:grpSpPr>
            <a:xfrm>
              <a:off x="762000" y="1143794"/>
              <a:ext cx="3581400" cy="2285206"/>
              <a:chOff x="762000" y="1143794"/>
              <a:chExt cx="3581400" cy="228520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>
                <a:off x="-380206" y="2286000"/>
                <a:ext cx="22852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62000" y="3427412"/>
                <a:ext cx="3581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 rot="16200000">
              <a:off x="233677" y="1952523"/>
              <a:ext cx="7856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Benefit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02912" y="3395246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Risk</a:t>
              </a:r>
              <a:endParaRPr lang="en-US" sz="16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09600" y="314980"/>
            <a:ext cx="7467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Benefit Risk Archetypes               </a:t>
            </a:r>
            <a:r>
              <a:rPr lang="en-US" sz="2000" dirty="0" smtClean="0"/>
              <a:t>Control                     Active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6629400" y="457200"/>
            <a:ext cx="533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95400" y="26670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648200" y="4572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295400" y="1524000"/>
            <a:ext cx="533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09800" y="1219200"/>
            <a:ext cx="2270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Promising </a:t>
            </a:r>
            <a:r>
              <a:rPr lang="en-US" dirty="0" smtClean="0"/>
              <a:t>Treatment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Fully Aligned DMC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81800" y="1238071"/>
            <a:ext cx="23234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 Promising </a:t>
            </a:r>
            <a:r>
              <a:rPr lang="en-US" dirty="0" smtClean="0"/>
              <a:t>Treatment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en-US" dirty="0" smtClean="0"/>
              <a:t>arying </a:t>
            </a:r>
            <a:r>
              <a:rPr lang="en-US" dirty="0" smtClean="0"/>
              <a:t>positions </a:t>
            </a:r>
            <a:r>
              <a:rPr lang="en-US" dirty="0" smtClean="0"/>
              <a:t>on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B/R assessment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among DMC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257800" y="2133600"/>
            <a:ext cx="1600200" cy="1143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257800" y="1295400"/>
            <a:ext cx="1600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295400" y="55626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590800" y="4495800"/>
            <a:ext cx="533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083475" y="4992469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Difficult decision!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Fully Aligned DMC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Involve sponsor?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74275" y="4039394"/>
            <a:ext cx="3886200" cy="2590006"/>
            <a:chOff x="457200" y="1143794"/>
            <a:chExt cx="3886200" cy="2590006"/>
          </a:xfrm>
        </p:grpSpPr>
        <p:grpSp>
          <p:nvGrpSpPr>
            <p:cNvPr id="45" name="Group 11"/>
            <p:cNvGrpSpPr/>
            <p:nvPr/>
          </p:nvGrpSpPr>
          <p:grpSpPr>
            <a:xfrm>
              <a:off x="762000" y="1143794"/>
              <a:ext cx="3581400" cy="2285206"/>
              <a:chOff x="762000" y="1143794"/>
              <a:chExt cx="3581400" cy="2285206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5400000">
                <a:off x="-380206" y="2286000"/>
                <a:ext cx="2285206" cy="7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62000" y="3427412"/>
                <a:ext cx="35814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 rot="16200000">
              <a:off x="233677" y="1952523"/>
              <a:ext cx="7856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Benefit</a:t>
              </a:r>
              <a:endParaRPr lang="en-US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02912" y="3395246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Risk</a:t>
              </a:r>
              <a:endParaRPr lang="en-US" sz="1600" dirty="0"/>
            </a:p>
          </p:txBody>
        </p:sp>
      </p:grpSp>
      <p:sp>
        <p:nvSpPr>
          <p:cNvPr id="50" name="Oval 49"/>
          <p:cNvSpPr/>
          <p:nvPr/>
        </p:nvSpPr>
        <p:spPr>
          <a:xfrm>
            <a:off x="5283875" y="4800600"/>
            <a:ext cx="1905000" cy="1295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122075" y="4191000"/>
            <a:ext cx="19050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553200" y="3724870"/>
            <a:ext cx="2521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More Difficult </a:t>
            </a:r>
            <a:r>
              <a:rPr lang="en-US" dirty="0" smtClean="0"/>
              <a:t>decision!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DMC not aligned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Involve sponsor?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6" grpId="0" animBg="1"/>
      <p:bldP spid="40" grpId="0" animBg="1"/>
      <p:bldP spid="41" grpId="0" animBg="1"/>
      <p:bldP spid="42" grpId="0"/>
      <p:bldP spid="50" grpId="0" animBg="1"/>
      <p:bldP spid="51" grpId="0" animBg="1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Some Thoughts…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Could this kind of tool be useful in helping a DMC form a recommendation (say, in the face of disagreement) even if the BRAM output is </a:t>
            </a:r>
            <a:r>
              <a:rPr lang="en-US" sz="2400" i="1" dirty="0" smtClean="0"/>
              <a:t>not</a:t>
            </a:r>
            <a:r>
              <a:rPr lang="en-US" sz="2400" dirty="0" smtClean="0"/>
              <a:t> shared with the sponsor?</a:t>
            </a:r>
          </a:p>
          <a:p>
            <a:r>
              <a:rPr lang="en-US" sz="2400" dirty="0" smtClean="0"/>
              <a:t>In cases where the assessment is shared with the sponsor, should the links between the individual DMC members’ assessment of control and active therapy be revealed?</a:t>
            </a:r>
          </a:p>
          <a:p>
            <a:pPr lvl="1"/>
            <a:r>
              <a:rPr lang="en-US" sz="2000" dirty="0" smtClean="0"/>
              <a:t>Shows extent to which DMC members consistently rate high or low, regardless of therapy group</a:t>
            </a:r>
          </a:p>
          <a:p>
            <a:pPr lvl="1"/>
            <a:r>
              <a:rPr lang="en-US" sz="2000" dirty="0" smtClean="0"/>
              <a:t>W</a:t>
            </a:r>
            <a:r>
              <a:rPr lang="en-US" sz="2000" dirty="0" smtClean="0"/>
              <a:t>ould highlight variation among DMC members’ assessments of the </a:t>
            </a:r>
            <a:r>
              <a:rPr lang="en-US" sz="2000" dirty="0" smtClean="0"/>
              <a:t>relative difference between active therapy and control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Reducing this to Practice…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 the DMC Organizational Meeting</a:t>
            </a:r>
          </a:p>
          <a:p>
            <a:pPr lvl="1"/>
            <a:r>
              <a:rPr lang="en-US" sz="2000" dirty="0" smtClean="0"/>
              <a:t>Sponsor discusses BRAM structure with DMC – the attributes, including scoring protocols which objectively transform observed data to the unit interval</a:t>
            </a:r>
          </a:p>
          <a:p>
            <a:pPr lvl="1"/>
            <a:r>
              <a:rPr lang="en-US" sz="2000" dirty="0" smtClean="0"/>
              <a:t>Sponsor shares weights of the study team</a:t>
            </a:r>
          </a:p>
          <a:p>
            <a:pPr lvl="1"/>
            <a:r>
              <a:rPr lang="en-US" sz="2000" dirty="0" smtClean="0"/>
              <a:t>Sponsor discusses scenarios highlighting changes in benefit/risk scores with which the team would be comfortable or uncomfortable</a:t>
            </a:r>
          </a:p>
          <a:p>
            <a:pPr lvl="1"/>
            <a:r>
              <a:rPr lang="en-US" sz="2000" dirty="0" smtClean="0"/>
              <a:t>Agreement reached on how to incorporate new findings (e.g. unexpected side effect)</a:t>
            </a:r>
          </a:p>
          <a:p>
            <a:r>
              <a:rPr lang="en-US" sz="2400" dirty="0" smtClean="0"/>
              <a:t>BRAM structure and intended use captured in DMC Charter</a:t>
            </a:r>
          </a:p>
          <a:p>
            <a:r>
              <a:rPr lang="en-US" sz="2400" dirty="0" smtClean="0"/>
              <a:t>BRAM structure should not be altered by DMC during the conduct of the study</a:t>
            </a:r>
          </a:p>
          <a:p>
            <a:pPr lvl="1"/>
            <a:r>
              <a:rPr lang="en-US" sz="2000" dirty="0" smtClean="0"/>
              <a:t>With exception of incorporating new findings – agreed upon process to be followed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3124200"/>
            <a:ext cx="7772400" cy="685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Reducing this to Practice…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DMC statistician brings BRAM evaluation tool to meetings – responsible for collecting scores and producing model output in real time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Ultimately, we need</a:t>
            </a:r>
          </a:p>
          <a:p>
            <a:r>
              <a:rPr lang="en-US" sz="2400" dirty="0" smtClean="0"/>
              <a:t>DMC and sponsor to be comfortable with this approach</a:t>
            </a:r>
          </a:p>
          <a:p>
            <a:r>
              <a:rPr lang="en-US" sz="2400" dirty="0" smtClean="0"/>
              <a:t>Input from regulators</a:t>
            </a:r>
          </a:p>
          <a:p>
            <a:r>
              <a:rPr lang="en-US" sz="2400" dirty="0" smtClean="0"/>
              <a:t>Pilot the model…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1148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Picture the Following Scenario…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DMC of a landmark Phase 3 clinical trial meets to review accumulating data of the study, just past the half-way point</a:t>
            </a:r>
          </a:p>
          <a:p>
            <a:pPr lvl="1"/>
            <a:r>
              <a:rPr lang="en-US" sz="2600" dirty="0" smtClean="0"/>
              <a:t>Committee agrees that emerging benefit looks real and promising</a:t>
            </a:r>
          </a:p>
          <a:p>
            <a:pPr lvl="1"/>
            <a:r>
              <a:rPr lang="en-US" sz="2600" dirty="0" smtClean="0"/>
              <a:t>Risk profile of the compound is more severe than expected</a:t>
            </a:r>
          </a:p>
          <a:p>
            <a:pPr lvl="1"/>
            <a:r>
              <a:rPr lang="en-US" sz="2600" dirty="0" smtClean="0"/>
              <a:t>DMC reviews ICD and DMC Charter to determine what degree of risk tolerance was specified and concludes that it is not unethical to continue trial; no additional guidance specified</a:t>
            </a:r>
          </a:p>
          <a:p>
            <a:pPr lvl="1"/>
            <a:r>
              <a:rPr lang="en-US" sz="2600" dirty="0" smtClean="0"/>
              <a:t>DMC believes the study could continue, but does not know whether sponsor would agree</a:t>
            </a:r>
          </a:p>
          <a:p>
            <a:endParaRPr lang="en-US" sz="1000" dirty="0" smtClean="0"/>
          </a:p>
          <a:p>
            <a:r>
              <a:rPr lang="en-US" sz="3100" dirty="0" smtClean="0"/>
              <a:t>The committee’s deliberations are stalled in absence of knowing how sponsor would assess benefit-risk balance</a:t>
            </a:r>
          </a:p>
          <a:p>
            <a:endParaRPr lang="en-US" sz="1000" dirty="0" smtClean="0"/>
          </a:p>
          <a:p>
            <a:r>
              <a:rPr lang="en-US" sz="3100" dirty="0" smtClean="0">
                <a:solidFill>
                  <a:srgbClr val="FF0000"/>
                </a:solidFill>
              </a:rPr>
              <a:t>Is there a way of communicating emerging benefit-risk balance to the sponsor without </a:t>
            </a:r>
            <a:r>
              <a:rPr lang="en-US" sz="3100" dirty="0" err="1" smtClean="0">
                <a:solidFill>
                  <a:srgbClr val="FF0000"/>
                </a:solidFill>
              </a:rPr>
              <a:t>unblinding</a:t>
            </a:r>
            <a:r>
              <a:rPr lang="en-US" sz="3100" dirty="0" smtClean="0">
                <a:solidFill>
                  <a:srgbClr val="FF0000"/>
                </a:solidFill>
              </a:rPr>
              <a:t> study results?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The Dilemma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Independent DMCs are intentionally engaged for pivotal trials to monitor patient safety, allowing sponsor to remain blinded to data</a:t>
            </a:r>
          </a:p>
          <a:p>
            <a:r>
              <a:rPr lang="en-US" sz="2400" dirty="0" smtClean="0"/>
              <a:t>DMC makes </a:t>
            </a:r>
            <a:r>
              <a:rPr lang="en-US" sz="2400" dirty="0" smtClean="0">
                <a:solidFill>
                  <a:srgbClr val="FF0000"/>
                </a:solidFill>
              </a:rPr>
              <a:t>recommendations</a:t>
            </a:r>
            <a:r>
              <a:rPr lang="en-US" sz="2400" dirty="0" smtClean="0"/>
              <a:t> based on emerging data, but…</a:t>
            </a:r>
          </a:p>
          <a:p>
            <a:r>
              <a:rPr lang="en-US" sz="2400" dirty="0" smtClean="0"/>
              <a:t>Sponsor called to make </a:t>
            </a:r>
            <a:r>
              <a:rPr lang="en-US" sz="2400" dirty="0" smtClean="0">
                <a:solidFill>
                  <a:srgbClr val="FF0000"/>
                </a:solidFill>
              </a:rPr>
              <a:t>decisions</a:t>
            </a:r>
            <a:r>
              <a:rPr lang="en-US" sz="2400" dirty="0" smtClean="0"/>
              <a:t> without recourse to these data 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i="1" dirty="0" smtClean="0"/>
              <a:t>Is such decision making always feasible?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05800" cy="274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Requirements for a Resolution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times a sponsor should be informed of certain key features of the emerging trial data (beyond a terse DMC recommendation) in order to make a good decision concerning the continuing conduct of the study</a:t>
            </a:r>
          </a:p>
          <a:p>
            <a:endParaRPr lang="en-US" sz="800" dirty="0" smtClean="0"/>
          </a:p>
          <a:p>
            <a:r>
              <a:rPr lang="en-US" sz="2400" dirty="0" smtClean="0"/>
              <a:t>The information conveyed may not reveal any specifics about trial endpoints or other study measurements, so as to protect study blinding</a:t>
            </a:r>
          </a:p>
          <a:p>
            <a:endParaRPr lang="en-US" sz="800" dirty="0" smtClean="0"/>
          </a:p>
          <a:p>
            <a:r>
              <a:rPr lang="en-US" sz="2400" dirty="0" smtClean="0"/>
              <a:t>The information conveyed should allow an assessment of whether emerging risks for patients are tolerable in view of accruing benefits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A Benefit-Risk Assessment Model (BRAM)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Consider application of a multi-attribute model for evaluating  benefit-risk profiles (</a:t>
            </a:r>
            <a:r>
              <a:rPr lang="en-US" sz="2400" dirty="0" err="1" smtClean="0"/>
              <a:t>Felli</a:t>
            </a:r>
            <a:r>
              <a:rPr lang="en-US" sz="2400" dirty="0" smtClean="0"/>
              <a:t>, Noel &amp; </a:t>
            </a:r>
            <a:r>
              <a:rPr lang="en-US" sz="2400" dirty="0" err="1" smtClean="0"/>
              <a:t>Cavazzoni</a:t>
            </a:r>
            <a:r>
              <a:rPr lang="en-US" sz="2400" dirty="0" smtClean="0"/>
              <a:t>, </a:t>
            </a:r>
            <a:r>
              <a:rPr lang="en-US" sz="2400" i="1" dirty="0" smtClean="0"/>
              <a:t>Medical Decision Making</a:t>
            </a:r>
            <a:r>
              <a:rPr lang="en-US" sz="2400" dirty="0" smtClean="0"/>
              <a:t>, 2009)</a:t>
            </a:r>
          </a:p>
          <a:p>
            <a:endParaRPr lang="en-US" sz="800" dirty="0" smtClean="0"/>
          </a:p>
          <a:p>
            <a:r>
              <a:rPr lang="en-US" sz="2400" dirty="0" smtClean="0"/>
              <a:t>BRAM graphically presents contextual beliefs about benefits and risks in a framework conducive to focused discussion</a:t>
            </a:r>
          </a:p>
          <a:p>
            <a:endParaRPr lang="en-US" sz="800" dirty="0" smtClean="0"/>
          </a:p>
          <a:p>
            <a:r>
              <a:rPr lang="en-US" sz="2400" dirty="0" smtClean="0"/>
              <a:t>Requires definition of an analytic frame</a:t>
            </a:r>
          </a:p>
          <a:p>
            <a:pPr lvl="1"/>
            <a:r>
              <a:rPr lang="en-US" sz="2000" dirty="0" smtClean="0"/>
              <a:t>Disease State = Disease being studied by the trial in question</a:t>
            </a:r>
          </a:p>
          <a:p>
            <a:pPr lvl="1"/>
            <a:r>
              <a:rPr lang="en-US" sz="2000" dirty="0" smtClean="0"/>
              <a:t>Population of Interest = Study participants</a:t>
            </a:r>
          </a:p>
          <a:p>
            <a:pPr lvl="1"/>
            <a:r>
              <a:rPr lang="en-US" sz="2000" dirty="0" smtClean="0"/>
              <a:t>Perspective for Assessments and Tradeoffs = DMC, focused on patient safety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Model Structure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891397" y="7620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V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24797" y="1066800"/>
            <a:ext cx="1676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4997" y="1066800"/>
            <a:ext cx="1676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48297" y="1333500"/>
            <a:ext cx="533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835291" y="1332706"/>
            <a:ext cx="533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152400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Risk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91267" y="1524000"/>
            <a:ext cx="1086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Benefit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14897" y="2704306"/>
            <a:ext cx="1600994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06191" y="4266406"/>
            <a:ext cx="1219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15791" y="20566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4000" y="1824335"/>
            <a:ext cx="826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Safety</a:t>
            </a: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1443596" y="2514599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5391" y="23614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65145" y="2190690"/>
            <a:ext cx="1993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Safety Measure 1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053197" y="2667000"/>
            <a:ext cx="2068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Safety Measure </a:t>
            </a:r>
            <a:r>
              <a:rPr lang="en-US" sz="2000" i="1" dirty="0" err="1" smtClean="0"/>
              <a:t>n</a:t>
            </a:r>
            <a:r>
              <a:rPr lang="en-US" i="1" baseline="-25000" dirty="0" err="1" smtClean="0"/>
              <a:t>S</a:t>
            </a:r>
            <a:endParaRPr lang="en-US" sz="2000" i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824597" y="28948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14997" y="35044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9797" y="3276600"/>
            <a:ext cx="1331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Tolerability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>
          <a:xfrm rot="16200000" flipH="1">
            <a:off x="1439393" y="3966864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821188" y="38136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60942" y="3642955"/>
            <a:ext cx="2498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Tolerability Measure 1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048994" y="4119265"/>
            <a:ext cx="264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Tolerability Measure </a:t>
            </a:r>
            <a:r>
              <a:rPr lang="en-US" sz="2000" i="1" dirty="0" err="1" smtClean="0"/>
              <a:t>n</a:t>
            </a:r>
            <a:r>
              <a:rPr lang="en-US" i="1" baseline="-25000" dirty="0" err="1" smtClean="0"/>
              <a:t>T</a:t>
            </a:r>
            <a:endParaRPr lang="en-US" sz="2000" i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820394" y="43470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14997" y="4876006"/>
            <a:ext cx="304006" cy="79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19797" y="4648200"/>
            <a:ext cx="16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Improper Use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5197" y="2438400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15197" y="389786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3641000" y="3392338"/>
            <a:ext cx="2968129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25461" y="20610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33670" y="1828800"/>
            <a:ext cx="97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Efficacy</a:t>
            </a:r>
            <a:endParaRPr lang="en-US" sz="2000" dirty="0"/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5353266" y="2519064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35061" y="23658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974815" y="2195155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Efficacy Measure 1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962867" y="2671465"/>
            <a:ext cx="2282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Efficacy Measure </a:t>
            </a:r>
            <a:r>
              <a:rPr lang="en-US" sz="2000" i="1" dirty="0" err="1" smtClean="0"/>
              <a:t>n</a:t>
            </a:r>
            <a:r>
              <a:rPr lang="en-US" i="1" baseline="-25000" dirty="0" err="1" smtClean="0"/>
              <a:t>E</a:t>
            </a:r>
            <a:endParaRPr lang="en-US" sz="2000" i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5734267" y="28992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124667" y="35088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29467" y="3281065"/>
            <a:ext cx="1299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Life Effects</a:t>
            </a:r>
            <a:endParaRPr lang="en-US" sz="2000" dirty="0"/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5349063" y="3971329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30858" y="381813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970612" y="3647420"/>
            <a:ext cx="1386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Life Effect 1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5958664" y="4123730"/>
            <a:ext cx="1451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Life Effect </a:t>
            </a:r>
            <a:r>
              <a:rPr lang="en-US" sz="2000" i="1" dirty="0" err="1" smtClean="0"/>
              <a:t>n</a:t>
            </a:r>
            <a:r>
              <a:rPr lang="en-US" i="1" baseline="-25000" dirty="0" err="1" smtClean="0"/>
              <a:t>L</a:t>
            </a:r>
            <a:endParaRPr lang="en-US" sz="2000" i="1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5730064" y="435153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29467" y="4652665"/>
            <a:ext cx="1521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Convenience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724867" y="2442865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724867" y="3902333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105400" y="48760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796" y="52570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4959929" y="5708075"/>
            <a:ext cx="1524001" cy="13853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77670" y="5010090"/>
            <a:ext cx="2873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Treatment Administration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971310" y="5314890"/>
            <a:ext cx="2083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Treatment Burden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5979441" y="5619690"/>
            <a:ext cx="1355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Monitoring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5971310" y="5924490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Acquisition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5971310" y="6229290"/>
            <a:ext cx="976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Storage</a:t>
            </a:r>
            <a:endParaRPr lang="en-US" sz="2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5715000" y="55618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715000" y="58666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15000" y="61714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715000" y="64762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867400" y="2438400"/>
            <a:ext cx="2362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867400" y="2667000"/>
            <a:ext cx="2362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705600" y="2983468"/>
            <a:ext cx="2092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Assessed with other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efficacy measures…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943600" y="3657600"/>
            <a:ext cx="15240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5943600" y="5029200"/>
            <a:ext cx="2895600" cy="1600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725225" y="5678269"/>
            <a:ext cx="1989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Along with other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Benefit attributes…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1981200" y="2209800"/>
            <a:ext cx="21336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981200" y="3657600"/>
            <a:ext cx="26670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048000" y="4572000"/>
            <a:ext cx="2062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In the context of key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safety and other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Risk measures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5867400" y="1828800"/>
            <a:ext cx="2640873" cy="762000"/>
            <a:chOff x="5867400" y="1828800"/>
            <a:chExt cx="2640873" cy="762000"/>
          </a:xfrm>
        </p:grpSpPr>
        <p:sp>
          <p:nvSpPr>
            <p:cNvPr id="88" name="Oval 87"/>
            <p:cNvSpPr/>
            <p:nvPr/>
          </p:nvSpPr>
          <p:spPr>
            <a:xfrm>
              <a:off x="5867400" y="2209800"/>
              <a:ext cx="23622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05600" y="1828800"/>
              <a:ext cx="18026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Primary endpoint</a:t>
              </a:r>
            </a:p>
          </p:txBody>
        </p:sp>
      </p:grp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/>
      <p:bldP spid="82" grpId="0" animBg="1"/>
      <p:bldP spid="83" grpId="0" animBg="1"/>
      <p:bldP spid="84" grpId="0"/>
      <p:bldP spid="85" grpId="0" animBg="1"/>
      <p:bldP spid="86" grpId="0" animBg="1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Evaluation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Weights are chosen</a:t>
            </a:r>
          </a:p>
          <a:p>
            <a:pPr lvl="1"/>
            <a:r>
              <a:rPr lang="en-US" sz="2000" dirty="0" smtClean="0"/>
              <a:t>to reflect relative importance of each benefit and risk attribute (sum to 1 within each dimension)</a:t>
            </a:r>
          </a:p>
          <a:p>
            <a:pPr lvl="1"/>
            <a:r>
              <a:rPr lang="en-US" sz="2000" dirty="0" smtClean="0"/>
              <a:t>to reflect relative importance of each measure </a:t>
            </a:r>
            <a:r>
              <a:rPr lang="en-US" sz="2000" i="1" dirty="0" smtClean="0"/>
              <a:t>within</a:t>
            </a:r>
            <a:r>
              <a:rPr lang="en-US" sz="2000" dirty="0" smtClean="0"/>
              <a:t> an attribute (sum to 1 within each attribute)</a:t>
            </a:r>
          </a:p>
          <a:p>
            <a:endParaRPr lang="en-US" sz="800" dirty="0" smtClean="0"/>
          </a:p>
          <a:p>
            <a:r>
              <a:rPr lang="en-US" sz="2400" dirty="0" smtClean="0"/>
              <a:t>Attributes are scored, based on accumulating interim data</a:t>
            </a:r>
          </a:p>
          <a:p>
            <a:pPr lvl="1"/>
            <a:r>
              <a:rPr lang="en-US" sz="2000" dirty="0" smtClean="0"/>
              <a:t>Normalized to lie between 0 and 1</a:t>
            </a:r>
          </a:p>
          <a:p>
            <a:pPr lvl="1"/>
            <a:r>
              <a:rPr lang="en-US" sz="2000" dirty="0" smtClean="0"/>
              <a:t>Convention: more advantageous benefit and more detrimental risk ratings correspond to higher values (i.e. would like to see benefit scores as close to 1 and risk scores as close to 0 as possible)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Evaluation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Aggregate scores are computed</a:t>
            </a:r>
          </a:p>
          <a:p>
            <a:pPr lvl="1"/>
            <a:r>
              <a:rPr lang="en-US" sz="2000" dirty="0" smtClean="0"/>
              <a:t>for the 2 risk and 3 benefit attributes (weighted averages of the measures within the various attributes)</a:t>
            </a:r>
          </a:p>
          <a:p>
            <a:pPr lvl="1"/>
            <a:r>
              <a:rPr lang="en-US" sz="2000" dirty="0" smtClean="0"/>
              <a:t>for the overall benefit and risk dimensions of the model (weighted averages of the various attributes)</a:t>
            </a:r>
          </a:p>
          <a:p>
            <a:endParaRPr lang="en-US" sz="800" dirty="0" smtClean="0"/>
          </a:p>
          <a:p>
            <a:r>
              <a:rPr lang="en-US" sz="2400" dirty="0" smtClean="0"/>
              <a:t>Result is a “generic” (x, y) pair depicting a position on a benefit (y) – risk (x) plane</a:t>
            </a:r>
            <a:r>
              <a:rPr lang="en-US" sz="2400" i="1" dirty="0" smtClean="0"/>
              <a:t> P </a:t>
            </a:r>
            <a:r>
              <a:rPr lang="en-US" sz="2400" dirty="0" smtClean="0"/>
              <a:t>= [0,1]x[0,1]</a:t>
            </a:r>
          </a:p>
          <a:p>
            <a:endParaRPr lang="en-US" sz="800" dirty="0" smtClean="0"/>
          </a:p>
          <a:p>
            <a:r>
              <a:rPr lang="en-US" sz="2400" dirty="0" smtClean="0"/>
              <a:t>Of interest is the position of the evaluation of the experimental therapy </a:t>
            </a:r>
            <a:r>
              <a:rPr lang="en-US" sz="2400" i="1" dirty="0" smtClean="0"/>
              <a:t>relative</a:t>
            </a:r>
            <a:r>
              <a:rPr lang="en-US" sz="2400" dirty="0" smtClean="0"/>
              <a:t> to control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Model Structure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891397" y="7620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V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424797" y="1066800"/>
            <a:ext cx="1676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4997" y="1066800"/>
            <a:ext cx="1676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48297" y="1333500"/>
            <a:ext cx="533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835291" y="1332706"/>
            <a:ext cx="5334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152400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Risk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91267" y="1524000"/>
            <a:ext cx="1086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Benefit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14897" y="2704306"/>
            <a:ext cx="1600994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06191" y="4266406"/>
            <a:ext cx="1219200" cy="158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15791" y="20566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4000" y="1824335"/>
            <a:ext cx="826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Safety</a:t>
            </a:r>
            <a:endParaRPr lang="en-US" sz="2000" dirty="0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1443596" y="2514599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5391" y="23614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06951" y="2190690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99"/>
                </a:solidFill>
              </a:rPr>
              <a:t>Score 1</a:t>
            </a:r>
            <a:endParaRPr lang="en-US" sz="2000" dirty="0">
              <a:solidFill>
                <a:srgbClr val="CC00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95003" y="2667000"/>
            <a:ext cx="10175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99"/>
                </a:solidFill>
              </a:rPr>
              <a:t>Score </a:t>
            </a:r>
            <a:r>
              <a:rPr lang="en-US" sz="2000" i="1" dirty="0" err="1" smtClean="0">
                <a:solidFill>
                  <a:srgbClr val="CC0099"/>
                </a:solidFill>
              </a:rPr>
              <a:t>n</a:t>
            </a:r>
            <a:r>
              <a:rPr lang="en-US" i="1" baseline="-25000" dirty="0" err="1" smtClean="0">
                <a:solidFill>
                  <a:srgbClr val="CC0099"/>
                </a:solidFill>
              </a:rPr>
              <a:t>S</a:t>
            </a:r>
            <a:endParaRPr lang="en-US" sz="2000" i="1" dirty="0">
              <a:solidFill>
                <a:srgbClr val="CC0099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824597" y="28948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14997" y="35044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19797" y="3276600"/>
            <a:ext cx="1331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Tolerability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>
          <a:xfrm rot="16200000" flipH="1">
            <a:off x="1439393" y="3966864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821188" y="38136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02748" y="3642955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99"/>
                </a:solidFill>
              </a:rPr>
              <a:t>Score 1</a:t>
            </a:r>
            <a:endParaRPr lang="en-US" sz="2000" dirty="0">
              <a:solidFill>
                <a:srgbClr val="CC009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0800" y="4119265"/>
            <a:ext cx="1023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99"/>
                </a:solidFill>
              </a:rPr>
              <a:t>Score </a:t>
            </a:r>
            <a:r>
              <a:rPr lang="en-US" sz="2000" i="1" dirty="0" err="1" smtClean="0">
                <a:solidFill>
                  <a:srgbClr val="CC0099"/>
                </a:solidFill>
              </a:rPr>
              <a:t>n</a:t>
            </a:r>
            <a:r>
              <a:rPr lang="en-US" i="1" baseline="-25000" dirty="0" err="1" smtClean="0">
                <a:solidFill>
                  <a:srgbClr val="CC0099"/>
                </a:solidFill>
              </a:rPr>
              <a:t>T</a:t>
            </a:r>
            <a:endParaRPr lang="en-US" sz="2000" i="1" dirty="0">
              <a:solidFill>
                <a:srgbClr val="CC0099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820394" y="43470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14997" y="4876006"/>
            <a:ext cx="304006" cy="79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19797" y="4648200"/>
            <a:ext cx="16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Improper Use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5197" y="2438400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15197" y="3897868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3641000" y="3392338"/>
            <a:ext cx="2968129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25461" y="20610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33670" y="1828800"/>
            <a:ext cx="97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Efficacy</a:t>
            </a:r>
            <a:endParaRPr lang="en-US" sz="2000" dirty="0"/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5353266" y="2519064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35061" y="23658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32069" y="2195155"/>
            <a:ext cx="1235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    Score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734267" y="28992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124667" y="3508871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29467" y="3281065"/>
            <a:ext cx="1299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Life Effects</a:t>
            </a:r>
            <a:endParaRPr lang="en-US" sz="2000" dirty="0"/>
          </a:p>
        </p:txBody>
      </p:sp>
      <p:cxnSp>
        <p:nvCxnSpPr>
          <p:cNvPr id="51" name="Straight Connector 50"/>
          <p:cNvCxnSpPr/>
          <p:nvPr/>
        </p:nvCxnSpPr>
        <p:spPr>
          <a:xfrm rot="16200000" flipH="1">
            <a:off x="5349063" y="3971329"/>
            <a:ext cx="762000" cy="1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30858" y="381813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565148" y="3647420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53200" y="4123730"/>
            <a:ext cx="1012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L</a:t>
            </a:r>
            <a:endParaRPr lang="en-US" sz="2000" i="1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5730064" y="435153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29467" y="4652665"/>
            <a:ext cx="1521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Convenience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724867" y="2442865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724867" y="3902333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105400" y="48760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15796" y="52570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4959929" y="5708075"/>
            <a:ext cx="1524001" cy="13853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588678" y="5314890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96809" y="5619690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88678" y="5924490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88678" y="6229290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5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5715000" y="55618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715000" y="58666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15000" y="61714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715000" y="6476206"/>
            <a:ext cx="304006" cy="79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519865" y="2717180"/>
            <a:ext cx="1023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29200" y="1752600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1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029200" y="3210580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2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029200" y="4572000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w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3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13425" y="1762780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CC0099"/>
                </a:solidFill>
              </a:rPr>
              <a:t>w</a:t>
            </a:r>
            <a:r>
              <a:rPr lang="en-US" sz="2800" i="1" baseline="-25000" dirty="0" smtClean="0">
                <a:solidFill>
                  <a:srgbClr val="CC0099"/>
                </a:solidFill>
              </a:rPr>
              <a:t>1</a:t>
            </a:r>
            <a:endParaRPr lang="en-US" sz="2800" i="1" dirty="0">
              <a:solidFill>
                <a:srgbClr val="CC0099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113425" y="3210580"/>
            <a:ext cx="562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CC0099"/>
                </a:solidFill>
              </a:rPr>
              <a:t>w</a:t>
            </a:r>
            <a:r>
              <a:rPr lang="en-US" sz="2800" i="1" baseline="-25000" dirty="0" smtClean="0">
                <a:solidFill>
                  <a:srgbClr val="CC0099"/>
                </a:solidFill>
              </a:rPr>
              <a:t>2</a:t>
            </a:r>
            <a:endParaRPr lang="en-US" sz="2800" i="1" dirty="0">
              <a:solidFill>
                <a:srgbClr val="CC0099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968527" y="206758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3600" y="25908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nE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968527" y="358711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943600" y="411033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nL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595038" y="5010090"/>
            <a:ext cx="94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Score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968527" y="494853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968527" y="525333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2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68527" y="556260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3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968527" y="586293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4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968527" y="617220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5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079259" y="205740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C0099"/>
                </a:solidFill>
              </a:rPr>
              <a:t>w</a:t>
            </a:r>
            <a:r>
              <a:rPr lang="en-US" sz="2400" i="1" baseline="-25000" dirty="0" smtClean="0">
                <a:solidFill>
                  <a:srgbClr val="CC0099"/>
                </a:solidFill>
              </a:rPr>
              <a:t>1</a:t>
            </a:r>
            <a:endParaRPr lang="en-US" sz="2400" i="1" dirty="0">
              <a:solidFill>
                <a:srgbClr val="CC0099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54332" y="2580620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CC0099"/>
                </a:solidFill>
              </a:rPr>
              <a:t>w</a:t>
            </a:r>
            <a:r>
              <a:rPr lang="en-US" sz="2400" i="1" baseline="-25000" dirty="0" err="1" smtClean="0">
                <a:solidFill>
                  <a:srgbClr val="CC0099"/>
                </a:solidFill>
              </a:rPr>
              <a:t>nS</a:t>
            </a:r>
            <a:endParaRPr lang="en-US" sz="2400" i="1" dirty="0">
              <a:solidFill>
                <a:srgbClr val="CC0099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079259" y="357693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CC0099"/>
                </a:solidFill>
              </a:rPr>
              <a:t>w</a:t>
            </a:r>
            <a:r>
              <a:rPr lang="en-US" sz="2400" i="1" baseline="-25000" dirty="0" smtClean="0">
                <a:solidFill>
                  <a:srgbClr val="CC0099"/>
                </a:solidFill>
              </a:rPr>
              <a:t>1</a:t>
            </a:r>
            <a:endParaRPr lang="en-US" sz="2400" i="1" dirty="0">
              <a:solidFill>
                <a:srgbClr val="CC0099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54332" y="4100155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CC0099"/>
                </a:solidFill>
              </a:rPr>
              <a:t>w</a:t>
            </a:r>
            <a:r>
              <a:rPr lang="en-US" sz="2400" i="1" baseline="-25000" dirty="0" err="1" smtClean="0">
                <a:solidFill>
                  <a:srgbClr val="CC0099"/>
                </a:solidFill>
              </a:rPr>
              <a:t>nT</a:t>
            </a:r>
            <a:endParaRPr lang="en-US" sz="2400" i="1" dirty="0">
              <a:solidFill>
                <a:srgbClr val="CC0099"/>
              </a:solidFill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1101435" y="1600200"/>
            <a:ext cx="5451765" cy="5105400"/>
            <a:chOff x="1101435" y="1600200"/>
            <a:chExt cx="5451765" cy="5105400"/>
          </a:xfrm>
        </p:grpSpPr>
        <p:sp>
          <p:nvSpPr>
            <p:cNvPr id="105" name="Oval 104"/>
            <p:cNvSpPr/>
            <p:nvPr/>
          </p:nvSpPr>
          <p:spPr>
            <a:xfrm>
              <a:off x="4987635" y="1600200"/>
              <a:ext cx="685800" cy="3733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5943600" y="2133600"/>
              <a:ext cx="609600" cy="1066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5943600" y="3581400"/>
              <a:ext cx="609600" cy="1066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5943600" y="4953000"/>
              <a:ext cx="609600" cy="1752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57400" y="2133600"/>
              <a:ext cx="609600" cy="1066800"/>
            </a:xfrm>
            <a:prstGeom prst="ellipse">
              <a:avLst/>
            </a:prstGeom>
            <a:noFill/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057400" y="3581400"/>
              <a:ext cx="609600" cy="1066800"/>
            </a:xfrm>
            <a:prstGeom prst="ellipse">
              <a:avLst/>
            </a:prstGeom>
            <a:noFill/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101435" y="1676400"/>
              <a:ext cx="609600" cy="2209800"/>
            </a:xfrm>
            <a:prstGeom prst="ellipse">
              <a:avLst/>
            </a:prstGeom>
            <a:noFill/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315284" y="5562600"/>
              <a:ext cx="1180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Sum to 1.0</a:t>
              </a:r>
              <a:endParaRPr lang="en-US" i="1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 rot="16200000" flipV="1">
              <a:off x="2514600" y="4724400"/>
              <a:ext cx="99060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6200000" flipV="1">
              <a:off x="1943100" y="3924300"/>
              <a:ext cx="23622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16200000" flipV="1">
              <a:off x="1524000" y="3962400"/>
              <a:ext cx="1828800" cy="1676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 flipH="1" flipV="1">
              <a:off x="3619499" y="4305300"/>
              <a:ext cx="1752600" cy="762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 flipH="1" flipV="1">
              <a:off x="3962400" y="3581399"/>
              <a:ext cx="2438401" cy="1524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4495801" y="4419600"/>
              <a:ext cx="1371601" cy="1295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495800" y="5867402"/>
              <a:ext cx="1371600" cy="152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3505200" y="2209800"/>
            <a:ext cx="5345713" cy="4343400"/>
            <a:chOff x="3505200" y="2209800"/>
            <a:chExt cx="5345713" cy="4343400"/>
          </a:xfrm>
        </p:grpSpPr>
        <p:sp>
          <p:nvSpPr>
            <p:cNvPr id="128" name="Right Brace 127"/>
            <p:cNvSpPr/>
            <p:nvPr/>
          </p:nvSpPr>
          <p:spPr>
            <a:xfrm>
              <a:off x="7543800" y="2209800"/>
              <a:ext cx="460248" cy="43434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" name="Right Brace 128"/>
            <p:cNvSpPr/>
            <p:nvPr/>
          </p:nvSpPr>
          <p:spPr>
            <a:xfrm>
              <a:off x="3505200" y="2209800"/>
              <a:ext cx="460248" cy="2362200"/>
            </a:xfrm>
            <a:prstGeom prst="rightBrace">
              <a:avLst/>
            </a:prstGeom>
            <a:ln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001000" y="4191000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z-Cyrl-AZ" dirty="0" smtClean="0">
                  <a:solidFill>
                    <a:srgbClr val="FF0000"/>
                  </a:solidFill>
                </a:rPr>
                <a:t>Є</a:t>
              </a:r>
              <a:r>
                <a:rPr lang="en-US" dirty="0" smtClean="0">
                  <a:solidFill>
                    <a:srgbClr val="FF0000"/>
                  </a:solidFill>
                </a:rPr>
                <a:t> [0, 1]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950687" y="3200400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z-Cyrl-AZ" dirty="0" smtClean="0">
                  <a:solidFill>
                    <a:srgbClr val="CC0099"/>
                  </a:solidFill>
                </a:rPr>
                <a:t>Є</a:t>
              </a:r>
              <a:r>
                <a:rPr lang="en-US" dirty="0" smtClean="0">
                  <a:solidFill>
                    <a:srgbClr val="CC0099"/>
                  </a:solidFill>
                </a:rPr>
                <a:t> [0, 1]</a:t>
              </a:r>
              <a:endParaRPr lang="en-US" dirty="0">
                <a:solidFill>
                  <a:srgbClr val="CC0099"/>
                </a:solidFill>
              </a:endParaRPr>
            </a:p>
          </p:txBody>
        </p:sp>
      </p:grp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DA01-1788-4A04-A045-025F9E6ED9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1229</Words>
  <Application>Microsoft Office PowerPoint</Application>
  <PresentationFormat>On-screen Show (4:3)</PresentationFormat>
  <Paragraphs>288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Benefit-Risk Model to Facilitate DMC-Sponsor Communication and Decision Making</vt:lpstr>
      <vt:lpstr>Picture the Following Scenario…</vt:lpstr>
      <vt:lpstr>The Dilemma</vt:lpstr>
      <vt:lpstr>Requirements for a Resolution</vt:lpstr>
      <vt:lpstr>A Benefit-Risk Assessment Model (BRAM)</vt:lpstr>
      <vt:lpstr>Model Structure</vt:lpstr>
      <vt:lpstr>Evaluation</vt:lpstr>
      <vt:lpstr>Evaluation</vt:lpstr>
      <vt:lpstr>Model Structure</vt:lpstr>
      <vt:lpstr>E.g. Diabetes Compound</vt:lpstr>
      <vt:lpstr>Slide 11</vt:lpstr>
      <vt:lpstr>In Practice…</vt:lpstr>
      <vt:lpstr>Slide 13</vt:lpstr>
      <vt:lpstr>Slide 14</vt:lpstr>
      <vt:lpstr>Slide 15</vt:lpstr>
      <vt:lpstr>Some Thoughts…</vt:lpstr>
      <vt:lpstr>Reducing this to Practice…</vt:lpstr>
      <vt:lpstr>Reducing this to Practice…</vt:lpstr>
    </vt:vector>
  </TitlesOfParts>
  <Company>Eli Lilly and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RM91122</dc:creator>
  <cp:lastModifiedBy>Eli Lilly and Company</cp:lastModifiedBy>
  <cp:revision>90</cp:revision>
  <dcterms:created xsi:type="dcterms:W3CDTF">2009-06-20T19:22:35Z</dcterms:created>
  <dcterms:modified xsi:type="dcterms:W3CDTF">2012-06-01T19:23:16Z</dcterms:modified>
</cp:coreProperties>
</file>