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5" r:id="rId8"/>
    <p:sldId id="276" r:id="rId9"/>
    <p:sldId id="278" r:id="rId10"/>
    <p:sldId id="279" r:id="rId11"/>
    <p:sldId id="281" r:id="rId12"/>
    <p:sldId id="280" r:id="rId13"/>
    <p:sldId id="258" r:id="rId14"/>
    <p:sldId id="260" r:id="rId15"/>
    <p:sldId id="262" r:id="rId16"/>
    <p:sldId id="264" r:id="rId17"/>
    <p:sldId id="282" r:id="rId18"/>
    <p:sldId id="283" r:id="rId19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33CC33"/>
    <a:srgbClr val="008000"/>
    <a:srgbClr val="CC0099"/>
    <a:srgbClr val="CC0000"/>
    <a:srgbClr val="006699"/>
    <a:srgbClr val="D3CDB1"/>
    <a:srgbClr val="D8D3BA"/>
    <a:srgbClr val="C1B99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15" autoAdjust="0"/>
    <p:restoredTop sz="94660"/>
  </p:normalViewPr>
  <p:slideViewPr>
    <p:cSldViewPr>
      <p:cViewPr varScale="1">
        <p:scale>
          <a:sx n="107" d="100"/>
          <a:sy n="107" d="100"/>
        </p:scale>
        <p:origin x="-5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58355-DB21-4306-9B40-644A323F41AA}" type="datetimeFigureOut">
              <a:rPr lang="en-US" smtClean="0"/>
              <a:pPr/>
              <a:t>6/1/2012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314380-426F-4144-A912-C66A83C75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78137B-3154-4F0D-BB5F-C5A2AE0EF906}" type="datetimeFigureOut">
              <a:rPr lang="en-US" smtClean="0"/>
              <a:pPr/>
              <a:t>6/1/2012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21188"/>
            <a:ext cx="5619750" cy="4189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EF572F-51CF-41EF-99E5-0FE5BDCA6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EF572F-51CF-41EF-99E5-0FE5BDCA6F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4C3E4-2CAA-45FD-9ED7-21660C79BCCD}" type="datetime1">
              <a:rPr lang="en-US" smtClean="0"/>
              <a:pPr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FE9D-5C08-43F2-AAE2-3CF9FA5A8DD6}" type="datetime1">
              <a:rPr lang="en-US" smtClean="0"/>
              <a:pPr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18D5-31E6-41D0-A7BE-A4EAC8B50B75}" type="datetime1">
              <a:rPr lang="en-US" smtClean="0"/>
              <a:pPr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950DA-4B44-4BAE-BD8F-9996D429731A}" type="datetime1">
              <a:rPr lang="en-US" smtClean="0"/>
              <a:pPr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D8BF5-FB57-41E9-90C8-3099C4E5A838}" type="datetime1">
              <a:rPr lang="en-US" smtClean="0"/>
              <a:pPr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1E0A0-19DB-4938-876B-891D7E620803}" type="datetime1">
              <a:rPr lang="en-US" smtClean="0"/>
              <a:pPr/>
              <a:t>6/1/2012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F5899-9E21-44DF-A8A6-A113A8395CB1}" type="datetime1">
              <a:rPr lang="en-US" smtClean="0"/>
              <a:pPr/>
              <a:t>6/1/2012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C51DA-67E5-4B97-AAD7-D083A5C6BA65}" type="datetime1">
              <a:rPr lang="en-US" smtClean="0"/>
              <a:pPr/>
              <a:t>6/1/2012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2A908-170B-4104-ABA3-D3401407DCA3}" type="datetime1">
              <a:rPr lang="en-US" smtClean="0"/>
              <a:pPr/>
              <a:t>6/1/2012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2F69-0B19-48A0-8743-B8ABBC8B4763}" type="datetime1">
              <a:rPr lang="en-US" smtClean="0"/>
              <a:pPr/>
              <a:t>6/1/2012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8D1F5-EA9E-4FD3-8379-7E5D61142D19}" type="datetime1">
              <a:rPr lang="en-US" smtClean="0"/>
              <a:pPr/>
              <a:t>6/1/2012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1CC64-CA3A-4588-B3D0-8802DE0BF880}" type="datetime1">
              <a:rPr lang="en-US" smtClean="0"/>
              <a:pPr/>
              <a:t>6/1/2012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ADA01-1788-4A04-A045-025F9E6ED9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Benefit-Risk Model to Facilitate DMC-Sponsor Communication and Decision Making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>
            <a:normAutofit/>
          </a:bodyPr>
          <a:lstStyle/>
          <a:p>
            <a:pPr algn="r"/>
            <a:endParaRPr lang="en-US" sz="2400" dirty="0" smtClean="0"/>
          </a:p>
          <a:p>
            <a:pPr algn="r"/>
            <a:r>
              <a:rPr lang="en-US" sz="2400" dirty="0" smtClean="0"/>
              <a:t>Andreas Sashegyi PhD</a:t>
            </a:r>
          </a:p>
          <a:p>
            <a:pPr algn="r"/>
            <a:r>
              <a:rPr lang="en-US" sz="2000" dirty="0" smtClean="0"/>
              <a:t>ELI LILLY AND COMPANY</a:t>
            </a:r>
          </a:p>
          <a:p>
            <a:pPr algn="r"/>
            <a:endParaRPr lang="en-US" sz="2400" dirty="0" smtClean="0"/>
          </a:p>
          <a:p>
            <a:pPr algn="r"/>
            <a:endParaRPr lang="en-US" sz="2400" dirty="0" smtClean="0"/>
          </a:p>
          <a:p>
            <a:pPr algn="r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/>
              <a:t>E.g. Diabetes Compound</a:t>
            </a:r>
            <a:endParaRPr lang="en-US" sz="3600" dirty="0"/>
          </a:p>
        </p:txBody>
      </p:sp>
      <p:grpSp>
        <p:nvGrpSpPr>
          <p:cNvPr id="112" name="Group 111"/>
          <p:cNvGrpSpPr/>
          <p:nvPr/>
        </p:nvGrpSpPr>
        <p:grpSpPr>
          <a:xfrm>
            <a:off x="4591267" y="1524000"/>
            <a:ext cx="3954248" cy="3505200"/>
            <a:chOff x="4591267" y="1524000"/>
            <a:chExt cx="3954248" cy="3505200"/>
          </a:xfrm>
        </p:grpSpPr>
        <p:sp>
          <p:nvSpPr>
            <p:cNvPr id="88" name="TextBox 87"/>
            <p:cNvSpPr txBox="1"/>
            <p:nvPr/>
          </p:nvSpPr>
          <p:spPr>
            <a:xfrm>
              <a:off x="6477000" y="4629090"/>
              <a:ext cx="14312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Weight Loss</a:t>
              </a:r>
              <a:endParaRPr lang="en-US" sz="2000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591267" y="1524000"/>
              <a:ext cx="108606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Benefit</a:t>
              </a:r>
              <a:endParaRPr lang="en-US" sz="2400" dirty="0"/>
            </a:p>
          </p:txBody>
        </p:sp>
        <p:cxnSp>
          <p:nvCxnSpPr>
            <p:cNvPr id="62" name="Straight Connector 61"/>
            <p:cNvCxnSpPr/>
            <p:nvPr/>
          </p:nvCxnSpPr>
          <p:spPr>
            <a:xfrm rot="5400000">
              <a:off x="4953794" y="2056606"/>
              <a:ext cx="304800" cy="1588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5659070" y="1885890"/>
              <a:ext cx="97033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Efficacy</a:t>
              </a:r>
              <a:endParaRPr lang="en-US" sz="2000" dirty="0"/>
            </a:p>
          </p:txBody>
        </p:sp>
        <p:cxnSp>
          <p:nvCxnSpPr>
            <p:cNvPr id="77" name="Straight Connector 76"/>
            <p:cNvCxnSpPr/>
            <p:nvPr/>
          </p:nvCxnSpPr>
          <p:spPr>
            <a:xfrm rot="16200000" flipH="1">
              <a:off x="4533898" y="3543300"/>
              <a:ext cx="2667002" cy="2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5868194" y="2590800"/>
              <a:ext cx="685006" cy="1588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5105400" y="2209006"/>
              <a:ext cx="609600" cy="794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6477000" y="2343090"/>
              <a:ext cx="86754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HbA1c</a:t>
              </a:r>
              <a:endParaRPr lang="en-US" sz="2000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477000" y="2800290"/>
              <a:ext cx="180305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Fasting Glucose</a:t>
              </a:r>
              <a:endParaRPr lang="en-US" sz="2000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6477000" y="3257490"/>
              <a:ext cx="199445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Insulin Sensitivity</a:t>
              </a:r>
              <a:endParaRPr lang="en-US" sz="2000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6477000" y="3714690"/>
              <a:ext cx="206851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Beta Cell Function</a:t>
              </a:r>
              <a:endParaRPr lang="en-US" sz="2000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6477000" y="4171890"/>
              <a:ext cx="141647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Lipid Profile</a:t>
              </a:r>
              <a:endParaRPr lang="en-US" sz="2000" dirty="0"/>
            </a:p>
          </p:txBody>
        </p:sp>
        <p:cxnSp>
          <p:nvCxnSpPr>
            <p:cNvPr id="89" name="Straight Connector 88"/>
            <p:cNvCxnSpPr/>
            <p:nvPr/>
          </p:nvCxnSpPr>
          <p:spPr>
            <a:xfrm>
              <a:off x="5867400" y="3046412"/>
              <a:ext cx="685006" cy="1588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5868194" y="3503612"/>
              <a:ext cx="685006" cy="1588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5867400" y="3962400"/>
              <a:ext cx="685006" cy="1588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>
              <a:off x="5868194" y="4418012"/>
              <a:ext cx="685006" cy="1588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>
              <a:off x="5867400" y="4875212"/>
              <a:ext cx="685006" cy="1588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3" name="TextBox 112"/>
          <p:cNvSpPr txBox="1"/>
          <p:nvPr/>
        </p:nvSpPr>
        <p:spPr>
          <a:xfrm>
            <a:off x="5423162" y="228600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0.30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5423162" y="2754868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0.10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5423162" y="3212068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0.10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5423162" y="3669268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0.20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5423162" y="4126468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0.15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5423162" y="4583668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0.15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36" name="Group 135"/>
          <p:cNvGrpSpPr/>
          <p:nvPr/>
        </p:nvGrpSpPr>
        <p:grpSpPr>
          <a:xfrm>
            <a:off x="5105400" y="2213471"/>
            <a:ext cx="2133600" cy="4246321"/>
            <a:chOff x="5105400" y="2213471"/>
            <a:chExt cx="2133600" cy="4246321"/>
          </a:xfrm>
        </p:grpSpPr>
        <p:cxnSp>
          <p:nvCxnSpPr>
            <p:cNvPr id="120" name="Straight Connector 119"/>
            <p:cNvCxnSpPr/>
            <p:nvPr/>
          </p:nvCxnSpPr>
          <p:spPr>
            <a:xfrm rot="5400000">
              <a:off x="3164532" y="4154339"/>
              <a:ext cx="3882532" cy="795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5106194" y="5561012"/>
              <a:ext cx="608806" cy="1588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5105400" y="6096000"/>
              <a:ext cx="608806" cy="1588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5717750" y="5257800"/>
              <a:ext cx="129945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Life Effects</a:t>
              </a:r>
              <a:endParaRPr lang="en-US" sz="2000" dirty="0"/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5717750" y="5848290"/>
              <a:ext cx="152125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/>
                <a:t>Convenience</a:t>
              </a:r>
              <a:endParaRPr lang="en-US" sz="2000" dirty="0"/>
            </a:p>
          </p:txBody>
        </p:sp>
        <p:cxnSp>
          <p:nvCxnSpPr>
            <p:cNvPr id="130" name="Straight Connector 129"/>
            <p:cNvCxnSpPr/>
            <p:nvPr/>
          </p:nvCxnSpPr>
          <p:spPr>
            <a:xfrm>
              <a:off x="5943600" y="5638800"/>
              <a:ext cx="608806" cy="1588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5943600" y="5745368"/>
              <a:ext cx="608806" cy="1588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>
              <a:off x="5943600" y="5865812"/>
              <a:ext cx="608806" cy="1588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5943600" y="6231192"/>
              <a:ext cx="608806" cy="1588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>
              <a:off x="5943600" y="6337760"/>
              <a:ext cx="608806" cy="1588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>
              <a:off x="5943600" y="6458204"/>
              <a:ext cx="608806" cy="1588"/>
            </a:xfrm>
            <a:prstGeom prst="line">
              <a:avLst/>
            </a:prstGeom>
            <a:ln w="28575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7" name="TextBox 136"/>
          <p:cNvSpPr txBox="1"/>
          <p:nvPr/>
        </p:nvSpPr>
        <p:spPr>
          <a:xfrm>
            <a:off x="4576809" y="1885890"/>
            <a:ext cx="6383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0.70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8" name="TextBox 137"/>
          <p:cNvSpPr txBox="1"/>
          <p:nvPr/>
        </p:nvSpPr>
        <p:spPr>
          <a:xfrm>
            <a:off x="4576809" y="5238690"/>
            <a:ext cx="6431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0.20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572000" y="5772090"/>
            <a:ext cx="6431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0.10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5943600" y="2286000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8000"/>
                </a:solidFill>
              </a:rPr>
              <a:t>0.83</a:t>
            </a:r>
            <a:endParaRPr lang="en-US" b="1" i="1" dirty="0">
              <a:solidFill>
                <a:srgbClr val="0080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5943600" y="2754868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8000"/>
                </a:solidFill>
              </a:rPr>
              <a:t>0.70</a:t>
            </a:r>
            <a:endParaRPr lang="en-US" b="1" i="1" dirty="0">
              <a:solidFill>
                <a:srgbClr val="008000"/>
              </a:solidFill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5943600" y="3212068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8000"/>
                </a:solidFill>
              </a:rPr>
              <a:t>0.75</a:t>
            </a:r>
            <a:endParaRPr lang="en-US" b="1" i="1" dirty="0">
              <a:solidFill>
                <a:srgbClr val="008000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5943600" y="3669268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8000"/>
                </a:solidFill>
              </a:rPr>
              <a:t>0.28</a:t>
            </a:r>
            <a:endParaRPr lang="en-US" b="1" i="1" dirty="0">
              <a:solidFill>
                <a:srgbClr val="008000"/>
              </a:solidFill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5943600" y="4126468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8000"/>
                </a:solidFill>
              </a:rPr>
              <a:t>0.55</a:t>
            </a:r>
            <a:endParaRPr lang="en-US" b="1" i="1" dirty="0">
              <a:solidFill>
                <a:srgbClr val="008000"/>
              </a:solidFill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5943600" y="4583668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8000"/>
                </a:solidFill>
              </a:rPr>
              <a:t>0.10</a:t>
            </a:r>
            <a:endParaRPr lang="en-US" b="1" i="1" dirty="0">
              <a:solidFill>
                <a:srgbClr val="008000"/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5105400" y="1828800"/>
            <a:ext cx="6880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i="1" dirty="0" smtClean="0">
                <a:solidFill>
                  <a:srgbClr val="008000"/>
                </a:solidFill>
              </a:rPr>
              <a:t>0.55</a:t>
            </a:r>
            <a:endParaRPr lang="en-US" sz="2200" b="1" i="1" dirty="0">
              <a:solidFill>
                <a:srgbClr val="008000"/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5105400" y="5181600"/>
            <a:ext cx="6880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i="1" dirty="0" smtClean="0">
                <a:solidFill>
                  <a:srgbClr val="008000"/>
                </a:solidFill>
              </a:rPr>
              <a:t>0.60</a:t>
            </a:r>
            <a:endParaRPr lang="en-US" sz="2200" b="1" i="1" dirty="0">
              <a:solidFill>
                <a:srgbClr val="008000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5105400" y="5715000"/>
            <a:ext cx="6880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i="1" dirty="0" smtClean="0">
                <a:solidFill>
                  <a:srgbClr val="008000"/>
                </a:solidFill>
              </a:rPr>
              <a:t>0.25</a:t>
            </a:r>
            <a:endParaRPr lang="en-US" sz="2200" b="1" i="1" dirty="0">
              <a:solidFill>
                <a:srgbClr val="008000"/>
              </a:solidFill>
            </a:endParaRPr>
          </a:p>
        </p:txBody>
      </p:sp>
      <p:sp>
        <p:nvSpPr>
          <p:cNvPr id="149" name="Oval 148"/>
          <p:cNvSpPr/>
          <p:nvPr/>
        </p:nvSpPr>
        <p:spPr>
          <a:xfrm>
            <a:off x="5410200" y="1143000"/>
            <a:ext cx="1981200" cy="609600"/>
          </a:xfrm>
          <a:prstGeom prst="ellipse">
            <a:avLst/>
          </a:prstGeom>
          <a:solidFill>
            <a:srgbClr val="33CC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Benefit Score = 0.53</a:t>
            </a:r>
            <a:endParaRPr lang="en-US" b="1" dirty="0"/>
          </a:p>
        </p:txBody>
      </p:sp>
      <p:grpSp>
        <p:nvGrpSpPr>
          <p:cNvPr id="187" name="Group 186"/>
          <p:cNvGrpSpPr/>
          <p:nvPr/>
        </p:nvGrpSpPr>
        <p:grpSpPr>
          <a:xfrm>
            <a:off x="657084" y="762000"/>
            <a:ext cx="4445701" cy="4286310"/>
            <a:chOff x="657084" y="762000"/>
            <a:chExt cx="4445701" cy="4286310"/>
          </a:xfrm>
        </p:grpSpPr>
        <p:sp>
          <p:nvSpPr>
            <p:cNvPr id="181" name="TextBox 180"/>
            <p:cNvSpPr txBox="1"/>
            <p:nvPr/>
          </p:nvSpPr>
          <p:spPr>
            <a:xfrm>
              <a:off x="1219200" y="1764165"/>
              <a:ext cx="68320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200" b="1" i="1" dirty="0" smtClean="0">
                  <a:solidFill>
                    <a:srgbClr val="FF0000"/>
                  </a:solidFill>
                </a:rPr>
                <a:t>0.48</a:t>
              </a:r>
              <a:endParaRPr lang="en-US" sz="2200" b="1" i="1" dirty="0">
                <a:solidFill>
                  <a:srgbClr val="FF0000"/>
                </a:solidFill>
              </a:endParaRPr>
            </a:p>
          </p:txBody>
        </p:sp>
        <p:grpSp>
          <p:nvGrpSpPr>
            <p:cNvPr id="186" name="Group 185"/>
            <p:cNvGrpSpPr/>
            <p:nvPr/>
          </p:nvGrpSpPr>
          <p:grpSpPr>
            <a:xfrm>
              <a:off x="657084" y="762000"/>
              <a:ext cx="4445701" cy="4286310"/>
              <a:chOff x="657084" y="762000"/>
              <a:chExt cx="4445701" cy="4286310"/>
            </a:xfrm>
          </p:grpSpPr>
          <p:sp>
            <p:nvSpPr>
              <p:cNvPr id="151" name="Rectangle 150"/>
              <p:cNvSpPr/>
              <p:nvPr/>
            </p:nvSpPr>
            <p:spPr>
              <a:xfrm>
                <a:off x="2891397" y="762000"/>
                <a:ext cx="533400" cy="5334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>
                    <a:solidFill>
                      <a:schemeClr val="tx1"/>
                    </a:solidFill>
                  </a:rPr>
                  <a:t>V</a:t>
                </a:r>
                <a:endParaRPr lang="en-US" sz="32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52" name="Straight Connector 151"/>
              <p:cNvCxnSpPr/>
              <p:nvPr/>
            </p:nvCxnSpPr>
            <p:spPr>
              <a:xfrm>
                <a:off x="3424797" y="1066800"/>
                <a:ext cx="1676400" cy="1588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/>
              <p:cNvCxnSpPr/>
              <p:nvPr/>
            </p:nvCxnSpPr>
            <p:spPr>
              <a:xfrm>
                <a:off x="1214997" y="1066800"/>
                <a:ext cx="1676400" cy="1588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/>
              <p:cNvCxnSpPr/>
              <p:nvPr/>
            </p:nvCxnSpPr>
            <p:spPr>
              <a:xfrm rot="5400000">
                <a:off x="948297" y="1333500"/>
                <a:ext cx="533400" cy="1588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/>
              <p:cNvCxnSpPr/>
              <p:nvPr/>
            </p:nvCxnSpPr>
            <p:spPr>
              <a:xfrm rot="5400000">
                <a:off x="4835291" y="1332706"/>
                <a:ext cx="533400" cy="1588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/>
              <p:cNvCxnSpPr/>
              <p:nvPr/>
            </p:nvCxnSpPr>
            <p:spPr>
              <a:xfrm rot="5400000">
                <a:off x="414897" y="2704306"/>
                <a:ext cx="1600994" cy="794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/>
              <p:cNvCxnSpPr/>
              <p:nvPr/>
            </p:nvCxnSpPr>
            <p:spPr>
              <a:xfrm rot="5400000">
                <a:off x="606191" y="4266406"/>
                <a:ext cx="1219200" cy="1588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8" name="TextBox 157"/>
              <p:cNvSpPr txBox="1"/>
              <p:nvPr/>
            </p:nvSpPr>
            <p:spPr>
              <a:xfrm>
                <a:off x="1764548" y="1828800"/>
                <a:ext cx="8262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Safety</a:t>
                </a:r>
                <a:endParaRPr lang="en-US" sz="2000" dirty="0"/>
              </a:p>
            </p:txBody>
          </p:sp>
          <p:sp>
            <p:nvSpPr>
              <p:cNvPr id="160" name="TextBox 159"/>
              <p:cNvSpPr txBox="1"/>
              <p:nvPr/>
            </p:nvSpPr>
            <p:spPr>
              <a:xfrm>
                <a:off x="1792553" y="3181290"/>
                <a:ext cx="13316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Tolerability</a:t>
                </a:r>
                <a:endParaRPr lang="en-US" sz="2000" dirty="0"/>
              </a:p>
            </p:txBody>
          </p:sp>
          <p:sp>
            <p:nvSpPr>
              <p:cNvPr id="161" name="TextBox 160"/>
              <p:cNvSpPr txBox="1"/>
              <p:nvPr/>
            </p:nvSpPr>
            <p:spPr>
              <a:xfrm>
                <a:off x="1519797" y="4648200"/>
                <a:ext cx="16136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/>
                  <a:t>Improper Use</a:t>
                </a:r>
                <a:endParaRPr lang="en-US" sz="2000" dirty="0"/>
              </a:p>
            </p:txBody>
          </p:sp>
          <p:sp>
            <p:nvSpPr>
              <p:cNvPr id="164" name="TextBox 163"/>
              <p:cNvSpPr txBox="1"/>
              <p:nvPr/>
            </p:nvSpPr>
            <p:spPr>
              <a:xfrm>
                <a:off x="838200" y="1524000"/>
                <a:ext cx="6815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Risk</a:t>
                </a:r>
                <a:endParaRPr lang="en-US" sz="2400" dirty="0"/>
              </a:p>
            </p:txBody>
          </p:sp>
          <p:cxnSp>
            <p:nvCxnSpPr>
              <p:cNvPr id="165" name="Straight Connector 164"/>
              <p:cNvCxnSpPr/>
              <p:nvPr/>
            </p:nvCxnSpPr>
            <p:spPr>
              <a:xfrm>
                <a:off x="1219200" y="2133600"/>
                <a:ext cx="609600" cy="1588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/>
              <p:cNvCxnSpPr/>
              <p:nvPr/>
            </p:nvCxnSpPr>
            <p:spPr>
              <a:xfrm>
                <a:off x="2057400" y="2209800"/>
                <a:ext cx="609600" cy="1588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0" name="Straight Connector 169"/>
              <p:cNvCxnSpPr/>
              <p:nvPr/>
            </p:nvCxnSpPr>
            <p:spPr>
              <a:xfrm>
                <a:off x="2057400" y="2315496"/>
                <a:ext cx="609600" cy="1588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1" name="Straight Connector 170"/>
              <p:cNvCxnSpPr/>
              <p:nvPr/>
            </p:nvCxnSpPr>
            <p:spPr>
              <a:xfrm>
                <a:off x="2057400" y="2438400"/>
                <a:ext cx="609600" cy="1588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Straight Connector 171"/>
              <p:cNvCxnSpPr/>
              <p:nvPr/>
            </p:nvCxnSpPr>
            <p:spPr>
              <a:xfrm>
                <a:off x="1219200" y="3505200"/>
                <a:ext cx="609600" cy="1588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>
                <a:off x="2057400" y="3581400"/>
                <a:ext cx="609600" cy="1588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/>
              <p:cNvCxnSpPr/>
              <p:nvPr/>
            </p:nvCxnSpPr>
            <p:spPr>
              <a:xfrm>
                <a:off x="2057400" y="3687096"/>
                <a:ext cx="609600" cy="1588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/>
              <p:cNvCxnSpPr/>
              <p:nvPr/>
            </p:nvCxnSpPr>
            <p:spPr>
              <a:xfrm>
                <a:off x="2057400" y="3810000"/>
                <a:ext cx="609600" cy="1588"/>
              </a:xfrm>
              <a:prstGeom prst="line">
                <a:avLst/>
              </a:prstGeom>
              <a:ln w="28575"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Connector 175"/>
              <p:cNvCxnSpPr/>
              <p:nvPr/>
            </p:nvCxnSpPr>
            <p:spPr>
              <a:xfrm>
                <a:off x="1214997" y="4876006"/>
                <a:ext cx="304006" cy="794"/>
              </a:xfrm>
              <a:prstGeom prst="line">
                <a:avLst/>
              </a:prstGeom>
              <a:ln w="2857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2" name="TextBox 181"/>
              <p:cNvSpPr txBox="1"/>
              <p:nvPr/>
            </p:nvSpPr>
            <p:spPr>
              <a:xfrm>
                <a:off x="1219200" y="3124200"/>
                <a:ext cx="688009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b="1" i="1" dirty="0" smtClean="0">
                    <a:solidFill>
                      <a:srgbClr val="FF0000"/>
                    </a:solidFill>
                  </a:rPr>
                  <a:t>0.10</a:t>
                </a:r>
                <a:endParaRPr lang="en-US" sz="2200" b="1" i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83" name="TextBox 182"/>
              <p:cNvSpPr txBox="1"/>
              <p:nvPr/>
            </p:nvSpPr>
            <p:spPr>
              <a:xfrm>
                <a:off x="657084" y="1828800"/>
                <a:ext cx="6383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0.75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84" name="TextBox 183"/>
              <p:cNvSpPr txBox="1"/>
              <p:nvPr/>
            </p:nvSpPr>
            <p:spPr>
              <a:xfrm>
                <a:off x="657084" y="3181290"/>
                <a:ext cx="6383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0000"/>
                    </a:solidFill>
                  </a:rPr>
                  <a:t>0.25</a:t>
                </a:r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85" name="Oval 184"/>
              <p:cNvSpPr/>
              <p:nvPr/>
            </p:nvSpPr>
            <p:spPr>
              <a:xfrm>
                <a:off x="1143000" y="1143000"/>
                <a:ext cx="1981200" cy="60960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 smtClean="0"/>
                  <a:t>Risk</a:t>
                </a:r>
              </a:p>
              <a:p>
                <a:pPr algn="ctr"/>
                <a:r>
                  <a:rPr lang="en-US" b="1" dirty="0" smtClean="0"/>
                  <a:t>Score = 0.39</a:t>
                </a:r>
                <a:endParaRPr lang="en-US" b="1" dirty="0"/>
              </a:p>
            </p:txBody>
          </p:sp>
        </p:grpSp>
      </p:grpSp>
      <p:sp>
        <p:nvSpPr>
          <p:cNvPr id="80" name="Slide Number Placeholder 7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  <p:bldP spid="114" grpId="0"/>
      <p:bldP spid="115" grpId="0"/>
      <p:bldP spid="116" grpId="0"/>
      <p:bldP spid="117" grpId="0"/>
      <p:bldP spid="118" grpId="0"/>
      <p:bldP spid="137" grpId="0"/>
      <p:bldP spid="138" grpId="0"/>
      <p:bldP spid="139" grpId="0"/>
      <p:bldP spid="140" grpId="0"/>
      <p:bldP spid="141" grpId="0"/>
      <p:bldP spid="142" grpId="0"/>
      <p:bldP spid="143" grpId="0"/>
      <p:bldP spid="144" grpId="0"/>
      <p:bldP spid="145" grpId="0"/>
      <p:bldP spid="146" grpId="0"/>
      <p:bldP spid="147" grpId="0"/>
      <p:bldP spid="147" grpId="1"/>
      <p:bldP spid="148" grpId="0"/>
      <p:bldP spid="148" grpId="1"/>
      <p:bldP spid="1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rot="5400000">
            <a:off x="-535751" y="3362911"/>
            <a:ext cx="3810794" cy="39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rot="10800000">
            <a:off x="1368486" y="5269468"/>
            <a:ext cx="68580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066800" y="51932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2663092" y="5345668"/>
            <a:ext cx="153194" cy="7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034692" y="5345668"/>
            <a:ext cx="153194" cy="7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034692" y="5345668"/>
            <a:ext cx="153194" cy="7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5406292" y="5345668"/>
            <a:ext cx="153194" cy="7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5406292" y="5345668"/>
            <a:ext cx="153194" cy="7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6777892" y="5345668"/>
            <a:ext cx="153194" cy="7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514600" y="5345668"/>
            <a:ext cx="5981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0.2                     0.4                     0.6                    0.8                    1.0</a:t>
            </a:r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 rot="5400000">
            <a:off x="8149491" y="5345668"/>
            <a:ext cx="153194" cy="7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9200" y="4507468"/>
            <a:ext cx="1524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219200" y="3745468"/>
            <a:ext cx="1524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1219200" y="2983468"/>
            <a:ext cx="1524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219200" y="2221468"/>
            <a:ext cx="1524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219200" y="2221468"/>
            <a:ext cx="1524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219200" y="1459468"/>
            <a:ext cx="152400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838200" y="42788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0.2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838200" y="35168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0.4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838200" y="27548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0.6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838200" y="19928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0.8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838200" y="1230868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1.0</a:t>
            </a:r>
            <a:endParaRPr lang="en-US" dirty="0"/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latin typeface="+mj-lt"/>
                <a:ea typeface="+mj-ea"/>
                <a:cs typeface="+mj-cs"/>
              </a:rPr>
              <a:t>BRAM Output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72000" y="5562600"/>
            <a:ext cx="6014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Risk</a:t>
            </a:r>
            <a:endParaRPr lang="en-US" sz="2000" dirty="0"/>
          </a:p>
        </p:txBody>
      </p:sp>
      <p:sp>
        <p:nvSpPr>
          <p:cNvPr id="37" name="TextBox 36"/>
          <p:cNvSpPr txBox="1"/>
          <p:nvPr/>
        </p:nvSpPr>
        <p:spPr>
          <a:xfrm rot="16200000">
            <a:off x="245627" y="3088063"/>
            <a:ext cx="9374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Benefit</a:t>
            </a:r>
            <a:endParaRPr lang="en-US" sz="2000" dirty="0"/>
          </a:p>
        </p:txBody>
      </p:sp>
      <p:sp>
        <p:nvSpPr>
          <p:cNvPr id="38" name="Oval 37"/>
          <p:cNvSpPr/>
          <p:nvPr/>
        </p:nvSpPr>
        <p:spPr>
          <a:xfrm>
            <a:off x="3782290" y="3124200"/>
            <a:ext cx="304800" cy="3048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2209800" y="4343400"/>
            <a:ext cx="304800" cy="3048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>
            <a:stCxn id="41" idx="6"/>
          </p:cNvCxnSpPr>
          <p:nvPr/>
        </p:nvCxnSpPr>
        <p:spPr>
          <a:xfrm>
            <a:off x="2514600" y="4495800"/>
            <a:ext cx="1447800" cy="158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 flipH="1" flipV="1">
            <a:off x="3466702" y="3923903"/>
            <a:ext cx="990600" cy="795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191000" y="3496270"/>
            <a:ext cx="35148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 the increase in risk implied by </a:t>
            </a:r>
          </a:p>
          <a:p>
            <a:r>
              <a:rPr lang="en-US" dirty="0" smtClean="0"/>
              <a:t>active therapy over control justified</a:t>
            </a:r>
          </a:p>
          <a:p>
            <a:r>
              <a:rPr lang="en-US" dirty="0" smtClean="0"/>
              <a:t>in view of the anticipated benefit?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3962400" y="2895600"/>
            <a:ext cx="762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Active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286000" y="4038600"/>
            <a:ext cx="877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Control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58" grpId="0"/>
      <p:bldP spid="59" grpId="0"/>
      <p:bldP spid="6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In Practice…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Each DMC member</a:t>
            </a:r>
          </a:p>
          <a:p>
            <a:pPr lvl="1"/>
            <a:r>
              <a:rPr lang="en-US" sz="2400" dirty="0" smtClean="0"/>
              <a:t>assigns own scores </a:t>
            </a:r>
            <a:r>
              <a:rPr lang="en-US" sz="2400" i="1" dirty="0" smtClean="0">
                <a:solidFill>
                  <a:srgbClr val="FF0000"/>
                </a:solidFill>
              </a:rPr>
              <a:t>(</a:t>
            </a:r>
            <a:r>
              <a:rPr lang="en-US" sz="2400" i="1" dirty="0" smtClean="0">
                <a:solidFill>
                  <a:srgbClr val="FF0000"/>
                </a:solidFill>
              </a:rPr>
              <a:t>ideally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i="1" dirty="0" smtClean="0">
                <a:solidFill>
                  <a:srgbClr val="FF0000"/>
                </a:solidFill>
              </a:rPr>
              <a:t>a range based on uncertainty given data collected!)</a:t>
            </a:r>
          </a:p>
          <a:p>
            <a:pPr lvl="1"/>
            <a:r>
              <a:rPr lang="en-US" sz="2400" dirty="0" smtClean="0"/>
              <a:t>assigns own weights?</a:t>
            </a:r>
          </a:p>
          <a:p>
            <a:pPr lvl="1"/>
            <a:r>
              <a:rPr lang="en-US" sz="2400" dirty="0" smtClean="0"/>
              <a:t>evaluates active therapy and control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Resampling</a:t>
            </a:r>
            <a:r>
              <a:rPr lang="en-US" sz="2400" dirty="0" smtClean="0"/>
              <a:t> from distribution of weights and scores observed across DMC members allows a reflection of the uncertainty in the benefit/risk assessment – generates an BR “cloud”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8454" y="304800"/>
            <a:ext cx="8354546" cy="634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4" name="Group 13"/>
          <p:cNvGrpSpPr/>
          <p:nvPr/>
        </p:nvGrpSpPr>
        <p:grpSpPr>
          <a:xfrm>
            <a:off x="1676400" y="1154668"/>
            <a:ext cx="1919359" cy="674132"/>
            <a:chOff x="1676400" y="1154668"/>
            <a:chExt cx="1919359" cy="674132"/>
          </a:xfrm>
        </p:grpSpPr>
        <p:sp>
          <p:nvSpPr>
            <p:cNvPr id="4" name="Oval 3"/>
            <p:cNvSpPr/>
            <p:nvPr/>
          </p:nvSpPr>
          <p:spPr>
            <a:xfrm>
              <a:off x="1676400" y="12192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1676400" y="1524000"/>
              <a:ext cx="152400" cy="1524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828800" y="1154668"/>
              <a:ext cx="17669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Active treatment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28800" y="1459468"/>
              <a:ext cx="9236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Placebo</a:t>
              </a:r>
              <a:endParaRPr lang="en-US" dirty="0"/>
            </a:p>
          </p:txBody>
        </p:sp>
      </p:grpSp>
      <p:sp>
        <p:nvSpPr>
          <p:cNvPr id="8" name="Right Arrow 7"/>
          <p:cNvSpPr/>
          <p:nvPr/>
        </p:nvSpPr>
        <p:spPr>
          <a:xfrm>
            <a:off x="4203192" y="4724400"/>
            <a:ext cx="1740408" cy="304800"/>
          </a:xfrm>
          <a:prstGeom prst="rightArrow">
            <a:avLst/>
          </a:prstGeom>
          <a:solidFill>
            <a:srgbClr val="D3C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902772" y="4572000"/>
            <a:ext cx="25869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Stop study due to futility/</a:t>
            </a:r>
          </a:p>
          <a:p>
            <a:r>
              <a:rPr lang="en-US" dirty="0" smtClean="0"/>
              <a:t>safety concerns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 rot="16200000">
            <a:off x="2711196" y="3549396"/>
            <a:ext cx="1740408" cy="304800"/>
          </a:xfrm>
          <a:prstGeom prst="rightArrow">
            <a:avLst/>
          </a:prstGeom>
          <a:solidFill>
            <a:srgbClr val="D3C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771446" y="2477869"/>
            <a:ext cx="10385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Continue</a:t>
            </a:r>
          </a:p>
          <a:p>
            <a:r>
              <a:rPr lang="en-US" dirty="0" smtClean="0"/>
              <a:t>study</a:t>
            </a:r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 rot="19206018">
            <a:off x="3850846" y="3875506"/>
            <a:ext cx="1740408" cy="304800"/>
          </a:xfrm>
          <a:prstGeom prst="rightArrow">
            <a:avLst/>
          </a:prstGeom>
          <a:solidFill>
            <a:srgbClr val="D3CD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791200" y="2743200"/>
            <a:ext cx="21936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 the benefit/risk</a:t>
            </a:r>
          </a:p>
          <a:p>
            <a:r>
              <a:rPr lang="en-US" dirty="0" smtClean="0"/>
              <a:t>trade-off acceptable?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/>
      <p:bldP spid="9" grpId="1"/>
      <p:bldP spid="10" grpId="0" animBg="1"/>
      <p:bldP spid="10" grpId="1" animBg="1"/>
      <p:bldP spid="11" grpId="0"/>
      <p:bldP spid="11" grpId="1"/>
      <p:bldP spid="12" grpId="0" animBg="1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8454" y="304800"/>
            <a:ext cx="8354546" cy="634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Group 2"/>
          <p:cNvGrpSpPr/>
          <p:nvPr/>
        </p:nvGrpSpPr>
        <p:grpSpPr>
          <a:xfrm>
            <a:off x="6767441" y="914400"/>
            <a:ext cx="1919359" cy="674132"/>
            <a:chOff x="1676400" y="1154668"/>
            <a:chExt cx="1919359" cy="674132"/>
          </a:xfrm>
        </p:grpSpPr>
        <p:sp>
          <p:nvSpPr>
            <p:cNvPr id="4" name="Oval 3"/>
            <p:cNvSpPr/>
            <p:nvPr/>
          </p:nvSpPr>
          <p:spPr>
            <a:xfrm>
              <a:off x="1676400" y="12192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1676400" y="1524000"/>
              <a:ext cx="152400" cy="152400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828800" y="1154668"/>
              <a:ext cx="17669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Active treatment</a:t>
              </a:r>
              <a:endParaRPr lang="en-US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28800" y="1459468"/>
              <a:ext cx="9236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Placebo</a:t>
              </a:r>
              <a:endParaRPr lang="en-US" dirty="0"/>
            </a:p>
          </p:txBody>
        </p:sp>
      </p:grpSp>
      <p:sp>
        <p:nvSpPr>
          <p:cNvPr id="8" name="Oval 7"/>
          <p:cNvSpPr/>
          <p:nvPr/>
        </p:nvSpPr>
        <p:spPr>
          <a:xfrm>
            <a:off x="3886200" y="1752600"/>
            <a:ext cx="3810000" cy="2819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38400" y="3913910"/>
            <a:ext cx="2743200" cy="1600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143000" y="914400"/>
            <a:ext cx="4267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Benefit/risk trade-off acceptable?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DMC members may not all agree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May put DMC Chair in a difficult position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Could involve sponsor in making</a:t>
            </a:r>
            <a:r>
              <a:rPr lang="en-US" dirty="0"/>
              <a:t> </a:t>
            </a:r>
            <a:r>
              <a:rPr lang="en-US" dirty="0" smtClean="0"/>
              <a:t>decision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Need not </a:t>
            </a:r>
            <a:r>
              <a:rPr lang="en-US" dirty="0" err="1" smtClean="0"/>
              <a:t>unblind</a:t>
            </a:r>
            <a:r>
              <a:rPr lang="en-US" dirty="0" smtClean="0"/>
              <a:t> sponsor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422714" y="4278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971800" y="4343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00600" y="389786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66CC"/>
                </a:solidFill>
              </a:rPr>
              <a:t>4</a:t>
            </a:r>
            <a:endParaRPr lang="en-US" dirty="0">
              <a:solidFill>
                <a:srgbClr val="0066CC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19600" y="23622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66CC"/>
                </a:solidFill>
              </a:rPr>
              <a:t>5</a:t>
            </a:r>
            <a:endParaRPr lang="en-US" dirty="0">
              <a:solidFill>
                <a:srgbClr val="0066CC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27714" y="2133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66CC"/>
                </a:solidFill>
              </a:rPr>
              <a:t>1</a:t>
            </a:r>
            <a:endParaRPr lang="en-US" dirty="0">
              <a:solidFill>
                <a:srgbClr val="0066CC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710802" y="4953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76600" y="483611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94756" y="2590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66CC"/>
                </a:solidFill>
              </a:rPr>
              <a:t>2</a:t>
            </a:r>
            <a:endParaRPr lang="en-US" dirty="0">
              <a:solidFill>
                <a:srgbClr val="0066CC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3314" y="3352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66CC"/>
                </a:solidFill>
              </a:rPr>
              <a:t>3</a:t>
            </a:r>
            <a:endParaRPr lang="en-US" dirty="0">
              <a:solidFill>
                <a:srgbClr val="0066CC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08034" y="487959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57200" y="1143794"/>
            <a:ext cx="3886200" cy="2590006"/>
            <a:chOff x="457200" y="1143794"/>
            <a:chExt cx="3886200" cy="2590006"/>
          </a:xfrm>
        </p:grpSpPr>
        <p:grpSp>
          <p:nvGrpSpPr>
            <p:cNvPr id="3" name="Group 11"/>
            <p:cNvGrpSpPr/>
            <p:nvPr/>
          </p:nvGrpSpPr>
          <p:grpSpPr>
            <a:xfrm>
              <a:off x="762000" y="1143794"/>
              <a:ext cx="3581400" cy="2285206"/>
              <a:chOff x="762000" y="1143794"/>
              <a:chExt cx="3581400" cy="2285206"/>
            </a:xfrm>
          </p:grpSpPr>
          <p:cxnSp>
            <p:nvCxnSpPr>
              <p:cNvPr id="6" name="Straight Connector 5"/>
              <p:cNvCxnSpPr/>
              <p:nvPr/>
            </p:nvCxnSpPr>
            <p:spPr>
              <a:xfrm rot="5400000">
                <a:off x="-380206" y="2286000"/>
                <a:ext cx="2285206" cy="7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762000" y="3427412"/>
                <a:ext cx="35814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TextBox 3"/>
            <p:cNvSpPr txBox="1"/>
            <p:nvPr/>
          </p:nvSpPr>
          <p:spPr>
            <a:xfrm rot="16200000">
              <a:off x="233677" y="1952523"/>
              <a:ext cx="78560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Benefit</a:t>
              </a:r>
              <a:endParaRPr lang="en-US" sz="1600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302912" y="3395246"/>
              <a:ext cx="5164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Risk</a:t>
              </a:r>
              <a:endParaRPr lang="en-US" sz="16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48200" y="1143000"/>
            <a:ext cx="3886200" cy="2590006"/>
            <a:chOff x="457200" y="1143794"/>
            <a:chExt cx="3886200" cy="2590006"/>
          </a:xfrm>
        </p:grpSpPr>
        <p:grpSp>
          <p:nvGrpSpPr>
            <p:cNvPr id="15" name="Group 11"/>
            <p:cNvGrpSpPr/>
            <p:nvPr/>
          </p:nvGrpSpPr>
          <p:grpSpPr>
            <a:xfrm>
              <a:off x="762000" y="1143794"/>
              <a:ext cx="3581400" cy="2285206"/>
              <a:chOff x="762000" y="1143794"/>
              <a:chExt cx="3581400" cy="2285206"/>
            </a:xfrm>
          </p:grpSpPr>
          <p:cxnSp>
            <p:nvCxnSpPr>
              <p:cNvPr id="18" name="Straight Connector 17"/>
              <p:cNvCxnSpPr/>
              <p:nvPr/>
            </p:nvCxnSpPr>
            <p:spPr>
              <a:xfrm rot="5400000">
                <a:off x="-380206" y="2286000"/>
                <a:ext cx="2285206" cy="7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762000" y="3427412"/>
                <a:ext cx="35814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xtBox 15"/>
            <p:cNvSpPr txBox="1"/>
            <p:nvPr/>
          </p:nvSpPr>
          <p:spPr>
            <a:xfrm rot="16200000">
              <a:off x="233677" y="1952523"/>
              <a:ext cx="78560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Benefit</a:t>
              </a:r>
              <a:endParaRPr lang="en-US" sz="16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302912" y="3395246"/>
              <a:ext cx="5164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Risk</a:t>
              </a:r>
              <a:endParaRPr lang="en-US" sz="16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57200" y="4039394"/>
            <a:ext cx="3886200" cy="2590006"/>
            <a:chOff x="457200" y="1143794"/>
            <a:chExt cx="3886200" cy="2590006"/>
          </a:xfrm>
        </p:grpSpPr>
        <p:grpSp>
          <p:nvGrpSpPr>
            <p:cNvPr id="21" name="Group 11"/>
            <p:cNvGrpSpPr/>
            <p:nvPr/>
          </p:nvGrpSpPr>
          <p:grpSpPr>
            <a:xfrm>
              <a:off x="762000" y="1143794"/>
              <a:ext cx="3581400" cy="2285206"/>
              <a:chOff x="762000" y="1143794"/>
              <a:chExt cx="3581400" cy="2285206"/>
            </a:xfrm>
          </p:grpSpPr>
          <p:cxnSp>
            <p:nvCxnSpPr>
              <p:cNvPr id="24" name="Straight Connector 23"/>
              <p:cNvCxnSpPr/>
              <p:nvPr/>
            </p:nvCxnSpPr>
            <p:spPr>
              <a:xfrm rot="5400000">
                <a:off x="-380206" y="2286000"/>
                <a:ext cx="2285206" cy="7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762000" y="3427412"/>
                <a:ext cx="35814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TextBox 21"/>
            <p:cNvSpPr txBox="1"/>
            <p:nvPr/>
          </p:nvSpPr>
          <p:spPr>
            <a:xfrm rot="16200000">
              <a:off x="233677" y="1952523"/>
              <a:ext cx="78560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Benefit</a:t>
              </a:r>
              <a:endParaRPr lang="en-US" sz="16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302912" y="3395246"/>
              <a:ext cx="5164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Risk</a:t>
              </a:r>
              <a:endParaRPr lang="en-US" sz="1600" dirty="0"/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609600" y="314980"/>
            <a:ext cx="74670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Benefit Risk Archetypes               </a:t>
            </a:r>
            <a:r>
              <a:rPr lang="en-US" sz="2000" dirty="0" smtClean="0"/>
              <a:t>Control                     Active</a:t>
            </a:r>
            <a:endParaRPr lang="en-US" sz="2800" dirty="0"/>
          </a:p>
        </p:txBody>
      </p:sp>
      <p:sp>
        <p:nvSpPr>
          <p:cNvPr id="27" name="Oval 26"/>
          <p:cNvSpPr/>
          <p:nvPr/>
        </p:nvSpPr>
        <p:spPr>
          <a:xfrm>
            <a:off x="6629400" y="457200"/>
            <a:ext cx="53340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295400" y="2667000"/>
            <a:ext cx="533400" cy="304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4648200" y="457200"/>
            <a:ext cx="533400" cy="304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295400" y="1524000"/>
            <a:ext cx="53340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2209800" y="1219200"/>
            <a:ext cx="2270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Promising </a:t>
            </a:r>
            <a:r>
              <a:rPr lang="en-US" dirty="0" smtClean="0"/>
              <a:t>Treatment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Fully Aligned DMC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781800" y="1238071"/>
            <a:ext cx="232345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 Promising </a:t>
            </a:r>
            <a:r>
              <a:rPr lang="en-US" dirty="0" smtClean="0"/>
              <a:t>Treatment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smtClean="0"/>
              <a:t>V</a:t>
            </a:r>
            <a:r>
              <a:rPr lang="en-US" dirty="0" smtClean="0"/>
              <a:t>arying </a:t>
            </a:r>
            <a:r>
              <a:rPr lang="en-US" dirty="0" smtClean="0"/>
              <a:t>positions </a:t>
            </a:r>
            <a:r>
              <a:rPr lang="en-US" dirty="0" smtClean="0"/>
              <a:t>on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/>
              <a:t>B/R assessment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/>
              <a:t>among DMC 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</a:t>
            </a:r>
            <a:r>
              <a:rPr lang="en-US" dirty="0" smtClean="0"/>
              <a:t>members</a:t>
            </a:r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5257800" y="2133600"/>
            <a:ext cx="1600200" cy="11430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5257800" y="1295400"/>
            <a:ext cx="16002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1295400" y="5562600"/>
            <a:ext cx="533400" cy="3048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2590800" y="4495800"/>
            <a:ext cx="533400" cy="304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083475" y="4992469"/>
            <a:ext cx="20313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Difficult decision!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Fully Aligned DMC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Involve sponsor?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4674275" y="4039394"/>
            <a:ext cx="3886200" cy="2590006"/>
            <a:chOff x="457200" y="1143794"/>
            <a:chExt cx="3886200" cy="2590006"/>
          </a:xfrm>
        </p:grpSpPr>
        <p:grpSp>
          <p:nvGrpSpPr>
            <p:cNvPr id="45" name="Group 11"/>
            <p:cNvGrpSpPr/>
            <p:nvPr/>
          </p:nvGrpSpPr>
          <p:grpSpPr>
            <a:xfrm>
              <a:off x="762000" y="1143794"/>
              <a:ext cx="3581400" cy="2285206"/>
              <a:chOff x="762000" y="1143794"/>
              <a:chExt cx="3581400" cy="2285206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 rot="5400000">
                <a:off x="-380206" y="2286000"/>
                <a:ext cx="2285206" cy="7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>
                <a:off x="762000" y="3427412"/>
                <a:ext cx="35814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TextBox 45"/>
            <p:cNvSpPr txBox="1"/>
            <p:nvPr/>
          </p:nvSpPr>
          <p:spPr>
            <a:xfrm rot="16200000">
              <a:off x="233677" y="1952523"/>
              <a:ext cx="78560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Benefit</a:t>
              </a:r>
              <a:endParaRPr lang="en-US" sz="16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302912" y="3395246"/>
              <a:ext cx="5164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Risk</a:t>
              </a:r>
              <a:endParaRPr lang="en-US" sz="1600" dirty="0"/>
            </a:p>
          </p:txBody>
        </p:sp>
      </p:grpSp>
      <p:sp>
        <p:nvSpPr>
          <p:cNvPr id="50" name="Oval 49"/>
          <p:cNvSpPr/>
          <p:nvPr/>
        </p:nvSpPr>
        <p:spPr>
          <a:xfrm>
            <a:off x="5283875" y="4800600"/>
            <a:ext cx="1905000" cy="12954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6122075" y="4191000"/>
            <a:ext cx="1905000" cy="1295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6553200" y="3724870"/>
            <a:ext cx="252139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More Difficult </a:t>
            </a:r>
            <a:r>
              <a:rPr lang="en-US" dirty="0" smtClean="0"/>
              <a:t>decision!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DMC not aligned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Involve sponsor?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animBg="1"/>
      <p:bldP spid="36" grpId="0" animBg="1"/>
      <p:bldP spid="40" grpId="0" animBg="1"/>
      <p:bldP spid="41" grpId="0" animBg="1"/>
      <p:bldP spid="42" grpId="0"/>
      <p:bldP spid="50" grpId="0" animBg="1"/>
      <p:bldP spid="51" grpId="0" animBg="1"/>
      <p:bldP spid="5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Some Thoughts…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Could this kind of tool be useful in helping a DMC form a recommendation (say, in the face of disagreement) even if the BRAM output is </a:t>
            </a:r>
            <a:r>
              <a:rPr lang="en-US" sz="2400" i="1" dirty="0" smtClean="0"/>
              <a:t>not</a:t>
            </a:r>
            <a:r>
              <a:rPr lang="en-US" sz="2400" dirty="0" smtClean="0"/>
              <a:t> shared with the sponsor?</a:t>
            </a:r>
          </a:p>
          <a:p>
            <a:r>
              <a:rPr lang="en-US" sz="2400" dirty="0" smtClean="0"/>
              <a:t>In cases where the assessment is shared with the sponsor, should the links between the individual DMC members’ assessment of control and active therapy be revealed?</a:t>
            </a:r>
          </a:p>
          <a:p>
            <a:pPr lvl="1"/>
            <a:r>
              <a:rPr lang="en-US" sz="2000" dirty="0" smtClean="0"/>
              <a:t>Shows extent to which DMC members consistently rate high or low, regardless of therapy group</a:t>
            </a:r>
          </a:p>
          <a:p>
            <a:pPr lvl="1"/>
            <a:r>
              <a:rPr lang="en-US" sz="2000" dirty="0" smtClean="0"/>
              <a:t>W</a:t>
            </a:r>
            <a:r>
              <a:rPr lang="en-US" sz="2000" dirty="0" smtClean="0"/>
              <a:t>ould highlight variation among DMC members’ assessments of the </a:t>
            </a:r>
            <a:r>
              <a:rPr lang="en-US" sz="2000" dirty="0" smtClean="0"/>
              <a:t>relative difference between active therapy and control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Reducing this to Practice…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At the DMC Organizational Meeting</a:t>
            </a:r>
          </a:p>
          <a:p>
            <a:pPr lvl="1"/>
            <a:r>
              <a:rPr lang="en-US" sz="2000" dirty="0" smtClean="0"/>
              <a:t>Sponsor discusses BRAM structure with DMC – the attributes, including scoring protocols which objectively transform observed data to the unit interval</a:t>
            </a:r>
          </a:p>
          <a:p>
            <a:pPr lvl="1"/>
            <a:r>
              <a:rPr lang="en-US" sz="2000" dirty="0" smtClean="0"/>
              <a:t>Sponsor shares weights of the study team</a:t>
            </a:r>
          </a:p>
          <a:p>
            <a:pPr lvl="1"/>
            <a:r>
              <a:rPr lang="en-US" sz="2000" dirty="0" smtClean="0"/>
              <a:t>Sponsor discusses scenarios highlighting changes in benefit/risk scores with which the team would be comfortable or uncomfortable</a:t>
            </a:r>
          </a:p>
          <a:p>
            <a:pPr lvl="1"/>
            <a:r>
              <a:rPr lang="en-US" sz="2000" dirty="0" smtClean="0"/>
              <a:t>Agreement reached on how to incorporate new findings (e.g. unexpected side effect)</a:t>
            </a:r>
          </a:p>
          <a:p>
            <a:r>
              <a:rPr lang="en-US" sz="2400" dirty="0" smtClean="0"/>
              <a:t>BRAM structure and intended use captured in DMC Charter</a:t>
            </a:r>
          </a:p>
          <a:p>
            <a:r>
              <a:rPr lang="en-US" sz="2400" dirty="0" smtClean="0"/>
              <a:t>BRAM structure should not be altered by DMC during the conduct of the study</a:t>
            </a:r>
          </a:p>
          <a:p>
            <a:pPr lvl="1"/>
            <a:r>
              <a:rPr lang="en-US" sz="2000" dirty="0" smtClean="0"/>
              <a:t>With exception of incorporating new findings – agreed upon process to be followed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914400" y="3124200"/>
            <a:ext cx="7772400" cy="685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Reducing this to Practice…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DMC statistician brings BRAM evaluation tool to meetings – responsible for collecting scores and producing model output in real time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Ultimately, we need</a:t>
            </a:r>
          </a:p>
          <a:p>
            <a:r>
              <a:rPr lang="en-US" sz="2400" dirty="0" smtClean="0"/>
              <a:t>DMC and sponsor to be comfortable with this approach</a:t>
            </a:r>
          </a:p>
          <a:p>
            <a:r>
              <a:rPr lang="en-US" sz="2400" dirty="0" smtClean="0"/>
              <a:t>Input from regulators</a:t>
            </a:r>
          </a:p>
          <a:p>
            <a:r>
              <a:rPr lang="en-US" sz="2400" dirty="0" smtClean="0"/>
              <a:t>Pilot the model…</a:t>
            </a:r>
            <a:endParaRPr lang="en-US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4114800"/>
            <a:ext cx="81534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Picture the Following Scenario…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100" dirty="0" smtClean="0"/>
              <a:t>DMC of a landmark Phase 3 clinical trial meets to review accumulating data of the study, just past the half-way point</a:t>
            </a:r>
          </a:p>
          <a:p>
            <a:pPr lvl="1"/>
            <a:r>
              <a:rPr lang="en-US" sz="2600" dirty="0" smtClean="0"/>
              <a:t>Committee agrees that emerging benefit looks real and promising</a:t>
            </a:r>
          </a:p>
          <a:p>
            <a:pPr lvl="1"/>
            <a:r>
              <a:rPr lang="en-US" sz="2600" dirty="0" smtClean="0"/>
              <a:t>Risk profile of the compound is more severe than expected</a:t>
            </a:r>
          </a:p>
          <a:p>
            <a:pPr lvl="1"/>
            <a:r>
              <a:rPr lang="en-US" sz="2600" dirty="0" smtClean="0"/>
              <a:t>DMC reviews ICD and DMC Charter to determine what degree of risk tolerance was specified and concludes that it is not unethical to continue trial; no additional guidance specified</a:t>
            </a:r>
          </a:p>
          <a:p>
            <a:pPr lvl="1"/>
            <a:r>
              <a:rPr lang="en-US" sz="2600" dirty="0" smtClean="0"/>
              <a:t>DMC believes the study could continue, but does not know whether sponsor would agree</a:t>
            </a:r>
          </a:p>
          <a:p>
            <a:endParaRPr lang="en-US" sz="1000" dirty="0" smtClean="0"/>
          </a:p>
          <a:p>
            <a:r>
              <a:rPr lang="en-US" sz="3100" dirty="0" smtClean="0"/>
              <a:t>The committee’s deliberations are stalled in absence of knowing how sponsor would assess benefit-risk balance</a:t>
            </a:r>
          </a:p>
          <a:p>
            <a:endParaRPr lang="en-US" sz="1000" dirty="0" smtClean="0"/>
          </a:p>
          <a:p>
            <a:r>
              <a:rPr lang="en-US" sz="3100" dirty="0" smtClean="0">
                <a:solidFill>
                  <a:srgbClr val="FF0000"/>
                </a:solidFill>
              </a:rPr>
              <a:t>Is there a way of communicating emerging benefit-risk balance to the sponsor without </a:t>
            </a:r>
            <a:r>
              <a:rPr lang="en-US" sz="3100" dirty="0" err="1" smtClean="0">
                <a:solidFill>
                  <a:srgbClr val="FF0000"/>
                </a:solidFill>
              </a:rPr>
              <a:t>unblinding</a:t>
            </a:r>
            <a:r>
              <a:rPr lang="en-US" sz="3100" dirty="0" smtClean="0">
                <a:solidFill>
                  <a:srgbClr val="FF0000"/>
                </a:solidFill>
              </a:rPr>
              <a:t> study results?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The Dilemma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Independent DMCs are intentionally engaged for pivotal trials to monitor patient safety, allowing sponsor to remain blinded to data</a:t>
            </a:r>
          </a:p>
          <a:p>
            <a:r>
              <a:rPr lang="en-US" sz="2400" dirty="0" smtClean="0"/>
              <a:t>DMC makes </a:t>
            </a:r>
            <a:r>
              <a:rPr lang="en-US" sz="2400" dirty="0" smtClean="0">
                <a:solidFill>
                  <a:srgbClr val="FF0000"/>
                </a:solidFill>
              </a:rPr>
              <a:t>recommendations</a:t>
            </a:r>
            <a:r>
              <a:rPr lang="en-US" sz="2400" dirty="0" smtClean="0"/>
              <a:t> based on emerging data, but…</a:t>
            </a:r>
          </a:p>
          <a:p>
            <a:r>
              <a:rPr lang="en-US" sz="2400" dirty="0" smtClean="0"/>
              <a:t>Sponsor called to make </a:t>
            </a:r>
            <a:r>
              <a:rPr lang="en-US" sz="2400" dirty="0" smtClean="0">
                <a:solidFill>
                  <a:srgbClr val="FF0000"/>
                </a:solidFill>
              </a:rPr>
              <a:t>decisions</a:t>
            </a:r>
            <a:r>
              <a:rPr lang="en-US" sz="2400" dirty="0" smtClean="0"/>
              <a:t> without recourse to these data </a:t>
            </a:r>
          </a:p>
          <a:p>
            <a:endParaRPr lang="en-US" sz="2400" dirty="0" smtClean="0"/>
          </a:p>
          <a:p>
            <a:pPr algn="ctr">
              <a:buNone/>
            </a:pPr>
            <a:r>
              <a:rPr lang="en-US" i="1" dirty="0" smtClean="0"/>
              <a:t>Is such decision making always feasible?</a:t>
            </a:r>
            <a:endParaRPr lang="en-US" i="1" dirty="0"/>
          </a:p>
        </p:txBody>
      </p:sp>
      <p:sp>
        <p:nvSpPr>
          <p:cNvPr id="4" name="Rectangle 3"/>
          <p:cNvSpPr/>
          <p:nvPr/>
        </p:nvSpPr>
        <p:spPr>
          <a:xfrm>
            <a:off x="381000" y="1524000"/>
            <a:ext cx="8305800" cy="2743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Requirements for a Resolution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At times a sponsor should be informed of certain key features of the emerging trial data (beyond a terse DMC recommendation) in order to make a good decision concerning the continuing conduct of the study</a:t>
            </a:r>
          </a:p>
          <a:p>
            <a:endParaRPr lang="en-US" sz="800" dirty="0" smtClean="0"/>
          </a:p>
          <a:p>
            <a:r>
              <a:rPr lang="en-US" sz="2400" dirty="0" smtClean="0"/>
              <a:t>The information conveyed may not reveal any specifics about trial endpoints or other study measurements, so as to protect study blinding</a:t>
            </a:r>
          </a:p>
          <a:p>
            <a:endParaRPr lang="en-US" sz="800" dirty="0" smtClean="0"/>
          </a:p>
          <a:p>
            <a:r>
              <a:rPr lang="en-US" sz="2400" dirty="0" smtClean="0"/>
              <a:t>The information conveyed should allow an assessment of whether emerging risks for patients are tolerable in view of accruing benefits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A Benefit-Risk Assessment Model (BRAM)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Consider application of a multi-attribute model for evaluating  benefit-risk profiles (</a:t>
            </a:r>
            <a:r>
              <a:rPr lang="en-US" sz="2400" dirty="0" err="1" smtClean="0"/>
              <a:t>Felli</a:t>
            </a:r>
            <a:r>
              <a:rPr lang="en-US" sz="2400" dirty="0" smtClean="0"/>
              <a:t>, Noel &amp; </a:t>
            </a:r>
            <a:r>
              <a:rPr lang="en-US" sz="2400" dirty="0" err="1" smtClean="0"/>
              <a:t>Cavazzoni</a:t>
            </a:r>
            <a:r>
              <a:rPr lang="en-US" sz="2400" dirty="0" smtClean="0"/>
              <a:t>, </a:t>
            </a:r>
            <a:r>
              <a:rPr lang="en-US" sz="2400" i="1" dirty="0" smtClean="0"/>
              <a:t>Medical Decision Making</a:t>
            </a:r>
            <a:r>
              <a:rPr lang="en-US" sz="2400" dirty="0" smtClean="0"/>
              <a:t>, 2009)</a:t>
            </a:r>
          </a:p>
          <a:p>
            <a:endParaRPr lang="en-US" sz="800" dirty="0" smtClean="0"/>
          </a:p>
          <a:p>
            <a:r>
              <a:rPr lang="en-US" sz="2400" dirty="0" smtClean="0"/>
              <a:t>BRAM graphically presents contextual beliefs about benefits and risks in a framework conducive to focused discussion</a:t>
            </a:r>
          </a:p>
          <a:p>
            <a:endParaRPr lang="en-US" sz="800" dirty="0" smtClean="0"/>
          </a:p>
          <a:p>
            <a:r>
              <a:rPr lang="en-US" sz="2400" dirty="0" smtClean="0"/>
              <a:t>Requires definition of an analytic frame</a:t>
            </a:r>
          </a:p>
          <a:p>
            <a:pPr lvl="1"/>
            <a:r>
              <a:rPr lang="en-US" sz="2000" dirty="0" smtClean="0"/>
              <a:t>Disease State = Disease being studied by the trial in question</a:t>
            </a:r>
          </a:p>
          <a:p>
            <a:pPr lvl="1"/>
            <a:r>
              <a:rPr lang="en-US" sz="2000" dirty="0" smtClean="0"/>
              <a:t>Population of Interest = Study participants</a:t>
            </a:r>
          </a:p>
          <a:p>
            <a:pPr lvl="1"/>
            <a:r>
              <a:rPr lang="en-US" sz="2000" dirty="0" smtClean="0"/>
              <a:t>Perspective for Assessments and Tradeoffs = DMC, focused on patient safety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/>
              <a:t>Model Structure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2891397" y="762000"/>
            <a:ext cx="5334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V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424797" y="1066800"/>
            <a:ext cx="16764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214997" y="1066800"/>
            <a:ext cx="16764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948297" y="1333500"/>
            <a:ext cx="5334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835291" y="1332706"/>
            <a:ext cx="5334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38200" y="152400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Risk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591267" y="1524000"/>
            <a:ext cx="1086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Benefit</a:t>
            </a:r>
            <a:endParaRPr lang="en-US" sz="2400" dirty="0"/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414897" y="2704306"/>
            <a:ext cx="1600994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606191" y="4266406"/>
            <a:ext cx="12192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215791" y="20566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524000" y="1824335"/>
            <a:ext cx="826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Safety</a:t>
            </a:r>
            <a:endParaRPr lang="en-US" sz="2000" dirty="0"/>
          </a:p>
        </p:txBody>
      </p:sp>
      <p:cxnSp>
        <p:nvCxnSpPr>
          <p:cNvPr id="23" name="Straight Connector 22"/>
          <p:cNvCxnSpPr/>
          <p:nvPr/>
        </p:nvCxnSpPr>
        <p:spPr>
          <a:xfrm rot="16200000" flipH="1">
            <a:off x="1443596" y="2514599"/>
            <a:ext cx="762000" cy="1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825391" y="23614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065145" y="2190690"/>
            <a:ext cx="19930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Safety Measure 1</a:t>
            </a:r>
            <a:endParaRPr lang="en-US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2053197" y="2667000"/>
            <a:ext cx="20683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Safety Measure </a:t>
            </a:r>
            <a:r>
              <a:rPr lang="en-US" sz="2000" i="1" dirty="0" err="1" smtClean="0"/>
              <a:t>n</a:t>
            </a:r>
            <a:r>
              <a:rPr lang="en-US" i="1" baseline="-25000" dirty="0" err="1" smtClean="0"/>
              <a:t>S</a:t>
            </a:r>
            <a:endParaRPr lang="en-US" sz="2000" i="1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1824597" y="28948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214997" y="35044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519797" y="3276600"/>
            <a:ext cx="13316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Tolerability</a:t>
            </a:r>
            <a:endParaRPr lang="en-US" sz="2000" dirty="0"/>
          </a:p>
        </p:txBody>
      </p:sp>
      <p:cxnSp>
        <p:nvCxnSpPr>
          <p:cNvPr id="31" name="Straight Connector 30"/>
          <p:cNvCxnSpPr/>
          <p:nvPr/>
        </p:nvCxnSpPr>
        <p:spPr>
          <a:xfrm rot="16200000" flipH="1">
            <a:off x="1439393" y="3966864"/>
            <a:ext cx="762000" cy="1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821188" y="3813671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060942" y="3642955"/>
            <a:ext cx="24984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Tolerability Measure 1</a:t>
            </a:r>
            <a:endParaRPr lang="en-US" sz="2000" dirty="0"/>
          </a:p>
        </p:txBody>
      </p:sp>
      <p:sp>
        <p:nvSpPr>
          <p:cNvPr id="34" name="TextBox 33"/>
          <p:cNvSpPr txBox="1"/>
          <p:nvPr/>
        </p:nvSpPr>
        <p:spPr>
          <a:xfrm>
            <a:off x="2048994" y="4119265"/>
            <a:ext cx="26432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Tolerability Measure </a:t>
            </a:r>
            <a:r>
              <a:rPr lang="en-US" sz="2000" i="1" dirty="0" err="1" smtClean="0"/>
              <a:t>n</a:t>
            </a:r>
            <a:r>
              <a:rPr lang="en-US" i="1" baseline="-25000" dirty="0" err="1" smtClean="0"/>
              <a:t>T</a:t>
            </a:r>
            <a:endParaRPr lang="en-US" sz="2000" i="1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820394" y="4347071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214997" y="4876006"/>
            <a:ext cx="304006" cy="79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519797" y="4648200"/>
            <a:ext cx="16136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Improper Use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2815197" y="2438400"/>
            <a:ext cx="247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815197" y="3897868"/>
            <a:ext cx="247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:</a:t>
            </a:r>
            <a:endParaRPr lang="en-US" dirty="0"/>
          </a:p>
        </p:txBody>
      </p:sp>
      <p:cxnSp>
        <p:nvCxnSpPr>
          <p:cNvPr id="40" name="Straight Connector 39"/>
          <p:cNvCxnSpPr/>
          <p:nvPr/>
        </p:nvCxnSpPr>
        <p:spPr>
          <a:xfrm rot="5400000">
            <a:off x="3641000" y="3392338"/>
            <a:ext cx="2968129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125461" y="2061071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433670" y="1828800"/>
            <a:ext cx="9703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Efficacy</a:t>
            </a:r>
            <a:endParaRPr lang="en-US" sz="2000" dirty="0"/>
          </a:p>
        </p:txBody>
      </p:sp>
      <p:cxnSp>
        <p:nvCxnSpPr>
          <p:cNvPr id="44" name="Straight Connector 43"/>
          <p:cNvCxnSpPr/>
          <p:nvPr/>
        </p:nvCxnSpPr>
        <p:spPr>
          <a:xfrm rot="16200000" flipH="1">
            <a:off x="5353266" y="2519064"/>
            <a:ext cx="762000" cy="1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735061" y="2365871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974815" y="2195155"/>
            <a:ext cx="21371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Efficacy Measure 1</a:t>
            </a:r>
            <a:endParaRPr lang="en-US" sz="2000" dirty="0"/>
          </a:p>
        </p:txBody>
      </p:sp>
      <p:sp>
        <p:nvSpPr>
          <p:cNvPr id="47" name="TextBox 46"/>
          <p:cNvSpPr txBox="1"/>
          <p:nvPr/>
        </p:nvSpPr>
        <p:spPr>
          <a:xfrm>
            <a:off x="5962867" y="2671465"/>
            <a:ext cx="22829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Efficacy Measure </a:t>
            </a:r>
            <a:r>
              <a:rPr lang="en-US" sz="2000" i="1" dirty="0" err="1" smtClean="0"/>
              <a:t>n</a:t>
            </a:r>
            <a:r>
              <a:rPr lang="en-US" i="1" baseline="-25000" dirty="0" err="1" smtClean="0"/>
              <a:t>E</a:t>
            </a:r>
            <a:endParaRPr lang="en-US" sz="2000" i="1" dirty="0"/>
          </a:p>
        </p:txBody>
      </p:sp>
      <p:cxnSp>
        <p:nvCxnSpPr>
          <p:cNvPr id="48" name="Straight Connector 47"/>
          <p:cNvCxnSpPr/>
          <p:nvPr/>
        </p:nvCxnSpPr>
        <p:spPr>
          <a:xfrm>
            <a:off x="5734267" y="2899271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124667" y="3508871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429467" y="3281065"/>
            <a:ext cx="12994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Life Effects</a:t>
            </a:r>
            <a:endParaRPr lang="en-US" sz="2000" dirty="0"/>
          </a:p>
        </p:txBody>
      </p:sp>
      <p:cxnSp>
        <p:nvCxnSpPr>
          <p:cNvPr id="51" name="Straight Connector 50"/>
          <p:cNvCxnSpPr/>
          <p:nvPr/>
        </p:nvCxnSpPr>
        <p:spPr>
          <a:xfrm rot="16200000" flipH="1">
            <a:off x="5349063" y="3971329"/>
            <a:ext cx="762000" cy="1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730858" y="381813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970612" y="3647420"/>
            <a:ext cx="13860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Life Effect 1</a:t>
            </a:r>
            <a:endParaRPr lang="en-US" sz="2000" dirty="0"/>
          </a:p>
        </p:txBody>
      </p:sp>
      <p:sp>
        <p:nvSpPr>
          <p:cNvPr id="54" name="TextBox 53"/>
          <p:cNvSpPr txBox="1"/>
          <p:nvPr/>
        </p:nvSpPr>
        <p:spPr>
          <a:xfrm>
            <a:off x="5958664" y="4123730"/>
            <a:ext cx="14517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Life Effect </a:t>
            </a:r>
            <a:r>
              <a:rPr lang="en-US" sz="2000" i="1" dirty="0" err="1" smtClean="0"/>
              <a:t>n</a:t>
            </a:r>
            <a:r>
              <a:rPr lang="en-US" i="1" baseline="-25000" dirty="0" err="1" smtClean="0"/>
              <a:t>L</a:t>
            </a:r>
            <a:endParaRPr lang="en-US" sz="2000" i="1" dirty="0"/>
          </a:p>
        </p:txBody>
      </p:sp>
      <p:cxnSp>
        <p:nvCxnSpPr>
          <p:cNvPr id="55" name="Straight Connector 54"/>
          <p:cNvCxnSpPr/>
          <p:nvPr/>
        </p:nvCxnSpPr>
        <p:spPr>
          <a:xfrm>
            <a:off x="5730064" y="435153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429467" y="4652665"/>
            <a:ext cx="15212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Convenience</a:t>
            </a:r>
            <a:endParaRPr lang="en-US" sz="2000" dirty="0"/>
          </a:p>
        </p:txBody>
      </p:sp>
      <p:sp>
        <p:nvSpPr>
          <p:cNvPr id="58" name="TextBox 57"/>
          <p:cNvSpPr txBox="1"/>
          <p:nvPr/>
        </p:nvSpPr>
        <p:spPr>
          <a:xfrm>
            <a:off x="6724867" y="2442865"/>
            <a:ext cx="247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6724867" y="3902333"/>
            <a:ext cx="247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:</a:t>
            </a:r>
            <a:endParaRPr lang="en-US" dirty="0"/>
          </a:p>
        </p:txBody>
      </p:sp>
      <p:cxnSp>
        <p:nvCxnSpPr>
          <p:cNvPr id="61" name="Straight Connector 60"/>
          <p:cNvCxnSpPr/>
          <p:nvPr/>
        </p:nvCxnSpPr>
        <p:spPr>
          <a:xfrm>
            <a:off x="5105400" y="48760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715796" y="52570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5400000">
            <a:off x="4959929" y="5708075"/>
            <a:ext cx="1524001" cy="13853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977670" y="5010090"/>
            <a:ext cx="28736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Treatment Administration</a:t>
            </a:r>
            <a:endParaRPr lang="en-US" sz="2000" dirty="0"/>
          </a:p>
        </p:txBody>
      </p:sp>
      <p:sp>
        <p:nvSpPr>
          <p:cNvPr id="66" name="TextBox 65"/>
          <p:cNvSpPr txBox="1"/>
          <p:nvPr/>
        </p:nvSpPr>
        <p:spPr>
          <a:xfrm>
            <a:off x="5971310" y="5314890"/>
            <a:ext cx="20839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Treatment Burden</a:t>
            </a:r>
            <a:endParaRPr lang="en-US" sz="2000" dirty="0"/>
          </a:p>
        </p:txBody>
      </p:sp>
      <p:sp>
        <p:nvSpPr>
          <p:cNvPr id="67" name="TextBox 66"/>
          <p:cNvSpPr txBox="1"/>
          <p:nvPr/>
        </p:nvSpPr>
        <p:spPr>
          <a:xfrm>
            <a:off x="5979441" y="5619690"/>
            <a:ext cx="13555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Monitoring</a:t>
            </a:r>
            <a:endParaRPr lang="en-US" sz="2000" dirty="0"/>
          </a:p>
        </p:txBody>
      </p:sp>
      <p:sp>
        <p:nvSpPr>
          <p:cNvPr id="68" name="TextBox 67"/>
          <p:cNvSpPr txBox="1"/>
          <p:nvPr/>
        </p:nvSpPr>
        <p:spPr>
          <a:xfrm>
            <a:off x="5971310" y="5924490"/>
            <a:ext cx="13468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Acquisition</a:t>
            </a:r>
            <a:endParaRPr lang="en-US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5971310" y="6229290"/>
            <a:ext cx="9762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Storage</a:t>
            </a:r>
            <a:endParaRPr lang="en-US" sz="2000" dirty="0"/>
          </a:p>
        </p:txBody>
      </p:sp>
      <p:cxnSp>
        <p:nvCxnSpPr>
          <p:cNvPr id="70" name="Straight Connector 69"/>
          <p:cNvCxnSpPr/>
          <p:nvPr/>
        </p:nvCxnSpPr>
        <p:spPr>
          <a:xfrm>
            <a:off x="5715000" y="55618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5715000" y="58666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715000" y="61714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715000" y="64762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76"/>
          <p:cNvSpPr/>
          <p:nvPr/>
        </p:nvSpPr>
        <p:spPr>
          <a:xfrm>
            <a:off x="5867400" y="2438400"/>
            <a:ext cx="23622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5867400" y="2667000"/>
            <a:ext cx="23622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6705600" y="2983468"/>
            <a:ext cx="20922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Assessed with other 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efficacy measures…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5943600" y="3657600"/>
            <a:ext cx="1524000" cy="914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ounded Rectangle 82"/>
          <p:cNvSpPr/>
          <p:nvPr/>
        </p:nvSpPr>
        <p:spPr>
          <a:xfrm>
            <a:off x="5943600" y="5029200"/>
            <a:ext cx="2895600" cy="16002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TextBox 83"/>
          <p:cNvSpPr txBox="1"/>
          <p:nvPr/>
        </p:nvSpPr>
        <p:spPr>
          <a:xfrm>
            <a:off x="3725225" y="5678269"/>
            <a:ext cx="19897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Along with other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Benefit attributes…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1981200" y="2209800"/>
            <a:ext cx="2133600" cy="914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ounded Rectangle 85"/>
          <p:cNvSpPr/>
          <p:nvPr/>
        </p:nvSpPr>
        <p:spPr>
          <a:xfrm>
            <a:off x="1981200" y="3657600"/>
            <a:ext cx="2667000" cy="914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TextBox 86"/>
          <p:cNvSpPr txBox="1"/>
          <p:nvPr/>
        </p:nvSpPr>
        <p:spPr>
          <a:xfrm>
            <a:off x="3048000" y="4572000"/>
            <a:ext cx="20627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In the context of key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safety and other</a:t>
            </a:r>
          </a:p>
          <a:p>
            <a:r>
              <a:rPr lang="en-US" i="1" dirty="0" smtClean="0">
                <a:solidFill>
                  <a:srgbClr val="FF0000"/>
                </a:solidFill>
              </a:rPr>
              <a:t>Risk measures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5867400" y="1828800"/>
            <a:ext cx="2640873" cy="762000"/>
            <a:chOff x="5867400" y="1828800"/>
            <a:chExt cx="2640873" cy="762000"/>
          </a:xfrm>
        </p:grpSpPr>
        <p:sp>
          <p:nvSpPr>
            <p:cNvPr id="88" name="Oval 87"/>
            <p:cNvSpPr/>
            <p:nvPr/>
          </p:nvSpPr>
          <p:spPr>
            <a:xfrm>
              <a:off x="5867400" y="2209800"/>
              <a:ext cx="2362200" cy="3810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705600" y="1828800"/>
              <a:ext cx="18026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Primary endpoint</a:t>
              </a:r>
            </a:p>
          </p:txBody>
        </p:sp>
      </p:grpSp>
      <p:sp>
        <p:nvSpPr>
          <p:cNvPr id="74" name="Slide Number Placeholder 7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8" grpId="0" animBg="1"/>
      <p:bldP spid="79" grpId="0"/>
      <p:bldP spid="82" grpId="0" animBg="1"/>
      <p:bldP spid="83" grpId="0" animBg="1"/>
      <p:bldP spid="84" grpId="0"/>
      <p:bldP spid="85" grpId="0" animBg="1"/>
      <p:bldP spid="86" grpId="0" animBg="1"/>
      <p:bldP spid="8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Evaluation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Weights are chosen</a:t>
            </a:r>
          </a:p>
          <a:p>
            <a:pPr lvl="1"/>
            <a:r>
              <a:rPr lang="en-US" sz="2000" dirty="0" smtClean="0"/>
              <a:t>to reflect relative importance of each benefit and risk attribute (sum to 1 within each dimension)</a:t>
            </a:r>
          </a:p>
          <a:p>
            <a:pPr lvl="1"/>
            <a:r>
              <a:rPr lang="en-US" sz="2000" dirty="0" smtClean="0"/>
              <a:t>to reflect relative importance of each measure </a:t>
            </a:r>
            <a:r>
              <a:rPr lang="en-US" sz="2000" i="1" dirty="0" smtClean="0"/>
              <a:t>within</a:t>
            </a:r>
            <a:r>
              <a:rPr lang="en-US" sz="2000" dirty="0" smtClean="0"/>
              <a:t> an attribute (sum to 1 within each attribute)</a:t>
            </a:r>
          </a:p>
          <a:p>
            <a:endParaRPr lang="en-US" sz="800" dirty="0" smtClean="0"/>
          </a:p>
          <a:p>
            <a:r>
              <a:rPr lang="en-US" sz="2400" dirty="0" smtClean="0"/>
              <a:t>Attributes are scored, based on accumulating interim data</a:t>
            </a:r>
          </a:p>
          <a:p>
            <a:pPr lvl="1"/>
            <a:r>
              <a:rPr lang="en-US" sz="2000" dirty="0" smtClean="0"/>
              <a:t>Normalized to lie between 0 and 1</a:t>
            </a:r>
          </a:p>
          <a:p>
            <a:pPr lvl="1"/>
            <a:r>
              <a:rPr lang="en-US" sz="2000" dirty="0" smtClean="0"/>
              <a:t>Convention: more advantageous benefit and more detrimental risk ratings correspond to higher values (i.e. would like to see benefit scores as close to 1 and risk scores as close to 0 as possible)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Evaluation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Aggregate scores are computed</a:t>
            </a:r>
          </a:p>
          <a:p>
            <a:pPr lvl="1"/>
            <a:r>
              <a:rPr lang="en-US" sz="2000" dirty="0" smtClean="0"/>
              <a:t>for the 2 risk and 3 benefit attributes (weighted averages of the measures within the various attributes)</a:t>
            </a:r>
          </a:p>
          <a:p>
            <a:pPr lvl="1"/>
            <a:r>
              <a:rPr lang="en-US" sz="2000" dirty="0" smtClean="0"/>
              <a:t>for the overall benefit and risk dimensions of the model (weighted averages of the various attributes)</a:t>
            </a:r>
          </a:p>
          <a:p>
            <a:endParaRPr lang="en-US" sz="800" dirty="0" smtClean="0"/>
          </a:p>
          <a:p>
            <a:r>
              <a:rPr lang="en-US" sz="2400" dirty="0" smtClean="0"/>
              <a:t>Result is a “generic” (x, y) pair depicting a position on a benefit (y) – risk (x) plane</a:t>
            </a:r>
            <a:r>
              <a:rPr lang="en-US" sz="2400" i="1" dirty="0" smtClean="0"/>
              <a:t> P </a:t>
            </a:r>
            <a:r>
              <a:rPr lang="en-US" sz="2400" dirty="0" smtClean="0"/>
              <a:t>= [0,1]x[0,1]</a:t>
            </a:r>
          </a:p>
          <a:p>
            <a:endParaRPr lang="en-US" sz="800" dirty="0" smtClean="0"/>
          </a:p>
          <a:p>
            <a:r>
              <a:rPr lang="en-US" sz="2400" dirty="0" smtClean="0"/>
              <a:t>Of interest is the position of the evaluation of the experimental therapy </a:t>
            </a:r>
            <a:r>
              <a:rPr lang="en-US" sz="2400" i="1" dirty="0" smtClean="0"/>
              <a:t>relative</a:t>
            </a:r>
            <a:r>
              <a:rPr lang="en-US" sz="2400" dirty="0" smtClean="0"/>
              <a:t> to control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en-US" sz="3600" dirty="0" smtClean="0"/>
              <a:t>Model Structure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2891397" y="762000"/>
            <a:ext cx="5334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</a:rPr>
              <a:t>V</a:t>
            </a:r>
            <a:endParaRPr lang="en-US" sz="3200" dirty="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3424797" y="1066800"/>
            <a:ext cx="16764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214997" y="1066800"/>
            <a:ext cx="16764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948297" y="1333500"/>
            <a:ext cx="5334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4835291" y="1332706"/>
            <a:ext cx="5334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38200" y="1524000"/>
            <a:ext cx="681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Risk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591267" y="1524000"/>
            <a:ext cx="1086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Benefit</a:t>
            </a:r>
            <a:endParaRPr lang="en-US" sz="2400" dirty="0"/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414897" y="2704306"/>
            <a:ext cx="1600994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606191" y="4266406"/>
            <a:ext cx="12192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215791" y="20566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524000" y="1824335"/>
            <a:ext cx="8262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Safety</a:t>
            </a:r>
            <a:endParaRPr lang="en-US" sz="2000" dirty="0"/>
          </a:p>
        </p:txBody>
      </p:sp>
      <p:cxnSp>
        <p:nvCxnSpPr>
          <p:cNvPr id="23" name="Straight Connector 22"/>
          <p:cNvCxnSpPr/>
          <p:nvPr/>
        </p:nvCxnSpPr>
        <p:spPr>
          <a:xfrm rot="16200000" flipH="1">
            <a:off x="1443596" y="2514599"/>
            <a:ext cx="762000" cy="1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825391" y="23614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606951" y="2190690"/>
            <a:ext cx="946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C0099"/>
                </a:solidFill>
              </a:rPr>
              <a:t>Score 1</a:t>
            </a:r>
            <a:endParaRPr lang="en-US" sz="2000" dirty="0">
              <a:solidFill>
                <a:srgbClr val="CC0099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95003" y="2667000"/>
            <a:ext cx="10175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C0099"/>
                </a:solidFill>
              </a:rPr>
              <a:t>Score </a:t>
            </a:r>
            <a:r>
              <a:rPr lang="en-US" sz="2000" i="1" dirty="0" err="1" smtClean="0">
                <a:solidFill>
                  <a:srgbClr val="CC0099"/>
                </a:solidFill>
              </a:rPr>
              <a:t>n</a:t>
            </a:r>
            <a:r>
              <a:rPr lang="en-US" i="1" baseline="-25000" dirty="0" err="1" smtClean="0">
                <a:solidFill>
                  <a:srgbClr val="CC0099"/>
                </a:solidFill>
              </a:rPr>
              <a:t>S</a:t>
            </a:r>
            <a:endParaRPr lang="en-US" sz="2000" i="1" dirty="0">
              <a:solidFill>
                <a:srgbClr val="CC0099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1824597" y="28948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214997" y="35044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519797" y="3276600"/>
            <a:ext cx="13316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Tolerability</a:t>
            </a:r>
            <a:endParaRPr lang="en-US" sz="2000" dirty="0"/>
          </a:p>
        </p:txBody>
      </p:sp>
      <p:cxnSp>
        <p:nvCxnSpPr>
          <p:cNvPr id="31" name="Straight Connector 30"/>
          <p:cNvCxnSpPr/>
          <p:nvPr/>
        </p:nvCxnSpPr>
        <p:spPr>
          <a:xfrm rot="16200000" flipH="1">
            <a:off x="1439393" y="3966864"/>
            <a:ext cx="762000" cy="1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1821188" y="3813671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602748" y="3642955"/>
            <a:ext cx="946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C0099"/>
                </a:solidFill>
              </a:rPr>
              <a:t>Score 1</a:t>
            </a:r>
            <a:endParaRPr lang="en-US" sz="2000" dirty="0">
              <a:solidFill>
                <a:srgbClr val="CC0099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590800" y="4119265"/>
            <a:ext cx="10239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C0099"/>
                </a:solidFill>
              </a:rPr>
              <a:t>Score </a:t>
            </a:r>
            <a:r>
              <a:rPr lang="en-US" sz="2000" i="1" dirty="0" err="1" smtClean="0">
                <a:solidFill>
                  <a:srgbClr val="CC0099"/>
                </a:solidFill>
              </a:rPr>
              <a:t>n</a:t>
            </a:r>
            <a:r>
              <a:rPr lang="en-US" i="1" baseline="-25000" dirty="0" err="1" smtClean="0">
                <a:solidFill>
                  <a:srgbClr val="CC0099"/>
                </a:solidFill>
              </a:rPr>
              <a:t>T</a:t>
            </a:r>
            <a:endParaRPr lang="en-US" sz="2000" i="1" dirty="0">
              <a:solidFill>
                <a:srgbClr val="CC0099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1820394" y="4347071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1214997" y="4876006"/>
            <a:ext cx="304006" cy="794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519797" y="4648200"/>
            <a:ext cx="16136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Improper Use</a:t>
            </a:r>
            <a:endParaRPr lang="en-US" sz="2000" dirty="0"/>
          </a:p>
        </p:txBody>
      </p:sp>
      <p:sp>
        <p:nvSpPr>
          <p:cNvPr id="38" name="TextBox 37"/>
          <p:cNvSpPr txBox="1"/>
          <p:nvPr/>
        </p:nvSpPr>
        <p:spPr>
          <a:xfrm>
            <a:off x="2815197" y="2438400"/>
            <a:ext cx="247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815197" y="3897868"/>
            <a:ext cx="247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:</a:t>
            </a:r>
            <a:endParaRPr lang="en-US" dirty="0"/>
          </a:p>
        </p:txBody>
      </p:sp>
      <p:cxnSp>
        <p:nvCxnSpPr>
          <p:cNvPr id="40" name="Straight Connector 39"/>
          <p:cNvCxnSpPr/>
          <p:nvPr/>
        </p:nvCxnSpPr>
        <p:spPr>
          <a:xfrm rot="5400000">
            <a:off x="3641000" y="3392338"/>
            <a:ext cx="2968129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125461" y="2061071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433670" y="1828800"/>
            <a:ext cx="9703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Efficacy</a:t>
            </a:r>
            <a:endParaRPr lang="en-US" sz="2000" dirty="0"/>
          </a:p>
        </p:txBody>
      </p:sp>
      <p:cxnSp>
        <p:nvCxnSpPr>
          <p:cNvPr id="44" name="Straight Connector 43"/>
          <p:cNvCxnSpPr/>
          <p:nvPr/>
        </p:nvCxnSpPr>
        <p:spPr>
          <a:xfrm rot="16200000" flipH="1">
            <a:off x="5353266" y="2519064"/>
            <a:ext cx="762000" cy="1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735061" y="2365871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6232069" y="2195155"/>
            <a:ext cx="12355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     Score 1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>
            <a:off x="5734267" y="2899271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5124667" y="3508871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429467" y="3281065"/>
            <a:ext cx="12994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Life Effects</a:t>
            </a:r>
            <a:endParaRPr lang="en-US" sz="2000" dirty="0"/>
          </a:p>
        </p:txBody>
      </p:sp>
      <p:cxnSp>
        <p:nvCxnSpPr>
          <p:cNvPr id="51" name="Straight Connector 50"/>
          <p:cNvCxnSpPr/>
          <p:nvPr/>
        </p:nvCxnSpPr>
        <p:spPr>
          <a:xfrm rot="16200000" flipH="1">
            <a:off x="5349063" y="3971329"/>
            <a:ext cx="762000" cy="1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730858" y="381813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565148" y="3647420"/>
            <a:ext cx="946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Score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553200" y="4123730"/>
            <a:ext cx="10127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Score </a:t>
            </a:r>
            <a:r>
              <a:rPr lang="en-US" sz="2000" i="1" dirty="0" err="1" smtClean="0">
                <a:solidFill>
                  <a:srgbClr val="FF0000"/>
                </a:solidFill>
              </a:rPr>
              <a:t>n</a:t>
            </a:r>
            <a:r>
              <a:rPr lang="en-US" i="1" baseline="-25000" dirty="0" err="1" smtClean="0">
                <a:solidFill>
                  <a:srgbClr val="FF0000"/>
                </a:solidFill>
              </a:rPr>
              <a:t>L</a:t>
            </a:r>
            <a:endParaRPr lang="en-US" sz="2000" i="1" dirty="0">
              <a:solidFill>
                <a:srgbClr val="FF0000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5730064" y="435153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429467" y="4652665"/>
            <a:ext cx="15212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Convenience</a:t>
            </a:r>
            <a:endParaRPr lang="en-US" sz="2000" dirty="0"/>
          </a:p>
        </p:txBody>
      </p:sp>
      <p:sp>
        <p:nvSpPr>
          <p:cNvPr id="58" name="TextBox 57"/>
          <p:cNvSpPr txBox="1"/>
          <p:nvPr/>
        </p:nvSpPr>
        <p:spPr>
          <a:xfrm>
            <a:off x="6724867" y="2442865"/>
            <a:ext cx="247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6724867" y="3902333"/>
            <a:ext cx="247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:</a:t>
            </a:r>
            <a:endParaRPr lang="en-US" dirty="0"/>
          </a:p>
        </p:txBody>
      </p:sp>
      <p:cxnSp>
        <p:nvCxnSpPr>
          <p:cNvPr id="61" name="Straight Connector 60"/>
          <p:cNvCxnSpPr/>
          <p:nvPr/>
        </p:nvCxnSpPr>
        <p:spPr>
          <a:xfrm>
            <a:off x="5105400" y="48760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5715796" y="52570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5400000">
            <a:off x="4959929" y="5708075"/>
            <a:ext cx="1524001" cy="13853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6588678" y="5314890"/>
            <a:ext cx="946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Score 2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6596809" y="5619690"/>
            <a:ext cx="946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Score 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588678" y="5924490"/>
            <a:ext cx="946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Score 4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588678" y="6229290"/>
            <a:ext cx="946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Score 5</a:t>
            </a:r>
            <a:endParaRPr lang="en-US" sz="2000" dirty="0">
              <a:solidFill>
                <a:srgbClr val="FF0000"/>
              </a:solidFill>
            </a:endParaRPr>
          </a:p>
        </p:txBody>
      </p:sp>
      <p:cxnSp>
        <p:nvCxnSpPr>
          <p:cNvPr id="70" name="Straight Connector 69"/>
          <p:cNvCxnSpPr/>
          <p:nvPr/>
        </p:nvCxnSpPr>
        <p:spPr>
          <a:xfrm>
            <a:off x="5715000" y="55618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5715000" y="58666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715000" y="61714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715000" y="6476206"/>
            <a:ext cx="304006" cy="79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6519865" y="2717180"/>
            <a:ext cx="10239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Score </a:t>
            </a:r>
            <a:r>
              <a:rPr lang="en-US" sz="2000" i="1" dirty="0" err="1" smtClean="0">
                <a:solidFill>
                  <a:srgbClr val="FF0000"/>
                </a:solidFill>
              </a:rPr>
              <a:t>n</a:t>
            </a:r>
            <a:r>
              <a:rPr lang="en-US" i="1" baseline="-25000" dirty="0" err="1" smtClean="0">
                <a:solidFill>
                  <a:srgbClr val="FF0000"/>
                </a:solidFill>
              </a:rPr>
              <a:t>E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029200" y="1752600"/>
            <a:ext cx="562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</a:rPr>
              <a:t>w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1</a:t>
            </a:r>
            <a:endParaRPr lang="en-US" sz="2800" i="1" dirty="0">
              <a:solidFill>
                <a:srgbClr val="FF0000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5029200" y="3210580"/>
            <a:ext cx="562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</a:rPr>
              <a:t>w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2</a:t>
            </a:r>
            <a:endParaRPr lang="en-US" sz="2800" i="1" dirty="0">
              <a:solidFill>
                <a:srgbClr val="FF0000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029200" y="4572000"/>
            <a:ext cx="562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</a:rPr>
              <a:t>w</a:t>
            </a:r>
            <a:r>
              <a:rPr lang="en-US" sz="2800" i="1" baseline="-25000" dirty="0" smtClean="0">
                <a:solidFill>
                  <a:srgbClr val="FF0000"/>
                </a:solidFill>
              </a:rPr>
              <a:t>3</a:t>
            </a:r>
            <a:endParaRPr lang="en-US" sz="2800" i="1" dirty="0">
              <a:solidFill>
                <a:srgbClr val="FF0000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13425" y="1762780"/>
            <a:ext cx="562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CC0099"/>
                </a:solidFill>
              </a:rPr>
              <a:t>w</a:t>
            </a:r>
            <a:r>
              <a:rPr lang="en-US" sz="2800" i="1" baseline="-25000" dirty="0" smtClean="0">
                <a:solidFill>
                  <a:srgbClr val="CC0099"/>
                </a:solidFill>
              </a:rPr>
              <a:t>1</a:t>
            </a:r>
            <a:endParaRPr lang="en-US" sz="2800" i="1" dirty="0">
              <a:solidFill>
                <a:srgbClr val="CC0099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113425" y="3210580"/>
            <a:ext cx="562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CC0099"/>
                </a:solidFill>
              </a:rPr>
              <a:t>w</a:t>
            </a:r>
            <a:r>
              <a:rPr lang="en-US" sz="2800" i="1" baseline="-25000" dirty="0" smtClean="0">
                <a:solidFill>
                  <a:srgbClr val="CC0099"/>
                </a:solidFill>
              </a:rPr>
              <a:t>2</a:t>
            </a:r>
            <a:endParaRPr lang="en-US" sz="2800" i="1" dirty="0">
              <a:solidFill>
                <a:srgbClr val="CC0099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968527" y="2067580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</a:rPr>
              <a:t>w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1</a:t>
            </a:r>
            <a:endParaRPr lang="en-US" sz="2400" i="1" dirty="0">
              <a:solidFill>
                <a:srgbClr val="FF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943600" y="2590800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FF0000"/>
                </a:solidFill>
              </a:rPr>
              <a:t>w</a:t>
            </a:r>
            <a:r>
              <a:rPr lang="en-US" sz="2400" i="1" baseline="-25000" dirty="0" err="1" smtClean="0">
                <a:solidFill>
                  <a:srgbClr val="FF0000"/>
                </a:solidFill>
              </a:rPr>
              <a:t>nE</a:t>
            </a:r>
            <a:endParaRPr lang="en-US" sz="2400" i="1" dirty="0">
              <a:solidFill>
                <a:srgbClr val="FF0000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968527" y="3587115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</a:rPr>
              <a:t>w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1</a:t>
            </a:r>
            <a:endParaRPr lang="en-US" sz="2400" i="1" dirty="0">
              <a:solidFill>
                <a:srgbClr val="FF000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943600" y="4110335"/>
            <a:ext cx="596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FF0000"/>
                </a:solidFill>
              </a:rPr>
              <a:t>w</a:t>
            </a:r>
            <a:r>
              <a:rPr lang="en-US" sz="2400" i="1" baseline="-25000" dirty="0" err="1" smtClean="0">
                <a:solidFill>
                  <a:srgbClr val="FF0000"/>
                </a:solidFill>
              </a:rPr>
              <a:t>nL</a:t>
            </a:r>
            <a:endParaRPr lang="en-US" sz="2400" i="1" dirty="0">
              <a:solidFill>
                <a:srgbClr val="FF0000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6595038" y="5010090"/>
            <a:ext cx="946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Score 1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968527" y="4948535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</a:rPr>
              <a:t>w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1</a:t>
            </a:r>
            <a:endParaRPr lang="en-US" sz="2400" i="1" dirty="0">
              <a:solidFill>
                <a:srgbClr val="FF0000"/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5968527" y="5253335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</a:rPr>
              <a:t>w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2</a:t>
            </a:r>
            <a:endParaRPr lang="en-US" sz="2400" i="1" dirty="0">
              <a:solidFill>
                <a:srgbClr val="FF0000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968527" y="5562600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</a:rPr>
              <a:t>w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3</a:t>
            </a:r>
            <a:endParaRPr lang="en-US" sz="2400" i="1" dirty="0">
              <a:solidFill>
                <a:srgbClr val="FF000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5968527" y="5862935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</a:rPr>
              <a:t>w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4</a:t>
            </a:r>
            <a:endParaRPr lang="en-US" sz="2400" i="1" dirty="0">
              <a:solidFill>
                <a:srgbClr val="FF0000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5968527" y="6172200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</a:rPr>
              <a:t>w</a:t>
            </a:r>
            <a:r>
              <a:rPr lang="en-US" sz="2400" i="1" baseline="-25000" dirty="0" smtClean="0">
                <a:solidFill>
                  <a:srgbClr val="FF0000"/>
                </a:solidFill>
              </a:rPr>
              <a:t>5</a:t>
            </a:r>
            <a:endParaRPr lang="en-US" sz="2400" i="1" dirty="0">
              <a:solidFill>
                <a:srgbClr val="FF0000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079259" y="2057400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CC0099"/>
                </a:solidFill>
              </a:rPr>
              <a:t>w</a:t>
            </a:r>
            <a:r>
              <a:rPr lang="en-US" sz="2400" i="1" baseline="-25000" dirty="0" smtClean="0">
                <a:solidFill>
                  <a:srgbClr val="CC0099"/>
                </a:solidFill>
              </a:rPr>
              <a:t>1</a:t>
            </a:r>
            <a:endParaRPr lang="en-US" sz="2400" i="1" dirty="0">
              <a:solidFill>
                <a:srgbClr val="CC0099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2054332" y="2580620"/>
            <a:ext cx="603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CC0099"/>
                </a:solidFill>
              </a:rPr>
              <a:t>w</a:t>
            </a:r>
            <a:r>
              <a:rPr lang="en-US" sz="2400" i="1" baseline="-25000" dirty="0" err="1" smtClean="0">
                <a:solidFill>
                  <a:srgbClr val="CC0099"/>
                </a:solidFill>
              </a:rPr>
              <a:t>nS</a:t>
            </a:r>
            <a:endParaRPr lang="en-US" sz="2400" i="1" dirty="0">
              <a:solidFill>
                <a:srgbClr val="CC0099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2079259" y="3576935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CC0099"/>
                </a:solidFill>
              </a:rPr>
              <a:t>w</a:t>
            </a:r>
            <a:r>
              <a:rPr lang="en-US" sz="2400" i="1" baseline="-25000" dirty="0" smtClean="0">
                <a:solidFill>
                  <a:srgbClr val="CC0099"/>
                </a:solidFill>
              </a:rPr>
              <a:t>1</a:t>
            </a:r>
            <a:endParaRPr lang="en-US" sz="2400" i="1" dirty="0">
              <a:solidFill>
                <a:srgbClr val="CC0099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2054332" y="4100155"/>
            <a:ext cx="6094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CC0099"/>
                </a:solidFill>
              </a:rPr>
              <a:t>w</a:t>
            </a:r>
            <a:r>
              <a:rPr lang="en-US" sz="2400" i="1" baseline="-25000" dirty="0" err="1" smtClean="0">
                <a:solidFill>
                  <a:srgbClr val="CC0099"/>
                </a:solidFill>
              </a:rPr>
              <a:t>nT</a:t>
            </a:r>
            <a:endParaRPr lang="en-US" sz="2400" i="1" dirty="0">
              <a:solidFill>
                <a:srgbClr val="CC0099"/>
              </a:solidFill>
            </a:endParaRPr>
          </a:p>
        </p:txBody>
      </p:sp>
      <p:grpSp>
        <p:nvGrpSpPr>
          <p:cNvPr id="127" name="Group 126"/>
          <p:cNvGrpSpPr/>
          <p:nvPr/>
        </p:nvGrpSpPr>
        <p:grpSpPr>
          <a:xfrm>
            <a:off x="1101435" y="1600200"/>
            <a:ext cx="5451765" cy="5105400"/>
            <a:chOff x="1101435" y="1600200"/>
            <a:chExt cx="5451765" cy="5105400"/>
          </a:xfrm>
        </p:grpSpPr>
        <p:sp>
          <p:nvSpPr>
            <p:cNvPr id="105" name="Oval 104"/>
            <p:cNvSpPr/>
            <p:nvPr/>
          </p:nvSpPr>
          <p:spPr>
            <a:xfrm>
              <a:off x="4987635" y="1600200"/>
              <a:ext cx="685800" cy="37338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06" name="Oval 105"/>
            <p:cNvSpPr/>
            <p:nvPr/>
          </p:nvSpPr>
          <p:spPr>
            <a:xfrm>
              <a:off x="5943600" y="2133600"/>
              <a:ext cx="609600" cy="10668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07" name="Oval 106"/>
            <p:cNvSpPr/>
            <p:nvPr/>
          </p:nvSpPr>
          <p:spPr>
            <a:xfrm>
              <a:off x="5943600" y="3581400"/>
              <a:ext cx="609600" cy="10668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08" name="Oval 107"/>
            <p:cNvSpPr/>
            <p:nvPr/>
          </p:nvSpPr>
          <p:spPr>
            <a:xfrm>
              <a:off x="5943600" y="4953000"/>
              <a:ext cx="609600" cy="17526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09" name="Oval 108"/>
            <p:cNvSpPr/>
            <p:nvPr/>
          </p:nvSpPr>
          <p:spPr>
            <a:xfrm>
              <a:off x="2057400" y="2133600"/>
              <a:ext cx="609600" cy="1066800"/>
            </a:xfrm>
            <a:prstGeom prst="ellipse">
              <a:avLst/>
            </a:prstGeom>
            <a:noFill/>
            <a:ln>
              <a:solidFill>
                <a:srgbClr val="CC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0" name="Oval 109"/>
            <p:cNvSpPr/>
            <p:nvPr/>
          </p:nvSpPr>
          <p:spPr>
            <a:xfrm>
              <a:off x="2057400" y="3581400"/>
              <a:ext cx="609600" cy="1066800"/>
            </a:xfrm>
            <a:prstGeom prst="ellipse">
              <a:avLst/>
            </a:prstGeom>
            <a:noFill/>
            <a:ln>
              <a:solidFill>
                <a:srgbClr val="CC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1" name="Oval 110"/>
            <p:cNvSpPr/>
            <p:nvPr/>
          </p:nvSpPr>
          <p:spPr>
            <a:xfrm>
              <a:off x="1101435" y="1676400"/>
              <a:ext cx="609600" cy="2209800"/>
            </a:xfrm>
            <a:prstGeom prst="ellipse">
              <a:avLst/>
            </a:prstGeom>
            <a:noFill/>
            <a:ln>
              <a:solidFill>
                <a:srgbClr val="CC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3315284" y="5562600"/>
              <a:ext cx="11805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/>
                <a:t>Sum to 1.0</a:t>
              </a:r>
              <a:endParaRPr lang="en-US" i="1" dirty="0"/>
            </a:p>
          </p:txBody>
        </p:sp>
        <p:cxnSp>
          <p:nvCxnSpPr>
            <p:cNvPr id="114" name="Straight Connector 113"/>
            <p:cNvCxnSpPr/>
            <p:nvPr/>
          </p:nvCxnSpPr>
          <p:spPr>
            <a:xfrm rot="16200000" flipV="1">
              <a:off x="2514600" y="4724400"/>
              <a:ext cx="990600" cy="685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16200000" flipV="1">
              <a:off x="1943100" y="3924300"/>
              <a:ext cx="2362200" cy="914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16200000" flipV="1">
              <a:off x="1524000" y="3962400"/>
              <a:ext cx="1828800" cy="1676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 flipH="1" flipV="1">
              <a:off x="3619499" y="4305300"/>
              <a:ext cx="1752600" cy="762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 flipH="1" flipV="1">
              <a:off x="3962400" y="3581399"/>
              <a:ext cx="2438401" cy="15240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flipV="1">
              <a:off x="4495801" y="4419600"/>
              <a:ext cx="1371601" cy="12954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4495800" y="5867402"/>
              <a:ext cx="1371600" cy="15239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2" name="Group 131"/>
          <p:cNvGrpSpPr/>
          <p:nvPr/>
        </p:nvGrpSpPr>
        <p:grpSpPr>
          <a:xfrm>
            <a:off x="3505200" y="2209800"/>
            <a:ext cx="5345713" cy="4343400"/>
            <a:chOff x="3505200" y="2209800"/>
            <a:chExt cx="5345713" cy="4343400"/>
          </a:xfrm>
        </p:grpSpPr>
        <p:sp>
          <p:nvSpPr>
            <p:cNvPr id="128" name="Right Brace 127"/>
            <p:cNvSpPr/>
            <p:nvPr/>
          </p:nvSpPr>
          <p:spPr>
            <a:xfrm>
              <a:off x="7543800" y="2209800"/>
              <a:ext cx="460248" cy="4343400"/>
            </a:xfrm>
            <a:prstGeom prst="rightBrac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29" name="Right Brace 128"/>
            <p:cNvSpPr/>
            <p:nvPr/>
          </p:nvSpPr>
          <p:spPr>
            <a:xfrm>
              <a:off x="3505200" y="2209800"/>
              <a:ext cx="460248" cy="2362200"/>
            </a:xfrm>
            <a:prstGeom prst="rightBrace">
              <a:avLst/>
            </a:prstGeom>
            <a:ln>
              <a:solidFill>
                <a:srgbClr val="CC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8001000" y="4191000"/>
              <a:ext cx="8499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z-Cyrl-AZ" dirty="0" smtClean="0">
                  <a:solidFill>
                    <a:srgbClr val="FF0000"/>
                  </a:solidFill>
                </a:rPr>
                <a:t>Є</a:t>
              </a:r>
              <a:r>
                <a:rPr lang="en-US" dirty="0" smtClean="0">
                  <a:solidFill>
                    <a:srgbClr val="FF0000"/>
                  </a:solidFill>
                </a:rPr>
                <a:t> [0, 1]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3950687" y="3200400"/>
              <a:ext cx="8499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z-Cyrl-AZ" dirty="0" smtClean="0">
                  <a:solidFill>
                    <a:srgbClr val="CC0099"/>
                  </a:solidFill>
                </a:rPr>
                <a:t>Є</a:t>
              </a:r>
              <a:r>
                <a:rPr lang="en-US" dirty="0" smtClean="0">
                  <a:solidFill>
                    <a:srgbClr val="CC0099"/>
                  </a:solidFill>
                </a:rPr>
                <a:t> [0, 1]</a:t>
              </a:r>
              <a:endParaRPr lang="en-US" dirty="0">
                <a:solidFill>
                  <a:srgbClr val="CC0099"/>
                </a:solidFill>
              </a:endParaRPr>
            </a:p>
          </p:txBody>
        </p:sp>
      </p:grpSp>
      <p:sp>
        <p:nvSpPr>
          <p:cNvPr id="113" name="Slide Number Placeholder 1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DA01-1788-4A04-A045-025F9E6ED9B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1229</Words>
  <Application>Microsoft Office PowerPoint</Application>
  <PresentationFormat>On-screen Show (4:3)</PresentationFormat>
  <Paragraphs>288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A Benefit-Risk Model to Facilitate DMC-Sponsor Communication and Decision Making</vt:lpstr>
      <vt:lpstr>Picture the Following Scenario…</vt:lpstr>
      <vt:lpstr>The Dilemma</vt:lpstr>
      <vt:lpstr>Requirements for a Resolution</vt:lpstr>
      <vt:lpstr>A Benefit-Risk Assessment Model (BRAM)</vt:lpstr>
      <vt:lpstr>Model Structure</vt:lpstr>
      <vt:lpstr>Evaluation</vt:lpstr>
      <vt:lpstr>Evaluation</vt:lpstr>
      <vt:lpstr>Model Structure</vt:lpstr>
      <vt:lpstr>E.g. Diabetes Compound</vt:lpstr>
      <vt:lpstr>Slide 11</vt:lpstr>
      <vt:lpstr>In Practice…</vt:lpstr>
      <vt:lpstr>Slide 13</vt:lpstr>
      <vt:lpstr>Slide 14</vt:lpstr>
      <vt:lpstr>Slide 15</vt:lpstr>
      <vt:lpstr>Some Thoughts…</vt:lpstr>
      <vt:lpstr>Reducing this to Practice…</vt:lpstr>
      <vt:lpstr>Reducing this to Practice…</vt:lpstr>
    </vt:vector>
  </TitlesOfParts>
  <Company>Eli Lilly and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RM91122</dc:creator>
  <cp:lastModifiedBy>Eli Lilly and Company</cp:lastModifiedBy>
  <cp:revision>90</cp:revision>
  <dcterms:created xsi:type="dcterms:W3CDTF">2009-06-20T19:22:35Z</dcterms:created>
  <dcterms:modified xsi:type="dcterms:W3CDTF">2012-06-01T19:23:16Z</dcterms:modified>
</cp:coreProperties>
</file>