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6" r:id="rId3"/>
    <p:sldId id="268" r:id="rId4"/>
    <p:sldId id="263" r:id="rId5"/>
    <p:sldId id="264" r:id="rId6"/>
    <p:sldId id="265" r:id="rId7"/>
    <p:sldId id="266" r:id="rId8"/>
    <p:sldId id="258" r:id="rId9"/>
    <p:sldId id="259" r:id="rId10"/>
    <p:sldId id="260" r:id="rId11"/>
    <p:sldId id="267" r:id="rId12"/>
    <p:sldId id="272" r:id="rId13"/>
    <p:sldId id="270" r:id="rId14"/>
    <p:sldId id="271"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6" y="187"/>
      </p:cViewPr>
      <p:guideLst/>
    </p:cSldViewPr>
  </p:slideViewPr>
  <p:notesTextViewPr>
    <p:cViewPr>
      <p:scale>
        <a:sx n="1" d="1"/>
        <a:sy n="1" d="1"/>
      </p:scale>
      <p:origin x="0" y="0"/>
    </p:cViewPr>
  </p:notesTextViewPr>
  <p:sorterViewPr>
    <p:cViewPr>
      <p:scale>
        <a:sx n="100" d="100"/>
        <a:sy n="100" d="100"/>
      </p:scale>
      <p:origin x="0" y="-33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43D18-ADBA-430E-8249-7DEED3829600}" type="doc">
      <dgm:prSet loTypeId="urn:microsoft.com/office/officeart/2011/layout/RadialPictureList" loCatId="picture" qsTypeId="urn:microsoft.com/office/officeart/2005/8/quickstyle/simple1" qsCatId="simple" csTypeId="urn:microsoft.com/office/officeart/2005/8/colors/accent2_1" csCatId="accent2" phldr="1"/>
      <dgm:spPr/>
      <dgm:t>
        <a:bodyPr/>
        <a:lstStyle/>
        <a:p>
          <a:endParaRPr lang="en-GB"/>
        </a:p>
      </dgm:t>
    </dgm:pt>
    <dgm:pt modelId="{8905FA31-BBE7-4B8B-A0F4-3F4060596628}">
      <dgm:prSet phldrT="[Text]" custT="1"/>
      <dgm:spPr/>
      <dgm:t>
        <a:bodyPr/>
        <a:lstStyle/>
        <a:p>
          <a:r>
            <a:rPr lang="en-GB" sz="900" b="1" dirty="0" smtClean="0"/>
            <a:t>Advanced Analytics</a:t>
          </a:r>
          <a:endParaRPr lang="en-GB" sz="900" b="1" dirty="0"/>
        </a:p>
      </dgm:t>
    </dgm:pt>
    <dgm:pt modelId="{6B3942A8-7F24-4545-BABF-801AB8EE0141}" type="parTrans" cxnId="{F3F583F2-1752-49A4-B83D-8E4E3DA38F31}">
      <dgm:prSet/>
      <dgm:spPr/>
      <dgm:t>
        <a:bodyPr/>
        <a:lstStyle/>
        <a:p>
          <a:endParaRPr lang="en-GB"/>
        </a:p>
      </dgm:t>
    </dgm:pt>
    <dgm:pt modelId="{0DD44E8F-755E-43BF-8128-B33793CFEF25}" type="sibTrans" cxnId="{F3F583F2-1752-49A4-B83D-8E4E3DA38F31}">
      <dgm:prSet/>
      <dgm:spPr/>
      <dgm:t>
        <a:bodyPr/>
        <a:lstStyle/>
        <a:p>
          <a:endParaRPr lang="en-GB"/>
        </a:p>
      </dgm:t>
    </dgm:pt>
    <dgm:pt modelId="{87E870B7-E502-4C36-B9EF-D80B212064AD}">
      <dgm:prSet phldrT="[Text]"/>
      <dgm:spPr/>
      <dgm:t>
        <a:bodyPr/>
        <a:lstStyle/>
        <a:p>
          <a:r>
            <a:rPr lang="en-GB" dirty="0" smtClean="0"/>
            <a:t>Levers</a:t>
          </a:r>
          <a:endParaRPr lang="en-GB" dirty="0"/>
        </a:p>
      </dgm:t>
    </dgm:pt>
    <dgm:pt modelId="{6A4E264B-2257-4C8C-B257-4E240E67E491}" type="parTrans" cxnId="{5CD71CC1-0D46-49D0-A1D2-32464244AC1E}">
      <dgm:prSet/>
      <dgm:spPr/>
      <dgm:t>
        <a:bodyPr/>
        <a:lstStyle/>
        <a:p>
          <a:endParaRPr lang="en-GB"/>
        </a:p>
      </dgm:t>
    </dgm:pt>
    <dgm:pt modelId="{0947298D-CC44-42F8-825F-85F28EEF6540}" type="sibTrans" cxnId="{5CD71CC1-0D46-49D0-A1D2-32464244AC1E}">
      <dgm:prSet/>
      <dgm:spPr/>
      <dgm:t>
        <a:bodyPr/>
        <a:lstStyle/>
        <a:p>
          <a:endParaRPr lang="en-GB"/>
        </a:p>
      </dgm:t>
    </dgm:pt>
    <dgm:pt modelId="{5A5A31B4-6811-4342-9CDF-6DA3B8B4DC43}">
      <dgm:prSet phldrT="[Text]"/>
      <dgm:spPr/>
      <dgm:t>
        <a:bodyPr/>
        <a:lstStyle/>
        <a:p>
          <a:r>
            <a:rPr lang="en-GB" dirty="0" smtClean="0"/>
            <a:t>Clusters</a:t>
          </a:r>
          <a:endParaRPr lang="en-GB" dirty="0"/>
        </a:p>
      </dgm:t>
    </dgm:pt>
    <dgm:pt modelId="{820EECD6-F453-4143-AC92-AED95D24A005}" type="parTrans" cxnId="{9D5FACC8-89A1-42C4-BBFF-2A0B098A0211}">
      <dgm:prSet/>
      <dgm:spPr/>
      <dgm:t>
        <a:bodyPr/>
        <a:lstStyle/>
        <a:p>
          <a:endParaRPr lang="en-GB"/>
        </a:p>
      </dgm:t>
    </dgm:pt>
    <dgm:pt modelId="{8BE19D64-38AF-4EB8-9D5D-DD5C36D70796}" type="sibTrans" cxnId="{9D5FACC8-89A1-42C4-BBFF-2A0B098A0211}">
      <dgm:prSet/>
      <dgm:spPr/>
      <dgm:t>
        <a:bodyPr/>
        <a:lstStyle/>
        <a:p>
          <a:endParaRPr lang="en-GB"/>
        </a:p>
      </dgm:t>
    </dgm:pt>
    <dgm:pt modelId="{96BEA1B7-F07E-4209-B57A-D84242F36B71}">
      <dgm:prSet phldrT="[Text]"/>
      <dgm:spPr/>
      <dgm:t>
        <a:bodyPr/>
        <a:lstStyle/>
        <a:p>
          <a:r>
            <a:rPr lang="en-GB" dirty="0" smtClean="0"/>
            <a:t>Networks</a:t>
          </a:r>
          <a:endParaRPr lang="en-GB" dirty="0"/>
        </a:p>
      </dgm:t>
    </dgm:pt>
    <dgm:pt modelId="{924F4F8C-674B-46E1-9C6F-BB003CF12FA6}" type="parTrans" cxnId="{DC63617B-16B2-4572-A56D-1CF0E638ACBB}">
      <dgm:prSet/>
      <dgm:spPr/>
      <dgm:t>
        <a:bodyPr/>
        <a:lstStyle/>
        <a:p>
          <a:endParaRPr lang="en-GB"/>
        </a:p>
      </dgm:t>
    </dgm:pt>
    <dgm:pt modelId="{ED00D03B-1F84-4450-B6E8-93C1578C8272}" type="sibTrans" cxnId="{DC63617B-16B2-4572-A56D-1CF0E638ACBB}">
      <dgm:prSet/>
      <dgm:spPr/>
      <dgm:t>
        <a:bodyPr/>
        <a:lstStyle/>
        <a:p>
          <a:endParaRPr lang="en-GB"/>
        </a:p>
      </dgm:t>
    </dgm:pt>
    <dgm:pt modelId="{6045444F-930D-465E-8DCA-9968C2098817}" type="pres">
      <dgm:prSet presAssocID="{7D043D18-ADBA-430E-8249-7DEED3829600}" presName="Name0" presStyleCnt="0">
        <dgm:presLayoutVars>
          <dgm:chMax val="1"/>
          <dgm:chPref val="1"/>
          <dgm:dir/>
          <dgm:resizeHandles/>
        </dgm:presLayoutVars>
      </dgm:prSet>
      <dgm:spPr/>
      <dgm:t>
        <a:bodyPr/>
        <a:lstStyle/>
        <a:p>
          <a:endParaRPr lang="en-GB"/>
        </a:p>
      </dgm:t>
    </dgm:pt>
    <dgm:pt modelId="{C3CB00DA-8C56-4F1C-B142-E980BFE9BFD1}" type="pres">
      <dgm:prSet presAssocID="{8905FA31-BBE7-4B8B-A0F4-3F4060596628}" presName="Parent" presStyleLbl="node1" presStyleIdx="0" presStyleCnt="2">
        <dgm:presLayoutVars>
          <dgm:chMax val="4"/>
          <dgm:chPref val="3"/>
        </dgm:presLayoutVars>
      </dgm:prSet>
      <dgm:spPr/>
      <dgm:t>
        <a:bodyPr/>
        <a:lstStyle/>
        <a:p>
          <a:endParaRPr lang="en-GB"/>
        </a:p>
      </dgm:t>
    </dgm:pt>
    <dgm:pt modelId="{62E18B2C-000C-4F98-9504-B8BB27910207}" type="pres">
      <dgm:prSet presAssocID="{87E870B7-E502-4C36-B9EF-D80B212064AD}" presName="Accent" presStyleLbl="node1" presStyleIdx="1" presStyleCnt="2" custLinFactNeighborX="-5823"/>
      <dgm:spPr/>
    </dgm:pt>
    <dgm:pt modelId="{9FAF9DD1-5834-49C1-95CE-F150D6D685D1}" type="pres">
      <dgm:prSet presAssocID="{87E870B7-E502-4C36-B9EF-D80B212064AD}" presName="Image1" presStyleLbl="fgImgPlace1" presStyleIdx="0" presStyleCnt="3"/>
      <dgm:spPr>
        <a:blipFill rotWithShape="1">
          <a:blip xmlns:r="http://schemas.openxmlformats.org/officeDocument/2006/relationships" r:embed="rId1"/>
          <a:stretch>
            <a:fillRect/>
          </a:stretch>
        </a:blipFill>
      </dgm:spPr>
      <dgm:t>
        <a:bodyPr/>
        <a:lstStyle/>
        <a:p>
          <a:endParaRPr lang="en-GB"/>
        </a:p>
      </dgm:t>
    </dgm:pt>
    <dgm:pt modelId="{0EB79DDB-8909-40F1-A692-A5963FEDE6E6}" type="pres">
      <dgm:prSet presAssocID="{87E870B7-E502-4C36-B9EF-D80B212064AD}" presName="Child1" presStyleLbl="revTx" presStyleIdx="0" presStyleCnt="3">
        <dgm:presLayoutVars>
          <dgm:chMax val="0"/>
          <dgm:chPref val="0"/>
          <dgm:bulletEnabled val="1"/>
        </dgm:presLayoutVars>
      </dgm:prSet>
      <dgm:spPr/>
      <dgm:t>
        <a:bodyPr/>
        <a:lstStyle/>
        <a:p>
          <a:endParaRPr lang="en-GB"/>
        </a:p>
      </dgm:t>
    </dgm:pt>
    <dgm:pt modelId="{FB22CDFF-A64B-43B1-A731-D054BDE37C72}" type="pres">
      <dgm:prSet presAssocID="{5A5A31B4-6811-4342-9CDF-6DA3B8B4DC43}" presName="Image2" presStyleCnt="0"/>
      <dgm:spPr/>
    </dgm:pt>
    <dgm:pt modelId="{A5972B6A-3B88-43E8-8CDB-6031295F27E3}" type="pres">
      <dgm:prSet presAssocID="{5A5A31B4-6811-4342-9CDF-6DA3B8B4DC43}" presName="Image" presStyleLbl="fgImgPlace1" presStyleIdx="1" presStyleCnt="3"/>
      <dgm:spPr>
        <a:blipFill rotWithShape="1">
          <a:blip xmlns:r="http://schemas.openxmlformats.org/officeDocument/2006/relationships" r:embed="rId2"/>
          <a:stretch>
            <a:fillRect/>
          </a:stretch>
        </a:blipFill>
      </dgm:spPr>
    </dgm:pt>
    <dgm:pt modelId="{B5797EF6-BFA8-479B-B303-9EC50C49B86B}" type="pres">
      <dgm:prSet presAssocID="{5A5A31B4-6811-4342-9CDF-6DA3B8B4DC43}" presName="Child2" presStyleLbl="revTx" presStyleIdx="1" presStyleCnt="3">
        <dgm:presLayoutVars>
          <dgm:chMax val="0"/>
          <dgm:chPref val="0"/>
          <dgm:bulletEnabled val="1"/>
        </dgm:presLayoutVars>
      </dgm:prSet>
      <dgm:spPr/>
      <dgm:t>
        <a:bodyPr/>
        <a:lstStyle/>
        <a:p>
          <a:endParaRPr lang="en-GB"/>
        </a:p>
      </dgm:t>
    </dgm:pt>
    <dgm:pt modelId="{2EC56D7D-1AA4-44FE-A30F-D374996D764C}" type="pres">
      <dgm:prSet presAssocID="{96BEA1B7-F07E-4209-B57A-D84242F36B71}" presName="Image3" presStyleCnt="0"/>
      <dgm:spPr/>
    </dgm:pt>
    <dgm:pt modelId="{FC9BB72D-B51F-467F-A4C8-673B8DD397FE}" type="pres">
      <dgm:prSet presAssocID="{96BEA1B7-F07E-4209-B57A-D84242F36B71}" presName="Image" presStyleLbl="fgImgPlace1" presStyleIdx="2" presStyleCnt="3"/>
      <dgm:spPr>
        <a:blipFill rotWithShape="1">
          <a:blip xmlns:r="http://schemas.openxmlformats.org/officeDocument/2006/relationships" r:embed="rId3"/>
          <a:stretch>
            <a:fillRect/>
          </a:stretch>
        </a:blipFill>
      </dgm:spPr>
    </dgm:pt>
    <dgm:pt modelId="{6ED59227-5404-4D89-A35C-204F2578C373}" type="pres">
      <dgm:prSet presAssocID="{96BEA1B7-F07E-4209-B57A-D84242F36B71}" presName="Child3" presStyleLbl="revTx" presStyleIdx="2" presStyleCnt="3">
        <dgm:presLayoutVars>
          <dgm:chMax val="0"/>
          <dgm:chPref val="0"/>
          <dgm:bulletEnabled val="1"/>
        </dgm:presLayoutVars>
      </dgm:prSet>
      <dgm:spPr/>
      <dgm:t>
        <a:bodyPr/>
        <a:lstStyle/>
        <a:p>
          <a:endParaRPr lang="en-GB"/>
        </a:p>
      </dgm:t>
    </dgm:pt>
  </dgm:ptLst>
  <dgm:cxnLst>
    <dgm:cxn modelId="{5CD71CC1-0D46-49D0-A1D2-32464244AC1E}" srcId="{8905FA31-BBE7-4B8B-A0F4-3F4060596628}" destId="{87E870B7-E502-4C36-B9EF-D80B212064AD}" srcOrd="0" destOrd="0" parTransId="{6A4E264B-2257-4C8C-B257-4E240E67E491}" sibTransId="{0947298D-CC44-42F8-825F-85F28EEF6540}"/>
    <dgm:cxn modelId="{F3F583F2-1752-49A4-B83D-8E4E3DA38F31}" srcId="{7D043D18-ADBA-430E-8249-7DEED3829600}" destId="{8905FA31-BBE7-4B8B-A0F4-3F4060596628}" srcOrd="0" destOrd="0" parTransId="{6B3942A8-7F24-4545-BABF-801AB8EE0141}" sibTransId="{0DD44E8F-755E-43BF-8128-B33793CFEF25}"/>
    <dgm:cxn modelId="{6997434A-5B04-4CF2-97D2-49FBDC9C853C}" type="presOf" srcId="{7D043D18-ADBA-430E-8249-7DEED3829600}" destId="{6045444F-930D-465E-8DCA-9968C2098817}" srcOrd="0" destOrd="0" presId="urn:microsoft.com/office/officeart/2011/layout/RadialPictureList"/>
    <dgm:cxn modelId="{61E6266E-712B-43B9-833B-DA21DA3C5DA1}" type="presOf" srcId="{5A5A31B4-6811-4342-9CDF-6DA3B8B4DC43}" destId="{B5797EF6-BFA8-479B-B303-9EC50C49B86B}" srcOrd="0" destOrd="0" presId="urn:microsoft.com/office/officeart/2011/layout/RadialPictureList"/>
    <dgm:cxn modelId="{9D5FACC8-89A1-42C4-BBFF-2A0B098A0211}" srcId="{8905FA31-BBE7-4B8B-A0F4-3F4060596628}" destId="{5A5A31B4-6811-4342-9CDF-6DA3B8B4DC43}" srcOrd="1" destOrd="0" parTransId="{820EECD6-F453-4143-AC92-AED95D24A005}" sibTransId="{8BE19D64-38AF-4EB8-9D5D-DD5C36D70796}"/>
    <dgm:cxn modelId="{35B73169-F087-439F-9C53-86A5AA57158B}" type="presOf" srcId="{8905FA31-BBE7-4B8B-A0F4-3F4060596628}" destId="{C3CB00DA-8C56-4F1C-B142-E980BFE9BFD1}" srcOrd="0" destOrd="0" presId="urn:microsoft.com/office/officeart/2011/layout/RadialPictureList"/>
    <dgm:cxn modelId="{77AF0AA8-C404-4CAA-9C3C-E1AB975D55A6}" type="presOf" srcId="{87E870B7-E502-4C36-B9EF-D80B212064AD}" destId="{0EB79DDB-8909-40F1-A692-A5963FEDE6E6}" srcOrd="0" destOrd="0" presId="urn:microsoft.com/office/officeart/2011/layout/RadialPictureList"/>
    <dgm:cxn modelId="{DC63617B-16B2-4572-A56D-1CF0E638ACBB}" srcId="{8905FA31-BBE7-4B8B-A0F4-3F4060596628}" destId="{96BEA1B7-F07E-4209-B57A-D84242F36B71}" srcOrd="2" destOrd="0" parTransId="{924F4F8C-674B-46E1-9C6F-BB003CF12FA6}" sibTransId="{ED00D03B-1F84-4450-B6E8-93C1578C8272}"/>
    <dgm:cxn modelId="{9D9342C2-F77F-46C6-A31C-74CC37F5B432}" type="presOf" srcId="{96BEA1B7-F07E-4209-B57A-D84242F36B71}" destId="{6ED59227-5404-4D89-A35C-204F2578C373}" srcOrd="0" destOrd="0" presId="urn:microsoft.com/office/officeart/2011/layout/RadialPictureList"/>
    <dgm:cxn modelId="{BA23977E-CCBF-4A24-93F0-330331A1BF23}" type="presParOf" srcId="{6045444F-930D-465E-8DCA-9968C2098817}" destId="{C3CB00DA-8C56-4F1C-B142-E980BFE9BFD1}" srcOrd="0" destOrd="0" presId="urn:microsoft.com/office/officeart/2011/layout/RadialPictureList"/>
    <dgm:cxn modelId="{104F0377-A119-4C07-81AC-74C47DF309B2}" type="presParOf" srcId="{6045444F-930D-465E-8DCA-9968C2098817}" destId="{62E18B2C-000C-4F98-9504-B8BB27910207}" srcOrd="1" destOrd="0" presId="urn:microsoft.com/office/officeart/2011/layout/RadialPictureList"/>
    <dgm:cxn modelId="{810DB752-C010-46CF-BDAB-B59B3B363493}" type="presParOf" srcId="{6045444F-930D-465E-8DCA-9968C2098817}" destId="{9FAF9DD1-5834-49C1-95CE-F150D6D685D1}" srcOrd="2" destOrd="0" presId="urn:microsoft.com/office/officeart/2011/layout/RadialPictureList"/>
    <dgm:cxn modelId="{7E25866D-EA16-449E-8671-6684ECCC15BB}" type="presParOf" srcId="{6045444F-930D-465E-8DCA-9968C2098817}" destId="{0EB79DDB-8909-40F1-A692-A5963FEDE6E6}" srcOrd="3" destOrd="0" presId="urn:microsoft.com/office/officeart/2011/layout/RadialPictureList"/>
    <dgm:cxn modelId="{71F3E9E1-1F74-4AC9-B432-B7E82229EAAF}" type="presParOf" srcId="{6045444F-930D-465E-8DCA-9968C2098817}" destId="{FB22CDFF-A64B-43B1-A731-D054BDE37C72}" srcOrd="4" destOrd="0" presId="urn:microsoft.com/office/officeart/2011/layout/RadialPictureList"/>
    <dgm:cxn modelId="{4D191289-0B83-43A7-B23A-724487031949}" type="presParOf" srcId="{FB22CDFF-A64B-43B1-A731-D054BDE37C72}" destId="{A5972B6A-3B88-43E8-8CDB-6031295F27E3}" srcOrd="0" destOrd="0" presId="urn:microsoft.com/office/officeart/2011/layout/RadialPictureList"/>
    <dgm:cxn modelId="{E252AD15-A854-40DD-8F52-25B6C0AF4868}" type="presParOf" srcId="{6045444F-930D-465E-8DCA-9968C2098817}" destId="{B5797EF6-BFA8-479B-B303-9EC50C49B86B}" srcOrd="5" destOrd="0" presId="urn:microsoft.com/office/officeart/2011/layout/RadialPictureList"/>
    <dgm:cxn modelId="{527E13A0-2894-48AB-AD14-D5CA96B6B5D6}" type="presParOf" srcId="{6045444F-930D-465E-8DCA-9968C2098817}" destId="{2EC56D7D-1AA4-44FE-A30F-D374996D764C}" srcOrd="6" destOrd="0" presId="urn:microsoft.com/office/officeart/2011/layout/RadialPictureList"/>
    <dgm:cxn modelId="{E745E0EE-04D1-4A9A-A860-73FBAFE2C786}" type="presParOf" srcId="{2EC56D7D-1AA4-44FE-A30F-D374996D764C}" destId="{FC9BB72D-B51F-467F-A4C8-673B8DD397FE}" srcOrd="0" destOrd="0" presId="urn:microsoft.com/office/officeart/2011/layout/RadialPictureList"/>
    <dgm:cxn modelId="{169716D9-12AB-4C12-95B4-67D345C4D0FE}" type="presParOf" srcId="{6045444F-930D-465E-8DCA-9968C2098817}" destId="{6ED59227-5404-4D89-A35C-204F2578C373}" srcOrd="7" destOrd="0" presId="urn:microsoft.com/office/officeart/2011/layout/Radial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8C77A-C9BF-47DC-8F73-C19498D91BE1}"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GB"/>
        </a:p>
      </dgm:t>
    </dgm:pt>
    <dgm:pt modelId="{0850641F-FCD3-42C7-B7CA-D2825D01FCA5}">
      <dgm:prSet phldrT="[Text]"/>
      <dgm:spPr/>
      <dgm:t>
        <a:bodyPr/>
        <a:lstStyle/>
        <a:p>
          <a:r>
            <a:rPr lang="en-GB" dirty="0" smtClean="0"/>
            <a:t>Fraud</a:t>
          </a:r>
          <a:endParaRPr lang="en-GB" dirty="0"/>
        </a:p>
      </dgm:t>
    </dgm:pt>
    <dgm:pt modelId="{56E53C7A-39D9-4FC8-A107-92DA94135DAC}" type="parTrans" cxnId="{834A4810-0B3A-47F2-A9FC-389AF39A4F95}">
      <dgm:prSet/>
      <dgm:spPr/>
      <dgm:t>
        <a:bodyPr/>
        <a:lstStyle/>
        <a:p>
          <a:endParaRPr lang="en-GB"/>
        </a:p>
      </dgm:t>
    </dgm:pt>
    <dgm:pt modelId="{5EF6A035-2A1E-436A-8829-11E92D6CE10A}" type="sibTrans" cxnId="{834A4810-0B3A-47F2-A9FC-389AF39A4F95}">
      <dgm:prSet/>
      <dgm:spPr/>
      <dgm:t>
        <a:bodyPr/>
        <a:lstStyle/>
        <a:p>
          <a:endParaRPr lang="en-GB"/>
        </a:p>
      </dgm:t>
    </dgm:pt>
    <dgm:pt modelId="{89FFFC7A-E2B4-434E-B10E-D2BCCD67485E}">
      <dgm:prSet phldrT="[Text]"/>
      <dgm:spPr/>
      <dgm:t>
        <a:bodyPr/>
        <a:lstStyle/>
        <a:p>
          <a:r>
            <a:rPr lang="en-GB" dirty="0" smtClean="0"/>
            <a:t>Quality</a:t>
          </a:r>
          <a:endParaRPr lang="en-GB" dirty="0"/>
        </a:p>
      </dgm:t>
    </dgm:pt>
    <dgm:pt modelId="{7458349E-B927-4BC8-A25F-0ACA029C8A2D}" type="parTrans" cxnId="{FEA7C258-2061-4388-8949-3E57D0CF05B7}">
      <dgm:prSet/>
      <dgm:spPr/>
      <dgm:t>
        <a:bodyPr/>
        <a:lstStyle/>
        <a:p>
          <a:endParaRPr lang="en-GB"/>
        </a:p>
      </dgm:t>
    </dgm:pt>
    <dgm:pt modelId="{B171A810-5F0A-4763-B8E1-ED6ADF96F197}" type="sibTrans" cxnId="{FEA7C258-2061-4388-8949-3E57D0CF05B7}">
      <dgm:prSet/>
      <dgm:spPr/>
      <dgm:t>
        <a:bodyPr/>
        <a:lstStyle/>
        <a:p>
          <a:endParaRPr lang="en-GB"/>
        </a:p>
      </dgm:t>
    </dgm:pt>
    <dgm:pt modelId="{C7574484-B5B9-4E8E-BC29-A4F09DF6FA9E}">
      <dgm:prSet phldrT="[Text]"/>
      <dgm:spPr/>
      <dgm:t>
        <a:bodyPr/>
        <a:lstStyle/>
        <a:p>
          <a:r>
            <a:rPr lang="en-GB" dirty="0" smtClean="0"/>
            <a:t>Customer</a:t>
          </a:r>
          <a:endParaRPr lang="en-GB" dirty="0"/>
        </a:p>
      </dgm:t>
    </dgm:pt>
    <dgm:pt modelId="{FDAB52B5-5C72-411C-860D-1F377D04B2A7}" type="parTrans" cxnId="{6F3EBE0F-3099-4949-917A-3F82F3779713}">
      <dgm:prSet/>
      <dgm:spPr/>
      <dgm:t>
        <a:bodyPr/>
        <a:lstStyle/>
        <a:p>
          <a:endParaRPr lang="en-GB"/>
        </a:p>
      </dgm:t>
    </dgm:pt>
    <dgm:pt modelId="{262D21C6-BE52-40D6-ACC5-BCA506813723}" type="sibTrans" cxnId="{6F3EBE0F-3099-4949-917A-3F82F3779713}">
      <dgm:prSet/>
      <dgm:spPr/>
      <dgm:t>
        <a:bodyPr/>
        <a:lstStyle/>
        <a:p>
          <a:endParaRPr lang="en-GB"/>
        </a:p>
      </dgm:t>
    </dgm:pt>
    <dgm:pt modelId="{07F1B073-6342-467C-9498-092BBE6B558B}" type="pres">
      <dgm:prSet presAssocID="{04B8C77A-C9BF-47DC-8F73-C19498D91BE1}" presName="Name0" presStyleCnt="0">
        <dgm:presLayoutVars>
          <dgm:chMax val="21"/>
          <dgm:chPref val="21"/>
        </dgm:presLayoutVars>
      </dgm:prSet>
      <dgm:spPr/>
      <dgm:t>
        <a:bodyPr/>
        <a:lstStyle/>
        <a:p>
          <a:endParaRPr lang="en-GB"/>
        </a:p>
      </dgm:t>
    </dgm:pt>
    <dgm:pt modelId="{5E55E755-2DB9-4C11-B12F-FE636CB1520A}" type="pres">
      <dgm:prSet presAssocID="{0850641F-FCD3-42C7-B7CA-D2825D01FCA5}" presName="text1" presStyleCnt="0"/>
      <dgm:spPr/>
    </dgm:pt>
    <dgm:pt modelId="{7FD380A4-C14A-4EB9-A7D8-3DC4DDC3EF27}" type="pres">
      <dgm:prSet presAssocID="{0850641F-FCD3-42C7-B7CA-D2825D01FCA5}" presName="textRepeatNode" presStyleLbl="alignNode1" presStyleIdx="0" presStyleCnt="3">
        <dgm:presLayoutVars>
          <dgm:chMax val="0"/>
          <dgm:chPref val="0"/>
          <dgm:bulletEnabled val="1"/>
        </dgm:presLayoutVars>
      </dgm:prSet>
      <dgm:spPr/>
      <dgm:t>
        <a:bodyPr/>
        <a:lstStyle/>
        <a:p>
          <a:endParaRPr lang="en-GB"/>
        </a:p>
      </dgm:t>
    </dgm:pt>
    <dgm:pt modelId="{E3440545-1518-4B24-998C-DE11D945443A}" type="pres">
      <dgm:prSet presAssocID="{0850641F-FCD3-42C7-B7CA-D2825D01FCA5}" presName="textaccent1" presStyleCnt="0"/>
      <dgm:spPr/>
    </dgm:pt>
    <dgm:pt modelId="{50E9548B-6D36-404E-B16C-75FAAA4C2D20}" type="pres">
      <dgm:prSet presAssocID="{0850641F-FCD3-42C7-B7CA-D2825D01FCA5}" presName="accentRepeatNode" presStyleLbl="solidAlignAcc1" presStyleIdx="0" presStyleCnt="6"/>
      <dgm:spPr/>
    </dgm:pt>
    <dgm:pt modelId="{926CFB3C-C919-453E-9A94-44EEDEAD820C}" type="pres">
      <dgm:prSet presAssocID="{5EF6A035-2A1E-436A-8829-11E92D6CE10A}" presName="image1" presStyleCnt="0"/>
      <dgm:spPr/>
    </dgm:pt>
    <dgm:pt modelId="{6973A08D-0134-49A0-AF24-EB7901A7F1C8}" type="pres">
      <dgm:prSet presAssocID="{5EF6A035-2A1E-436A-8829-11E92D6CE10A}" presName="imageRepeatNode" presStyleLbl="alignAcc1" presStyleIdx="0" presStyleCnt="3"/>
      <dgm:spPr/>
      <dgm:t>
        <a:bodyPr/>
        <a:lstStyle/>
        <a:p>
          <a:endParaRPr lang="en-GB"/>
        </a:p>
      </dgm:t>
    </dgm:pt>
    <dgm:pt modelId="{EDC90965-FF27-4CA1-84B1-AE572CA218BE}" type="pres">
      <dgm:prSet presAssocID="{5EF6A035-2A1E-436A-8829-11E92D6CE10A}" presName="imageaccent1" presStyleCnt="0"/>
      <dgm:spPr/>
    </dgm:pt>
    <dgm:pt modelId="{DC26A219-55E7-476A-AD30-42A7ABC5B69F}" type="pres">
      <dgm:prSet presAssocID="{5EF6A035-2A1E-436A-8829-11E92D6CE10A}" presName="accentRepeatNode" presStyleLbl="solidAlignAcc1" presStyleIdx="1" presStyleCnt="6"/>
      <dgm:spPr/>
    </dgm:pt>
    <dgm:pt modelId="{14C36E03-B363-4B0A-A763-2B88916F385D}" type="pres">
      <dgm:prSet presAssocID="{89FFFC7A-E2B4-434E-B10E-D2BCCD67485E}" presName="text2" presStyleCnt="0"/>
      <dgm:spPr/>
    </dgm:pt>
    <dgm:pt modelId="{79257871-A45B-4CCA-BA12-66349FFF5AA0}" type="pres">
      <dgm:prSet presAssocID="{89FFFC7A-E2B4-434E-B10E-D2BCCD67485E}" presName="textRepeatNode" presStyleLbl="alignNode1" presStyleIdx="1" presStyleCnt="3">
        <dgm:presLayoutVars>
          <dgm:chMax val="0"/>
          <dgm:chPref val="0"/>
          <dgm:bulletEnabled val="1"/>
        </dgm:presLayoutVars>
      </dgm:prSet>
      <dgm:spPr/>
      <dgm:t>
        <a:bodyPr/>
        <a:lstStyle/>
        <a:p>
          <a:endParaRPr lang="en-GB"/>
        </a:p>
      </dgm:t>
    </dgm:pt>
    <dgm:pt modelId="{C062E081-BA60-48D1-8ECE-675332C1BE24}" type="pres">
      <dgm:prSet presAssocID="{89FFFC7A-E2B4-434E-B10E-D2BCCD67485E}" presName="textaccent2" presStyleCnt="0"/>
      <dgm:spPr/>
    </dgm:pt>
    <dgm:pt modelId="{AB673823-B587-4B78-8B89-361A08A5FB2B}" type="pres">
      <dgm:prSet presAssocID="{89FFFC7A-E2B4-434E-B10E-D2BCCD67485E}" presName="accentRepeatNode" presStyleLbl="solidAlignAcc1" presStyleIdx="2" presStyleCnt="6"/>
      <dgm:spPr/>
    </dgm:pt>
    <dgm:pt modelId="{97FE939A-8A02-4E8A-916E-8593953A01AE}" type="pres">
      <dgm:prSet presAssocID="{B171A810-5F0A-4763-B8E1-ED6ADF96F197}" presName="image2" presStyleCnt="0"/>
      <dgm:spPr/>
    </dgm:pt>
    <dgm:pt modelId="{1878C464-0686-4657-81D6-3E3E12C410A1}" type="pres">
      <dgm:prSet presAssocID="{B171A810-5F0A-4763-B8E1-ED6ADF96F197}" presName="imageRepeatNode" presStyleLbl="alignAcc1" presStyleIdx="1" presStyleCnt="3"/>
      <dgm:spPr/>
      <dgm:t>
        <a:bodyPr/>
        <a:lstStyle/>
        <a:p>
          <a:endParaRPr lang="en-GB"/>
        </a:p>
      </dgm:t>
    </dgm:pt>
    <dgm:pt modelId="{7FE272A9-CF90-47A9-8674-EBADC705E403}" type="pres">
      <dgm:prSet presAssocID="{B171A810-5F0A-4763-B8E1-ED6ADF96F197}" presName="imageaccent2" presStyleCnt="0"/>
      <dgm:spPr/>
    </dgm:pt>
    <dgm:pt modelId="{EB083069-0A3C-41DE-8C1E-097D5FB31806}" type="pres">
      <dgm:prSet presAssocID="{B171A810-5F0A-4763-B8E1-ED6ADF96F197}" presName="accentRepeatNode" presStyleLbl="solidAlignAcc1" presStyleIdx="3" presStyleCnt="6"/>
      <dgm:spPr/>
    </dgm:pt>
    <dgm:pt modelId="{83144BC7-AF96-464B-A74B-5EC7BA180DD9}" type="pres">
      <dgm:prSet presAssocID="{C7574484-B5B9-4E8E-BC29-A4F09DF6FA9E}" presName="text3" presStyleCnt="0"/>
      <dgm:spPr/>
    </dgm:pt>
    <dgm:pt modelId="{54DE8E12-48CE-4630-AC2A-35D09D2B7AF7}" type="pres">
      <dgm:prSet presAssocID="{C7574484-B5B9-4E8E-BC29-A4F09DF6FA9E}" presName="textRepeatNode" presStyleLbl="alignNode1" presStyleIdx="2" presStyleCnt="3">
        <dgm:presLayoutVars>
          <dgm:chMax val="0"/>
          <dgm:chPref val="0"/>
          <dgm:bulletEnabled val="1"/>
        </dgm:presLayoutVars>
      </dgm:prSet>
      <dgm:spPr/>
      <dgm:t>
        <a:bodyPr/>
        <a:lstStyle/>
        <a:p>
          <a:endParaRPr lang="en-GB"/>
        </a:p>
      </dgm:t>
    </dgm:pt>
    <dgm:pt modelId="{84D85A59-7A68-4A66-954A-90FB2D6E118C}" type="pres">
      <dgm:prSet presAssocID="{C7574484-B5B9-4E8E-BC29-A4F09DF6FA9E}" presName="textaccent3" presStyleCnt="0"/>
      <dgm:spPr/>
    </dgm:pt>
    <dgm:pt modelId="{0DB00170-8124-40E2-AA6E-D1B72D4764E5}" type="pres">
      <dgm:prSet presAssocID="{C7574484-B5B9-4E8E-BC29-A4F09DF6FA9E}" presName="accentRepeatNode" presStyleLbl="solidAlignAcc1" presStyleIdx="4" presStyleCnt="6"/>
      <dgm:spPr/>
    </dgm:pt>
    <dgm:pt modelId="{50159DD4-42BD-4B31-894A-C1B002DDAF63}" type="pres">
      <dgm:prSet presAssocID="{262D21C6-BE52-40D6-ACC5-BCA506813723}" presName="image3" presStyleCnt="0"/>
      <dgm:spPr/>
    </dgm:pt>
    <dgm:pt modelId="{D8498765-D947-4C73-9DC4-D56FD2096633}" type="pres">
      <dgm:prSet presAssocID="{262D21C6-BE52-40D6-ACC5-BCA506813723}" presName="imageRepeatNode" presStyleLbl="alignAcc1" presStyleIdx="2" presStyleCnt="3"/>
      <dgm:spPr/>
      <dgm:t>
        <a:bodyPr/>
        <a:lstStyle/>
        <a:p>
          <a:endParaRPr lang="en-GB"/>
        </a:p>
      </dgm:t>
    </dgm:pt>
    <dgm:pt modelId="{5D7654BE-F8B4-4FCE-8DA8-7BD745C4B309}" type="pres">
      <dgm:prSet presAssocID="{262D21C6-BE52-40D6-ACC5-BCA506813723}" presName="imageaccent3" presStyleCnt="0"/>
      <dgm:spPr/>
    </dgm:pt>
    <dgm:pt modelId="{3A0AB00D-886A-486E-900F-1186DE30704A}" type="pres">
      <dgm:prSet presAssocID="{262D21C6-BE52-40D6-ACC5-BCA506813723}" presName="accentRepeatNode" presStyleLbl="solidAlignAcc1" presStyleIdx="5" presStyleCnt="6"/>
      <dgm:spPr/>
    </dgm:pt>
  </dgm:ptLst>
  <dgm:cxnLst>
    <dgm:cxn modelId="{6F3EBE0F-3099-4949-917A-3F82F3779713}" srcId="{04B8C77A-C9BF-47DC-8F73-C19498D91BE1}" destId="{C7574484-B5B9-4E8E-BC29-A4F09DF6FA9E}" srcOrd="2" destOrd="0" parTransId="{FDAB52B5-5C72-411C-860D-1F377D04B2A7}" sibTransId="{262D21C6-BE52-40D6-ACC5-BCA506813723}"/>
    <dgm:cxn modelId="{8AD75392-0FC1-4783-9066-1FCA4BB4D9BB}" type="presOf" srcId="{04B8C77A-C9BF-47DC-8F73-C19498D91BE1}" destId="{07F1B073-6342-467C-9498-092BBE6B558B}" srcOrd="0" destOrd="0" presId="urn:microsoft.com/office/officeart/2008/layout/HexagonCluster"/>
    <dgm:cxn modelId="{2C35E439-1CFD-4A6F-89E5-914BC45E4B3D}" type="presOf" srcId="{262D21C6-BE52-40D6-ACC5-BCA506813723}" destId="{D8498765-D947-4C73-9DC4-D56FD2096633}" srcOrd="0" destOrd="0" presId="urn:microsoft.com/office/officeart/2008/layout/HexagonCluster"/>
    <dgm:cxn modelId="{5AAD6247-B211-4675-93DB-6DC98286AC8C}" type="presOf" srcId="{5EF6A035-2A1E-436A-8829-11E92D6CE10A}" destId="{6973A08D-0134-49A0-AF24-EB7901A7F1C8}" srcOrd="0" destOrd="0" presId="urn:microsoft.com/office/officeart/2008/layout/HexagonCluster"/>
    <dgm:cxn modelId="{FEA7C258-2061-4388-8949-3E57D0CF05B7}" srcId="{04B8C77A-C9BF-47DC-8F73-C19498D91BE1}" destId="{89FFFC7A-E2B4-434E-B10E-D2BCCD67485E}" srcOrd="1" destOrd="0" parTransId="{7458349E-B927-4BC8-A25F-0ACA029C8A2D}" sibTransId="{B171A810-5F0A-4763-B8E1-ED6ADF96F197}"/>
    <dgm:cxn modelId="{834A4810-0B3A-47F2-A9FC-389AF39A4F95}" srcId="{04B8C77A-C9BF-47DC-8F73-C19498D91BE1}" destId="{0850641F-FCD3-42C7-B7CA-D2825D01FCA5}" srcOrd="0" destOrd="0" parTransId="{56E53C7A-39D9-4FC8-A107-92DA94135DAC}" sibTransId="{5EF6A035-2A1E-436A-8829-11E92D6CE10A}"/>
    <dgm:cxn modelId="{E31FDCC9-729E-4C17-8645-DC0098C9374D}" type="presOf" srcId="{C7574484-B5B9-4E8E-BC29-A4F09DF6FA9E}" destId="{54DE8E12-48CE-4630-AC2A-35D09D2B7AF7}" srcOrd="0" destOrd="0" presId="urn:microsoft.com/office/officeart/2008/layout/HexagonCluster"/>
    <dgm:cxn modelId="{ADD6C703-F8B2-440D-8C8B-C52167E3DE6D}" type="presOf" srcId="{B171A810-5F0A-4763-B8E1-ED6ADF96F197}" destId="{1878C464-0686-4657-81D6-3E3E12C410A1}" srcOrd="0" destOrd="0" presId="urn:microsoft.com/office/officeart/2008/layout/HexagonCluster"/>
    <dgm:cxn modelId="{F9465B40-889A-4736-9660-974BD12D8543}" type="presOf" srcId="{89FFFC7A-E2B4-434E-B10E-D2BCCD67485E}" destId="{79257871-A45B-4CCA-BA12-66349FFF5AA0}" srcOrd="0" destOrd="0" presId="urn:microsoft.com/office/officeart/2008/layout/HexagonCluster"/>
    <dgm:cxn modelId="{F81D309C-CA37-445E-93CF-3902EAF479D9}" type="presOf" srcId="{0850641F-FCD3-42C7-B7CA-D2825D01FCA5}" destId="{7FD380A4-C14A-4EB9-A7D8-3DC4DDC3EF27}" srcOrd="0" destOrd="0" presId="urn:microsoft.com/office/officeart/2008/layout/HexagonCluster"/>
    <dgm:cxn modelId="{FD5BCC1C-BB5A-42D3-A1A5-CD8A0BC746E3}" type="presParOf" srcId="{07F1B073-6342-467C-9498-092BBE6B558B}" destId="{5E55E755-2DB9-4C11-B12F-FE636CB1520A}" srcOrd="0" destOrd="0" presId="urn:microsoft.com/office/officeart/2008/layout/HexagonCluster"/>
    <dgm:cxn modelId="{87674E9B-8447-4107-9272-9838A1E920AE}" type="presParOf" srcId="{5E55E755-2DB9-4C11-B12F-FE636CB1520A}" destId="{7FD380A4-C14A-4EB9-A7D8-3DC4DDC3EF27}" srcOrd="0" destOrd="0" presId="urn:microsoft.com/office/officeart/2008/layout/HexagonCluster"/>
    <dgm:cxn modelId="{A03056CA-1EEC-4302-8CE7-8C7C366E6D14}" type="presParOf" srcId="{07F1B073-6342-467C-9498-092BBE6B558B}" destId="{E3440545-1518-4B24-998C-DE11D945443A}" srcOrd="1" destOrd="0" presId="urn:microsoft.com/office/officeart/2008/layout/HexagonCluster"/>
    <dgm:cxn modelId="{7FA66B53-F81E-41A0-A618-CB8FEEE94D53}" type="presParOf" srcId="{E3440545-1518-4B24-998C-DE11D945443A}" destId="{50E9548B-6D36-404E-B16C-75FAAA4C2D20}" srcOrd="0" destOrd="0" presId="urn:microsoft.com/office/officeart/2008/layout/HexagonCluster"/>
    <dgm:cxn modelId="{169AF120-D258-404E-8F34-10E9E7C07DF5}" type="presParOf" srcId="{07F1B073-6342-467C-9498-092BBE6B558B}" destId="{926CFB3C-C919-453E-9A94-44EEDEAD820C}" srcOrd="2" destOrd="0" presId="urn:microsoft.com/office/officeart/2008/layout/HexagonCluster"/>
    <dgm:cxn modelId="{6C02F16B-DD99-41EE-84DC-028B41F601AE}" type="presParOf" srcId="{926CFB3C-C919-453E-9A94-44EEDEAD820C}" destId="{6973A08D-0134-49A0-AF24-EB7901A7F1C8}" srcOrd="0" destOrd="0" presId="urn:microsoft.com/office/officeart/2008/layout/HexagonCluster"/>
    <dgm:cxn modelId="{BCDF8FB9-BAA0-47B6-9193-FD9C9E8120E7}" type="presParOf" srcId="{07F1B073-6342-467C-9498-092BBE6B558B}" destId="{EDC90965-FF27-4CA1-84B1-AE572CA218BE}" srcOrd="3" destOrd="0" presId="urn:microsoft.com/office/officeart/2008/layout/HexagonCluster"/>
    <dgm:cxn modelId="{F1E6F0EE-7D01-42C9-AE9C-88BD54626002}" type="presParOf" srcId="{EDC90965-FF27-4CA1-84B1-AE572CA218BE}" destId="{DC26A219-55E7-476A-AD30-42A7ABC5B69F}" srcOrd="0" destOrd="0" presId="urn:microsoft.com/office/officeart/2008/layout/HexagonCluster"/>
    <dgm:cxn modelId="{780E784A-7BFD-4361-9C8E-96B266B11EAC}" type="presParOf" srcId="{07F1B073-6342-467C-9498-092BBE6B558B}" destId="{14C36E03-B363-4B0A-A763-2B88916F385D}" srcOrd="4" destOrd="0" presId="urn:microsoft.com/office/officeart/2008/layout/HexagonCluster"/>
    <dgm:cxn modelId="{C7D7A33B-B84A-47C0-9737-4E011BD33128}" type="presParOf" srcId="{14C36E03-B363-4B0A-A763-2B88916F385D}" destId="{79257871-A45B-4CCA-BA12-66349FFF5AA0}" srcOrd="0" destOrd="0" presId="urn:microsoft.com/office/officeart/2008/layout/HexagonCluster"/>
    <dgm:cxn modelId="{8550B16D-577D-4B43-8839-9D8AAB7A73E6}" type="presParOf" srcId="{07F1B073-6342-467C-9498-092BBE6B558B}" destId="{C062E081-BA60-48D1-8ECE-675332C1BE24}" srcOrd="5" destOrd="0" presId="urn:microsoft.com/office/officeart/2008/layout/HexagonCluster"/>
    <dgm:cxn modelId="{9BBFD4AC-7C8E-4222-AC0B-209C1BE4AE42}" type="presParOf" srcId="{C062E081-BA60-48D1-8ECE-675332C1BE24}" destId="{AB673823-B587-4B78-8B89-361A08A5FB2B}" srcOrd="0" destOrd="0" presId="urn:microsoft.com/office/officeart/2008/layout/HexagonCluster"/>
    <dgm:cxn modelId="{B49B2ACA-F05A-402D-9C91-DDFD14CE955A}" type="presParOf" srcId="{07F1B073-6342-467C-9498-092BBE6B558B}" destId="{97FE939A-8A02-4E8A-916E-8593953A01AE}" srcOrd="6" destOrd="0" presId="urn:microsoft.com/office/officeart/2008/layout/HexagonCluster"/>
    <dgm:cxn modelId="{B86397B0-7A70-4578-9472-A6C0E3B397D3}" type="presParOf" srcId="{97FE939A-8A02-4E8A-916E-8593953A01AE}" destId="{1878C464-0686-4657-81D6-3E3E12C410A1}" srcOrd="0" destOrd="0" presId="urn:microsoft.com/office/officeart/2008/layout/HexagonCluster"/>
    <dgm:cxn modelId="{834EDC99-13BA-4034-8596-C9A75F92462B}" type="presParOf" srcId="{07F1B073-6342-467C-9498-092BBE6B558B}" destId="{7FE272A9-CF90-47A9-8674-EBADC705E403}" srcOrd="7" destOrd="0" presId="urn:microsoft.com/office/officeart/2008/layout/HexagonCluster"/>
    <dgm:cxn modelId="{537A7EA7-7FFF-43E9-9232-65208A3F4DAF}" type="presParOf" srcId="{7FE272A9-CF90-47A9-8674-EBADC705E403}" destId="{EB083069-0A3C-41DE-8C1E-097D5FB31806}" srcOrd="0" destOrd="0" presId="urn:microsoft.com/office/officeart/2008/layout/HexagonCluster"/>
    <dgm:cxn modelId="{4DE6C585-42B1-4152-BF80-603EA04C69F7}" type="presParOf" srcId="{07F1B073-6342-467C-9498-092BBE6B558B}" destId="{83144BC7-AF96-464B-A74B-5EC7BA180DD9}" srcOrd="8" destOrd="0" presId="urn:microsoft.com/office/officeart/2008/layout/HexagonCluster"/>
    <dgm:cxn modelId="{56ABB05C-66FC-4C36-A6EC-41A2E286ADD9}" type="presParOf" srcId="{83144BC7-AF96-464B-A74B-5EC7BA180DD9}" destId="{54DE8E12-48CE-4630-AC2A-35D09D2B7AF7}" srcOrd="0" destOrd="0" presId="urn:microsoft.com/office/officeart/2008/layout/HexagonCluster"/>
    <dgm:cxn modelId="{06215299-9FE6-4FEF-9611-1280D04DFFD2}" type="presParOf" srcId="{07F1B073-6342-467C-9498-092BBE6B558B}" destId="{84D85A59-7A68-4A66-954A-90FB2D6E118C}" srcOrd="9" destOrd="0" presId="urn:microsoft.com/office/officeart/2008/layout/HexagonCluster"/>
    <dgm:cxn modelId="{4162EC2F-279B-41F3-8A79-A5F11B3C1015}" type="presParOf" srcId="{84D85A59-7A68-4A66-954A-90FB2D6E118C}" destId="{0DB00170-8124-40E2-AA6E-D1B72D4764E5}" srcOrd="0" destOrd="0" presId="urn:microsoft.com/office/officeart/2008/layout/HexagonCluster"/>
    <dgm:cxn modelId="{72464531-F465-4091-93FB-D97EFDC73B02}" type="presParOf" srcId="{07F1B073-6342-467C-9498-092BBE6B558B}" destId="{50159DD4-42BD-4B31-894A-C1B002DDAF63}" srcOrd="10" destOrd="0" presId="urn:microsoft.com/office/officeart/2008/layout/HexagonCluster"/>
    <dgm:cxn modelId="{DBE98DC2-853A-477B-B9AD-E275B91513C1}" type="presParOf" srcId="{50159DD4-42BD-4B31-894A-C1B002DDAF63}" destId="{D8498765-D947-4C73-9DC4-D56FD2096633}" srcOrd="0" destOrd="0" presId="urn:microsoft.com/office/officeart/2008/layout/HexagonCluster"/>
    <dgm:cxn modelId="{76BC4CA9-2BA8-4E16-B36A-6460451CAC34}" type="presParOf" srcId="{07F1B073-6342-467C-9498-092BBE6B558B}" destId="{5D7654BE-F8B4-4FCE-8DA8-7BD745C4B309}" srcOrd="11" destOrd="0" presId="urn:microsoft.com/office/officeart/2008/layout/HexagonCluster"/>
    <dgm:cxn modelId="{2CF8D577-B669-44F3-A0EF-95D69CE46E5D}" type="presParOf" srcId="{5D7654BE-F8B4-4FCE-8DA8-7BD745C4B309}" destId="{3A0AB00D-886A-486E-900F-1186DE30704A}"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43D18-ADBA-430E-8249-7DEED3829600}" type="doc">
      <dgm:prSet loTypeId="urn:microsoft.com/office/officeart/2011/layout/RadialPictureList" loCatId="picture" qsTypeId="urn:microsoft.com/office/officeart/2005/8/quickstyle/simple1" qsCatId="simple" csTypeId="urn:microsoft.com/office/officeart/2005/8/colors/accent2_1" csCatId="accent2" phldr="1"/>
      <dgm:spPr/>
      <dgm:t>
        <a:bodyPr/>
        <a:lstStyle/>
        <a:p>
          <a:endParaRPr lang="en-GB"/>
        </a:p>
      </dgm:t>
    </dgm:pt>
    <dgm:pt modelId="{8905FA31-BBE7-4B8B-A0F4-3F4060596628}">
      <dgm:prSet phldrT="[Text]" custT="1"/>
      <dgm:spPr/>
      <dgm:t>
        <a:bodyPr/>
        <a:lstStyle/>
        <a:p>
          <a:r>
            <a:rPr lang="en-GB" sz="900" b="1" dirty="0" smtClean="0"/>
            <a:t>Advanced Analytics</a:t>
          </a:r>
          <a:endParaRPr lang="en-GB" sz="900" b="1" dirty="0"/>
        </a:p>
      </dgm:t>
    </dgm:pt>
    <dgm:pt modelId="{6B3942A8-7F24-4545-BABF-801AB8EE0141}" type="parTrans" cxnId="{F3F583F2-1752-49A4-B83D-8E4E3DA38F31}">
      <dgm:prSet/>
      <dgm:spPr/>
      <dgm:t>
        <a:bodyPr/>
        <a:lstStyle/>
        <a:p>
          <a:endParaRPr lang="en-GB"/>
        </a:p>
      </dgm:t>
    </dgm:pt>
    <dgm:pt modelId="{0DD44E8F-755E-43BF-8128-B33793CFEF25}" type="sibTrans" cxnId="{F3F583F2-1752-49A4-B83D-8E4E3DA38F31}">
      <dgm:prSet/>
      <dgm:spPr/>
      <dgm:t>
        <a:bodyPr/>
        <a:lstStyle/>
        <a:p>
          <a:endParaRPr lang="en-GB"/>
        </a:p>
      </dgm:t>
    </dgm:pt>
    <dgm:pt modelId="{87E870B7-E502-4C36-B9EF-D80B212064AD}">
      <dgm:prSet phldrT="[Text]"/>
      <dgm:spPr/>
      <dgm:t>
        <a:bodyPr/>
        <a:lstStyle/>
        <a:p>
          <a:r>
            <a:rPr lang="en-GB" dirty="0" smtClean="0"/>
            <a:t>Levers</a:t>
          </a:r>
          <a:endParaRPr lang="en-GB" dirty="0"/>
        </a:p>
      </dgm:t>
    </dgm:pt>
    <dgm:pt modelId="{6A4E264B-2257-4C8C-B257-4E240E67E491}" type="parTrans" cxnId="{5CD71CC1-0D46-49D0-A1D2-32464244AC1E}">
      <dgm:prSet/>
      <dgm:spPr/>
      <dgm:t>
        <a:bodyPr/>
        <a:lstStyle/>
        <a:p>
          <a:endParaRPr lang="en-GB"/>
        </a:p>
      </dgm:t>
    </dgm:pt>
    <dgm:pt modelId="{0947298D-CC44-42F8-825F-85F28EEF6540}" type="sibTrans" cxnId="{5CD71CC1-0D46-49D0-A1D2-32464244AC1E}">
      <dgm:prSet/>
      <dgm:spPr/>
      <dgm:t>
        <a:bodyPr/>
        <a:lstStyle/>
        <a:p>
          <a:endParaRPr lang="en-GB"/>
        </a:p>
      </dgm:t>
    </dgm:pt>
    <dgm:pt modelId="{5A5A31B4-6811-4342-9CDF-6DA3B8B4DC43}">
      <dgm:prSet phldrT="[Text]"/>
      <dgm:spPr/>
      <dgm:t>
        <a:bodyPr/>
        <a:lstStyle/>
        <a:p>
          <a:r>
            <a:rPr lang="en-GB" dirty="0" smtClean="0"/>
            <a:t>Clusters</a:t>
          </a:r>
          <a:endParaRPr lang="en-GB" dirty="0"/>
        </a:p>
      </dgm:t>
    </dgm:pt>
    <dgm:pt modelId="{820EECD6-F453-4143-AC92-AED95D24A005}" type="parTrans" cxnId="{9D5FACC8-89A1-42C4-BBFF-2A0B098A0211}">
      <dgm:prSet/>
      <dgm:spPr/>
      <dgm:t>
        <a:bodyPr/>
        <a:lstStyle/>
        <a:p>
          <a:endParaRPr lang="en-GB"/>
        </a:p>
      </dgm:t>
    </dgm:pt>
    <dgm:pt modelId="{8BE19D64-38AF-4EB8-9D5D-DD5C36D70796}" type="sibTrans" cxnId="{9D5FACC8-89A1-42C4-BBFF-2A0B098A0211}">
      <dgm:prSet/>
      <dgm:spPr/>
      <dgm:t>
        <a:bodyPr/>
        <a:lstStyle/>
        <a:p>
          <a:endParaRPr lang="en-GB"/>
        </a:p>
      </dgm:t>
    </dgm:pt>
    <dgm:pt modelId="{96BEA1B7-F07E-4209-B57A-D84242F36B71}">
      <dgm:prSet phldrT="[Text]"/>
      <dgm:spPr/>
      <dgm:t>
        <a:bodyPr/>
        <a:lstStyle/>
        <a:p>
          <a:r>
            <a:rPr lang="en-GB" dirty="0" smtClean="0"/>
            <a:t>Networks</a:t>
          </a:r>
          <a:endParaRPr lang="en-GB" dirty="0"/>
        </a:p>
      </dgm:t>
    </dgm:pt>
    <dgm:pt modelId="{924F4F8C-674B-46E1-9C6F-BB003CF12FA6}" type="parTrans" cxnId="{DC63617B-16B2-4572-A56D-1CF0E638ACBB}">
      <dgm:prSet/>
      <dgm:spPr/>
      <dgm:t>
        <a:bodyPr/>
        <a:lstStyle/>
        <a:p>
          <a:endParaRPr lang="en-GB"/>
        </a:p>
      </dgm:t>
    </dgm:pt>
    <dgm:pt modelId="{ED00D03B-1F84-4450-B6E8-93C1578C8272}" type="sibTrans" cxnId="{DC63617B-16B2-4572-A56D-1CF0E638ACBB}">
      <dgm:prSet/>
      <dgm:spPr/>
      <dgm:t>
        <a:bodyPr/>
        <a:lstStyle/>
        <a:p>
          <a:endParaRPr lang="en-GB"/>
        </a:p>
      </dgm:t>
    </dgm:pt>
    <dgm:pt modelId="{6045444F-930D-465E-8DCA-9968C2098817}" type="pres">
      <dgm:prSet presAssocID="{7D043D18-ADBA-430E-8249-7DEED3829600}" presName="Name0" presStyleCnt="0">
        <dgm:presLayoutVars>
          <dgm:chMax val="1"/>
          <dgm:chPref val="1"/>
          <dgm:dir/>
          <dgm:resizeHandles/>
        </dgm:presLayoutVars>
      </dgm:prSet>
      <dgm:spPr/>
      <dgm:t>
        <a:bodyPr/>
        <a:lstStyle/>
        <a:p>
          <a:endParaRPr lang="en-GB"/>
        </a:p>
      </dgm:t>
    </dgm:pt>
    <dgm:pt modelId="{C3CB00DA-8C56-4F1C-B142-E980BFE9BFD1}" type="pres">
      <dgm:prSet presAssocID="{8905FA31-BBE7-4B8B-A0F4-3F4060596628}" presName="Parent" presStyleLbl="node1" presStyleIdx="0" presStyleCnt="2">
        <dgm:presLayoutVars>
          <dgm:chMax val="4"/>
          <dgm:chPref val="3"/>
        </dgm:presLayoutVars>
      </dgm:prSet>
      <dgm:spPr/>
      <dgm:t>
        <a:bodyPr/>
        <a:lstStyle/>
        <a:p>
          <a:endParaRPr lang="en-GB"/>
        </a:p>
      </dgm:t>
    </dgm:pt>
    <dgm:pt modelId="{62E18B2C-000C-4F98-9504-B8BB27910207}" type="pres">
      <dgm:prSet presAssocID="{87E870B7-E502-4C36-B9EF-D80B212064AD}" presName="Accent" presStyleLbl="node1" presStyleIdx="1" presStyleCnt="2" custLinFactNeighborX="-5823"/>
      <dgm:spPr/>
    </dgm:pt>
    <dgm:pt modelId="{9FAF9DD1-5834-49C1-95CE-F150D6D685D1}" type="pres">
      <dgm:prSet presAssocID="{87E870B7-E502-4C36-B9EF-D80B212064AD}" presName="Image1" presStyleLbl="fgImgPlace1" presStyleIdx="0" presStyleCnt="3"/>
      <dgm:spPr>
        <a:blipFill rotWithShape="1">
          <a:blip xmlns:r="http://schemas.openxmlformats.org/officeDocument/2006/relationships" r:embed="rId1"/>
          <a:stretch>
            <a:fillRect/>
          </a:stretch>
        </a:blipFill>
      </dgm:spPr>
      <dgm:t>
        <a:bodyPr/>
        <a:lstStyle/>
        <a:p>
          <a:endParaRPr lang="en-GB"/>
        </a:p>
      </dgm:t>
    </dgm:pt>
    <dgm:pt modelId="{0EB79DDB-8909-40F1-A692-A5963FEDE6E6}" type="pres">
      <dgm:prSet presAssocID="{87E870B7-E502-4C36-B9EF-D80B212064AD}" presName="Child1" presStyleLbl="revTx" presStyleIdx="0" presStyleCnt="3">
        <dgm:presLayoutVars>
          <dgm:chMax val="0"/>
          <dgm:chPref val="0"/>
          <dgm:bulletEnabled val="1"/>
        </dgm:presLayoutVars>
      </dgm:prSet>
      <dgm:spPr/>
      <dgm:t>
        <a:bodyPr/>
        <a:lstStyle/>
        <a:p>
          <a:endParaRPr lang="en-GB"/>
        </a:p>
      </dgm:t>
    </dgm:pt>
    <dgm:pt modelId="{FB22CDFF-A64B-43B1-A731-D054BDE37C72}" type="pres">
      <dgm:prSet presAssocID="{5A5A31B4-6811-4342-9CDF-6DA3B8B4DC43}" presName="Image2" presStyleCnt="0"/>
      <dgm:spPr/>
    </dgm:pt>
    <dgm:pt modelId="{A5972B6A-3B88-43E8-8CDB-6031295F27E3}" type="pres">
      <dgm:prSet presAssocID="{5A5A31B4-6811-4342-9CDF-6DA3B8B4DC43}" presName="Image" presStyleLbl="fgImgPlace1" presStyleIdx="1" presStyleCnt="3"/>
      <dgm:spPr>
        <a:blipFill rotWithShape="1">
          <a:blip xmlns:r="http://schemas.openxmlformats.org/officeDocument/2006/relationships" r:embed="rId2"/>
          <a:stretch>
            <a:fillRect/>
          </a:stretch>
        </a:blipFill>
      </dgm:spPr>
    </dgm:pt>
    <dgm:pt modelId="{B5797EF6-BFA8-479B-B303-9EC50C49B86B}" type="pres">
      <dgm:prSet presAssocID="{5A5A31B4-6811-4342-9CDF-6DA3B8B4DC43}" presName="Child2" presStyleLbl="revTx" presStyleIdx="1" presStyleCnt="3">
        <dgm:presLayoutVars>
          <dgm:chMax val="0"/>
          <dgm:chPref val="0"/>
          <dgm:bulletEnabled val="1"/>
        </dgm:presLayoutVars>
      </dgm:prSet>
      <dgm:spPr/>
      <dgm:t>
        <a:bodyPr/>
        <a:lstStyle/>
        <a:p>
          <a:endParaRPr lang="en-GB"/>
        </a:p>
      </dgm:t>
    </dgm:pt>
    <dgm:pt modelId="{2EC56D7D-1AA4-44FE-A30F-D374996D764C}" type="pres">
      <dgm:prSet presAssocID="{96BEA1B7-F07E-4209-B57A-D84242F36B71}" presName="Image3" presStyleCnt="0"/>
      <dgm:spPr/>
    </dgm:pt>
    <dgm:pt modelId="{FC9BB72D-B51F-467F-A4C8-673B8DD397FE}" type="pres">
      <dgm:prSet presAssocID="{96BEA1B7-F07E-4209-B57A-D84242F36B71}" presName="Image" presStyleLbl="fgImgPlace1" presStyleIdx="2" presStyleCnt="3"/>
      <dgm:spPr>
        <a:blipFill rotWithShape="1">
          <a:blip xmlns:r="http://schemas.openxmlformats.org/officeDocument/2006/relationships" r:embed="rId3"/>
          <a:stretch>
            <a:fillRect/>
          </a:stretch>
        </a:blipFill>
      </dgm:spPr>
    </dgm:pt>
    <dgm:pt modelId="{6ED59227-5404-4D89-A35C-204F2578C373}" type="pres">
      <dgm:prSet presAssocID="{96BEA1B7-F07E-4209-B57A-D84242F36B71}" presName="Child3" presStyleLbl="revTx" presStyleIdx="2" presStyleCnt="3">
        <dgm:presLayoutVars>
          <dgm:chMax val="0"/>
          <dgm:chPref val="0"/>
          <dgm:bulletEnabled val="1"/>
        </dgm:presLayoutVars>
      </dgm:prSet>
      <dgm:spPr/>
      <dgm:t>
        <a:bodyPr/>
        <a:lstStyle/>
        <a:p>
          <a:endParaRPr lang="en-GB"/>
        </a:p>
      </dgm:t>
    </dgm:pt>
  </dgm:ptLst>
  <dgm:cxnLst>
    <dgm:cxn modelId="{82721D03-178C-4324-A2F0-58142542E46D}" type="presOf" srcId="{87E870B7-E502-4C36-B9EF-D80B212064AD}" destId="{0EB79DDB-8909-40F1-A692-A5963FEDE6E6}" srcOrd="0" destOrd="0" presId="urn:microsoft.com/office/officeart/2011/layout/RadialPictureList"/>
    <dgm:cxn modelId="{9D5FACC8-89A1-42C4-BBFF-2A0B098A0211}" srcId="{8905FA31-BBE7-4B8B-A0F4-3F4060596628}" destId="{5A5A31B4-6811-4342-9CDF-6DA3B8B4DC43}" srcOrd="1" destOrd="0" parTransId="{820EECD6-F453-4143-AC92-AED95D24A005}" sibTransId="{8BE19D64-38AF-4EB8-9D5D-DD5C36D70796}"/>
    <dgm:cxn modelId="{F3F583F2-1752-49A4-B83D-8E4E3DA38F31}" srcId="{7D043D18-ADBA-430E-8249-7DEED3829600}" destId="{8905FA31-BBE7-4B8B-A0F4-3F4060596628}" srcOrd="0" destOrd="0" parTransId="{6B3942A8-7F24-4545-BABF-801AB8EE0141}" sibTransId="{0DD44E8F-755E-43BF-8128-B33793CFEF25}"/>
    <dgm:cxn modelId="{24C2074E-E4CD-43E3-94CA-95971F8BDCBC}" type="presOf" srcId="{5A5A31B4-6811-4342-9CDF-6DA3B8B4DC43}" destId="{B5797EF6-BFA8-479B-B303-9EC50C49B86B}" srcOrd="0" destOrd="0" presId="urn:microsoft.com/office/officeart/2011/layout/RadialPictureList"/>
    <dgm:cxn modelId="{1FE55302-68E1-49EC-905E-720C188F0A78}" type="presOf" srcId="{96BEA1B7-F07E-4209-B57A-D84242F36B71}" destId="{6ED59227-5404-4D89-A35C-204F2578C373}" srcOrd="0" destOrd="0" presId="urn:microsoft.com/office/officeart/2011/layout/RadialPictureList"/>
    <dgm:cxn modelId="{21D7CFED-E22A-462A-8574-142D8AACA08B}" type="presOf" srcId="{7D043D18-ADBA-430E-8249-7DEED3829600}" destId="{6045444F-930D-465E-8DCA-9968C2098817}" srcOrd="0" destOrd="0" presId="urn:microsoft.com/office/officeart/2011/layout/RadialPictureList"/>
    <dgm:cxn modelId="{DC63617B-16B2-4572-A56D-1CF0E638ACBB}" srcId="{8905FA31-BBE7-4B8B-A0F4-3F4060596628}" destId="{96BEA1B7-F07E-4209-B57A-D84242F36B71}" srcOrd="2" destOrd="0" parTransId="{924F4F8C-674B-46E1-9C6F-BB003CF12FA6}" sibTransId="{ED00D03B-1F84-4450-B6E8-93C1578C8272}"/>
    <dgm:cxn modelId="{5CD71CC1-0D46-49D0-A1D2-32464244AC1E}" srcId="{8905FA31-BBE7-4B8B-A0F4-3F4060596628}" destId="{87E870B7-E502-4C36-B9EF-D80B212064AD}" srcOrd="0" destOrd="0" parTransId="{6A4E264B-2257-4C8C-B257-4E240E67E491}" sibTransId="{0947298D-CC44-42F8-825F-85F28EEF6540}"/>
    <dgm:cxn modelId="{CC5DA233-5DCD-4CBC-A178-327BA3DD7BDF}" type="presOf" srcId="{8905FA31-BBE7-4B8B-A0F4-3F4060596628}" destId="{C3CB00DA-8C56-4F1C-B142-E980BFE9BFD1}" srcOrd="0" destOrd="0" presId="urn:microsoft.com/office/officeart/2011/layout/RadialPictureList"/>
    <dgm:cxn modelId="{2EC3EBF4-83FA-4E4F-8EEC-AD9D05A63E3A}" type="presParOf" srcId="{6045444F-930D-465E-8DCA-9968C2098817}" destId="{C3CB00DA-8C56-4F1C-B142-E980BFE9BFD1}" srcOrd="0" destOrd="0" presId="urn:microsoft.com/office/officeart/2011/layout/RadialPictureList"/>
    <dgm:cxn modelId="{987658B3-03FF-488C-BB29-456A08E6C5FF}" type="presParOf" srcId="{6045444F-930D-465E-8DCA-9968C2098817}" destId="{62E18B2C-000C-4F98-9504-B8BB27910207}" srcOrd="1" destOrd="0" presId="urn:microsoft.com/office/officeart/2011/layout/RadialPictureList"/>
    <dgm:cxn modelId="{A6F8C5F5-4188-4CB7-8291-164B3CBDFC5C}" type="presParOf" srcId="{6045444F-930D-465E-8DCA-9968C2098817}" destId="{9FAF9DD1-5834-49C1-95CE-F150D6D685D1}" srcOrd="2" destOrd="0" presId="urn:microsoft.com/office/officeart/2011/layout/RadialPictureList"/>
    <dgm:cxn modelId="{221208F0-443A-40E8-9223-13B47708527B}" type="presParOf" srcId="{6045444F-930D-465E-8DCA-9968C2098817}" destId="{0EB79DDB-8909-40F1-A692-A5963FEDE6E6}" srcOrd="3" destOrd="0" presId="urn:microsoft.com/office/officeart/2011/layout/RadialPictureList"/>
    <dgm:cxn modelId="{6EA73436-214E-403F-A1F6-447C319726B0}" type="presParOf" srcId="{6045444F-930D-465E-8DCA-9968C2098817}" destId="{FB22CDFF-A64B-43B1-A731-D054BDE37C72}" srcOrd="4" destOrd="0" presId="urn:microsoft.com/office/officeart/2011/layout/RadialPictureList"/>
    <dgm:cxn modelId="{D217CAFC-F65D-4B5A-B14B-80B3EBF9A04F}" type="presParOf" srcId="{FB22CDFF-A64B-43B1-A731-D054BDE37C72}" destId="{A5972B6A-3B88-43E8-8CDB-6031295F27E3}" srcOrd="0" destOrd="0" presId="urn:microsoft.com/office/officeart/2011/layout/RadialPictureList"/>
    <dgm:cxn modelId="{2E4A8309-6761-40DF-9462-0BE262CDBF58}" type="presParOf" srcId="{6045444F-930D-465E-8DCA-9968C2098817}" destId="{B5797EF6-BFA8-479B-B303-9EC50C49B86B}" srcOrd="5" destOrd="0" presId="urn:microsoft.com/office/officeart/2011/layout/RadialPictureList"/>
    <dgm:cxn modelId="{2AB77FD9-0CDE-47F6-A8B6-07002E623FD5}" type="presParOf" srcId="{6045444F-930D-465E-8DCA-9968C2098817}" destId="{2EC56D7D-1AA4-44FE-A30F-D374996D764C}" srcOrd="6" destOrd="0" presId="urn:microsoft.com/office/officeart/2011/layout/RadialPictureList"/>
    <dgm:cxn modelId="{3F787DF2-50D3-42C7-8260-41B981B370A3}" type="presParOf" srcId="{2EC56D7D-1AA4-44FE-A30F-D374996D764C}" destId="{FC9BB72D-B51F-467F-A4C8-673B8DD397FE}" srcOrd="0" destOrd="0" presId="urn:microsoft.com/office/officeart/2011/layout/RadialPictureList"/>
    <dgm:cxn modelId="{73F98942-E48F-4BB0-B4CD-AB0D9D1B1DBE}" type="presParOf" srcId="{6045444F-930D-465E-8DCA-9968C2098817}" destId="{6ED59227-5404-4D89-A35C-204F2578C373}" srcOrd="7" destOrd="0" presId="urn:microsoft.com/office/officeart/2011/layout/RadialPictureList"/>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F9DD51-EA97-45AC-A14C-AAE692409F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95915F9-664C-4BD4-A679-54F1033BB717}">
      <dgm:prSet phldrT="[Text]"/>
      <dgm:spPr/>
      <dgm:t>
        <a:bodyPr/>
        <a:lstStyle/>
        <a:p>
          <a:r>
            <a:rPr lang="en-GB" dirty="0" smtClean="0"/>
            <a:t>Explore</a:t>
          </a:r>
          <a:endParaRPr lang="en-GB" dirty="0"/>
        </a:p>
      </dgm:t>
    </dgm:pt>
    <dgm:pt modelId="{6D73C993-5C20-4355-B461-876D7918D342}" type="parTrans" cxnId="{05BF5B3D-C614-49C3-BE20-2627F99246E0}">
      <dgm:prSet/>
      <dgm:spPr/>
      <dgm:t>
        <a:bodyPr/>
        <a:lstStyle/>
        <a:p>
          <a:endParaRPr lang="en-GB"/>
        </a:p>
      </dgm:t>
    </dgm:pt>
    <dgm:pt modelId="{F98056CF-AE8A-4112-8884-53F6F6B9C691}" type="sibTrans" cxnId="{05BF5B3D-C614-49C3-BE20-2627F99246E0}">
      <dgm:prSet/>
      <dgm:spPr/>
      <dgm:t>
        <a:bodyPr/>
        <a:lstStyle/>
        <a:p>
          <a:endParaRPr lang="en-GB"/>
        </a:p>
      </dgm:t>
    </dgm:pt>
    <dgm:pt modelId="{696CFB6F-2EC7-44CE-9436-80BC2A9EB260}">
      <dgm:prSet phldrT="[Text]"/>
      <dgm:spPr/>
      <dgm:t>
        <a:bodyPr/>
        <a:lstStyle/>
        <a:p>
          <a:r>
            <a:rPr lang="en-GB" dirty="0" smtClean="0"/>
            <a:t>Share</a:t>
          </a:r>
          <a:endParaRPr lang="en-GB" dirty="0"/>
        </a:p>
      </dgm:t>
    </dgm:pt>
    <dgm:pt modelId="{8DFE600D-5F44-4586-B491-6D57161A33C4}" type="parTrans" cxnId="{04348E64-3DBC-422D-9BCF-3B1F1F0D060F}">
      <dgm:prSet/>
      <dgm:spPr/>
      <dgm:t>
        <a:bodyPr/>
        <a:lstStyle/>
        <a:p>
          <a:endParaRPr lang="en-GB"/>
        </a:p>
      </dgm:t>
    </dgm:pt>
    <dgm:pt modelId="{6230E36F-D333-4793-B2E1-33893828B005}" type="sibTrans" cxnId="{04348E64-3DBC-422D-9BCF-3B1F1F0D060F}">
      <dgm:prSet/>
      <dgm:spPr/>
      <dgm:t>
        <a:bodyPr/>
        <a:lstStyle/>
        <a:p>
          <a:endParaRPr lang="en-GB"/>
        </a:p>
      </dgm:t>
    </dgm:pt>
    <dgm:pt modelId="{1A1B0C56-63F1-443D-9C84-D7F5C6FE59A1}">
      <dgm:prSet phldrT="[Text]"/>
      <dgm:spPr/>
      <dgm:t>
        <a:bodyPr/>
        <a:lstStyle/>
        <a:p>
          <a:r>
            <a:rPr lang="en-GB" smtClean="0"/>
            <a:t>Question</a:t>
          </a:r>
          <a:endParaRPr lang="en-GB"/>
        </a:p>
      </dgm:t>
    </dgm:pt>
    <dgm:pt modelId="{657C3573-4EE0-4B38-9375-D218889B8DD6}" type="parTrans" cxnId="{51219DEE-DC34-4B0C-AACC-11F44A280513}">
      <dgm:prSet/>
      <dgm:spPr/>
      <dgm:t>
        <a:bodyPr/>
        <a:lstStyle/>
        <a:p>
          <a:endParaRPr lang="en-GB"/>
        </a:p>
      </dgm:t>
    </dgm:pt>
    <dgm:pt modelId="{C7D91998-DE16-40E1-B426-46B152EA865D}" type="sibTrans" cxnId="{51219DEE-DC34-4B0C-AACC-11F44A280513}">
      <dgm:prSet/>
      <dgm:spPr/>
      <dgm:t>
        <a:bodyPr/>
        <a:lstStyle/>
        <a:p>
          <a:endParaRPr lang="en-GB"/>
        </a:p>
      </dgm:t>
    </dgm:pt>
    <dgm:pt modelId="{63CC4722-6BAE-4316-8442-BA3BB3AC364A}">
      <dgm:prSet phldrT="[Text]"/>
      <dgm:spPr/>
      <dgm:t>
        <a:bodyPr/>
        <a:lstStyle/>
        <a:p>
          <a:r>
            <a:rPr lang="en-GB" dirty="0" smtClean="0"/>
            <a:t>Analyse</a:t>
          </a:r>
          <a:endParaRPr lang="en-GB" dirty="0"/>
        </a:p>
      </dgm:t>
    </dgm:pt>
    <dgm:pt modelId="{657DD8E7-BE0B-4436-8CBC-69A7458EFCD4}" type="parTrans" cxnId="{37F181F9-718D-4E0D-BEFB-31E52555840E}">
      <dgm:prSet/>
      <dgm:spPr/>
      <dgm:t>
        <a:bodyPr/>
        <a:lstStyle/>
        <a:p>
          <a:endParaRPr lang="en-GB"/>
        </a:p>
      </dgm:t>
    </dgm:pt>
    <dgm:pt modelId="{4265F7A8-8726-418D-9D7F-E6CFB3B3C91B}" type="sibTrans" cxnId="{37F181F9-718D-4E0D-BEFB-31E52555840E}">
      <dgm:prSet/>
      <dgm:spPr/>
      <dgm:t>
        <a:bodyPr/>
        <a:lstStyle/>
        <a:p>
          <a:endParaRPr lang="en-GB"/>
        </a:p>
      </dgm:t>
    </dgm:pt>
    <dgm:pt modelId="{0EB7DFFB-EFEC-4F4C-95C8-ED29CC516F55}">
      <dgm:prSet phldrT="[Text]"/>
      <dgm:spPr/>
      <dgm:t>
        <a:bodyPr/>
        <a:lstStyle/>
        <a:p>
          <a:r>
            <a:rPr lang="en-GB" dirty="0" smtClean="0"/>
            <a:t>Score</a:t>
          </a:r>
          <a:endParaRPr lang="en-GB" dirty="0"/>
        </a:p>
      </dgm:t>
    </dgm:pt>
    <dgm:pt modelId="{D19A9079-92B9-4945-B6D4-51932318205F}" type="sibTrans" cxnId="{F6D768F3-C066-4AC2-8FB0-32618B94B9ED}">
      <dgm:prSet/>
      <dgm:spPr/>
      <dgm:t>
        <a:bodyPr/>
        <a:lstStyle/>
        <a:p>
          <a:endParaRPr lang="en-GB"/>
        </a:p>
      </dgm:t>
    </dgm:pt>
    <dgm:pt modelId="{1C71E4B3-68E8-4637-B642-7E1C4C01C1B4}" type="parTrans" cxnId="{F6D768F3-C066-4AC2-8FB0-32618B94B9ED}">
      <dgm:prSet/>
      <dgm:spPr/>
      <dgm:t>
        <a:bodyPr/>
        <a:lstStyle/>
        <a:p>
          <a:endParaRPr lang="en-GB"/>
        </a:p>
      </dgm:t>
    </dgm:pt>
    <dgm:pt modelId="{BD301F0D-33D8-4260-A8C8-20BB83E42AB9}" type="pres">
      <dgm:prSet presAssocID="{97F9DD51-EA97-45AC-A14C-AAE692409F11}" presName="cycle" presStyleCnt="0">
        <dgm:presLayoutVars>
          <dgm:dir/>
          <dgm:resizeHandles val="exact"/>
        </dgm:presLayoutVars>
      </dgm:prSet>
      <dgm:spPr/>
      <dgm:t>
        <a:bodyPr/>
        <a:lstStyle/>
        <a:p>
          <a:endParaRPr lang="en-GB"/>
        </a:p>
      </dgm:t>
    </dgm:pt>
    <dgm:pt modelId="{6665E34B-C504-4FD4-878D-8D2E82B1E422}" type="pres">
      <dgm:prSet presAssocID="{0EB7DFFB-EFEC-4F4C-95C8-ED29CC516F55}" presName="node" presStyleLbl="node1" presStyleIdx="0" presStyleCnt="5">
        <dgm:presLayoutVars>
          <dgm:bulletEnabled val="1"/>
        </dgm:presLayoutVars>
      </dgm:prSet>
      <dgm:spPr/>
      <dgm:t>
        <a:bodyPr/>
        <a:lstStyle/>
        <a:p>
          <a:endParaRPr lang="en-GB"/>
        </a:p>
      </dgm:t>
    </dgm:pt>
    <dgm:pt modelId="{046C27CD-34C7-4ACB-89D6-B8C5790977EA}" type="pres">
      <dgm:prSet presAssocID="{D19A9079-92B9-4945-B6D4-51932318205F}" presName="sibTrans" presStyleLbl="sibTrans2D1" presStyleIdx="0" presStyleCnt="5"/>
      <dgm:spPr/>
      <dgm:t>
        <a:bodyPr/>
        <a:lstStyle/>
        <a:p>
          <a:endParaRPr lang="en-GB"/>
        </a:p>
      </dgm:t>
    </dgm:pt>
    <dgm:pt modelId="{5F111E00-70E3-48BF-A78C-6FBA9DFA6CED}" type="pres">
      <dgm:prSet presAssocID="{D19A9079-92B9-4945-B6D4-51932318205F}" presName="connectorText" presStyleLbl="sibTrans2D1" presStyleIdx="0" presStyleCnt="5"/>
      <dgm:spPr/>
      <dgm:t>
        <a:bodyPr/>
        <a:lstStyle/>
        <a:p>
          <a:endParaRPr lang="en-GB"/>
        </a:p>
      </dgm:t>
    </dgm:pt>
    <dgm:pt modelId="{E32AE60F-09A6-4CA4-AF1D-1053EEF96AF7}" type="pres">
      <dgm:prSet presAssocID="{795915F9-664C-4BD4-A679-54F1033BB717}" presName="node" presStyleLbl="node1" presStyleIdx="1" presStyleCnt="5">
        <dgm:presLayoutVars>
          <dgm:bulletEnabled val="1"/>
        </dgm:presLayoutVars>
      </dgm:prSet>
      <dgm:spPr/>
      <dgm:t>
        <a:bodyPr/>
        <a:lstStyle/>
        <a:p>
          <a:endParaRPr lang="en-GB"/>
        </a:p>
      </dgm:t>
    </dgm:pt>
    <dgm:pt modelId="{A7456819-5F29-41BC-97DA-BC8848B125FD}" type="pres">
      <dgm:prSet presAssocID="{F98056CF-AE8A-4112-8884-53F6F6B9C691}" presName="sibTrans" presStyleLbl="sibTrans2D1" presStyleIdx="1" presStyleCnt="5"/>
      <dgm:spPr/>
      <dgm:t>
        <a:bodyPr/>
        <a:lstStyle/>
        <a:p>
          <a:endParaRPr lang="en-GB"/>
        </a:p>
      </dgm:t>
    </dgm:pt>
    <dgm:pt modelId="{9E820A93-E345-4140-BCE7-F25B02DB9BE8}" type="pres">
      <dgm:prSet presAssocID="{F98056CF-AE8A-4112-8884-53F6F6B9C691}" presName="connectorText" presStyleLbl="sibTrans2D1" presStyleIdx="1" presStyleCnt="5"/>
      <dgm:spPr/>
      <dgm:t>
        <a:bodyPr/>
        <a:lstStyle/>
        <a:p>
          <a:endParaRPr lang="en-GB"/>
        </a:p>
      </dgm:t>
    </dgm:pt>
    <dgm:pt modelId="{A1788B05-32E0-4EA7-A4EF-07E2ED15BBC1}" type="pres">
      <dgm:prSet presAssocID="{696CFB6F-2EC7-44CE-9436-80BC2A9EB260}" presName="node" presStyleLbl="node1" presStyleIdx="2" presStyleCnt="5">
        <dgm:presLayoutVars>
          <dgm:bulletEnabled val="1"/>
        </dgm:presLayoutVars>
      </dgm:prSet>
      <dgm:spPr/>
      <dgm:t>
        <a:bodyPr/>
        <a:lstStyle/>
        <a:p>
          <a:endParaRPr lang="en-GB"/>
        </a:p>
      </dgm:t>
    </dgm:pt>
    <dgm:pt modelId="{9011C445-5000-4CDF-84FF-416A77BD432F}" type="pres">
      <dgm:prSet presAssocID="{6230E36F-D333-4793-B2E1-33893828B005}" presName="sibTrans" presStyleLbl="sibTrans2D1" presStyleIdx="2" presStyleCnt="5"/>
      <dgm:spPr/>
      <dgm:t>
        <a:bodyPr/>
        <a:lstStyle/>
        <a:p>
          <a:endParaRPr lang="en-GB"/>
        </a:p>
      </dgm:t>
    </dgm:pt>
    <dgm:pt modelId="{ABBF1D9E-2BB9-4E15-8524-48D25B1E815E}" type="pres">
      <dgm:prSet presAssocID="{6230E36F-D333-4793-B2E1-33893828B005}" presName="connectorText" presStyleLbl="sibTrans2D1" presStyleIdx="2" presStyleCnt="5"/>
      <dgm:spPr/>
      <dgm:t>
        <a:bodyPr/>
        <a:lstStyle/>
        <a:p>
          <a:endParaRPr lang="en-GB"/>
        </a:p>
      </dgm:t>
    </dgm:pt>
    <dgm:pt modelId="{04E7C358-2847-4E24-9343-E2EEF92ACAD0}" type="pres">
      <dgm:prSet presAssocID="{1A1B0C56-63F1-443D-9C84-D7F5C6FE59A1}" presName="node" presStyleLbl="node1" presStyleIdx="3" presStyleCnt="5">
        <dgm:presLayoutVars>
          <dgm:bulletEnabled val="1"/>
        </dgm:presLayoutVars>
      </dgm:prSet>
      <dgm:spPr/>
      <dgm:t>
        <a:bodyPr/>
        <a:lstStyle/>
        <a:p>
          <a:endParaRPr lang="en-GB"/>
        </a:p>
      </dgm:t>
    </dgm:pt>
    <dgm:pt modelId="{81662FE4-2804-4960-A3DA-D409675FF4E0}" type="pres">
      <dgm:prSet presAssocID="{C7D91998-DE16-40E1-B426-46B152EA865D}" presName="sibTrans" presStyleLbl="sibTrans2D1" presStyleIdx="3" presStyleCnt="5"/>
      <dgm:spPr/>
      <dgm:t>
        <a:bodyPr/>
        <a:lstStyle/>
        <a:p>
          <a:endParaRPr lang="en-GB"/>
        </a:p>
      </dgm:t>
    </dgm:pt>
    <dgm:pt modelId="{DD8DBA46-F3D0-47B2-B61A-F4CD801DEB6A}" type="pres">
      <dgm:prSet presAssocID="{C7D91998-DE16-40E1-B426-46B152EA865D}" presName="connectorText" presStyleLbl="sibTrans2D1" presStyleIdx="3" presStyleCnt="5"/>
      <dgm:spPr/>
      <dgm:t>
        <a:bodyPr/>
        <a:lstStyle/>
        <a:p>
          <a:endParaRPr lang="en-GB"/>
        </a:p>
      </dgm:t>
    </dgm:pt>
    <dgm:pt modelId="{D5E785A9-D9D2-4DA4-9C7C-F43FB63E0E6B}" type="pres">
      <dgm:prSet presAssocID="{63CC4722-6BAE-4316-8442-BA3BB3AC364A}" presName="node" presStyleLbl="node1" presStyleIdx="4" presStyleCnt="5">
        <dgm:presLayoutVars>
          <dgm:bulletEnabled val="1"/>
        </dgm:presLayoutVars>
      </dgm:prSet>
      <dgm:spPr/>
      <dgm:t>
        <a:bodyPr/>
        <a:lstStyle/>
        <a:p>
          <a:endParaRPr lang="en-GB"/>
        </a:p>
      </dgm:t>
    </dgm:pt>
    <dgm:pt modelId="{2E223CC3-0F68-4EFA-9EB8-3C251BA430E5}" type="pres">
      <dgm:prSet presAssocID="{4265F7A8-8726-418D-9D7F-E6CFB3B3C91B}" presName="sibTrans" presStyleLbl="sibTrans2D1" presStyleIdx="4" presStyleCnt="5"/>
      <dgm:spPr/>
      <dgm:t>
        <a:bodyPr/>
        <a:lstStyle/>
        <a:p>
          <a:endParaRPr lang="en-GB"/>
        </a:p>
      </dgm:t>
    </dgm:pt>
    <dgm:pt modelId="{3773B789-5D7E-47AB-BF34-096E08CB019B}" type="pres">
      <dgm:prSet presAssocID="{4265F7A8-8726-418D-9D7F-E6CFB3B3C91B}" presName="connectorText" presStyleLbl="sibTrans2D1" presStyleIdx="4" presStyleCnt="5"/>
      <dgm:spPr/>
      <dgm:t>
        <a:bodyPr/>
        <a:lstStyle/>
        <a:p>
          <a:endParaRPr lang="en-GB"/>
        </a:p>
      </dgm:t>
    </dgm:pt>
  </dgm:ptLst>
  <dgm:cxnLst>
    <dgm:cxn modelId="{9A4FE12C-34E3-42BE-B62F-960BEE429E6B}" type="presOf" srcId="{6230E36F-D333-4793-B2E1-33893828B005}" destId="{ABBF1D9E-2BB9-4E15-8524-48D25B1E815E}" srcOrd="1" destOrd="0" presId="urn:microsoft.com/office/officeart/2005/8/layout/cycle2"/>
    <dgm:cxn modelId="{51219DEE-DC34-4B0C-AACC-11F44A280513}" srcId="{97F9DD51-EA97-45AC-A14C-AAE692409F11}" destId="{1A1B0C56-63F1-443D-9C84-D7F5C6FE59A1}" srcOrd="3" destOrd="0" parTransId="{657C3573-4EE0-4B38-9375-D218889B8DD6}" sibTransId="{C7D91998-DE16-40E1-B426-46B152EA865D}"/>
    <dgm:cxn modelId="{3E2916A0-5A5E-40AD-A81A-F8C244393804}" type="presOf" srcId="{1A1B0C56-63F1-443D-9C84-D7F5C6FE59A1}" destId="{04E7C358-2847-4E24-9343-E2EEF92ACAD0}" srcOrd="0" destOrd="0" presId="urn:microsoft.com/office/officeart/2005/8/layout/cycle2"/>
    <dgm:cxn modelId="{0C4DA9AE-A180-46F9-BFEA-2734AA426985}" type="presOf" srcId="{4265F7A8-8726-418D-9D7F-E6CFB3B3C91B}" destId="{3773B789-5D7E-47AB-BF34-096E08CB019B}" srcOrd="1" destOrd="0" presId="urn:microsoft.com/office/officeart/2005/8/layout/cycle2"/>
    <dgm:cxn modelId="{04348E64-3DBC-422D-9BCF-3B1F1F0D060F}" srcId="{97F9DD51-EA97-45AC-A14C-AAE692409F11}" destId="{696CFB6F-2EC7-44CE-9436-80BC2A9EB260}" srcOrd="2" destOrd="0" parTransId="{8DFE600D-5F44-4586-B491-6D57161A33C4}" sibTransId="{6230E36F-D333-4793-B2E1-33893828B005}"/>
    <dgm:cxn modelId="{BE7A9909-6473-47C8-914F-7300D6FDA105}" type="presOf" srcId="{F98056CF-AE8A-4112-8884-53F6F6B9C691}" destId="{9E820A93-E345-4140-BCE7-F25B02DB9BE8}" srcOrd="1" destOrd="0" presId="urn:microsoft.com/office/officeart/2005/8/layout/cycle2"/>
    <dgm:cxn modelId="{897A5808-0BB6-4BFF-BA9F-E564AC5C23C3}" type="presOf" srcId="{D19A9079-92B9-4945-B6D4-51932318205F}" destId="{046C27CD-34C7-4ACB-89D6-B8C5790977EA}" srcOrd="0" destOrd="0" presId="urn:microsoft.com/office/officeart/2005/8/layout/cycle2"/>
    <dgm:cxn modelId="{AD850A7A-2AD0-4C41-A1B4-3FB970870943}" type="presOf" srcId="{4265F7A8-8726-418D-9D7F-E6CFB3B3C91B}" destId="{2E223CC3-0F68-4EFA-9EB8-3C251BA430E5}" srcOrd="0" destOrd="0" presId="urn:microsoft.com/office/officeart/2005/8/layout/cycle2"/>
    <dgm:cxn modelId="{8CF98498-30CE-4D66-96FE-6C270E9EA77B}" type="presOf" srcId="{0EB7DFFB-EFEC-4F4C-95C8-ED29CC516F55}" destId="{6665E34B-C504-4FD4-878D-8D2E82B1E422}" srcOrd="0" destOrd="0" presId="urn:microsoft.com/office/officeart/2005/8/layout/cycle2"/>
    <dgm:cxn modelId="{23DC390E-0F1D-4B3A-AE3C-A177D4D9F2F1}" type="presOf" srcId="{696CFB6F-2EC7-44CE-9436-80BC2A9EB260}" destId="{A1788B05-32E0-4EA7-A4EF-07E2ED15BBC1}" srcOrd="0" destOrd="0" presId="urn:microsoft.com/office/officeart/2005/8/layout/cycle2"/>
    <dgm:cxn modelId="{2C6D7C3A-1A5F-4420-9C3A-9C03E50E5DD2}" type="presOf" srcId="{D19A9079-92B9-4945-B6D4-51932318205F}" destId="{5F111E00-70E3-48BF-A78C-6FBA9DFA6CED}" srcOrd="1" destOrd="0" presId="urn:microsoft.com/office/officeart/2005/8/layout/cycle2"/>
    <dgm:cxn modelId="{A207C3AA-CA6B-4E5D-A1F4-7C3FF24486CF}" type="presOf" srcId="{F98056CF-AE8A-4112-8884-53F6F6B9C691}" destId="{A7456819-5F29-41BC-97DA-BC8848B125FD}" srcOrd="0" destOrd="0" presId="urn:microsoft.com/office/officeart/2005/8/layout/cycle2"/>
    <dgm:cxn modelId="{BB05D047-69D5-43CB-B72B-DB1AAE78BB5D}" type="presOf" srcId="{63CC4722-6BAE-4316-8442-BA3BB3AC364A}" destId="{D5E785A9-D9D2-4DA4-9C7C-F43FB63E0E6B}" srcOrd="0" destOrd="0" presId="urn:microsoft.com/office/officeart/2005/8/layout/cycle2"/>
    <dgm:cxn modelId="{16EAE581-C42E-463E-B5FB-0FBD07A29AB3}" type="presOf" srcId="{795915F9-664C-4BD4-A679-54F1033BB717}" destId="{E32AE60F-09A6-4CA4-AF1D-1053EEF96AF7}" srcOrd="0" destOrd="0" presId="urn:microsoft.com/office/officeart/2005/8/layout/cycle2"/>
    <dgm:cxn modelId="{8EDF4483-C5CF-4B61-B3C0-3E67C67B3957}" type="presOf" srcId="{97F9DD51-EA97-45AC-A14C-AAE692409F11}" destId="{BD301F0D-33D8-4260-A8C8-20BB83E42AB9}" srcOrd="0" destOrd="0" presId="urn:microsoft.com/office/officeart/2005/8/layout/cycle2"/>
    <dgm:cxn modelId="{37F181F9-718D-4E0D-BEFB-31E52555840E}" srcId="{97F9DD51-EA97-45AC-A14C-AAE692409F11}" destId="{63CC4722-6BAE-4316-8442-BA3BB3AC364A}" srcOrd="4" destOrd="0" parTransId="{657DD8E7-BE0B-4436-8CBC-69A7458EFCD4}" sibTransId="{4265F7A8-8726-418D-9D7F-E6CFB3B3C91B}"/>
    <dgm:cxn modelId="{7685C9C1-CAF1-4EF1-9A82-7C6AF0FBDA0C}" type="presOf" srcId="{C7D91998-DE16-40E1-B426-46B152EA865D}" destId="{DD8DBA46-F3D0-47B2-B61A-F4CD801DEB6A}" srcOrd="1" destOrd="0" presId="urn:microsoft.com/office/officeart/2005/8/layout/cycle2"/>
    <dgm:cxn modelId="{05BF5B3D-C614-49C3-BE20-2627F99246E0}" srcId="{97F9DD51-EA97-45AC-A14C-AAE692409F11}" destId="{795915F9-664C-4BD4-A679-54F1033BB717}" srcOrd="1" destOrd="0" parTransId="{6D73C993-5C20-4355-B461-876D7918D342}" sibTransId="{F98056CF-AE8A-4112-8884-53F6F6B9C691}"/>
    <dgm:cxn modelId="{A72B5FE3-853E-41A1-9F5F-B2F71838B305}" type="presOf" srcId="{6230E36F-D333-4793-B2E1-33893828B005}" destId="{9011C445-5000-4CDF-84FF-416A77BD432F}" srcOrd="0" destOrd="0" presId="urn:microsoft.com/office/officeart/2005/8/layout/cycle2"/>
    <dgm:cxn modelId="{F6D768F3-C066-4AC2-8FB0-32618B94B9ED}" srcId="{97F9DD51-EA97-45AC-A14C-AAE692409F11}" destId="{0EB7DFFB-EFEC-4F4C-95C8-ED29CC516F55}" srcOrd="0" destOrd="0" parTransId="{1C71E4B3-68E8-4637-B642-7E1C4C01C1B4}" sibTransId="{D19A9079-92B9-4945-B6D4-51932318205F}"/>
    <dgm:cxn modelId="{13D7012E-530B-4302-ACD4-3DEAAB5FC81A}" type="presOf" srcId="{C7D91998-DE16-40E1-B426-46B152EA865D}" destId="{81662FE4-2804-4960-A3DA-D409675FF4E0}" srcOrd="0" destOrd="0" presId="urn:microsoft.com/office/officeart/2005/8/layout/cycle2"/>
    <dgm:cxn modelId="{2B0E7C4B-DE69-4779-9AA8-D7267474EDA7}" type="presParOf" srcId="{BD301F0D-33D8-4260-A8C8-20BB83E42AB9}" destId="{6665E34B-C504-4FD4-878D-8D2E82B1E422}" srcOrd="0" destOrd="0" presId="urn:microsoft.com/office/officeart/2005/8/layout/cycle2"/>
    <dgm:cxn modelId="{3F12A402-927F-49EC-88A3-466DF44A269B}" type="presParOf" srcId="{BD301F0D-33D8-4260-A8C8-20BB83E42AB9}" destId="{046C27CD-34C7-4ACB-89D6-B8C5790977EA}" srcOrd="1" destOrd="0" presId="urn:microsoft.com/office/officeart/2005/8/layout/cycle2"/>
    <dgm:cxn modelId="{9C3C4E7A-6FC0-4EAA-A7A2-A1F4551DECA6}" type="presParOf" srcId="{046C27CD-34C7-4ACB-89D6-B8C5790977EA}" destId="{5F111E00-70E3-48BF-A78C-6FBA9DFA6CED}" srcOrd="0" destOrd="0" presId="urn:microsoft.com/office/officeart/2005/8/layout/cycle2"/>
    <dgm:cxn modelId="{01E62D72-03DD-4058-8BFD-9A796388DC80}" type="presParOf" srcId="{BD301F0D-33D8-4260-A8C8-20BB83E42AB9}" destId="{E32AE60F-09A6-4CA4-AF1D-1053EEF96AF7}" srcOrd="2" destOrd="0" presId="urn:microsoft.com/office/officeart/2005/8/layout/cycle2"/>
    <dgm:cxn modelId="{BFE3E3DB-D39C-44B8-9429-B5D49CCF4A79}" type="presParOf" srcId="{BD301F0D-33D8-4260-A8C8-20BB83E42AB9}" destId="{A7456819-5F29-41BC-97DA-BC8848B125FD}" srcOrd="3" destOrd="0" presId="urn:microsoft.com/office/officeart/2005/8/layout/cycle2"/>
    <dgm:cxn modelId="{7E4951E7-2312-46B1-ABF2-6C67482E74DE}" type="presParOf" srcId="{A7456819-5F29-41BC-97DA-BC8848B125FD}" destId="{9E820A93-E345-4140-BCE7-F25B02DB9BE8}" srcOrd="0" destOrd="0" presId="urn:microsoft.com/office/officeart/2005/8/layout/cycle2"/>
    <dgm:cxn modelId="{B28BADD6-52C2-404B-A5C3-1C4AC0FB929F}" type="presParOf" srcId="{BD301F0D-33D8-4260-A8C8-20BB83E42AB9}" destId="{A1788B05-32E0-4EA7-A4EF-07E2ED15BBC1}" srcOrd="4" destOrd="0" presId="urn:microsoft.com/office/officeart/2005/8/layout/cycle2"/>
    <dgm:cxn modelId="{800C4299-0C84-466C-B033-CB2953785A76}" type="presParOf" srcId="{BD301F0D-33D8-4260-A8C8-20BB83E42AB9}" destId="{9011C445-5000-4CDF-84FF-416A77BD432F}" srcOrd="5" destOrd="0" presId="urn:microsoft.com/office/officeart/2005/8/layout/cycle2"/>
    <dgm:cxn modelId="{426CC46E-48E9-4429-84CD-A1AAF947FAEF}" type="presParOf" srcId="{9011C445-5000-4CDF-84FF-416A77BD432F}" destId="{ABBF1D9E-2BB9-4E15-8524-48D25B1E815E}" srcOrd="0" destOrd="0" presId="urn:microsoft.com/office/officeart/2005/8/layout/cycle2"/>
    <dgm:cxn modelId="{A37D8E9B-88D8-4B8A-B874-7C79331499C3}" type="presParOf" srcId="{BD301F0D-33D8-4260-A8C8-20BB83E42AB9}" destId="{04E7C358-2847-4E24-9343-E2EEF92ACAD0}" srcOrd="6" destOrd="0" presId="urn:microsoft.com/office/officeart/2005/8/layout/cycle2"/>
    <dgm:cxn modelId="{252F8D8C-A1BE-412F-929F-466780B9E980}" type="presParOf" srcId="{BD301F0D-33D8-4260-A8C8-20BB83E42AB9}" destId="{81662FE4-2804-4960-A3DA-D409675FF4E0}" srcOrd="7" destOrd="0" presId="urn:microsoft.com/office/officeart/2005/8/layout/cycle2"/>
    <dgm:cxn modelId="{259DEC32-B91A-422F-8081-A71A40D1DBE7}" type="presParOf" srcId="{81662FE4-2804-4960-A3DA-D409675FF4E0}" destId="{DD8DBA46-F3D0-47B2-B61A-F4CD801DEB6A}" srcOrd="0" destOrd="0" presId="urn:microsoft.com/office/officeart/2005/8/layout/cycle2"/>
    <dgm:cxn modelId="{F3BA7668-8167-4A80-88C2-ADB2C3961C35}" type="presParOf" srcId="{BD301F0D-33D8-4260-A8C8-20BB83E42AB9}" destId="{D5E785A9-D9D2-4DA4-9C7C-F43FB63E0E6B}" srcOrd="8" destOrd="0" presId="urn:microsoft.com/office/officeart/2005/8/layout/cycle2"/>
    <dgm:cxn modelId="{CC7128BC-D481-4548-AB14-21A17123B81F}" type="presParOf" srcId="{BD301F0D-33D8-4260-A8C8-20BB83E42AB9}" destId="{2E223CC3-0F68-4EFA-9EB8-3C251BA430E5}" srcOrd="9" destOrd="0" presId="urn:microsoft.com/office/officeart/2005/8/layout/cycle2"/>
    <dgm:cxn modelId="{C3242FF8-F9C6-454B-9FD2-5C6D9CCD68DD}" type="presParOf" srcId="{2E223CC3-0F68-4EFA-9EB8-3C251BA430E5}" destId="{3773B789-5D7E-47AB-BF34-096E08CB019B}"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00DA-8C56-4F1C-B142-E980BFE9BFD1}">
      <dsp:nvSpPr>
        <dsp:cNvPr id="0" name=""/>
        <dsp:cNvSpPr/>
      </dsp:nvSpPr>
      <dsp:spPr>
        <a:xfrm>
          <a:off x="487177" y="453096"/>
          <a:ext cx="814882" cy="814922"/>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dirty="0" smtClean="0"/>
            <a:t>Advanced Analytics</a:t>
          </a:r>
          <a:endParaRPr lang="en-GB" sz="900" b="1" kern="1200" dirty="0"/>
        </a:p>
      </dsp:txBody>
      <dsp:txXfrm>
        <a:off x="606514" y="572439"/>
        <a:ext cx="576208" cy="576236"/>
      </dsp:txXfrm>
    </dsp:sp>
    <dsp:sp modelId="{62E18B2C-000C-4F98-9504-B8BB27910207}">
      <dsp:nvSpPr>
        <dsp:cNvPr id="0" name=""/>
        <dsp:cNvSpPr/>
      </dsp:nvSpPr>
      <dsp:spPr>
        <a:xfrm>
          <a:off x="-28697" y="0"/>
          <a:ext cx="1642668" cy="1712382"/>
        </a:xfrm>
        <a:prstGeom prst="blockArc">
          <a:avLst>
            <a:gd name="adj1" fmla="val 17527788"/>
            <a:gd name="adj2" fmla="val 4119114"/>
            <a:gd name="adj3" fmla="val 5750"/>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F9DD1-5834-49C1-95CE-F150D6D685D1}">
      <dsp:nvSpPr>
        <dsp:cNvPr id="0" name=""/>
        <dsp:cNvSpPr/>
      </dsp:nvSpPr>
      <dsp:spPr>
        <a:xfrm>
          <a:off x="1276496" y="144353"/>
          <a:ext cx="436535" cy="436657"/>
        </a:xfrm>
        <a:prstGeom prst="ellipse">
          <a:avLst/>
        </a:prstGeom>
        <a:blipFill rotWithShape="1">
          <a:blip xmlns:r="http://schemas.openxmlformats.org/officeDocument/2006/relationships" r:embed="rId1"/>
          <a:stretch>
            <a:fillRect/>
          </a:stretch>
        </a:blip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79DDB-8909-40F1-A692-A5963FEDE6E6}">
      <dsp:nvSpPr>
        <dsp:cNvPr id="0" name=""/>
        <dsp:cNvSpPr/>
      </dsp:nvSpPr>
      <dsp:spPr>
        <a:xfrm>
          <a:off x="1746142" y="151374"/>
          <a:ext cx="584319" cy="4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pPr>
          <a:r>
            <a:rPr lang="en-GB" sz="1000" kern="1200" dirty="0" smtClean="0"/>
            <a:t>Levers</a:t>
          </a:r>
          <a:endParaRPr lang="en-GB" sz="1000" kern="1200" dirty="0"/>
        </a:p>
      </dsp:txBody>
      <dsp:txXfrm>
        <a:off x="1746142" y="151374"/>
        <a:ext cx="584319" cy="422615"/>
      </dsp:txXfrm>
    </dsp:sp>
    <dsp:sp modelId="{A5972B6A-3B88-43E8-8CDB-6031295F27E3}">
      <dsp:nvSpPr>
        <dsp:cNvPr id="0" name=""/>
        <dsp:cNvSpPr/>
      </dsp:nvSpPr>
      <dsp:spPr>
        <a:xfrm>
          <a:off x="1445218" y="641115"/>
          <a:ext cx="436535" cy="436657"/>
        </a:xfrm>
        <a:prstGeom prst="ellipse">
          <a:avLst/>
        </a:prstGeom>
        <a:blipFill rotWithShape="1">
          <a:blip xmlns:r="http://schemas.openxmlformats.org/officeDocument/2006/relationships" r:embed="rId2"/>
          <a:stretch>
            <a:fillRect/>
          </a:stretch>
        </a:blip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97EF6-BFA8-479B-B303-9EC50C49B86B}">
      <dsp:nvSpPr>
        <dsp:cNvPr id="0" name=""/>
        <dsp:cNvSpPr/>
      </dsp:nvSpPr>
      <dsp:spPr>
        <a:xfrm>
          <a:off x="1917299" y="647280"/>
          <a:ext cx="584319" cy="4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pPr>
          <a:r>
            <a:rPr lang="en-GB" sz="1000" kern="1200" dirty="0" smtClean="0"/>
            <a:t>Clusters</a:t>
          </a:r>
          <a:endParaRPr lang="en-GB" sz="1000" kern="1200" dirty="0"/>
        </a:p>
      </dsp:txBody>
      <dsp:txXfrm>
        <a:off x="1917299" y="647280"/>
        <a:ext cx="584319" cy="422615"/>
      </dsp:txXfrm>
    </dsp:sp>
    <dsp:sp modelId="{FC9BB72D-B51F-467F-A4C8-673B8DD397FE}">
      <dsp:nvSpPr>
        <dsp:cNvPr id="0" name=""/>
        <dsp:cNvSpPr/>
      </dsp:nvSpPr>
      <dsp:spPr>
        <a:xfrm>
          <a:off x="1276496" y="1144898"/>
          <a:ext cx="436535" cy="436657"/>
        </a:xfrm>
        <a:prstGeom prst="ellipse">
          <a:avLst/>
        </a:prstGeom>
        <a:blipFill rotWithShape="1">
          <a:blip xmlns:r="http://schemas.openxmlformats.org/officeDocument/2006/relationships" r:embed="rId3"/>
          <a:stretch>
            <a:fillRect/>
          </a:stretch>
        </a:blip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59227-5404-4D89-A35C-204F2578C373}">
      <dsp:nvSpPr>
        <dsp:cNvPr id="0" name=""/>
        <dsp:cNvSpPr/>
      </dsp:nvSpPr>
      <dsp:spPr>
        <a:xfrm>
          <a:off x="1746142" y="1153802"/>
          <a:ext cx="584319" cy="4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pPr>
          <a:r>
            <a:rPr lang="en-GB" sz="1000" kern="1200" dirty="0" smtClean="0"/>
            <a:t>Networks</a:t>
          </a:r>
          <a:endParaRPr lang="en-GB" sz="1000" kern="1200" dirty="0"/>
        </a:p>
      </dsp:txBody>
      <dsp:txXfrm>
        <a:off x="1746142" y="1153802"/>
        <a:ext cx="584319" cy="422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380A4-C14A-4EB9-A7D8-3DC4DDC3EF27}">
      <dsp:nvSpPr>
        <dsp:cNvPr id="0" name=""/>
        <dsp:cNvSpPr/>
      </dsp:nvSpPr>
      <dsp:spPr>
        <a:xfrm>
          <a:off x="508540" y="870369"/>
          <a:ext cx="594920" cy="512925"/>
        </a:xfrm>
        <a:prstGeom prst="hexagon">
          <a:avLst>
            <a:gd name="adj" fmla="val 25000"/>
            <a:gd name="vf" fmla="val 11547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700" kern="1200" dirty="0" smtClean="0"/>
            <a:t>Fraud</a:t>
          </a:r>
          <a:endParaRPr lang="en-GB" sz="700" kern="1200" dirty="0"/>
        </a:p>
      </dsp:txBody>
      <dsp:txXfrm>
        <a:off x="600860" y="949965"/>
        <a:ext cx="410280" cy="353733"/>
      </dsp:txXfrm>
    </dsp:sp>
    <dsp:sp modelId="{50E9548B-6D36-404E-B16C-75FAAA4C2D20}">
      <dsp:nvSpPr>
        <dsp:cNvPr id="0" name=""/>
        <dsp:cNvSpPr/>
      </dsp:nvSpPr>
      <dsp:spPr>
        <a:xfrm>
          <a:off x="523995" y="1096815"/>
          <a:ext cx="69654" cy="60033"/>
        </a:xfrm>
        <a:prstGeom prst="hexagon">
          <a:avLst>
            <a:gd name="adj" fmla="val 25000"/>
            <a:gd name="vf" fmla="val 115470"/>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3A08D-0134-49A0-AF24-EB7901A7F1C8}">
      <dsp:nvSpPr>
        <dsp:cNvPr id="0" name=""/>
        <dsp:cNvSpPr/>
      </dsp:nvSpPr>
      <dsp:spPr>
        <a:xfrm>
          <a:off x="0" y="594867"/>
          <a:ext cx="594920" cy="512925"/>
        </a:xfrm>
        <a:prstGeom prst="hexagon">
          <a:avLst>
            <a:gd name="adj" fmla="val 25000"/>
            <a:gd name="vf" fmla="val 11547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6A219-55E7-476A-AD30-42A7ABC5B69F}">
      <dsp:nvSpPr>
        <dsp:cNvPr id="0" name=""/>
        <dsp:cNvSpPr/>
      </dsp:nvSpPr>
      <dsp:spPr>
        <a:xfrm>
          <a:off x="405011" y="1040034"/>
          <a:ext cx="69654" cy="60033"/>
        </a:xfrm>
        <a:prstGeom prst="hexagon">
          <a:avLst>
            <a:gd name="adj" fmla="val 25000"/>
            <a:gd name="vf" fmla="val 115470"/>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57871-A45B-4CCA-BA12-66349FFF5AA0}">
      <dsp:nvSpPr>
        <dsp:cNvPr id="0" name=""/>
        <dsp:cNvSpPr/>
      </dsp:nvSpPr>
      <dsp:spPr>
        <a:xfrm>
          <a:off x="1015387" y="588768"/>
          <a:ext cx="594920" cy="512925"/>
        </a:xfrm>
        <a:prstGeom prst="hexagon">
          <a:avLst>
            <a:gd name="adj" fmla="val 25000"/>
            <a:gd name="vf" fmla="val 11547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700" kern="1200" dirty="0" smtClean="0"/>
            <a:t>Quality</a:t>
          </a:r>
          <a:endParaRPr lang="en-GB" sz="700" kern="1200" dirty="0"/>
        </a:p>
      </dsp:txBody>
      <dsp:txXfrm>
        <a:off x="1107707" y="668364"/>
        <a:ext cx="410280" cy="353733"/>
      </dsp:txXfrm>
    </dsp:sp>
    <dsp:sp modelId="{AB673823-B587-4B78-8B89-361A08A5FB2B}">
      <dsp:nvSpPr>
        <dsp:cNvPr id="0" name=""/>
        <dsp:cNvSpPr/>
      </dsp:nvSpPr>
      <dsp:spPr>
        <a:xfrm>
          <a:off x="1422093" y="1033394"/>
          <a:ext cx="69654" cy="60033"/>
        </a:xfrm>
        <a:prstGeom prst="hexagon">
          <a:avLst>
            <a:gd name="adj" fmla="val 25000"/>
            <a:gd name="vf" fmla="val 115470"/>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8C464-0686-4657-81D6-3E3E12C410A1}">
      <dsp:nvSpPr>
        <dsp:cNvPr id="0" name=""/>
        <dsp:cNvSpPr/>
      </dsp:nvSpPr>
      <dsp:spPr>
        <a:xfrm>
          <a:off x="1522234" y="870369"/>
          <a:ext cx="594920" cy="512925"/>
        </a:xfrm>
        <a:prstGeom prst="hexagon">
          <a:avLst>
            <a:gd name="adj" fmla="val 25000"/>
            <a:gd name="vf" fmla="val 11547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83069-0A3C-41DE-8C1E-097D5FB31806}">
      <dsp:nvSpPr>
        <dsp:cNvPr id="0" name=""/>
        <dsp:cNvSpPr/>
      </dsp:nvSpPr>
      <dsp:spPr>
        <a:xfrm>
          <a:off x="1537689" y="1096815"/>
          <a:ext cx="69654" cy="60033"/>
        </a:xfrm>
        <a:prstGeom prst="hexagon">
          <a:avLst>
            <a:gd name="adj" fmla="val 25000"/>
            <a:gd name="vf" fmla="val 115470"/>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E8E12-48CE-4630-AC2A-35D09D2B7AF7}">
      <dsp:nvSpPr>
        <dsp:cNvPr id="0" name=""/>
        <dsp:cNvSpPr/>
      </dsp:nvSpPr>
      <dsp:spPr>
        <a:xfrm>
          <a:off x="508540" y="308387"/>
          <a:ext cx="594920" cy="512925"/>
        </a:xfrm>
        <a:prstGeom prst="hexagon">
          <a:avLst>
            <a:gd name="adj" fmla="val 25000"/>
            <a:gd name="vf" fmla="val 11547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en-GB" sz="700" kern="1200" dirty="0" smtClean="0"/>
            <a:t>Customer</a:t>
          </a:r>
          <a:endParaRPr lang="en-GB" sz="700" kern="1200" dirty="0"/>
        </a:p>
      </dsp:txBody>
      <dsp:txXfrm>
        <a:off x="600860" y="387983"/>
        <a:ext cx="410280" cy="353733"/>
      </dsp:txXfrm>
    </dsp:sp>
    <dsp:sp modelId="{0DB00170-8124-40E2-AA6E-D1B72D4764E5}">
      <dsp:nvSpPr>
        <dsp:cNvPr id="0" name=""/>
        <dsp:cNvSpPr/>
      </dsp:nvSpPr>
      <dsp:spPr>
        <a:xfrm>
          <a:off x="911858" y="319499"/>
          <a:ext cx="69654" cy="60033"/>
        </a:xfrm>
        <a:prstGeom prst="hexagon">
          <a:avLst>
            <a:gd name="adj" fmla="val 25000"/>
            <a:gd name="vf" fmla="val 115470"/>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498765-D947-4C73-9DC4-D56FD2096633}">
      <dsp:nvSpPr>
        <dsp:cNvPr id="0" name=""/>
        <dsp:cNvSpPr/>
      </dsp:nvSpPr>
      <dsp:spPr>
        <a:xfrm>
          <a:off x="1015387" y="28142"/>
          <a:ext cx="594920" cy="512925"/>
        </a:xfrm>
        <a:prstGeom prst="hexagon">
          <a:avLst>
            <a:gd name="adj" fmla="val 25000"/>
            <a:gd name="vf" fmla="val 11547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AB00D-886A-486E-900F-1186DE30704A}">
      <dsp:nvSpPr>
        <dsp:cNvPr id="0" name=""/>
        <dsp:cNvSpPr/>
      </dsp:nvSpPr>
      <dsp:spPr>
        <a:xfrm>
          <a:off x="1032959" y="253368"/>
          <a:ext cx="69654" cy="60033"/>
        </a:xfrm>
        <a:prstGeom prst="hexagon">
          <a:avLst>
            <a:gd name="adj" fmla="val 25000"/>
            <a:gd name="vf" fmla="val 115470"/>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B00DA-8C56-4F1C-B142-E980BFE9BFD1}">
      <dsp:nvSpPr>
        <dsp:cNvPr id="0" name=""/>
        <dsp:cNvSpPr/>
      </dsp:nvSpPr>
      <dsp:spPr>
        <a:xfrm>
          <a:off x="487177" y="453096"/>
          <a:ext cx="814882" cy="814922"/>
        </a:xfrm>
        <a:prstGeom prst="ellipse">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dirty="0" smtClean="0"/>
            <a:t>Advanced Analytics</a:t>
          </a:r>
          <a:endParaRPr lang="en-GB" sz="900" b="1" kern="1200" dirty="0"/>
        </a:p>
      </dsp:txBody>
      <dsp:txXfrm>
        <a:off x="606514" y="572439"/>
        <a:ext cx="576208" cy="576236"/>
      </dsp:txXfrm>
    </dsp:sp>
    <dsp:sp modelId="{62E18B2C-000C-4F98-9504-B8BB27910207}">
      <dsp:nvSpPr>
        <dsp:cNvPr id="0" name=""/>
        <dsp:cNvSpPr/>
      </dsp:nvSpPr>
      <dsp:spPr>
        <a:xfrm>
          <a:off x="-28697" y="0"/>
          <a:ext cx="1642668" cy="1712382"/>
        </a:xfrm>
        <a:prstGeom prst="blockArc">
          <a:avLst>
            <a:gd name="adj1" fmla="val 17527788"/>
            <a:gd name="adj2" fmla="val 4119114"/>
            <a:gd name="adj3" fmla="val 5750"/>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F9DD1-5834-49C1-95CE-F150D6D685D1}">
      <dsp:nvSpPr>
        <dsp:cNvPr id="0" name=""/>
        <dsp:cNvSpPr/>
      </dsp:nvSpPr>
      <dsp:spPr>
        <a:xfrm>
          <a:off x="1276496" y="144353"/>
          <a:ext cx="436535" cy="436657"/>
        </a:xfrm>
        <a:prstGeom prst="ellipse">
          <a:avLst/>
        </a:prstGeom>
        <a:blipFill rotWithShape="1">
          <a:blip xmlns:r="http://schemas.openxmlformats.org/officeDocument/2006/relationships" r:embed="rId1"/>
          <a:stretch>
            <a:fillRect/>
          </a:stretch>
        </a:blip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79DDB-8909-40F1-A692-A5963FEDE6E6}">
      <dsp:nvSpPr>
        <dsp:cNvPr id="0" name=""/>
        <dsp:cNvSpPr/>
      </dsp:nvSpPr>
      <dsp:spPr>
        <a:xfrm>
          <a:off x="1746142" y="151374"/>
          <a:ext cx="584319" cy="4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pPr>
          <a:r>
            <a:rPr lang="en-GB" sz="1000" kern="1200" dirty="0" smtClean="0"/>
            <a:t>Levers</a:t>
          </a:r>
          <a:endParaRPr lang="en-GB" sz="1000" kern="1200" dirty="0"/>
        </a:p>
      </dsp:txBody>
      <dsp:txXfrm>
        <a:off x="1746142" y="151374"/>
        <a:ext cx="584319" cy="422615"/>
      </dsp:txXfrm>
    </dsp:sp>
    <dsp:sp modelId="{A5972B6A-3B88-43E8-8CDB-6031295F27E3}">
      <dsp:nvSpPr>
        <dsp:cNvPr id="0" name=""/>
        <dsp:cNvSpPr/>
      </dsp:nvSpPr>
      <dsp:spPr>
        <a:xfrm>
          <a:off x="1445218" y="641115"/>
          <a:ext cx="436535" cy="436657"/>
        </a:xfrm>
        <a:prstGeom prst="ellipse">
          <a:avLst/>
        </a:prstGeom>
        <a:blipFill rotWithShape="1">
          <a:blip xmlns:r="http://schemas.openxmlformats.org/officeDocument/2006/relationships" r:embed="rId2"/>
          <a:stretch>
            <a:fillRect/>
          </a:stretch>
        </a:blip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97EF6-BFA8-479B-B303-9EC50C49B86B}">
      <dsp:nvSpPr>
        <dsp:cNvPr id="0" name=""/>
        <dsp:cNvSpPr/>
      </dsp:nvSpPr>
      <dsp:spPr>
        <a:xfrm>
          <a:off x="1917299" y="647280"/>
          <a:ext cx="584319" cy="4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pPr>
          <a:r>
            <a:rPr lang="en-GB" sz="1000" kern="1200" dirty="0" smtClean="0"/>
            <a:t>Clusters</a:t>
          </a:r>
          <a:endParaRPr lang="en-GB" sz="1000" kern="1200" dirty="0"/>
        </a:p>
      </dsp:txBody>
      <dsp:txXfrm>
        <a:off x="1917299" y="647280"/>
        <a:ext cx="584319" cy="422615"/>
      </dsp:txXfrm>
    </dsp:sp>
    <dsp:sp modelId="{FC9BB72D-B51F-467F-A4C8-673B8DD397FE}">
      <dsp:nvSpPr>
        <dsp:cNvPr id="0" name=""/>
        <dsp:cNvSpPr/>
      </dsp:nvSpPr>
      <dsp:spPr>
        <a:xfrm>
          <a:off x="1276496" y="1144898"/>
          <a:ext cx="436535" cy="436657"/>
        </a:xfrm>
        <a:prstGeom prst="ellipse">
          <a:avLst/>
        </a:prstGeom>
        <a:blipFill rotWithShape="1">
          <a:blip xmlns:r="http://schemas.openxmlformats.org/officeDocument/2006/relationships" r:embed="rId3"/>
          <a:stretch>
            <a:fillRect/>
          </a:stretch>
        </a:blip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59227-5404-4D89-A35C-204F2578C373}">
      <dsp:nvSpPr>
        <dsp:cNvPr id="0" name=""/>
        <dsp:cNvSpPr/>
      </dsp:nvSpPr>
      <dsp:spPr>
        <a:xfrm>
          <a:off x="1746142" y="1153802"/>
          <a:ext cx="584319" cy="42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pPr>
          <a:r>
            <a:rPr lang="en-GB" sz="1000" kern="1200" dirty="0" smtClean="0"/>
            <a:t>Networks</a:t>
          </a:r>
          <a:endParaRPr lang="en-GB" sz="1000" kern="1200" dirty="0"/>
        </a:p>
      </dsp:txBody>
      <dsp:txXfrm>
        <a:off x="1746142" y="1153802"/>
        <a:ext cx="584319" cy="422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5E34B-C504-4FD4-878D-8D2E82B1E422}">
      <dsp:nvSpPr>
        <dsp:cNvPr id="0" name=""/>
        <dsp:cNvSpPr/>
      </dsp:nvSpPr>
      <dsp:spPr>
        <a:xfrm>
          <a:off x="1447377" y="238"/>
          <a:ext cx="728996" cy="728996"/>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Score</a:t>
          </a:r>
          <a:endParaRPr lang="en-GB" sz="900" kern="1200" dirty="0"/>
        </a:p>
      </dsp:txBody>
      <dsp:txXfrm>
        <a:off x="1554136" y="106997"/>
        <a:ext cx="515478" cy="515478"/>
      </dsp:txXfrm>
    </dsp:sp>
    <dsp:sp modelId="{046C27CD-34C7-4ACB-89D6-B8C5790977EA}">
      <dsp:nvSpPr>
        <dsp:cNvPr id="0" name=""/>
        <dsp:cNvSpPr/>
      </dsp:nvSpPr>
      <dsp:spPr>
        <a:xfrm rot="2160000">
          <a:off x="2153489" y="560549"/>
          <a:ext cx="194439" cy="246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2159059" y="592613"/>
        <a:ext cx="136107" cy="147622"/>
      </dsp:txXfrm>
    </dsp:sp>
    <dsp:sp modelId="{E32AE60F-09A6-4CA4-AF1D-1053EEF96AF7}">
      <dsp:nvSpPr>
        <dsp:cNvPr id="0" name=""/>
        <dsp:cNvSpPr/>
      </dsp:nvSpPr>
      <dsp:spPr>
        <a:xfrm>
          <a:off x="2333948" y="644370"/>
          <a:ext cx="728996" cy="728996"/>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Explore</a:t>
          </a:r>
          <a:endParaRPr lang="en-GB" sz="900" kern="1200" dirty="0"/>
        </a:p>
      </dsp:txBody>
      <dsp:txXfrm>
        <a:off x="2440707" y="751129"/>
        <a:ext cx="515478" cy="515478"/>
      </dsp:txXfrm>
    </dsp:sp>
    <dsp:sp modelId="{A7456819-5F29-41BC-97DA-BC8848B125FD}">
      <dsp:nvSpPr>
        <dsp:cNvPr id="0" name=""/>
        <dsp:cNvSpPr/>
      </dsp:nvSpPr>
      <dsp:spPr>
        <a:xfrm rot="6480000">
          <a:off x="2433608" y="1401730"/>
          <a:ext cx="194439" cy="246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2471787" y="1423198"/>
        <a:ext cx="136107" cy="147622"/>
      </dsp:txXfrm>
    </dsp:sp>
    <dsp:sp modelId="{A1788B05-32E0-4EA7-A4EF-07E2ED15BBC1}">
      <dsp:nvSpPr>
        <dsp:cNvPr id="0" name=""/>
        <dsp:cNvSpPr/>
      </dsp:nvSpPr>
      <dsp:spPr>
        <a:xfrm>
          <a:off x="1995308" y="1686597"/>
          <a:ext cx="728996" cy="728996"/>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Share</a:t>
          </a:r>
          <a:endParaRPr lang="en-GB" sz="900" kern="1200" dirty="0"/>
        </a:p>
      </dsp:txBody>
      <dsp:txXfrm>
        <a:off x="2102067" y="1793356"/>
        <a:ext cx="515478" cy="515478"/>
      </dsp:txXfrm>
    </dsp:sp>
    <dsp:sp modelId="{9011C445-5000-4CDF-84FF-416A77BD432F}">
      <dsp:nvSpPr>
        <dsp:cNvPr id="0" name=""/>
        <dsp:cNvSpPr/>
      </dsp:nvSpPr>
      <dsp:spPr>
        <a:xfrm rot="10800000">
          <a:off x="1720158" y="1928078"/>
          <a:ext cx="194439" cy="246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1778490" y="1977285"/>
        <a:ext cx="136107" cy="147622"/>
      </dsp:txXfrm>
    </dsp:sp>
    <dsp:sp modelId="{04E7C358-2847-4E24-9343-E2EEF92ACAD0}">
      <dsp:nvSpPr>
        <dsp:cNvPr id="0" name=""/>
        <dsp:cNvSpPr/>
      </dsp:nvSpPr>
      <dsp:spPr>
        <a:xfrm>
          <a:off x="899445" y="1686597"/>
          <a:ext cx="728996" cy="728996"/>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Question</a:t>
          </a:r>
          <a:endParaRPr lang="en-GB" sz="900" kern="1200"/>
        </a:p>
      </dsp:txBody>
      <dsp:txXfrm>
        <a:off x="1006204" y="1793356"/>
        <a:ext cx="515478" cy="515478"/>
      </dsp:txXfrm>
    </dsp:sp>
    <dsp:sp modelId="{81662FE4-2804-4960-A3DA-D409675FF4E0}">
      <dsp:nvSpPr>
        <dsp:cNvPr id="0" name=""/>
        <dsp:cNvSpPr/>
      </dsp:nvSpPr>
      <dsp:spPr>
        <a:xfrm rot="15120000">
          <a:off x="999104" y="1412198"/>
          <a:ext cx="194439" cy="246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1037283" y="1489144"/>
        <a:ext cx="136107" cy="147622"/>
      </dsp:txXfrm>
    </dsp:sp>
    <dsp:sp modelId="{D5E785A9-D9D2-4DA4-9C7C-F43FB63E0E6B}">
      <dsp:nvSpPr>
        <dsp:cNvPr id="0" name=""/>
        <dsp:cNvSpPr/>
      </dsp:nvSpPr>
      <dsp:spPr>
        <a:xfrm>
          <a:off x="560805" y="644370"/>
          <a:ext cx="728996" cy="728996"/>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Analyse</a:t>
          </a:r>
          <a:endParaRPr lang="en-GB" sz="900" kern="1200" dirty="0"/>
        </a:p>
      </dsp:txBody>
      <dsp:txXfrm>
        <a:off x="667564" y="751129"/>
        <a:ext cx="515478" cy="515478"/>
      </dsp:txXfrm>
    </dsp:sp>
    <dsp:sp modelId="{2E223CC3-0F68-4EFA-9EB8-3C251BA430E5}">
      <dsp:nvSpPr>
        <dsp:cNvPr id="0" name=""/>
        <dsp:cNvSpPr/>
      </dsp:nvSpPr>
      <dsp:spPr>
        <a:xfrm rot="19440000">
          <a:off x="1266918" y="567019"/>
          <a:ext cx="194439" cy="246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1272488" y="633369"/>
        <a:ext cx="136107" cy="14762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43CBB-D94A-4299-BCF6-63B73754FB72}" type="datetimeFigureOut">
              <a:rPr lang="en-GB" smtClean="0"/>
              <a:t>08/10/2015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34201-786D-4A4A-9F06-90E0DB6B5D20}" type="slidenum">
              <a:rPr lang="en-GB" smtClean="0"/>
              <a:t>‹#›</a:t>
            </a:fld>
            <a:endParaRPr lang="en-GB"/>
          </a:p>
        </p:txBody>
      </p:sp>
    </p:spTree>
    <p:extLst>
      <p:ext uri="{BB962C8B-B14F-4D97-AF65-F5344CB8AC3E}">
        <p14:creationId xmlns:p14="http://schemas.microsoft.com/office/powerpoint/2010/main" val="125507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1AA420-D9A4-4752-8D6B-A1A595A2795B}" type="slidenum">
              <a:rPr lang="en-GB" smtClean="0"/>
              <a:t>7</a:t>
            </a:fld>
            <a:endParaRPr lang="en-GB"/>
          </a:p>
        </p:txBody>
      </p:sp>
    </p:spTree>
    <p:extLst>
      <p:ext uri="{BB962C8B-B14F-4D97-AF65-F5344CB8AC3E}">
        <p14:creationId xmlns:p14="http://schemas.microsoft.com/office/powerpoint/2010/main" val="343383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1</a:t>
            </a:r>
            <a:r>
              <a:rPr lang="en-GB" baseline="0" dirty="0" smtClean="0"/>
              <a:t> – What is Advanced Analytics?</a:t>
            </a:r>
            <a:endParaRPr lang="en-GB" dirty="0" smtClean="0"/>
          </a:p>
          <a:p>
            <a:r>
              <a:rPr lang="en-GB" dirty="0" smtClean="0"/>
              <a:t>	SAS is the undisputed leader in Advanced Analytics</a:t>
            </a:r>
          </a:p>
          <a:p>
            <a:r>
              <a:rPr lang="en-GB" dirty="0" smtClean="0"/>
              <a:t>	38%</a:t>
            </a:r>
            <a:r>
              <a:rPr lang="en-GB" baseline="0" dirty="0" smtClean="0"/>
              <a:t> Market Share according to IDC</a:t>
            </a:r>
          </a:p>
          <a:p>
            <a:r>
              <a:rPr lang="en-GB" baseline="0" dirty="0" smtClean="0"/>
              <a:t>	Bigger than 2-10 added together</a:t>
            </a:r>
          </a:p>
          <a:p>
            <a:endParaRPr lang="en-GB" baseline="0" dirty="0" smtClean="0"/>
          </a:p>
          <a:p>
            <a:r>
              <a:rPr lang="en-GB" baseline="0" dirty="0" smtClean="0"/>
              <a:t>	But what is Advanced Analytics?</a:t>
            </a:r>
          </a:p>
          <a:p>
            <a:r>
              <a:rPr lang="en-GB" baseline="0" dirty="0" smtClean="0"/>
              <a:t>	3 things… give us loads of data and we will identify the:</a:t>
            </a:r>
          </a:p>
          <a:p>
            <a:r>
              <a:rPr lang="en-GB" baseline="0" dirty="0" smtClean="0"/>
              <a:t>		levers that are in the data – how things you care about (KPIs) are driven by other things…</a:t>
            </a:r>
          </a:p>
          <a:p>
            <a:r>
              <a:rPr lang="en-GB" baseline="0" dirty="0" smtClean="0"/>
              <a:t>		clusters that are in the data – which things look like each other, how similar they are and how different they are from other things that are similar</a:t>
            </a:r>
          </a:p>
          <a:p>
            <a:r>
              <a:rPr lang="en-GB" baseline="0" dirty="0" smtClean="0"/>
              <a:t>		networks – how things relate to each other</a:t>
            </a:r>
          </a:p>
          <a:p>
            <a:endParaRPr lang="en-GB" baseline="0" dirty="0" smtClean="0"/>
          </a:p>
          <a:p>
            <a:r>
              <a:rPr lang="en-GB" baseline="0" dirty="0" smtClean="0"/>
              <a:t>	Levers</a:t>
            </a:r>
          </a:p>
          <a:p>
            <a:r>
              <a:rPr lang="en-GB" baseline="0" dirty="0" smtClean="0"/>
              <a:t>		Once you understand how the levers operate then you can gain control over the business… you can:</a:t>
            </a:r>
          </a:p>
          <a:p>
            <a:r>
              <a:rPr lang="en-GB" baseline="0" dirty="0" smtClean="0"/>
              <a:t>		Forecast / simulate what will happen as you adjust the levers</a:t>
            </a:r>
          </a:p>
          <a:p>
            <a:r>
              <a:rPr lang="en-GB" baseline="0" dirty="0" smtClean="0"/>
              <a:t>		Optimise – figure out where all the levers need to be to maximise or minimise values</a:t>
            </a:r>
          </a:p>
          <a:p>
            <a:endParaRPr lang="en-GB" baseline="0" dirty="0" smtClean="0"/>
          </a:p>
          <a:p>
            <a:r>
              <a:rPr lang="en-GB" baseline="0" dirty="0" smtClean="0"/>
              <a:t>Step 2 – Data Management</a:t>
            </a:r>
          </a:p>
          <a:p>
            <a:r>
              <a:rPr lang="en-GB" baseline="0" dirty="0" smtClean="0"/>
              <a:t>	If you want to analyse the data to drive key decisions then you need to have a high level of confidence in the data that is feeding it</a:t>
            </a:r>
          </a:p>
          <a:p>
            <a:r>
              <a:rPr lang="en-GB" baseline="0" dirty="0" smtClean="0"/>
              <a:t>	SAS has a full Data Management capability that is in the Gartner leaders’ quadrant in its own right</a:t>
            </a:r>
          </a:p>
          <a:p>
            <a:endParaRPr lang="en-GB" baseline="0" dirty="0" smtClean="0"/>
          </a:p>
          <a:p>
            <a:r>
              <a:rPr lang="en-GB" baseline="0" dirty="0" smtClean="0"/>
              <a:t>Step 3 – Go to market strategy</a:t>
            </a:r>
          </a:p>
          <a:p>
            <a:r>
              <a:rPr lang="en-GB" baseline="0" dirty="0" smtClean="0"/>
              <a:t>	You can apply and derive value from any part of the business lifecycle with Analytics and as SAS has broadly done the same thing for 38 years it has seen many of these problems and addressed them</a:t>
            </a:r>
          </a:p>
          <a:p>
            <a:r>
              <a:rPr lang="en-GB" baseline="0" dirty="0" smtClean="0"/>
              <a:t>	SAS wraps up learnings, IP and even fully formed applications and puts them on the shelf for you to get the fastest possible start in delivering value to your business</a:t>
            </a:r>
          </a:p>
          <a:p>
            <a:r>
              <a:rPr lang="en-GB" baseline="0" dirty="0" smtClean="0"/>
              <a:t>	At SAS we have hundreds of solutions – they range in their completeness from fully formed, commercial off the shelf packages right through to “we’ve thought about that before”</a:t>
            </a:r>
          </a:p>
          <a:p>
            <a:r>
              <a:rPr lang="en-GB" baseline="0" dirty="0" smtClean="0"/>
              <a:t>	In fact SAS has gone further – we have recognised business applications where embedding Analytics can make a significant impact on the effectiveness</a:t>
            </a:r>
          </a:p>
          <a:p>
            <a:r>
              <a:rPr lang="en-GB" baseline="0" dirty="0" smtClean="0"/>
              <a:t>	For example… Multi-channel marketing.  By embedding analytics into the marketing process we see massively improved response rates through better engagement</a:t>
            </a:r>
          </a:p>
          <a:p>
            <a:endParaRPr lang="en-GB" baseline="0" dirty="0" smtClean="0"/>
          </a:p>
          <a:p>
            <a:r>
              <a:rPr lang="en-GB" baseline="0" dirty="0" smtClean="0"/>
              <a:t>Step 4 – Summary</a:t>
            </a:r>
          </a:p>
          <a:p>
            <a:r>
              <a:rPr lang="en-GB" baseline="0" dirty="0" smtClean="0"/>
              <a:t>	SAS really understands the complexity of delivering Advanced Analytics</a:t>
            </a:r>
          </a:p>
          <a:p>
            <a:r>
              <a:rPr lang="en-GB" baseline="0" dirty="0" smtClean="0"/>
              <a:t>	It is at the core of our business and has been since its foundation in 1976</a:t>
            </a:r>
          </a:p>
          <a:p>
            <a:r>
              <a:rPr lang="en-GB" baseline="0" dirty="0" smtClean="0"/>
              <a:t>	However… to deliver the full benefit of Analytics, SAS has honed a market leading data management platform and has productised its decades of expertise</a:t>
            </a:r>
          </a:p>
          <a:p>
            <a:r>
              <a:rPr lang="en-GB" baseline="0" dirty="0" smtClean="0"/>
              <a:t>	The net effect is gaining a true insight into the way that your business works to make better decisions to move it forwards and to do that faster and more surety than you can with anybody else</a:t>
            </a:r>
          </a:p>
          <a:p>
            <a:endParaRPr lang="en-GB" dirty="0"/>
          </a:p>
        </p:txBody>
      </p:sp>
      <p:sp>
        <p:nvSpPr>
          <p:cNvPr id="4" name="Slide Number Placeholder 3"/>
          <p:cNvSpPr>
            <a:spLocks noGrp="1"/>
          </p:cNvSpPr>
          <p:nvPr>
            <p:ph type="sldNum" sz="quarter" idx="10"/>
          </p:nvPr>
        </p:nvSpPr>
        <p:spPr/>
        <p:txBody>
          <a:bodyPr/>
          <a:lstStyle/>
          <a:p>
            <a:fld id="{AB1AA420-D9A4-4752-8D6B-A1A595A2795B}" type="slidenum">
              <a:rPr lang="en-GB" smtClean="0"/>
              <a:t>8</a:t>
            </a:fld>
            <a:endParaRPr lang="en-GB"/>
          </a:p>
        </p:txBody>
      </p:sp>
    </p:spTree>
    <p:extLst>
      <p:ext uri="{BB962C8B-B14F-4D97-AF65-F5344CB8AC3E}">
        <p14:creationId xmlns:p14="http://schemas.microsoft.com/office/powerpoint/2010/main" val="237091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1 – How it has always been</a:t>
            </a:r>
          </a:p>
          <a:p>
            <a:r>
              <a:rPr lang="en-GB" dirty="0" smtClean="0"/>
              <a:t>	SAS Analytics</a:t>
            </a:r>
            <a:r>
              <a:rPr lang="en-GB" baseline="0" dirty="0" smtClean="0"/>
              <a:t> is used to significant benefit by 91% of the world’s largest companies</a:t>
            </a:r>
          </a:p>
          <a:p>
            <a:r>
              <a:rPr lang="en-GB" baseline="0" dirty="0" smtClean="0"/>
              <a:t>	It has historically been expensive and complex to do and therefore restricted to companies with enough scale</a:t>
            </a:r>
          </a:p>
          <a:p>
            <a:r>
              <a:rPr lang="en-GB" baseline="0" dirty="0" smtClean="0"/>
              <a:t>	However… compute power is getting MUCH cheaper…</a:t>
            </a:r>
          </a:p>
          <a:p>
            <a:endParaRPr lang="en-GB" baseline="0" dirty="0" smtClean="0"/>
          </a:p>
          <a:p>
            <a:r>
              <a:rPr lang="en-GB" baseline="0" dirty="0" smtClean="0"/>
              <a:t>Step 2 – Democratising access to analytics</a:t>
            </a:r>
          </a:p>
          <a:p>
            <a:r>
              <a:rPr lang="en-GB" baseline="0" dirty="0" smtClean="0"/>
              <a:t>	With cheaper compute power it is becoming possible to perform the millions of calculations possible for Analytics in fractions of a second</a:t>
            </a:r>
          </a:p>
          <a:p>
            <a:r>
              <a:rPr lang="en-GB" baseline="0" dirty="0" smtClean="0"/>
              <a:t>	This makes it possible to visual explore sets of data using Analytical methods and statistics that previously you could only look at with BI</a:t>
            </a:r>
          </a:p>
          <a:p>
            <a:r>
              <a:rPr lang="en-GB" baseline="0" dirty="0" smtClean="0"/>
              <a:t>	I like to say that Analytics is to BI as X-Ray is to Photography… BI has been used to drive decision making – but however pretty it looks – it is still superficial</a:t>
            </a:r>
          </a:p>
          <a:p>
            <a:r>
              <a:rPr lang="en-GB" baseline="0" dirty="0" smtClean="0"/>
              <a:t>	Analytics allow you to see inside the data – understand how it really works… how it relates to itself and others… it really allows you to see </a:t>
            </a:r>
            <a:r>
              <a:rPr lang="en-GB" b="1" baseline="0" dirty="0" smtClean="0"/>
              <a:t>why</a:t>
            </a:r>
            <a:r>
              <a:rPr lang="en-GB" baseline="0" dirty="0" smtClean="0"/>
              <a:t>… and not just </a:t>
            </a:r>
            <a:r>
              <a:rPr lang="en-GB" b="1" baseline="0" dirty="0" smtClean="0"/>
              <a:t>what</a:t>
            </a:r>
          </a:p>
          <a:p>
            <a:r>
              <a:rPr lang="en-GB" dirty="0" smtClean="0"/>
              <a:t>	</a:t>
            </a:r>
          </a:p>
          <a:p>
            <a:r>
              <a:rPr lang="en-GB" dirty="0" smtClean="0"/>
              <a:t>Step 3 – Sharing</a:t>
            </a:r>
            <a:r>
              <a:rPr lang="en-GB" baseline="0" dirty="0" smtClean="0"/>
              <a:t> the understanding</a:t>
            </a:r>
          </a:p>
          <a:p>
            <a:r>
              <a:rPr lang="en-GB" baseline="0" dirty="0" smtClean="0"/>
              <a:t>	With fast and flexible visual exploration comes the need to build dashboards and distribute the understanding / viewpoint to mobile devices and the web</a:t>
            </a:r>
          </a:p>
          <a:p>
            <a:r>
              <a:rPr lang="en-GB" baseline="0" dirty="0" smtClean="0"/>
              <a:t>	This allows better understanding to be derived more quickly and acted on immediately to drive shorter cycle times in the business</a:t>
            </a:r>
          </a:p>
          <a:p>
            <a:endParaRPr lang="en-GB" baseline="0" dirty="0" smtClean="0"/>
          </a:p>
          <a:p>
            <a:r>
              <a:rPr lang="en-GB" baseline="0" dirty="0" smtClean="0"/>
              <a:t>	However… the visual exploration of data cannot hope to make your average sales manager a PhD Statistician… it can however allow more sophisticated hypotheses to be created and given to Analytical teams</a:t>
            </a:r>
          </a:p>
          <a:p>
            <a:r>
              <a:rPr lang="en-GB" baseline="0" dirty="0" smtClean="0"/>
              <a:t>	</a:t>
            </a:r>
          </a:p>
          <a:p>
            <a:r>
              <a:rPr lang="en-GB" baseline="0" dirty="0" smtClean="0"/>
              <a:t>Step 4 – Building and Refining more complex models</a:t>
            </a:r>
          </a:p>
          <a:p>
            <a:r>
              <a:rPr lang="en-GB" baseline="0" dirty="0" smtClean="0"/>
              <a:t>	The frontline in the business can now ask different questions of the analytical team, questions that are better formed and more likely to be deliverable</a:t>
            </a:r>
          </a:p>
          <a:p>
            <a:r>
              <a:rPr lang="en-GB" baseline="0" dirty="0" smtClean="0"/>
              <a:t>	What was the Analytical Back Office can now become an Analytical Service organisation, managing the data, ensuring congruence and sharing best practice and Analytical scores / propensity scores across the business</a:t>
            </a:r>
          </a:p>
          <a:p>
            <a:endParaRPr lang="en-GB" baseline="0" dirty="0" smtClean="0"/>
          </a:p>
          <a:p>
            <a:r>
              <a:rPr lang="en-GB" baseline="0" dirty="0" smtClean="0"/>
              <a:t>Step 5 – Summary</a:t>
            </a:r>
          </a:p>
          <a:p>
            <a:r>
              <a:rPr lang="en-GB" baseline="0" dirty="0" smtClean="0"/>
              <a:t>	SAS has brought Analytics out of the back-office to empower the business frontline… it doesn’t reduce the role of traditional analytics – it fuels it</a:t>
            </a:r>
          </a:p>
          <a:p>
            <a:endParaRPr lang="en-GB" dirty="0" smtClean="0"/>
          </a:p>
          <a:p>
            <a:r>
              <a:rPr lang="en-GB" dirty="0" smtClean="0"/>
              <a:t>	If you are a company that</a:t>
            </a:r>
            <a:r>
              <a:rPr lang="en-GB" baseline="0" dirty="0" smtClean="0"/>
              <a:t> has not got an analytics group, then it doesn’t matter – you can take it as a service from SAS…</a:t>
            </a:r>
          </a:p>
          <a:p>
            <a:r>
              <a:rPr lang="en-GB" baseline="0" dirty="0" smtClean="0"/>
              <a:t>	SAS will take your data, build the models, score the data and deliver it to your business for exploration and consumption</a:t>
            </a:r>
          </a:p>
          <a:p>
            <a:r>
              <a:rPr lang="en-GB" dirty="0" smtClean="0"/>
              <a:t>	All of the benefits that have been exploited by the largest companies for many years… now available</a:t>
            </a:r>
            <a:r>
              <a:rPr lang="en-GB" baseline="0" dirty="0" smtClean="0"/>
              <a:t> to all…</a:t>
            </a:r>
          </a:p>
          <a:p>
            <a:endParaRPr lang="en-GB" dirty="0"/>
          </a:p>
        </p:txBody>
      </p:sp>
      <p:sp>
        <p:nvSpPr>
          <p:cNvPr id="4" name="Slide Number Placeholder 3"/>
          <p:cNvSpPr>
            <a:spLocks noGrp="1"/>
          </p:cNvSpPr>
          <p:nvPr>
            <p:ph type="sldNum" sz="quarter" idx="10"/>
          </p:nvPr>
        </p:nvSpPr>
        <p:spPr/>
        <p:txBody>
          <a:bodyPr/>
          <a:lstStyle/>
          <a:p>
            <a:fld id="{AB1AA420-D9A4-4752-8D6B-A1A595A2795B}" type="slidenum">
              <a:rPr lang="en-GB" smtClean="0"/>
              <a:t>9</a:t>
            </a:fld>
            <a:endParaRPr lang="en-GB"/>
          </a:p>
        </p:txBody>
      </p:sp>
    </p:spTree>
    <p:extLst>
      <p:ext uri="{BB962C8B-B14F-4D97-AF65-F5344CB8AC3E}">
        <p14:creationId xmlns:p14="http://schemas.microsoft.com/office/powerpoint/2010/main" val="83740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1AA420-D9A4-4752-8D6B-A1A595A2795B}" type="slidenum">
              <a:rPr lang="en-GB" smtClean="0"/>
              <a:t>14</a:t>
            </a:fld>
            <a:endParaRPr lang="en-GB"/>
          </a:p>
        </p:txBody>
      </p:sp>
    </p:spTree>
    <p:extLst>
      <p:ext uri="{BB962C8B-B14F-4D97-AF65-F5344CB8AC3E}">
        <p14:creationId xmlns:p14="http://schemas.microsoft.com/office/powerpoint/2010/main" val="331855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2968" y="2984184"/>
            <a:ext cx="9489017" cy="543675"/>
          </a:xfrm>
        </p:spPr>
        <p:txBody>
          <a:bodyPr anchor="b"/>
          <a:lstStyle>
            <a:lvl1pPr>
              <a:defRPr sz="2933"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452968" y="3441126"/>
            <a:ext cx="9489017" cy="338554"/>
          </a:xfrm>
        </p:spPr>
        <p:txBody>
          <a:bodyPr wrap="square" anchor="t">
            <a:spAutoFit/>
          </a:bodyPr>
          <a:lstStyle>
            <a:lvl1pPr marL="0" indent="0" algn="r">
              <a:lnSpc>
                <a:spcPct val="100000"/>
              </a:lnSpc>
              <a:buFont typeface="Arial" pitchFamily="34" charset="0"/>
              <a:buNone/>
              <a:defRPr sz="16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chemeClr val="accent1"/>
                </a:solidFill>
                <a:latin typeface="Arial"/>
                <a:ea typeface="ＭＳ Ｐゴシック" pitchFamily="34" charset="-128"/>
                <a:cs typeface="Arial"/>
              </a:rPr>
              <a:t>Copyright </a:t>
            </a:r>
            <a:r>
              <a:rPr lang="en-US" sz="533" b="0" kern="300" spc="67" dirty="0">
                <a:solidFill>
                  <a:schemeClr val="accent1"/>
                </a:solidFill>
                <a:latin typeface="Arial"/>
                <a:ea typeface="ＭＳ Ｐゴシック" pitchFamily="34" charset="-128"/>
                <a:cs typeface="Arial"/>
              </a:rPr>
              <a:t>© </a:t>
            </a:r>
            <a:r>
              <a:rPr lang="en-US" sz="533" b="0" kern="300" spc="67" dirty="0" smtClean="0">
                <a:solidFill>
                  <a:schemeClr val="accent1"/>
                </a:solidFill>
                <a:latin typeface="Arial"/>
                <a:ea typeface="ＭＳ Ｐゴシック" pitchFamily="34" charset="-128"/>
                <a:cs typeface="Arial"/>
              </a:rPr>
              <a:t>2015, </a:t>
            </a:r>
            <a:r>
              <a:rPr lang="en-US" sz="533" b="0" kern="300" spc="67" dirty="0">
                <a:solidFill>
                  <a:schemeClr val="accent1"/>
                </a:solidFill>
                <a:latin typeface="Arial"/>
                <a:ea typeface="ＭＳ Ｐゴシック" pitchFamily="34" charset="-128"/>
                <a:cs typeface="Arial"/>
              </a:rPr>
              <a:t>SAS Institute Inc. All rights reserved.</a:t>
            </a:r>
          </a:p>
        </p:txBody>
      </p:sp>
      <p:cxnSp>
        <p:nvCxnSpPr>
          <p:cNvPr id="7" name="Straight Connector 4"/>
          <p:cNvCxnSpPr/>
          <p:nvPr/>
        </p:nvCxnSpPr>
        <p:spPr bwMode="auto">
          <a:xfrm>
            <a:off x="10227733" y="0"/>
            <a:ext cx="0" cy="6858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5118" y="3171576"/>
            <a:ext cx="967289" cy="514848"/>
          </a:xfrm>
          <a:prstGeom prst="rect">
            <a:avLst/>
          </a:prstGeom>
        </p:spPr>
      </p:pic>
    </p:spTree>
    <p:extLst>
      <p:ext uri="{BB962C8B-B14F-4D97-AF65-F5344CB8AC3E}">
        <p14:creationId xmlns:p14="http://schemas.microsoft.com/office/powerpoint/2010/main" val="13405240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533" y="427828"/>
            <a:ext cx="11087316" cy="420564"/>
          </a:xfrm>
        </p:spPr>
        <p:txBody>
          <a:bodyPr/>
          <a:lstStyle>
            <a:lvl1pPr algn="l">
              <a:defRPr sz="2133"/>
            </a:lvl1pPr>
          </a:lstStyle>
          <a:p>
            <a:r>
              <a:rPr lang="en-US" dirty="0" smtClean="0"/>
              <a:t>Click to edit title</a:t>
            </a:r>
            <a:endParaRPr lang="en-US" dirty="0"/>
          </a:p>
        </p:txBody>
      </p:sp>
      <p:sp>
        <p:nvSpPr>
          <p:cNvPr id="6" name="TextBox 2"/>
          <p:cNvSpPr txBox="1"/>
          <p:nvPr/>
        </p:nvSpPr>
        <p:spPr>
          <a:xfrm>
            <a:off x="1" y="6668237"/>
            <a:ext cx="2575985" cy="174343"/>
          </a:xfrm>
          <a:prstGeom prst="rect">
            <a:avLst/>
          </a:prstGeom>
          <a:noFill/>
        </p:spPr>
        <p:txBody>
          <a:bodyPr wrap="square" anchor="ctr">
            <a:spAutoFit/>
          </a:bodyPr>
          <a:lstStyle/>
          <a:p>
            <a:pPr algn="l" defTabSz="365751" eaLnBrk="0" hangingPunct="0">
              <a:defRPr/>
            </a:pPr>
            <a:r>
              <a:rPr lang="en-US" sz="533" b="0" kern="300" spc="67" baseline="0" dirty="0" smtClean="0">
                <a:solidFill>
                  <a:schemeClr val="bg2">
                    <a:lumMod val="40000"/>
                    <a:lumOff val="60000"/>
                  </a:schemeClr>
                </a:solidFill>
                <a:latin typeface="Arial"/>
                <a:ea typeface="ＭＳ Ｐゴシック" pitchFamily="34" charset="-128"/>
                <a:cs typeface="Arial"/>
              </a:rPr>
              <a:t>Copyright </a:t>
            </a:r>
            <a:r>
              <a:rPr lang="en-US" sz="533" b="0" kern="300" spc="67" baseline="0" dirty="0">
                <a:solidFill>
                  <a:schemeClr val="bg2">
                    <a:lumMod val="40000"/>
                    <a:lumOff val="60000"/>
                  </a:schemeClr>
                </a:solidFill>
                <a:latin typeface="Arial"/>
                <a:ea typeface="ＭＳ Ｐゴシック" pitchFamily="34" charset="-128"/>
                <a:cs typeface="Arial"/>
              </a:rPr>
              <a:t>© </a:t>
            </a:r>
            <a:r>
              <a:rPr lang="en-US" sz="533" b="0" kern="300" spc="67" baseline="0" dirty="0" smtClean="0">
                <a:solidFill>
                  <a:schemeClr val="bg2">
                    <a:lumMod val="40000"/>
                    <a:lumOff val="60000"/>
                  </a:schemeClr>
                </a:solidFill>
                <a:latin typeface="Arial"/>
                <a:ea typeface="ＭＳ Ｐゴシック" pitchFamily="34" charset="-128"/>
                <a:cs typeface="Arial"/>
              </a:rPr>
              <a:t>2015, </a:t>
            </a:r>
            <a:r>
              <a:rPr lang="en-US" sz="533" b="0" kern="300" spc="67"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7255" y="6227611"/>
            <a:ext cx="1357811" cy="315899"/>
          </a:xfrm>
          <a:prstGeom prst="rect">
            <a:avLst/>
          </a:prstGeom>
        </p:spPr>
      </p:pic>
    </p:spTree>
    <p:extLst>
      <p:ext uri="{BB962C8B-B14F-4D97-AF65-F5344CB8AC3E}">
        <p14:creationId xmlns:p14="http://schemas.microsoft.com/office/powerpoint/2010/main" val="92880322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3924" y="3206018"/>
            <a:ext cx="7325693" cy="42056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chemeClr val="accent1"/>
                </a:solidFill>
                <a:latin typeface="Arial"/>
                <a:ea typeface="ＭＳ Ｐゴシック" pitchFamily="34" charset="-128"/>
                <a:cs typeface="Arial"/>
              </a:rPr>
              <a:t>Copyright </a:t>
            </a:r>
            <a:r>
              <a:rPr lang="en-US" sz="533" b="0" kern="300" spc="67" dirty="0">
                <a:solidFill>
                  <a:schemeClr val="accent1"/>
                </a:solidFill>
                <a:latin typeface="Arial"/>
                <a:ea typeface="ＭＳ Ｐゴシック" pitchFamily="34" charset="-128"/>
                <a:cs typeface="Arial"/>
              </a:rPr>
              <a:t>© </a:t>
            </a:r>
            <a:r>
              <a:rPr lang="en-US" sz="533" b="0" kern="300" spc="67" dirty="0" smtClean="0">
                <a:solidFill>
                  <a:schemeClr val="accent1"/>
                </a:solidFill>
                <a:latin typeface="Arial"/>
                <a:ea typeface="ＭＳ Ｐゴシック" pitchFamily="34" charset="-128"/>
                <a:cs typeface="Arial"/>
              </a:rPr>
              <a:t>2015, </a:t>
            </a:r>
            <a:r>
              <a:rPr lang="en-US" sz="533" b="0" kern="300" spc="67" dirty="0">
                <a:solidFill>
                  <a:schemeClr val="accent1"/>
                </a:solidFill>
                <a:latin typeface="Arial"/>
                <a:ea typeface="ＭＳ Ｐゴシック" pitchFamily="34" charset="-128"/>
                <a:cs typeface="Arial"/>
              </a:rPr>
              <a:t>SAS Institute Inc. All rights reserved.</a:t>
            </a:r>
          </a:p>
        </p:txBody>
      </p:sp>
      <p:pic>
        <p:nvPicPr>
          <p:cNvPr id="4" name="Picture 6" descr="SAS_LOGO_horz288_LG.png"/>
          <p:cNvPicPr>
            <a:picLocks noChangeAspect="1"/>
          </p:cNvPicPr>
          <p:nvPr/>
        </p:nvPicPr>
        <p:blipFill>
          <a:blip r:embed="rId3"/>
          <a:stretch>
            <a:fillRect/>
          </a:stretch>
        </p:blipFill>
        <p:spPr>
          <a:xfrm>
            <a:off x="8510370" y="3111513"/>
            <a:ext cx="2699497" cy="622276"/>
          </a:xfrm>
          <a:prstGeom prst="rect">
            <a:avLst/>
          </a:prstGeom>
        </p:spPr>
      </p:pic>
    </p:spTree>
    <p:extLst>
      <p:ext uri="{BB962C8B-B14F-4D97-AF65-F5344CB8AC3E}">
        <p14:creationId xmlns:p14="http://schemas.microsoft.com/office/powerpoint/2010/main" val="386341624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3889713" y="2609590"/>
            <a:ext cx="4355295" cy="461665"/>
          </a:xfrm>
          <a:prstGeom prst="rect">
            <a:avLst/>
          </a:prstGeom>
          <a:noFill/>
        </p:spPr>
        <p:txBody>
          <a:bodyPr wrap="none" rtlCol="0" anchor="ctr">
            <a:spAutoFit/>
          </a:bodyPr>
          <a:lstStyle/>
          <a:p>
            <a:r>
              <a:rPr lang="en-US" sz="2400" baseline="0" dirty="0" smtClean="0">
                <a:solidFill>
                  <a:schemeClr val="tx2"/>
                </a:solidFill>
              </a:rPr>
              <a:t>This slide is for video use only.</a:t>
            </a:r>
            <a:endParaRPr lang="en-US" sz="2400" baseline="0" dirty="0">
              <a:solidFill>
                <a:schemeClr val="tx2"/>
              </a:solidFill>
            </a:endParaRPr>
          </a:p>
        </p:txBody>
      </p:sp>
      <p:sp>
        <p:nvSpPr>
          <p:cNvPr id="8" name="Media Placeholder 2"/>
          <p:cNvSpPr>
            <a:spLocks noGrp="1" noChangeAspect="1"/>
          </p:cNvSpPr>
          <p:nvPr>
            <p:ph type="media" sz="quarter" idx="10"/>
          </p:nvPr>
        </p:nvSpPr>
        <p:spPr>
          <a:xfrm>
            <a:off x="1828800" y="1028700"/>
            <a:ext cx="8534400" cy="4800600"/>
          </a:xfrm>
          <a:ln>
            <a:solidFill>
              <a:schemeClr val="tx2"/>
            </a:solidFill>
          </a:ln>
        </p:spPr>
        <p:txBody>
          <a:bodyPr>
            <a:noAutofit/>
          </a:bodyPr>
          <a:lstStyle>
            <a:lvl1pPr>
              <a:buNone/>
              <a:defRPr baseline="0">
                <a:solidFill>
                  <a:schemeClr val="bg2">
                    <a:lumMod val="50000"/>
                  </a:schemeClr>
                </a:solidFill>
              </a:defRPr>
            </a:lvl1pPr>
          </a:lstStyle>
          <a:p>
            <a:r>
              <a:rPr lang="en-US" smtClean="0"/>
              <a:t>Click icon to add media</a:t>
            </a:r>
            <a:endParaRPr lang="en-US" dirty="0"/>
          </a:p>
        </p:txBody>
      </p:sp>
      <p:sp>
        <p:nvSpPr>
          <p:cNvPr id="3" name="TextBox 3"/>
          <p:cNvSpPr txBox="1"/>
          <p:nvPr/>
        </p:nvSpPr>
        <p:spPr>
          <a:xfrm>
            <a:off x="1" y="6668237"/>
            <a:ext cx="2575985" cy="174343"/>
          </a:xfrm>
          <a:prstGeom prst="rect">
            <a:avLst/>
          </a:prstGeom>
          <a:noFill/>
        </p:spPr>
        <p:txBody>
          <a:bodyPr wrap="square" anchor="ctr">
            <a:spAutoFit/>
          </a:bodyPr>
          <a:lstStyle/>
          <a:p>
            <a:pPr algn="l" defTabSz="365751" eaLnBrk="0" hangingPunct="0">
              <a:defRPr/>
            </a:pPr>
            <a:r>
              <a:rPr lang="en-US" sz="533" b="0" kern="300" spc="67" baseline="0" dirty="0" smtClean="0">
                <a:solidFill>
                  <a:schemeClr val="tx1">
                    <a:lumMod val="75000"/>
                    <a:lumOff val="25000"/>
                  </a:schemeClr>
                </a:solidFill>
                <a:latin typeface="Arial"/>
                <a:ea typeface="ＭＳ Ｐゴシック" pitchFamily="34" charset="-128"/>
                <a:cs typeface="Arial"/>
              </a:rPr>
              <a:t>Copyright </a:t>
            </a:r>
            <a:r>
              <a:rPr lang="en-US" sz="533" b="0" kern="300" spc="67" baseline="0" dirty="0">
                <a:solidFill>
                  <a:schemeClr val="tx1">
                    <a:lumMod val="75000"/>
                    <a:lumOff val="25000"/>
                  </a:schemeClr>
                </a:solidFill>
                <a:latin typeface="Arial"/>
                <a:ea typeface="ＭＳ Ｐゴシック" pitchFamily="34" charset="-128"/>
                <a:cs typeface="Arial"/>
              </a:rPr>
              <a:t>© </a:t>
            </a:r>
            <a:r>
              <a:rPr lang="en-US" sz="533" b="0" kern="300" spc="67" baseline="0" dirty="0" smtClean="0">
                <a:solidFill>
                  <a:schemeClr val="tx1">
                    <a:lumMod val="75000"/>
                    <a:lumOff val="25000"/>
                  </a:schemeClr>
                </a:solidFill>
                <a:latin typeface="Arial"/>
                <a:ea typeface="ＭＳ Ｐゴシック" pitchFamily="34" charset="-128"/>
                <a:cs typeface="Arial"/>
              </a:rPr>
              <a:t>2015, </a:t>
            </a:r>
            <a:r>
              <a:rPr lang="en-US" sz="533" b="0" kern="300" spc="67" baseline="0" dirty="0">
                <a:solidFill>
                  <a:schemeClr val="tx1">
                    <a:lumMod val="75000"/>
                    <a:lumOff val="25000"/>
                  </a:schemeClr>
                </a:solidFill>
                <a:latin typeface="Arial"/>
                <a:ea typeface="ＭＳ Ｐゴシック" pitchFamily="34" charset="-128"/>
                <a:cs typeface="Arial"/>
              </a:rPr>
              <a:t>SAS Institute Inc. All rights reserved.</a:t>
            </a:r>
          </a:p>
        </p:txBody>
      </p:sp>
    </p:spTree>
    <p:extLst>
      <p:ext uri="{BB962C8B-B14F-4D97-AF65-F5344CB8AC3E}">
        <p14:creationId xmlns:p14="http://schemas.microsoft.com/office/powerpoint/2010/main" val="62811602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3513673" y="367626"/>
            <a:ext cx="8072960" cy="420564"/>
          </a:xfrm>
        </p:spPr>
        <p:txBody>
          <a:bodyPr wrap="square" anchor="ctr">
            <a:spAutoFit/>
          </a:bodyPr>
          <a:lstStyle>
            <a:lvl1pPr marL="0" indent="0" algn="l">
              <a:lnSpc>
                <a:spcPct val="100000"/>
              </a:lnSpc>
              <a:buFont typeface="Arial" pitchFamily="34" charset="0"/>
              <a:buNone/>
              <a:defRPr sz="2133"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09600" y="2505671"/>
            <a:ext cx="10977035" cy="1846660"/>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59664582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3513675" y="367626"/>
            <a:ext cx="8081695" cy="420564"/>
          </a:xfrm>
        </p:spPr>
        <p:txBody>
          <a:bodyPr wrap="square" anchor="ctr">
            <a:spAutoFit/>
          </a:bodyPr>
          <a:lstStyle>
            <a:lvl1pPr marL="0" indent="0" algn="l">
              <a:lnSpc>
                <a:spcPct val="100000"/>
              </a:lnSpc>
              <a:buFont typeface="Arial" pitchFamily="34" charset="0"/>
              <a:buNone/>
              <a:defRPr sz="2133"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1752575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78228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1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506555" cy="6388608"/>
          </a:xfrm>
          <a:prstGeom prst="rect">
            <a:avLst/>
          </a:prstGeom>
        </p:spPr>
      </p:pic>
      <p:sp>
        <p:nvSpPr>
          <p:cNvPr id="2" name="Title 1"/>
          <p:cNvSpPr>
            <a:spLocks noGrp="1"/>
          </p:cNvSpPr>
          <p:nvPr>
            <p:ph type="title" hasCustomPrompt="1"/>
          </p:nvPr>
        </p:nvSpPr>
        <p:spPr>
          <a:xfrm>
            <a:off x="203200" y="203511"/>
            <a:ext cx="3107275" cy="74879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649135" y="367626"/>
            <a:ext cx="7937499" cy="420564"/>
          </a:xfrm>
        </p:spPr>
        <p:txBody>
          <a:bodyPr wrap="square" anchor="ctr">
            <a:spAutoFit/>
          </a:bodyPr>
          <a:lstStyle>
            <a:lvl1pPr marL="0" indent="0" algn="l">
              <a:lnSpc>
                <a:spcPct val="100000"/>
              </a:lnSpc>
              <a:buFont typeface="Arial" pitchFamily="34" charset="0"/>
              <a:buNone/>
              <a:defRPr sz="2133" b="1" cap="all" baseline="0">
                <a:solidFill>
                  <a:schemeClr val="tx2">
                    <a:lumMod val="50000"/>
                  </a:schemeClr>
                </a:solidFill>
                <a:effectLst/>
              </a:defRPr>
            </a:lvl1pPr>
            <a:lvl2pPr marL="0" indent="0" algn="r">
              <a:buFontTx/>
              <a:buNone/>
              <a:defRPr sz="1867" b="1">
                <a:solidFill>
                  <a:schemeClr val="bg1"/>
                </a:solidFill>
              </a:defRPr>
            </a:lvl2pPr>
            <a:lvl3pPr marL="243834" indent="0" algn="r">
              <a:buFontTx/>
              <a:buNone/>
              <a:defRPr sz="1867" b="1">
                <a:solidFill>
                  <a:schemeClr val="bg1"/>
                </a:solidFill>
              </a:defRPr>
            </a:lvl3pPr>
            <a:lvl4pPr marL="487668" indent="0" algn="r">
              <a:buFontTx/>
              <a:buNone/>
              <a:defRPr sz="1867" b="1">
                <a:solidFill>
                  <a:schemeClr val="bg1"/>
                </a:solidFill>
              </a:defRPr>
            </a:lvl4pPr>
            <a:lvl5pPr marL="731502" indent="0" algn="r">
              <a:buFontTx/>
              <a:buNone/>
              <a:defRPr sz="1867"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649133" y="2505671"/>
            <a:ext cx="7924800" cy="1846660"/>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203200" y="2924247"/>
            <a:ext cx="3100155" cy="1009507"/>
          </a:xfrm>
        </p:spPr>
        <p:txBody>
          <a:bodyPr wrap="square" anchor="ctr">
            <a:spAutoFit/>
          </a:bodyPr>
          <a:lstStyle>
            <a:lvl1pPr marL="0" indent="0" algn="r">
              <a:buFont typeface="Arial" pitchFamily="34" charset="0"/>
              <a:buNone/>
              <a:defRPr sz="2400" b="1" cap="none" baseline="0">
                <a:solidFill>
                  <a:schemeClr val="bg1"/>
                </a:solidFill>
                <a:effectLst/>
                <a:latin typeface="+mn-lt"/>
              </a:defRPr>
            </a:lvl1pPr>
          </a:lstStyle>
          <a:p>
            <a:pPr lvl="0"/>
            <a:r>
              <a:rPr lang="en-US" dirty="0" smtClean="0"/>
              <a:t>Click to edit caption text</a:t>
            </a:r>
            <a:endParaRPr lang="en-US" dirty="0"/>
          </a:p>
        </p:txBody>
      </p:sp>
      <p:pic>
        <p:nvPicPr>
          <p:cNvPr id="1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1405"/>
            <a:ext cx="12192000" cy="476596"/>
          </a:xfrm>
          <a:prstGeom prst="rect">
            <a:avLst/>
          </a:prstGeom>
        </p:spPr>
      </p:pic>
      <p:sp>
        <p:nvSpPr>
          <p:cNvPr id="14" name="TextBox 6"/>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rgbClr val="C00000"/>
                </a:solidFill>
                <a:latin typeface="Arial"/>
                <a:ea typeface="ＭＳ Ｐゴシック" pitchFamily="34" charset="-128"/>
                <a:cs typeface="Arial"/>
              </a:rPr>
              <a:t>Copyright </a:t>
            </a:r>
            <a:r>
              <a:rPr lang="en-US" sz="533" b="0" kern="300" spc="67" dirty="0">
                <a:solidFill>
                  <a:srgbClr val="C00000"/>
                </a:solidFill>
                <a:latin typeface="Arial"/>
                <a:ea typeface="ＭＳ Ｐゴシック" pitchFamily="34" charset="-128"/>
                <a:cs typeface="Arial"/>
              </a:rPr>
              <a:t>© </a:t>
            </a:r>
            <a:r>
              <a:rPr lang="en-US" sz="533" b="0" kern="300" spc="67" dirty="0" smtClean="0">
                <a:solidFill>
                  <a:srgbClr val="C00000"/>
                </a:solidFill>
                <a:latin typeface="Arial"/>
                <a:ea typeface="ＭＳ Ｐゴシック" pitchFamily="34" charset="-128"/>
                <a:cs typeface="Arial"/>
              </a:rPr>
              <a:t>2015, </a:t>
            </a:r>
            <a:r>
              <a:rPr lang="en-US" sz="533" b="0" kern="300" spc="67" dirty="0">
                <a:solidFill>
                  <a:srgbClr val="C00000"/>
                </a:solidFill>
                <a:latin typeface="Arial"/>
                <a:ea typeface="ＭＳ Ｐゴシック" pitchFamily="34" charset="-128"/>
                <a:cs typeface="Arial"/>
              </a:rPr>
              <a:t>SAS Institute Inc. All rights reserved.</a:t>
            </a:r>
          </a:p>
        </p:txBody>
      </p:sp>
      <p:sp>
        <p:nvSpPr>
          <p:cNvPr id="15" name="TextBox 7"/>
          <p:cNvSpPr txBox="1"/>
          <p:nvPr/>
        </p:nvSpPr>
        <p:spPr>
          <a:xfrm>
            <a:off x="3759201" y="6471149"/>
            <a:ext cx="4673600" cy="297454"/>
          </a:xfrm>
          <a:prstGeom prst="rect">
            <a:avLst/>
          </a:prstGeom>
          <a:noFill/>
        </p:spPr>
        <p:txBody>
          <a:bodyPr wrap="square" rtlCol="0" anchor="ctr">
            <a:spAutoFit/>
          </a:bodyPr>
          <a:lstStyle/>
          <a:p>
            <a:pPr algn="ctr" defTabSz="365751"/>
            <a:r>
              <a:rPr lang="en-US" sz="1333" b="0" spc="0" baseline="0" dirty="0" smtClean="0">
                <a:solidFill>
                  <a:schemeClr val="bg1"/>
                </a:solidFill>
                <a:latin typeface="+mn-lt"/>
                <a:cs typeface="Arial" pitchFamily="34" charset="0"/>
              </a:rPr>
              <a:t>CONFIDENTIAL  •  DO NOT DISCLOSE</a:t>
            </a:r>
            <a:endParaRPr lang="en-US" sz="1333"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139554465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0"/>
            <a:ext cx="3505200" cy="6388608"/>
          </a:xfrm>
          <a:prstGeom prst="rect">
            <a:avLst/>
          </a:prstGeom>
        </p:spPr>
      </p:pic>
      <p:sp>
        <p:nvSpPr>
          <p:cNvPr id="2" name="Title 1"/>
          <p:cNvSpPr>
            <a:spLocks noGrp="1"/>
          </p:cNvSpPr>
          <p:nvPr>
            <p:ph type="title" hasCustomPrompt="1"/>
          </p:nvPr>
        </p:nvSpPr>
        <p:spPr>
          <a:xfrm>
            <a:off x="159757" y="203511"/>
            <a:ext cx="3353917" cy="74879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3513675" y="388081"/>
            <a:ext cx="5173125" cy="379656"/>
          </a:xfrm>
        </p:spPr>
        <p:txBody>
          <a:bodyPr wrap="square" anchor="ctr">
            <a:spAutoFit/>
          </a:bodyPr>
          <a:lstStyle>
            <a:lvl1pPr marL="0" indent="0" algn="l">
              <a:lnSpc>
                <a:spcPct val="100000"/>
              </a:lnSpc>
              <a:buFont typeface="Arial" pitchFamily="34" charset="0"/>
              <a:buNone/>
              <a:defRPr sz="1867"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621873" y="2505671"/>
            <a:ext cx="7437939" cy="1846660"/>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8803217" y="388081"/>
            <a:ext cx="3264620" cy="379656"/>
          </a:xfrm>
        </p:spPr>
        <p:txBody>
          <a:bodyPr anchor="ctr"/>
          <a:lstStyle>
            <a:lvl1pPr marL="0" indent="0" algn="l">
              <a:lnSpc>
                <a:spcPct val="100000"/>
              </a:lnSpc>
              <a:buFont typeface="Arial" pitchFamily="34" charset="0"/>
              <a:buNone/>
              <a:defRPr sz="1867" b="1" cap="all" baseline="0">
                <a:solidFill>
                  <a:schemeClr val="bg1"/>
                </a:solidFill>
                <a:effectLst>
                  <a:outerShdw blurRad="38100" dist="38100" dir="2700000" algn="tl">
                    <a:srgbClr val="000000">
                      <a:alpha val="43137"/>
                    </a:srgbClr>
                  </a:outerShdw>
                </a:effectLst>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8803837" y="2924247"/>
            <a:ext cx="3264000" cy="1009507"/>
          </a:xfrm>
        </p:spPr>
        <p:txBody>
          <a:bodyPr wrap="square" anchor="ctr">
            <a:spAutoFit/>
          </a:bodyPr>
          <a:lstStyle>
            <a:lvl1pPr marL="0" indent="0">
              <a:buFont typeface="Arial" pitchFamily="34" charset="0"/>
              <a:buNone/>
              <a:defRPr sz="2400" b="1" cap="none" baseline="0">
                <a:solidFill>
                  <a:schemeClr val="bg1"/>
                </a:solidFill>
              </a:defRPr>
            </a:lvl1pPr>
            <a:lvl2pPr marL="0" indent="0">
              <a:buFontTx/>
              <a:buNone/>
              <a:defRPr/>
            </a:lvl2pPr>
            <a:lvl3pPr marL="243834" indent="0">
              <a:buFontTx/>
              <a:buNone/>
              <a:defRPr/>
            </a:lvl3pPr>
            <a:lvl4pPr marL="487668" indent="0">
              <a:buFontTx/>
              <a:buNone/>
              <a:defRPr/>
            </a:lvl4pPr>
            <a:lvl5pPr marL="731502" indent="0">
              <a:buFontTx/>
              <a:buNone/>
              <a:defRPr/>
            </a:lvl5pPr>
          </a:lstStyle>
          <a:p>
            <a:pPr lvl="0"/>
            <a:r>
              <a:rPr lang="en-US" dirty="0" smtClean="0"/>
              <a:t>Click to edit caption text</a:t>
            </a:r>
            <a:endParaRPr lang="en-US" dirty="0"/>
          </a:p>
        </p:txBody>
      </p:sp>
      <p:cxnSp>
        <p:nvCxnSpPr>
          <p:cNvPr id="17" name="Straight Connector 6"/>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1405"/>
            <a:ext cx="12192000" cy="476596"/>
          </a:xfrm>
          <a:prstGeom prst="rect">
            <a:avLst/>
          </a:prstGeom>
        </p:spPr>
      </p:pic>
      <p:sp>
        <p:nvSpPr>
          <p:cNvPr id="16" name="TextBox 8"/>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rgbClr val="C00000"/>
                </a:solidFill>
                <a:latin typeface="Arial"/>
                <a:ea typeface="ＭＳ Ｐゴシック" pitchFamily="34" charset="-128"/>
                <a:cs typeface="Arial"/>
              </a:rPr>
              <a:t>Copyright </a:t>
            </a:r>
            <a:r>
              <a:rPr lang="en-US" sz="533" b="0" kern="300" spc="67" dirty="0">
                <a:solidFill>
                  <a:srgbClr val="C00000"/>
                </a:solidFill>
                <a:latin typeface="Arial"/>
                <a:ea typeface="ＭＳ Ｐゴシック" pitchFamily="34" charset="-128"/>
                <a:cs typeface="Arial"/>
              </a:rPr>
              <a:t>© </a:t>
            </a:r>
            <a:r>
              <a:rPr lang="en-US" sz="533" b="0" kern="300" spc="67" dirty="0" smtClean="0">
                <a:solidFill>
                  <a:srgbClr val="C00000"/>
                </a:solidFill>
                <a:latin typeface="Arial"/>
                <a:ea typeface="ＭＳ Ｐゴシック" pitchFamily="34" charset="-128"/>
                <a:cs typeface="Arial"/>
              </a:rPr>
              <a:t>2015, </a:t>
            </a:r>
            <a:r>
              <a:rPr lang="en-US" sz="533" b="0" kern="300" spc="67" dirty="0">
                <a:solidFill>
                  <a:srgbClr val="C00000"/>
                </a:solidFill>
                <a:latin typeface="Arial"/>
                <a:ea typeface="ＭＳ Ｐゴシック" pitchFamily="34" charset="-128"/>
                <a:cs typeface="Arial"/>
              </a:rPr>
              <a:t>SAS Institute Inc. All rights reserved.</a:t>
            </a:r>
          </a:p>
        </p:txBody>
      </p:sp>
      <p:sp>
        <p:nvSpPr>
          <p:cNvPr id="19" name="TextBox 9"/>
          <p:cNvSpPr txBox="1"/>
          <p:nvPr/>
        </p:nvSpPr>
        <p:spPr>
          <a:xfrm>
            <a:off x="3759201" y="6471149"/>
            <a:ext cx="4673600" cy="297454"/>
          </a:xfrm>
          <a:prstGeom prst="rect">
            <a:avLst/>
          </a:prstGeom>
          <a:noFill/>
        </p:spPr>
        <p:txBody>
          <a:bodyPr wrap="square" rtlCol="0" anchor="ctr">
            <a:spAutoFit/>
          </a:bodyPr>
          <a:lstStyle/>
          <a:p>
            <a:pPr algn="ctr" defTabSz="365751"/>
            <a:r>
              <a:rPr lang="en-US" sz="1333" b="0" spc="0" baseline="0" dirty="0" smtClean="0">
                <a:solidFill>
                  <a:schemeClr val="bg1"/>
                </a:solidFill>
                <a:latin typeface="+mn-lt"/>
                <a:cs typeface="Arial" pitchFamily="34" charset="0"/>
              </a:rPr>
              <a:t>CONFIDENTIAL  •  DO NOT DISCLOSE</a:t>
            </a:r>
            <a:endParaRPr lang="en-US" sz="1333"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83924883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9"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9900"/>
            <a:ext cx="12192000" cy="3906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3513667" y="367626"/>
            <a:ext cx="8068733" cy="420564"/>
          </a:xfrm>
        </p:spPr>
        <p:txBody>
          <a:bodyPr anchor="ctr"/>
          <a:lstStyle>
            <a:lvl1pPr marL="0" indent="0" algn="l">
              <a:lnSpc>
                <a:spcPct val="100000"/>
              </a:lnSpc>
              <a:buNone/>
              <a:defRPr sz="2133"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624418" y="2505671"/>
            <a:ext cx="5346700" cy="1846660"/>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6218768" y="2505671"/>
            <a:ext cx="5363633" cy="1846660"/>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81405"/>
            <a:ext cx="12192000" cy="476596"/>
          </a:xfrm>
          <a:prstGeom prst="rect">
            <a:avLst/>
          </a:prstGeom>
        </p:spPr>
      </p:pic>
      <p:sp>
        <p:nvSpPr>
          <p:cNvPr id="11" name="TextBox 7"/>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rgbClr val="C00000"/>
                </a:solidFill>
                <a:latin typeface="Arial"/>
                <a:ea typeface="ＭＳ Ｐゴシック" pitchFamily="34" charset="-128"/>
                <a:cs typeface="Arial"/>
              </a:rPr>
              <a:t>Copyright </a:t>
            </a:r>
            <a:r>
              <a:rPr lang="en-US" sz="533" b="0" kern="300" spc="67" dirty="0">
                <a:solidFill>
                  <a:srgbClr val="C00000"/>
                </a:solidFill>
                <a:latin typeface="Arial"/>
                <a:ea typeface="ＭＳ Ｐゴシック" pitchFamily="34" charset="-128"/>
                <a:cs typeface="Arial"/>
              </a:rPr>
              <a:t>© </a:t>
            </a:r>
            <a:r>
              <a:rPr lang="en-US" sz="533" b="0" kern="300" spc="67" dirty="0" smtClean="0">
                <a:solidFill>
                  <a:srgbClr val="C00000"/>
                </a:solidFill>
                <a:latin typeface="Arial"/>
                <a:ea typeface="ＭＳ Ｐゴシック" pitchFamily="34" charset="-128"/>
                <a:cs typeface="Arial"/>
              </a:rPr>
              <a:t>2015, </a:t>
            </a:r>
            <a:r>
              <a:rPr lang="en-US" sz="533" b="0" kern="300" spc="67" dirty="0">
                <a:solidFill>
                  <a:srgbClr val="C00000"/>
                </a:solidFill>
                <a:latin typeface="Arial"/>
                <a:ea typeface="ＭＳ Ｐゴシック" pitchFamily="34" charset="-128"/>
                <a:cs typeface="Arial"/>
              </a:rPr>
              <a:t>SAS Institute Inc. All rights reserved.</a:t>
            </a:r>
          </a:p>
        </p:txBody>
      </p:sp>
      <p:sp>
        <p:nvSpPr>
          <p:cNvPr id="12" name="TextBox 8"/>
          <p:cNvSpPr txBox="1"/>
          <p:nvPr/>
        </p:nvSpPr>
        <p:spPr>
          <a:xfrm>
            <a:off x="3759201" y="6471149"/>
            <a:ext cx="4673600" cy="297454"/>
          </a:xfrm>
          <a:prstGeom prst="rect">
            <a:avLst/>
          </a:prstGeom>
          <a:noFill/>
        </p:spPr>
        <p:txBody>
          <a:bodyPr wrap="square" rtlCol="0" anchor="ctr">
            <a:spAutoFit/>
          </a:bodyPr>
          <a:lstStyle/>
          <a:p>
            <a:pPr algn="ctr" defTabSz="365751"/>
            <a:r>
              <a:rPr lang="en-US" sz="1333" b="0" spc="0" baseline="0" dirty="0" smtClean="0">
                <a:solidFill>
                  <a:schemeClr val="bg1"/>
                </a:solidFill>
                <a:latin typeface="+mn-lt"/>
                <a:cs typeface="Arial" pitchFamily="34" charset="0"/>
              </a:rPr>
              <a:t>CONFIDENTIAL  •  DO NOT DISCLOSE</a:t>
            </a:r>
            <a:endParaRPr lang="en-US" sz="1333"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05837959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3513675" y="367626"/>
            <a:ext cx="8062869" cy="420564"/>
          </a:xfrm>
        </p:spPr>
        <p:txBody>
          <a:bodyPr wrap="square" anchor="ctr">
            <a:spAutoFit/>
          </a:bodyPr>
          <a:lstStyle>
            <a:lvl1pPr marL="0" indent="0">
              <a:lnSpc>
                <a:spcPct val="100000"/>
              </a:lnSpc>
              <a:buFont typeface="Arial" pitchFamily="34" charset="0"/>
              <a:buNone/>
              <a:defRPr sz="2133" b="1" cap="all" baseline="0">
                <a:solidFill>
                  <a:schemeClr val="tx2">
                    <a:lumMod val="50000"/>
                  </a:schemeClr>
                </a:solidFill>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subtitle</a:t>
            </a:r>
          </a:p>
        </p:txBody>
      </p:sp>
      <p:sp>
        <p:nvSpPr>
          <p:cNvPr id="6" name="Content Placeholder 3"/>
          <p:cNvSpPr>
            <a:spLocks noGrp="1"/>
          </p:cNvSpPr>
          <p:nvPr>
            <p:ph sz="quarter" idx="4" hasCustomPrompt="1"/>
          </p:nvPr>
        </p:nvSpPr>
        <p:spPr>
          <a:xfrm>
            <a:off x="609602" y="2505671"/>
            <a:ext cx="5177367" cy="1846660"/>
          </a:xfrm>
        </p:spPr>
        <p:txBody>
          <a:bodyPr wrap="square" anchor="ctr">
            <a:spAutoFit/>
          </a:bodyPr>
          <a:lstStyle>
            <a:lvl1pPr>
              <a:defRPr sz="2400" baseline="0"/>
            </a:lvl1pPr>
            <a:lvl2pPr>
              <a:defRPr sz="2133" baseline="0"/>
            </a:lvl2pPr>
            <a:lvl3pPr>
              <a:defRPr sz="1867"/>
            </a:lvl3pPr>
            <a:lvl4pPr>
              <a:defRPr sz="1600"/>
            </a:lvl4pPr>
            <a:lvl5pPr>
              <a:defRPr sz="1333" baseline="0"/>
            </a:lvl5pPr>
            <a:lvl6pPr>
              <a:defRPr sz="2133"/>
            </a:lvl6pPr>
            <a:lvl7pPr>
              <a:defRPr sz="2133"/>
            </a:lvl7pPr>
            <a:lvl8pPr>
              <a:defRPr sz="2133"/>
            </a:lvl8pPr>
            <a:lvl9pPr>
              <a:defRPr sz="2133"/>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6402917" y="2505671"/>
            <a:ext cx="5173628" cy="1846660"/>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5"/>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9"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405"/>
            <a:ext cx="12192000" cy="476596"/>
          </a:xfrm>
          <a:prstGeom prst="rect">
            <a:avLst/>
          </a:prstGeom>
        </p:spPr>
      </p:pic>
      <p:sp>
        <p:nvSpPr>
          <p:cNvPr id="10" name="TextBox 7"/>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rgbClr val="C00000"/>
                </a:solidFill>
                <a:latin typeface="Arial"/>
                <a:ea typeface="ＭＳ Ｐゴシック" pitchFamily="34" charset="-128"/>
                <a:cs typeface="Arial"/>
              </a:rPr>
              <a:t>Copyright </a:t>
            </a:r>
            <a:r>
              <a:rPr lang="en-US" sz="533" b="0" kern="300" spc="67" dirty="0">
                <a:solidFill>
                  <a:srgbClr val="C00000"/>
                </a:solidFill>
                <a:latin typeface="Arial"/>
                <a:ea typeface="ＭＳ Ｐゴシック" pitchFamily="34" charset="-128"/>
                <a:cs typeface="Arial"/>
              </a:rPr>
              <a:t>© </a:t>
            </a:r>
            <a:r>
              <a:rPr lang="en-US" sz="533" b="0" kern="300" spc="67" dirty="0" smtClean="0">
                <a:solidFill>
                  <a:srgbClr val="C00000"/>
                </a:solidFill>
                <a:latin typeface="Arial"/>
                <a:ea typeface="ＭＳ Ｐゴシック" pitchFamily="34" charset="-128"/>
                <a:cs typeface="Arial"/>
              </a:rPr>
              <a:t>2015, </a:t>
            </a:r>
            <a:r>
              <a:rPr lang="en-US" sz="533" b="0" kern="300" spc="67" dirty="0">
                <a:solidFill>
                  <a:srgbClr val="C00000"/>
                </a:solidFill>
                <a:latin typeface="Arial"/>
                <a:ea typeface="ＭＳ Ｐゴシック" pitchFamily="34" charset="-128"/>
                <a:cs typeface="Arial"/>
              </a:rPr>
              <a:t>SAS Institute Inc. All rights reserved.</a:t>
            </a:r>
          </a:p>
        </p:txBody>
      </p:sp>
      <p:sp>
        <p:nvSpPr>
          <p:cNvPr id="11" name="TextBox 8"/>
          <p:cNvSpPr txBox="1"/>
          <p:nvPr/>
        </p:nvSpPr>
        <p:spPr>
          <a:xfrm>
            <a:off x="3759201" y="6471149"/>
            <a:ext cx="4673600" cy="297454"/>
          </a:xfrm>
          <a:prstGeom prst="rect">
            <a:avLst/>
          </a:prstGeom>
          <a:noFill/>
        </p:spPr>
        <p:txBody>
          <a:bodyPr wrap="square" rtlCol="0" anchor="ctr">
            <a:spAutoFit/>
          </a:bodyPr>
          <a:lstStyle/>
          <a:p>
            <a:pPr algn="ctr" defTabSz="365751"/>
            <a:r>
              <a:rPr lang="en-US" sz="1333" b="0" spc="0" baseline="0" dirty="0" smtClean="0">
                <a:solidFill>
                  <a:schemeClr val="bg1"/>
                </a:solidFill>
                <a:latin typeface="+mn-lt"/>
                <a:cs typeface="Arial" pitchFamily="34" charset="0"/>
              </a:rPr>
              <a:t>CONFIDENTIAL  •  DO NOT DISCLOSE</a:t>
            </a:r>
            <a:endParaRPr lang="en-US" sz="1333"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181659117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3513673" y="367626"/>
            <a:ext cx="8072960" cy="420564"/>
          </a:xfrm>
        </p:spPr>
        <p:txBody>
          <a:bodyPr wrap="square" anchor="ctr">
            <a:spAutoFit/>
          </a:bodyPr>
          <a:lstStyle>
            <a:lvl1pPr marL="0" indent="0" algn="l">
              <a:lnSpc>
                <a:spcPct val="100000"/>
              </a:lnSpc>
              <a:buFont typeface="Arial" pitchFamily="34" charset="0"/>
              <a:buNone/>
              <a:defRPr sz="2133"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609600" y="2505671"/>
            <a:ext cx="10977035" cy="1846660"/>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6662665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81405"/>
            <a:ext cx="12192000" cy="476596"/>
          </a:xfrm>
          <a:prstGeom prst="rect">
            <a:avLst/>
          </a:prstGeom>
        </p:spPr>
      </p:pic>
      <p:sp>
        <p:nvSpPr>
          <p:cNvPr id="2" name="Title 1"/>
          <p:cNvSpPr>
            <a:spLocks noGrp="1"/>
          </p:cNvSpPr>
          <p:nvPr>
            <p:ph type="title" hasCustomPrompt="1"/>
          </p:nvPr>
        </p:nvSpPr>
        <p:spPr>
          <a:xfrm>
            <a:off x="499533" y="427828"/>
            <a:ext cx="11087316" cy="420564"/>
          </a:xfrm>
        </p:spPr>
        <p:txBody>
          <a:bodyPr/>
          <a:lstStyle>
            <a:lvl1pPr algn="l">
              <a:defRPr sz="2133"/>
            </a:lvl1pPr>
          </a:lstStyle>
          <a:p>
            <a:r>
              <a:rPr lang="en-US" dirty="0" smtClean="0"/>
              <a:t>Click to edit title</a:t>
            </a:r>
            <a:endParaRPr lang="en-US" dirty="0"/>
          </a:p>
        </p:txBody>
      </p:sp>
      <p:sp>
        <p:nvSpPr>
          <p:cNvPr id="7" name="TextBox 2"/>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rgbClr val="C00000"/>
                </a:solidFill>
                <a:latin typeface="Arial"/>
                <a:ea typeface="ＭＳ Ｐゴシック" pitchFamily="34" charset="-128"/>
                <a:cs typeface="Arial"/>
              </a:rPr>
              <a:t>Copyright </a:t>
            </a:r>
            <a:r>
              <a:rPr lang="en-US" sz="533" b="0" kern="300" spc="67">
                <a:solidFill>
                  <a:srgbClr val="C00000"/>
                </a:solidFill>
                <a:latin typeface="Arial"/>
                <a:ea typeface="ＭＳ Ｐゴシック" pitchFamily="34" charset="-128"/>
                <a:cs typeface="Arial"/>
              </a:rPr>
              <a:t>© </a:t>
            </a:r>
            <a:r>
              <a:rPr lang="en-US" sz="533" b="0" kern="300" spc="67" smtClean="0">
                <a:solidFill>
                  <a:srgbClr val="C00000"/>
                </a:solidFill>
                <a:latin typeface="Arial"/>
                <a:ea typeface="ＭＳ Ｐゴシック" pitchFamily="34" charset="-128"/>
                <a:cs typeface="Arial"/>
              </a:rPr>
              <a:t>2015, </a:t>
            </a:r>
            <a:r>
              <a:rPr lang="en-US" sz="533" b="0" kern="300" spc="67" dirty="0">
                <a:solidFill>
                  <a:srgbClr val="C00000"/>
                </a:solidFill>
                <a:latin typeface="Arial"/>
                <a:ea typeface="ＭＳ Ｐゴシック" pitchFamily="34" charset="-128"/>
                <a:cs typeface="Arial"/>
              </a:rPr>
              <a:t>SAS Institute Inc. All rights reserved.</a:t>
            </a:r>
          </a:p>
        </p:txBody>
      </p:sp>
      <p:sp>
        <p:nvSpPr>
          <p:cNvPr id="8" name="TextBox 3"/>
          <p:cNvSpPr txBox="1"/>
          <p:nvPr/>
        </p:nvSpPr>
        <p:spPr>
          <a:xfrm>
            <a:off x="3759201" y="6471149"/>
            <a:ext cx="4673600" cy="297454"/>
          </a:xfrm>
          <a:prstGeom prst="rect">
            <a:avLst/>
          </a:prstGeom>
          <a:noFill/>
        </p:spPr>
        <p:txBody>
          <a:bodyPr wrap="square" rtlCol="0" anchor="ctr">
            <a:spAutoFit/>
          </a:bodyPr>
          <a:lstStyle/>
          <a:p>
            <a:pPr algn="ctr" defTabSz="365751"/>
            <a:r>
              <a:rPr lang="en-US" sz="1333" b="0" spc="0" baseline="0" dirty="0" smtClean="0">
                <a:solidFill>
                  <a:schemeClr val="bg1"/>
                </a:solidFill>
                <a:latin typeface="+mn-lt"/>
                <a:cs typeface="Arial" pitchFamily="34" charset="0"/>
              </a:rPr>
              <a:t>CONFIDENTIAL  •  DO NOT DISCLOSE</a:t>
            </a:r>
            <a:endParaRPr lang="en-US" sz="1333"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420050545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6927"/>
            <a:ext cx="12192000" cy="1518459"/>
          </a:xfrm>
          <a:prstGeom prst="rect">
            <a:avLst/>
          </a:prstGeom>
        </p:spPr>
      </p:pic>
      <p:sp>
        <p:nvSpPr>
          <p:cNvPr id="2" name="Title 1"/>
          <p:cNvSpPr>
            <a:spLocks noGrp="1"/>
          </p:cNvSpPr>
          <p:nvPr>
            <p:ph type="title" hasCustomPrompt="1"/>
          </p:nvPr>
        </p:nvSpPr>
        <p:spPr>
          <a:xfrm>
            <a:off x="620696" y="2219672"/>
            <a:ext cx="9295377" cy="502766"/>
          </a:xfrm>
        </p:spPr>
        <p:txBody>
          <a:bodyPr anchor="b"/>
          <a:lstStyle>
            <a:lvl1pPr>
              <a:defRPr sz="2667"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620184" y="2722307"/>
            <a:ext cx="9296400" cy="338554"/>
          </a:xfrm>
        </p:spPr>
        <p:txBody>
          <a:bodyPr anchor="t">
            <a:spAutoFit/>
          </a:bodyPr>
          <a:lstStyle>
            <a:lvl1pPr marL="0" indent="0" algn="r">
              <a:lnSpc>
                <a:spcPct val="100000"/>
              </a:lnSpc>
              <a:buFont typeface="Arial" pitchFamily="34" charset="0"/>
              <a:buNone/>
              <a:defRPr sz="16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1" y="6668237"/>
            <a:ext cx="2575985" cy="174343"/>
          </a:xfrm>
          <a:prstGeom prst="rect">
            <a:avLst/>
          </a:prstGeom>
          <a:noFill/>
        </p:spPr>
        <p:txBody>
          <a:bodyPr wrap="square" anchor="ctr">
            <a:spAutoFit/>
          </a:bodyPr>
          <a:lstStyle/>
          <a:p>
            <a:pPr algn="l" defTabSz="365751" eaLnBrk="0" hangingPunct="0">
              <a:defRPr/>
            </a:pPr>
            <a:r>
              <a:rPr lang="en-US" sz="533" b="0" kern="300" spc="67" baseline="0" dirty="0" smtClean="0">
                <a:solidFill>
                  <a:schemeClr val="bg2">
                    <a:lumMod val="40000"/>
                    <a:lumOff val="60000"/>
                  </a:schemeClr>
                </a:solidFill>
                <a:latin typeface="Arial"/>
                <a:ea typeface="ＭＳ Ｐゴシック" pitchFamily="34" charset="-128"/>
                <a:cs typeface="Arial"/>
              </a:rPr>
              <a:t>Copyright </a:t>
            </a:r>
            <a:r>
              <a:rPr lang="en-US" sz="533" b="0" kern="300" spc="67" baseline="0" dirty="0">
                <a:solidFill>
                  <a:schemeClr val="bg2">
                    <a:lumMod val="40000"/>
                    <a:lumOff val="60000"/>
                  </a:schemeClr>
                </a:solidFill>
                <a:latin typeface="Arial"/>
                <a:ea typeface="ＭＳ Ｐゴシック" pitchFamily="34" charset="-128"/>
                <a:cs typeface="Arial"/>
              </a:rPr>
              <a:t>© </a:t>
            </a:r>
            <a:r>
              <a:rPr lang="en-US" sz="533" b="0" kern="300" spc="67" baseline="0" dirty="0" smtClean="0">
                <a:solidFill>
                  <a:schemeClr val="bg2">
                    <a:lumMod val="40000"/>
                    <a:lumOff val="60000"/>
                  </a:schemeClr>
                </a:solidFill>
                <a:latin typeface="Arial"/>
                <a:ea typeface="ＭＳ Ｐゴシック" pitchFamily="34" charset="-128"/>
                <a:cs typeface="Arial"/>
              </a:rPr>
              <a:t>2015, </a:t>
            </a:r>
            <a:r>
              <a:rPr lang="en-US" sz="533" b="0" kern="300" spc="67" baseline="0" dirty="0">
                <a:solidFill>
                  <a:schemeClr val="bg2">
                    <a:lumMod val="40000"/>
                    <a:lumOff val="60000"/>
                  </a:schemeClr>
                </a:solidFill>
                <a:latin typeface="Arial"/>
                <a:ea typeface="ＭＳ Ｐゴシック" pitchFamily="34" charset="-128"/>
                <a:cs typeface="Arial"/>
              </a:rPr>
              <a:t>SAS Institute Inc. All rights reserved.</a:t>
            </a:r>
          </a:p>
        </p:txBody>
      </p:sp>
      <p:cxnSp>
        <p:nvCxnSpPr>
          <p:cNvPr id="5" name="Straight Connector 4"/>
          <p:cNvCxnSpPr/>
          <p:nvPr/>
        </p:nvCxnSpPr>
        <p:spPr bwMode="auto">
          <a:xfrm>
            <a:off x="10227733" y="1900979"/>
            <a:ext cx="0" cy="1524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5118" y="2406313"/>
            <a:ext cx="967289" cy="514848"/>
          </a:xfrm>
          <a:prstGeom prst="rect">
            <a:avLst/>
          </a:prstGeom>
        </p:spPr>
      </p:pic>
    </p:spTree>
    <p:extLst>
      <p:ext uri="{BB962C8B-B14F-4D97-AF65-F5344CB8AC3E}">
        <p14:creationId xmlns:p14="http://schemas.microsoft.com/office/powerpoint/2010/main" val="35191964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3513675" y="367626"/>
            <a:ext cx="8081695" cy="420564"/>
          </a:xfrm>
        </p:spPr>
        <p:txBody>
          <a:bodyPr wrap="square" anchor="ctr">
            <a:spAutoFit/>
          </a:bodyPr>
          <a:lstStyle>
            <a:lvl1pPr marL="0" indent="0" algn="l">
              <a:lnSpc>
                <a:spcPct val="100000"/>
              </a:lnSpc>
              <a:buFont typeface="Arial" pitchFamily="34" charset="0"/>
              <a:buNone/>
              <a:defRPr sz="2133"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43104517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863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06555" cy="6858000"/>
          </a:xfrm>
          <a:prstGeom prst="rect">
            <a:avLst/>
          </a:prstGeom>
        </p:spPr>
      </p:pic>
      <p:sp>
        <p:nvSpPr>
          <p:cNvPr id="2" name="Title 1"/>
          <p:cNvSpPr>
            <a:spLocks noGrp="1"/>
          </p:cNvSpPr>
          <p:nvPr>
            <p:ph type="title" hasCustomPrompt="1"/>
          </p:nvPr>
        </p:nvSpPr>
        <p:spPr>
          <a:xfrm>
            <a:off x="203200" y="203511"/>
            <a:ext cx="3107275" cy="74879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3649135" y="367626"/>
            <a:ext cx="7937499" cy="420564"/>
          </a:xfrm>
        </p:spPr>
        <p:txBody>
          <a:bodyPr wrap="square" anchor="ctr">
            <a:spAutoFit/>
          </a:bodyPr>
          <a:lstStyle>
            <a:lvl1pPr marL="0" indent="0" algn="l">
              <a:lnSpc>
                <a:spcPct val="100000"/>
              </a:lnSpc>
              <a:buFont typeface="Arial" pitchFamily="34" charset="0"/>
              <a:buNone/>
              <a:defRPr sz="2133" b="1" cap="all" baseline="0">
                <a:solidFill>
                  <a:schemeClr val="tx2">
                    <a:lumMod val="50000"/>
                  </a:schemeClr>
                </a:solidFill>
                <a:effectLst/>
              </a:defRPr>
            </a:lvl1pPr>
            <a:lvl2pPr marL="0" indent="0" algn="r">
              <a:buFontTx/>
              <a:buNone/>
              <a:defRPr sz="1867" b="1">
                <a:solidFill>
                  <a:schemeClr val="bg1"/>
                </a:solidFill>
              </a:defRPr>
            </a:lvl2pPr>
            <a:lvl3pPr marL="243834" indent="0" algn="r">
              <a:buFontTx/>
              <a:buNone/>
              <a:defRPr sz="1867" b="1">
                <a:solidFill>
                  <a:schemeClr val="bg1"/>
                </a:solidFill>
              </a:defRPr>
            </a:lvl3pPr>
            <a:lvl4pPr marL="487668" indent="0" algn="r">
              <a:buFontTx/>
              <a:buNone/>
              <a:defRPr sz="1867" b="1">
                <a:solidFill>
                  <a:schemeClr val="bg1"/>
                </a:solidFill>
              </a:defRPr>
            </a:lvl4pPr>
            <a:lvl5pPr marL="731502" indent="0" algn="r">
              <a:buFontTx/>
              <a:buNone/>
              <a:defRPr sz="1867"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3649133" y="2505671"/>
            <a:ext cx="7924800" cy="1846660"/>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203200" y="2924247"/>
            <a:ext cx="3100155" cy="1009507"/>
          </a:xfrm>
        </p:spPr>
        <p:txBody>
          <a:bodyPr wrap="square" anchor="ctr">
            <a:spAutoFit/>
          </a:bodyPr>
          <a:lstStyle>
            <a:lvl1pPr marL="0" indent="0" algn="r">
              <a:buFont typeface="Arial" pitchFamily="34" charset="0"/>
              <a:buNone/>
              <a:defRPr sz="24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chemeClr val="accent1"/>
                </a:solidFill>
                <a:latin typeface="Arial"/>
                <a:ea typeface="ＭＳ Ｐゴシック" pitchFamily="34" charset="-128"/>
                <a:cs typeface="Arial"/>
              </a:rPr>
              <a:t>Copyright </a:t>
            </a:r>
            <a:r>
              <a:rPr lang="en-US" sz="533" b="0" kern="300" spc="67" dirty="0">
                <a:solidFill>
                  <a:schemeClr val="accent1"/>
                </a:solidFill>
                <a:latin typeface="Arial"/>
                <a:ea typeface="ＭＳ Ｐゴシック" pitchFamily="34" charset="-128"/>
                <a:cs typeface="Arial"/>
              </a:rPr>
              <a:t>© </a:t>
            </a:r>
            <a:r>
              <a:rPr lang="en-US" sz="533" b="0" kern="300" spc="67" dirty="0" smtClean="0">
                <a:solidFill>
                  <a:schemeClr val="accent1"/>
                </a:solidFill>
                <a:latin typeface="Arial"/>
                <a:ea typeface="ＭＳ Ｐゴシック" pitchFamily="34" charset="-128"/>
                <a:cs typeface="Arial"/>
              </a:rPr>
              <a:t>2015, </a:t>
            </a:r>
            <a:r>
              <a:rPr lang="en-US" sz="533" b="0" kern="300" spc="67" dirty="0">
                <a:solidFill>
                  <a:schemeClr val="accent1"/>
                </a:solidFill>
                <a:latin typeface="Arial"/>
                <a:ea typeface="ＭＳ Ｐゴシック" pitchFamily="34" charset="-128"/>
                <a:cs typeface="Arial"/>
              </a:rPr>
              <a:t>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255" y="6227611"/>
            <a:ext cx="1357811" cy="315899"/>
          </a:xfrm>
          <a:prstGeom prst="rect">
            <a:avLst/>
          </a:prstGeom>
        </p:spPr>
      </p:pic>
    </p:spTree>
    <p:extLst>
      <p:ext uri="{BB962C8B-B14F-4D97-AF65-F5344CB8AC3E}">
        <p14:creationId xmlns:p14="http://schemas.microsoft.com/office/powerpoint/2010/main" val="20562325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0"/>
            <a:ext cx="3505200" cy="6858000"/>
          </a:xfrm>
          <a:prstGeom prst="rect">
            <a:avLst/>
          </a:prstGeom>
        </p:spPr>
      </p:pic>
      <p:sp>
        <p:nvSpPr>
          <p:cNvPr id="2" name="Title 1"/>
          <p:cNvSpPr>
            <a:spLocks noGrp="1"/>
          </p:cNvSpPr>
          <p:nvPr>
            <p:ph type="title" hasCustomPrompt="1"/>
          </p:nvPr>
        </p:nvSpPr>
        <p:spPr>
          <a:xfrm>
            <a:off x="159757" y="203511"/>
            <a:ext cx="3353917" cy="74879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3513675" y="388081"/>
            <a:ext cx="5173125" cy="379656"/>
          </a:xfrm>
        </p:spPr>
        <p:txBody>
          <a:bodyPr wrap="square" anchor="ctr">
            <a:spAutoFit/>
          </a:bodyPr>
          <a:lstStyle>
            <a:lvl1pPr marL="0" indent="0" algn="l">
              <a:lnSpc>
                <a:spcPct val="100000"/>
              </a:lnSpc>
              <a:buFont typeface="Arial" pitchFamily="34" charset="0"/>
              <a:buNone/>
              <a:defRPr sz="1867"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621873" y="2505671"/>
            <a:ext cx="7437939" cy="1846660"/>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8803217" y="388081"/>
            <a:ext cx="3264620" cy="379656"/>
          </a:xfrm>
        </p:spPr>
        <p:txBody>
          <a:bodyPr anchor="ctr"/>
          <a:lstStyle>
            <a:lvl1pPr marL="0" indent="0" algn="l">
              <a:lnSpc>
                <a:spcPct val="100000"/>
              </a:lnSpc>
              <a:buFont typeface="Arial" pitchFamily="34" charset="0"/>
              <a:buNone/>
              <a:defRPr sz="1867" b="1" cap="all" baseline="0">
                <a:solidFill>
                  <a:schemeClr val="bg1"/>
                </a:solidFill>
                <a:effectLst>
                  <a:outerShdw blurRad="38100" dist="38100" dir="2700000" algn="tl">
                    <a:srgbClr val="000000">
                      <a:alpha val="43137"/>
                    </a:srgbClr>
                  </a:outerShdw>
                </a:effectLst>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8803837" y="2924247"/>
            <a:ext cx="3264000" cy="1009507"/>
          </a:xfrm>
        </p:spPr>
        <p:txBody>
          <a:bodyPr wrap="square" anchor="ctr">
            <a:spAutoFit/>
          </a:bodyPr>
          <a:lstStyle>
            <a:lvl1pPr marL="0" indent="0">
              <a:buFont typeface="Arial" pitchFamily="34" charset="0"/>
              <a:buNone/>
              <a:defRPr sz="2400" b="1" cap="none" baseline="0">
                <a:solidFill>
                  <a:schemeClr val="bg1"/>
                </a:solidFill>
              </a:defRPr>
            </a:lvl1pPr>
            <a:lvl2pPr marL="0" indent="0">
              <a:buFontTx/>
              <a:buNone/>
              <a:defRPr/>
            </a:lvl2pPr>
            <a:lvl3pPr marL="243834" indent="0">
              <a:buFontTx/>
              <a:buNone/>
              <a:defRPr/>
            </a:lvl3pPr>
            <a:lvl4pPr marL="487668" indent="0">
              <a:buFontTx/>
              <a:buNone/>
              <a:defRPr/>
            </a:lvl4pPr>
            <a:lvl5pPr marL="731502" indent="0">
              <a:buFontTx/>
              <a:buNone/>
              <a:defRPr/>
            </a:lvl5pPr>
          </a:lstStyle>
          <a:p>
            <a:pPr lvl="0"/>
            <a:r>
              <a:rPr lang="en-US" dirty="0" smtClean="0"/>
              <a:t>Click to edit caption text</a:t>
            </a:r>
            <a:endParaRPr lang="en-US" dirty="0"/>
          </a:p>
        </p:txBody>
      </p:sp>
      <p:sp>
        <p:nvSpPr>
          <p:cNvPr id="14" name="TextBox 6"/>
          <p:cNvSpPr txBox="1"/>
          <p:nvPr/>
        </p:nvSpPr>
        <p:spPr>
          <a:xfrm>
            <a:off x="1" y="6668237"/>
            <a:ext cx="2575985" cy="174343"/>
          </a:xfrm>
          <a:prstGeom prst="rect">
            <a:avLst/>
          </a:prstGeom>
          <a:noFill/>
        </p:spPr>
        <p:txBody>
          <a:bodyPr wrap="square" anchor="ctr">
            <a:spAutoFit/>
          </a:bodyPr>
          <a:lstStyle/>
          <a:p>
            <a:pPr algn="l" defTabSz="365751" eaLnBrk="0" hangingPunct="0">
              <a:defRPr/>
            </a:pPr>
            <a:r>
              <a:rPr lang="en-US" sz="533" b="0" kern="300" spc="67" baseline="0" dirty="0" smtClean="0">
                <a:solidFill>
                  <a:schemeClr val="bg2">
                    <a:lumMod val="40000"/>
                    <a:lumOff val="60000"/>
                  </a:schemeClr>
                </a:solidFill>
                <a:latin typeface="Arial"/>
                <a:ea typeface="ＭＳ Ｐゴシック" pitchFamily="34" charset="-128"/>
                <a:cs typeface="Arial"/>
              </a:rPr>
              <a:t>Copyright </a:t>
            </a:r>
            <a:r>
              <a:rPr lang="en-US" sz="533" b="0" kern="300" spc="67" baseline="0" dirty="0">
                <a:solidFill>
                  <a:schemeClr val="bg2">
                    <a:lumMod val="40000"/>
                    <a:lumOff val="60000"/>
                  </a:schemeClr>
                </a:solidFill>
                <a:latin typeface="Arial"/>
                <a:ea typeface="ＭＳ Ｐゴシック" pitchFamily="34" charset="-128"/>
                <a:cs typeface="Arial"/>
              </a:rPr>
              <a:t>© </a:t>
            </a:r>
            <a:r>
              <a:rPr lang="en-US" sz="533" b="0" kern="300" spc="67" baseline="0" dirty="0" smtClean="0">
                <a:solidFill>
                  <a:schemeClr val="bg2">
                    <a:lumMod val="40000"/>
                    <a:lumOff val="60000"/>
                  </a:schemeClr>
                </a:solidFill>
                <a:latin typeface="Arial"/>
                <a:ea typeface="ＭＳ Ｐゴシック" pitchFamily="34" charset="-128"/>
                <a:cs typeface="Arial"/>
              </a:rPr>
              <a:t>2015, </a:t>
            </a:r>
            <a:r>
              <a:rPr lang="en-US" sz="533" b="0" kern="300" spc="67"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732" y="6228353"/>
            <a:ext cx="1357811" cy="314415"/>
          </a:xfrm>
          <a:prstGeom prst="rect">
            <a:avLst/>
          </a:prstGeom>
        </p:spPr>
      </p:pic>
      <p:cxnSp>
        <p:nvCxnSpPr>
          <p:cNvPr id="17" name="Straight Connector 8"/>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14987799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9900"/>
            <a:ext cx="12192000" cy="3906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3513667" y="367626"/>
            <a:ext cx="8068733" cy="420564"/>
          </a:xfrm>
        </p:spPr>
        <p:txBody>
          <a:bodyPr anchor="ctr"/>
          <a:lstStyle>
            <a:lvl1pPr marL="0" indent="0" algn="l">
              <a:lnSpc>
                <a:spcPct val="100000"/>
              </a:lnSpc>
              <a:buNone/>
              <a:defRPr sz="2133"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624418" y="2505671"/>
            <a:ext cx="5346700" cy="1846660"/>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6218768" y="2505671"/>
            <a:ext cx="5363633" cy="1846660"/>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1" y="6668237"/>
            <a:ext cx="2575985" cy="174343"/>
          </a:xfrm>
          <a:prstGeom prst="rect">
            <a:avLst/>
          </a:prstGeom>
          <a:noFill/>
        </p:spPr>
        <p:txBody>
          <a:bodyPr wrap="square" anchor="ctr">
            <a:spAutoFit/>
          </a:bodyPr>
          <a:lstStyle/>
          <a:p>
            <a:pPr algn="l" defTabSz="365751" eaLnBrk="0" hangingPunct="0">
              <a:defRPr/>
            </a:pPr>
            <a:r>
              <a:rPr lang="en-US" sz="533" b="0" kern="300" spc="67" baseline="0" dirty="0" smtClean="0">
                <a:solidFill>
                  <a:schemeClr val="bg2">
                    <a:lumMod val="40000"/>
                    <a:lumOff val="60000"/>
                  </a:schemeClr>
                </a:solidFill>
                <a:latin typeface="Arial"/>
                <a:ea typeface="ＭＳ Ｐゴシック" pitchFamily="34" charset="-128"/>
                <a:cs typeface="Arial"/>
              </a:rPr>
              <a:t>Copyright </a:t>
            </a:r>
            <a:r>
              <a:rPr lang="en-US" sz="533" b="0" kern="300" spc="67" baseline="0" dirty="0">
                <a:solidFill>
                  <a:schemeClr val="bg2">
                    <a:lumMod val="40000"/>
                    <a:lumOff val="60000"/>
                  </a:schemeClr>
                </a:solidFill>
                <a:latin typeface="Arial"/>
                <a:ea typeface="ＭＳ Ｐゴシック" pitchFamily="34" charset="-128"/>
                <a:cs typeface="Arial"/>
              </a:rPr>
              <a:t>© </a:t>
            </a:r>
            <a:r>
              <a:rPr lang="en-US" sz="533" b="0" kern="300" spc="67" baseline="0" dirty="0" smtClean="0">
                <a:solidFill>
                  <a:schemeClr val="bg2">
                    <a:lumMod val="40000"/>
                    <a:lumOff val="60000"/>
                  </a:schemeClr>
                </a:solidFill>
                <a:latin typeface="Arial"/>
                <a:ea typeface="ＭＳ Ｐゴシック" pitchFamily="34" charset="-128"/>
                <a:cs typeface="Arial"/>
              </a:rPr>
              <a:t>2015, </a:t>
            </a:r>
            <a:r>
              <a:rPr lang="en-US" sz="533" b="0" kern="300" spc="67"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255" y="6227611"/>
            <a:ext cx="1357811" cy="315899"/>
          </a:xfrm>
          <a:prstGeom prst="rect">
            <a:avLst/>
          </a:prstGeom>
        </p:spPr>
      </p:pic>
      <p:cxnSp>
        <p:nvCxnSpPr>
          <p:cNvPr id="6" name="Straight Connector 7"/>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52314638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59757" y="203511"/>
            <a:ext cx="3353917" cy="74879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3513675" y="367626"/>
            <a:ext cx="8062869" cy="420564"/>
          </a:xfrm>
        </p:spPr>
        <p:txBody>
          <a:bodyPr wrap="square" anchor="ctr">
            <a:spAutoFit/>
          </a:bodyPr>
          <a:lstStyle>
            <a:lvl1pPr marL="0" indent="0">
              <a:lnSpc>
                <a:spcPct val="100000"/>
              </a:lnSpc>
              <a:buFont typeface="Arial" pitchFamily="34" charset="0"/>
              <a:buNone/>
              <a:defRPr sz="2133" b="1" cap="all" baseline="0">
                <a:solidFill>
                  <a:schemeClr val="tx2">
                    <a:lumMod val="50000"/>
                  </a:schemeClr>
                </a:solidFill>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subtitle</a:t>
            </a:r>
          </a:p>
        </p:txBody>
      </p:sp>
      <p:sp>
        <p:nvSpPr>
          <p:cNvPr id="6" name="Content Placeholder 3"/>
          <p:cNvSpPr>
            <a:spLocks noGrp="1"/>
          </p:cNvSpPr>
          <p:nvPr>
            <p:ph sz="quarter" idx="4" hasCustomPrompt="1"/>
          </p:nvPr>
        </p:nvSpPr>
        <p:spPr>
          <a:xfrm>
            <a:off x="609602" y="2505671"/>
            <a:ext cx="5177367" cy="1846660"/>
          </a:xfrm>
        </p:spPr>
        <p:txBody>
          <a:bodyPr wrap="square" anchor="ctr">
            <a:spAutoFit/>
          </a:bodyPr>
          <a:lstStyle>
            <a:lvl1pPr>
              <a:defRPr sz="2400" baseline="0"/>
            </a:lvl1pPr>
            <a:lvl2pPr>
              <a:defRPr sz="2133" baseline="0"/>
            </a:lvl2pPr>
            <a:lvl3pPr>
              <a:defRPr sz="1867"/>
            </a:lvl3pPr>
            <a:lvl4pPr>
              <a:defRPr sz="1600"/>
            </a:lvl4pPr>
            <a:lvl5pPr>
              <a:defRPr sz="1333" baseline="0"/>
            </a:lvl5pPr>
            <a:lvl6pPr>
              <a:defRPr sz="2133"/>
            </a:lvl6pPr>
            <a:lvl7pPr>
              <a:defRPr sz="2133"/>
            </a:lvl7pPr>
            <a:lvl8pPr>
              <a:defRPr sz="2133"/>
            </a:lvl8pPr>
            <a:lvl9pPr>
              <a:defRPr sz="2133"/>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6402917" y="2505671"/>
            <a:ext cx="5173628" cy="1846660"/>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chemeClr val="bg2">
                    <a:lumMod val="40000"/>
                    <a:lumOff val="60000"/>
                  </a:schemeClr>
                </a:solidFill>
                <a:latin typeface="Arial"/>
                <a:ea typeface="ＭＳ Ｐゴシック" pitchFamily="34" charset="-128"/>
                <a:cs typeface="Arial"/>
              </a:rPr>
              <a:t>Copyright </a:t>
            </a:r>
            <a:r>
              <a:rPr lang="en-US" sz="533" b="0" kern="300" spc="67" dirty="0">
                <a:solidFill>
                  <a:schemeClr val="bg2">
                    <a:lumMod val="40000"/>
                    <a:lumOff val="60000"/>
                  </a:schemeClr>
                </a:solidFill>
                <a:latin typeface="Arial"/>
                <a:ea typeface="ＭＳ Ｐゴシック" pitchFamily="34" charset="-128"/>
                <a:cs typeface="Arial"/>
              </a:rPr>
              <a:t>© </a:t>
            </a:r>
            <a:r>
              <a:rPr lang="en-US" sz="533" b="0" kern="300" spc="67" dirty="0" smtClean="0">
                <a:solidFill>
                  <a:schemeClr val="bg2">
                    <a:lumMod val="40000"/>
                    <a:lumOff val="60000"/>
                  </a:schemeClr>
                </a:solidFill>
                <a:latin typeface="Arial"/>
                <a:ea typeface="ＭＳ Ｐゴシック" pitchFamily="34" charset="-128"/>
                <a:cs typeface="Arial"/>
              </a:rPr>
              <a:t>2015, </a:t>
            </a:r>
            <a:r>
              <a:rPr lang="en-US" sz="533" b="0" kern="300" spc="67"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7255" y="6227611"/>
            <a:ext cx="1357811" cy="315899"/>
          </a:xfrm>
          <a:prstGeom prst="rect">
            <a:avLst/>
          </a:prstGeom>
        </p:spPr>
      </p:pic>
      <p:cxnSp>
        <p:nvCxnSpPr>
          <p:cNvPr id="16" name="Straight Connector 7"/>
          <p:cNvCxnSpPr/>
          <p:nvPr/>
        </p:nvCxnSpPr>
        <p:spPr bwMode="auto">
          <a:xfrm>
            <a:off x="3513675"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28880359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4"/>
          <a:srcRect/>
          <a:stretch>
            <a:fillRect/>
          </a:stretch>
        </p:blipFill>
        <p:spPr bwMode="auto">
          <a:xfrm>
            <a:off x="0" y="6383885"/>
            <a:ext cx="12192000" cy="474116"/>
          </a:xfrm>
          <a:prstGeom prst="rect">
            <a:avLst/>
          </a:prstGeom>
          <a:noFill/>
          <a:ln w="9525">
            <a:noFill/>
            <a:miter lim="800000"/>
            <a:headEnd/>
            <a:tailEnd/>
          </a:ln>
        </p:spPr>
      </p:pic>
      <p:sp>
        <p:nvSpPr>
          <p:cNvPr id="5" name="Title Placeholder 1"/>
          <p:cNvSpPr>
            <a:spLocks noGrp="1"/>
          </p:cNvSpPr>
          <p:nvPr>
            <p:ph type="title"/>
          </p:nvPr>
        </p:nvSpPr>
        <p:spPr>
          <a:xfrm>
            <a:off x="159757" y="39396"/>
            <a:ext cx="3353917" cy="1077026"/>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505671"/>
            <a:ext cx="10972800" cy="1846660"/>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chemeClr val="accent2">
                    <a:lumMod val="60000"/>
                    <a:lumOff val="40000"/>
                  </a:schemeClr>
                </a:solidFill>
                <a:latin typeface="Arial"/>
                <a:ea typeface="ＭＳ Ｐゴシック" pitchFamily="34" charset="-128"/>
                <a:cs typeface="Arial"/>
              </a:rPr>
              <a:t>Copyright </a:t>
            </a:r>
            <a:r>
              <a:rPr lang="en-US" sz="533" b="0" kern="300" spc="67" dirty="0">
                <a:solidFill>
                  <a:schemeClr val="accent2">
                    <a:lumMod val="60000"/>
                    <a:lumOff val="40000"/>
                  </a:schemeClr>
                </a:solidFill>
                <a:latin typeface="Arial"/>
                <a:ea typeface="ＭＳ Ｐゴシック" pitchFamily="34" charset="-128"/>
                <a:cs typeface="Arial"/>
              </a:rPr>
              <a:t>© </a:t>
            </a:r>
            <a:r>
              <a:rPr lang="en-US" sz="533" b="0" kern="300" spc="67" dirty="0" smtClean="0">
                <a:solidFill>
                  <a:schemeClr val="accent2">
                    <a:lumMod val="60000"/>
                    <a:lumOff val="40000"/>
                  </a:schemeClr>
                </a:solidFill>
                <a:latin typeface="Arial"/>
                <a:ea typeface="ＭＳ Ｐゴシック" pitchFamily="34" charset="-128"/>
                <a:cs typeface="Arial"/>
              </a:rPr>
              <a:t>2015, </a:t>
            </a:r>
            <a:r>
              <a:rPr lang="en-US" sz="533" b="0" kern="300" spc="67" dirty="0">
                <a:solidFill>
                  <a:schemeClr val="accent2">
                    <a:lumMod val="60000"/>
                    <a:lumOff val="40000"/>
                  </a:schemeClr>
                </a:solidFill>
                <a:latin typeface="Arial"/>
                <a:ea typeface="ＭＳ Ｐゴシック" pitchFamily="34" charset="-128"/>
                <a:cs typeface="Arial"/>
              </a:rPr>
              <a:t>SAS Institute Inc. All rights reserved.</a:t>
            </a:r>
          </a:p>
        </p:txBody>
      </p:sp>
      <p:sp>
        <p:nvSpPr>
          <p:cNvPr id="2" name="Footer Placeholder 1"/>
          <p:cNvSpPr>
            <a:spLocks noGrp="1"/>
          </p:cNvSpPr>
          <p:nvPr>
            <p:ph type="ftr" sz="quarter" idx="3"/>
          </p:nvPr>
        </p:nvSpPr>
        <p:spPr>
          <a:xfrm>
            <a:off x="0" y="6017702"/>
            <a:ext cx="3860800" cy="366183"/>
          </a:xfrm>
          <a:prstGeom prst="rect">
            <a:avLst/>
          </a:prstGeom>
        </p:spPr>
        <p:txBody>
          <a:bodyPr vert="horz" lIns="91440" tIns="45720" rIns="91440" bIns="45720" rtlCol="0" anchor="b"/>
          <a:lstStyle>
            <a:lvl1pPr algn="l">
              <a:defRPr sz="1067">
                <a:solidFill>
                  <a:schemeClr val="bg2"/>
                </a:solidFill>
              </a:defRPr>
            </a:lvl1pPr>
          </a:lstStyle>
          <a:p>
            <a:endParaRPr lang="en-GB"/>
          </a:p>
        </p:txBody>
      </p:sp>
      <p:sp>
        <p:nvSpPr>
          <p:cNvPr id="4" name="Slide Number Placeholder 3"/>
          <p:cNvSpPr>
            <a:spLocks noGrp="1"/>
          </p:cNvSpPr>
          <p:nvPr>
            <p:ph type="sldNum" sz="quarter" idx="4"/>
          </p:nvPr>
        </p:nvSpPr>
        <p:spPr>
          <a:xfrm>
            <a:off x="9347200" y="6017702"/>
            <a:ext cx="2844800" cy="366183"/>
          </a:xfrm>
          <a:prstGeom prst="rect">
            <a:avLst/>
          </a:prstGeom>
        </p:spPr>
        <p:txBody>
          <a:bodyPr vert="horz" lIns="91440" tIns="45720" rIns="91440" bIns="45720" rtlCol="0" anchor="b"/>
          <a:lstStyle>
            <a:lvl1pPr algn="r">
              <a:defRPr sz="1600">
                <a:solidFill>
                  <a:schemeClr val="tx1"/>
                </a:solidFill>
              </a:defRPr>
            </a:lvl1pPr>
          </a:lstStyle>
          <a:p>
            <a:fld id="{3C802B23-9565-4AC8-8756-7C8E89663E55}" type="slidenum">
              <a:rPr lang="en-GB" smtClean="0"/>
              <a:t>‹#›</a:t>
            </a:fld>
            <a:endParaRPr lang="en-GB"/>
          </a:p>
        </p:txBody>
      </p:sp>
    </p:spTree>
    <p:extLst>
      <p:ext uri="{BB962C8B-B14F-4D97-AF65-F5344CB8AC3E}">
        <p14:creationId xmlns:p14="http://schemas.microsoft.com/office/powerpoint/2010/main" val="1637267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txStyles>
    <p:titleStyle>
      <a:lvl1pPr algn="r" defTabSz="243834" rtl="0" eaLnBrk="1" latinLnBrk="0" hangingPunct="1">
        <a:spcBef>
          <a:spcPct val="0"/>
        </a:spcBef>
        <a:buNone/>
        <a:defRPr sz="2133" kern="1200" cap="all" baseline="0">
          <a:solidFill>
            <a:schemeClr val="accent3"/>
          </a:solidFill>
          <a:latin typeface="+mj-lt"/>
          <a:ea typeface="+mj-ea"/>
          <a:cs typeface="+mj-cs"/>
        </a:defRPr>
      </a:lvl1pPr>
    </p:titleStyle>
    <p:bodyStyle>
      <a:lvl1pPr marL="243834" indent="-243834" algn="l" defTabSz="487668" rtl="0" eaLnBrk="1" latinLnBrk="0" hangingPunct="1">
        <a:lnSpc>
          <a:spcPct val="120000"/>
        </a:lnSpc>
        <a:spcBef>
          <a:spcPts val="0"/>
        </a:spcBef>
        <a:buClr>
          <a:schemeClr val="accent2"/>
        </a:buClr>
        <a:buSzPct val="80000"/>
        <a:buFont typeface="Arial" pitchFamily="34" charset="0"/>
        <a:buChar char="•"/>
        <a:defRPr sz="2400" b="0" kern="1200" cap="none" baseline="0">
          <a:solidFill>
            <a:schemeClr val="tx2">
              <a:lumMod val="50000"/>
            </a:schemeClr>
          </a:solidFill>
          <a:latin typeface="+mn-lt"/>
          <a:ea typeface="+mn-ea"/>
          <a:cs typeface="+mn-cs"/>
        </a:defRPr>
      </a:lvl1pPr>
      <a:lvl2pPr marL="487668" indent="-243834" algn="l" defTabSz="487668" rtl="0" eaLnBrk="1" latinLnBrk="0" hangingPunct="1">
        <a:lnSpc>
          <a:spcPct val="120000"/>
        </a:lnSpc>
        <a:spcBef>
          <a:spcPts val="0"/>
        </a:spcBef>
        <a:buClr>
          <a:schemeClr val="accent2"/>
        </a:buClr>
        <a:buSzPct val="80000"/>
        <a:buFont typeface="Arial" pitchFamily="34" charset="0"/>
        <a:buChar char="•"/>
        <a:tabLst/>
        <a:defRPr sz="2133" kern="1200" baseline="0">
          <a:solidFill>
            <a:schemeClr val="tx2">
              <a:lumMod val="50000"/>
            </a:schemeClr>
          </a:solidFill>
          <a:latin typeface="+mn-lt"/>
          <a:ea typeface="+mn-ea"/>
          <a:cs typeface="+mn-cs"/>
        </a:defRPr>
      </a:lvl2pPr>
      <a:lvl3pPr marL="731502" indent="-243834" algn="l" defTabSz="487668" rtl="0" eaLnBrk="1" latinLnBrk="0" hangingPunct="1">
        <a:lnSpc>
          <a:spcPct val="120000"/>
        </a:lnSpc>
        <a:spcBef>
          <a:spcPts val="0"/>
        </a:spcBef>
        <a:buClr>
          <a:schemeClr val="accent2"/>
        </a:buClr>
        <a:buSzPct val="80000"/>
        <a:buFont typeface="Arial" pitchFamily="34" charset="0"/>
        <a:buChar char="•"/>
        <a:defRPr sz="1867" kern="1200" baseline="0">
          <a:solidFill>
            <a:schemeClr val="tx2">
              <a:lumMod val="50000"/>
            </a:schemeClr>
          </a:solidFill>
          <a:latin typeface="+mn-lt"/>
          <a:ea typeface="+mn-ea"/>
          <a:cs typeface="+mn-cs"/>
        </a:defRPr>
      </a:lvl3pPr>
      <a:lvl4pPr marL="975336" indent="-243834" algn="l" defTabSz="487668" rtl="0" eaLnBrk="1" latinLnBrk="0" hangingPunct="1">
        <a:lnSpc>
          <a:spcPct val="120000"/>
        </a:lnSpc>
        <a:spcBef>
          <a:spcPts val="0"/>
        </a:spcBef>
        <a:buClr>
          <a:schemeClr val="accent2"/>
        </a:buClr>
        <a:buSzPct val="80000"/>
        <a:buFont typeface="Arial" pitchFamily="34" charset="0"/>
        <a:buChar char="•"/>
        <a:defRPr sz="1600" kern="1200" baseline="0">
          <a:solidFill>
            <a:schemeClr val="tx2">
              <a:lumMod val="50000"/>
            </a:schemeClr>
          </a:solidFill>
          <a:latin typeface="+mn-lt"/>
          <a:ea typeface="+mn-ea"/>
          <a:cs typeface="+mn-cs"/>
        </a:defRPr>
      </a:lvl4pPr>
      <a:lvl5pPr marL="1203930" indent="-228594" algn="l" defTabSz="487668" rtl="0" eaLnBrk="1" latinLnBrk="0" hangingPunct="1">
        <a:lnSpc>
          <a:spcPct val="120000"/>
        </a:lnSpc>
        <a:spcBef>
          <a:spcPts val="0"/>
        </a:spcBef>
        <a:buClr>
          <a:schemeClr val="accent2"/>
        </a:buClr>
        <a:buSzPct val="80000"/>
        <a:buFont typeface="Arial" pitchFamily="34" charset="0"/>
        <a:buChar char="•"/>
        <a:defRPr sz="1333" kern="1200" baseline="0">
          <a:solidFill>
            <a:schemeClr val="tx2">
              <a:lumMod val="50000"/>
            </a:schemeClr>
          </a:solidFill>
          <a:latin typeface="+mn-lt"/>
          <a:ea typeface="+mn-ea"/>
          <a:cs typeface="+mn-cs"/>
        </a:defRPr>
      </a:lvl5pPr>
      <a:lvl6pPr marL="1463003" indent="-243834" algn="l" defTabSz="487667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6pPr>
      <a:lvl7pPr marL="1706837" indent="-243834" algn="l" defTabSz="487667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7pPr>
      <a:lvl8pPr marL="1950671" indent="-243834" algn="l" defTabSz="1219170"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8pPr>
      <a:lvl9pPr marL="2194505" indent="-243834" algn="l" defTabSz="48766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81405"/>
            <a:ext cx="12192000" cy="476596"/>
          </a:xfrm>
          <a:prstGeom prst="rect">
            <a:avLst/>
          </a:prstGeom>
        </p:spPr>
      </p:pic>
      <p:sp>
        <p:nvSpPr>
          <p:cNvPr id="5" name="Title Placeholder 1"/>
          <p:cNvSpPr>
            <a:spLocks noGrp="1"/>
          </p:cNvSpPr>
          <p:nvPr>
            <p:ph type="title"/>
          </p:nvPr>
        </p:nvSpPr>
        <p:spPr>
          <a:xfrm>
            <a:off x="159757" y="39396"/>
            <a:ext cx="3353917" cy="1077026"/>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505671"/>
            <a:ext cx="10972800" cy="1846660"/>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3"/>
          <p:cNvSpPr txBox="1"/>
          <p:nvPr/>
        </p:nvSpPr>
        <p:spPr>
          <a:xfrm>
            <a:off x="1" y="6668237"/>
            <a:ext cx="2575985" cy="174343"/>
          </a:xfrm>
          <a:prstGeom prst="rect">
            <a:avLst/>
          </a:prstGeom>
          <a:noFill/>
        </p:spPr>
        <p:txBody>
          <a:bodyPr wrap="square" anchor="ctr">
            <a:spAutoFit/>
          </a:bodyPr>
          <a:lstStyle/>
          <a:p>
            <a:pPr algn="l" eaLnBrk="0" hangingPunct="0">
              <a:defRPr/>
            </a:pPr>
            <a:r>
              <a:rPr lang="en-US" sz="533" b="0" kern="300" spc="67" dirty="0" smtClean="0">
                <a:solidFill>
                  <a:srgbClr val="C00000"/>
                </a:solidFill>
                <a:latin typeface="Arial"/>
                <a:ea typeface="ＭＳ Ｐゴシック" pitchFamily="34" charset="-128"/>
                <a:cs typeface="Arial"/>
              </a:rPr>
              <a:t>Copyright </a:t>
            </a:r>
            <a:r>
              <a:rPr lang="en-US" sz="533" b="0" kern="300" spc="67" dirty="0">
                <a:solidFill>
                  <a:srgbClr val="C00000"/>
                </a:solidFill>
                <a:latin typeface="Arial"/>
                <a:ea typeface="ＭＳ Ｐゴシック" pitchFamily="34" charset="-128"/>
                <a:cs typeface="Arial"/>
              </a:rPr>
              <a:t>© </a:t>
            </a:r>
            <a:r>
              <a:rPr lang="en-US" sz="533" b="0" kern="300" spc="67" dirty="0" smtClean="0">
                <a:solidFill>
                  <a:srgbClr val="C00000"/>
                </a:solidFill>
                <a:latin typeface="Arial"/>
                <a:ea typeface="ＭＳ Ｐゴシック" pitchFamily="34" charset="-128"/>
                <a:cs typeface="Arial"/>
              </a:rPr>
              <a:t>2015, </a:t>
            </a:r>
            <a:r>
              <a:rPr lang="en-US" sz="533" b="0" kern="300" spc="67" dirty="0">
                <a:solidFill>
                  <a:srgbClr val="C00000"/>
                </a:solidFill>
                <a:latin typeface="Arial"/>
                <a:ea typeface="ＭＳ Ｐゴシック" pitchFamily="34" charset="-128"/>
                <a:cs typeface="Arial"/>
              </a:rPr>
              <a:t>SAS Institute Inc. All rights reserved.</a:t>
            </a:r>
          </a:p>
        </p:txBody>
      </p:sp>
      <p:sp>
        <p:nvSpPr>
          <p:cNvPr id="7" name="TextBox 4"/>
          <p:cNvSpPr txBox="1"/>
          <p:nvPr/>
        </p:nvSpPr>
        <p:spPr>
          <a:xfrm>
            <a:off x="3759201" y="6471149"/>
            <a:ext cx="4673600" cy="297454"/>
          </a:xfrm>
          <a:prstGeom prst="rect">
            <a:avLst/>
          </a:prstGeom>
          <a:noFill/>
        </p:spPr>
        <p:txBody>
          <a:bodyPr wrap="square" rtlCol="0" anchor="ctr">
            <a:spAutoFit/>
          </a:bodyPr>
          <a:lstStyle/>
          <a:p>
            <a:pPr algn="ctr" defTabSz="365751"/>
            <a:r>
              <a:rPr lang="en-US" sz="1333" b="0" spc="0" baseline="0" dirty="0" smtClean="0">
                <a:solidFill>
                  <a:schemeClr val="bg1"/>
                </a:solidFill>
                <a:latin typeface="+mn-lt"/>
                <a:cs typeface="Arial" pitchFamily="34" charset="0"/>
              </a:rPr>
              <a:t>CONFIDENTIAL  •  DO NOT DISCLOSE</a:t>
            </a:r>
            <a:endParaRPr lang="en-US" sz="1333" b="0" spc="0" baseline="0" dirty="0">
              <a:solidFill>
                <a:schemeClr val="bg1"/>
              </a:solidFill>
              <a:latin typeface="+mn-lt"/>
              <a:cs typeface="Arial" pitchFamily="34" charset="0"/>
            </a:endParaRPr>
          </a:p>
        </p:txBody>
      </p:sp>
      <p:sp>
        <p:nvSpPr>
          <p:cNvPr id="2" name="Footer Placeholder 1"/>
          <p:cNvSpPr>
            <a:spLocks noGrp="1"/>
          </p:cNvSpPr>
          <p:nvPr>
            <p:ph type="ftr" sz="quarter" idx="3"/>
          </p:nvPr>
        </p:nvSpPr>
        <p:spPr>
          <a:xfrm>
            <a:off x="0" y="6015222"/>
            <a:ext cx="3860800" cy="366183"/>
          </a:xfrm>
          <a:prstGeom prst="rect">
            <a:avLst/>
          </a:prstGeom>
        </p:spPr>
        <p:txBody>
          <a:bodyPr vert="horz" lIns="91440" tIns="45720" rIns="91440" bIns="45720" rtlCol="0" anchor="b"/>
          <a:lstStyle>
            <a:lvl1pPr algn="l">
              <a:defRPr sz="1067">
                <a:solidFill>
                  <a:schemeClr val="bg2"/>
                </a:solidFill>
              </a:defRPr>
            </a:lvl1pPr>
          </a:lstStyle>
          <a:p>
            <a:endParaRPr lang="en-US" dirty="0"/>
          </a:p>
        </p:txBody>
      </p:sp>
      <p:sp>
        <p:nvSpPr>
          <p:cNvPr id="4" name="Slide Number Placeholder 3"/>
          <p:cNvSpPr>
            <a:spLocks noGrp="1"/>
          </p:cNvSpPr>
          <p:nvPr>
            <p:ph type="sldNum" sz="quarter" idx="4"/>
          </p:nvPr>
        </p:nvSpPr>
        <p:spPr>
          <a:xfrm>
            <a:off x="9347200" y="6015222"/>
            <a:ext cx="2844800" cy="366183"/>
          </a:xfrm>
          <a:prstGeom prst="rect">
            <a:avLst/>
          </a:prstGeom>
        </p:spPr>
        <p:txBody>
          <a:bodyPr vert="horz" lIns="91440" tIns="45720" rIns="91440" bIns="45720" rtlCol="0" anchor="b"/>
          <a:lstStyle>
            <a:lvl1pPr algn="r">
              <a:defRPr sz="1600">
                <a:solidFill>
                  <a:schemeClr val="tx1"/>
                </a:solidFill>
              </a:defRPr>
            </a:lvl1pPr>
          </a:lstStyle>
          <a:p>
            <a:fld id="{972517E6-58C8-49B3-A038-306AA97CE4BF}" type="slidenum">
              <a:rPr lang="en-US" smtClean="0"/>
              <a:pPr/>
              <a:t>‹#›</a:t>
            </a:fld>
            <a:endParaRPr lang="en-US" dirty="0"/>
          </a:p>
        </p:txBody>
      </p:sp>
    </p:spTree>
    <p:extLst>
      <p:ext uri="{BB962C8B-B14F-4D97-AF65-F5344CB8AC3E}">
        <p14:creationId xmlns:p14="http://schemas.microsoft.com/office/powerpoint/2010/main" val="33535353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ransition>
    <p:fade/>
  </p:transition>
  <p:timing>
    <p:tnLst>
      <p:par>
        <p:cTn id="1" dur="indefinite" restart="never" nodeType="tmRoot"/>
      </p:par>
    </p:tnLst>
  </p:timing>
  <p:txStyles>
    <p:titleStyle>
      <a:lvl1pPr algn="r" defTabSz="243834" rtl="0" eaLnBrk="1" latinLnBrk="0" hangingPunct="1">
        <a:spcBef>
          <a:spcPct val="0"/>
        </a:spcBef>
        <a:buNone/>
        <a:defRPr sz="2133" kern="1200" cap="all" baseline="0">
          <a:solidFill>
            <a:schemeClr val="accent3"/>
          </a:solidFill>
          <a:latin typeface="+mj-lt"/>
          <a:ea typeface="+mj-ea"/>
          <a:cs typeface="+mj-cs"/>
        </a:defRPr>
      </a:lvl1pPr>
    </p:titleStyle>
    <p:bodyStyle>
      <a:lvl1pPr marL="243834" indent="-243834" algn="l" defTabSz="487668" rtl="0" eaLnBrk="1" latinLnBrk="0" hangingPunct="1">
        <a:lnSpc>
          <a:spcPct val="120000"/>
        </a:lnSpc>
        <a:spcBef>
          <a:spcPts val="0"/>
        </a:spcBef>
        <a:buClr>
          <a:schemeClr val="accent2"/>
        </a:buClr>
        <a:buSzPct val="80000"/>
        <a:buFont typeface="Arial" pitchFamily="34" charset="0"/>
        <a:buChar char="•"/>
        <a:defRPr sz="2400" b="0" kern="1200" cap="none" baseline="0">
          <a:solidFill>
            <a:schemeClr val="tx2">
              <a:lumMod val="50000"/>
            </a:schemeClr>
          </a:solidFill>
          <a:latin typeface="+mn-lt"/>
          <a:ea typeface="+mn-ea"/>
          <a:cs typeface="+mn-cs"/>
        </a:defRPr>
      </a:lvl1pPr>
      <a:lvl2pPr marL="487668" indent="-243834" algn="l" defTabSz="487668" rtl="0" eaLnBrk="1" latinLnBrk="0" hangingPunct="1">
        <a:lnSpc>
          <a:spcPct val="120000"/>
        </a:lnSpc>
        <a:spcBef>
          <a:spcPts val="0"/>
        </a:spcBef>
        <a:buClr>
          <a:schemeClr val="accent2"/>
        </a:buClr>
        <a:buSzPct val="80000"/>
        <a:buFont typeface="Arial" pitchFamily="34" charset="0"/>
        <a:buChar char="•"/>
        <a:tabLst/>
        <a:defRPr sz="2133" kern="1200" baseline="0">
          <a:solidFill>
            <a:schemeClr val="tx2">
              <a:lumMod val="50000"/>
            </a:schemeClr>
          </a:solidFill>
          <a:latin typeface="+mn-lt"/>
          <a:ea typeface="+mn-ea"/>
          <a:cs typeface="+mn-cs"/>
        </a:defRPr>
      </a:lvl2pPr>
      <a:lvl3pPr marL="731502" indent="-243834" algn="l" defTabSz="487668" rtl="0" eaLnBrk="1" latinLnBrk="0" hangingPunct="1">
        <a:lnSpc>
          <a:spcPct val="120000"/>
        </a:lnSpc>
        <a:spcBef>
          <a:spcPts val="0"/>
        </a:spcBef>
        <a:buClr>
          <a:schemeClr val="accent2"/>
        </a:buClr>
        <a:buSzPct val="80000"/>
        <a:buFont typeface="Arial" pitchFamily="34" charset="0"/>
        <a:buChar char="•"/>
        <a:defRPr sz="1867" kern="1200" baseline="0">
          <a:solidFill>
            <a:schemeClr val="tx2">
              <a:lumMod val="50000"/>
            </a:schemeClr>
          </a:solidFill>
          <a:latin typeface="+mn-lt"/>
          <a:ea typeface="+mn-ea"/>
          <a:cs typeface="+mn-cs"/>
        </a:defRPr>
      </a:lvl3pPr>
      <a:lvl4pPr marL="975336" indent="-243834" algn="l" defTabSz="487668" rtl="0" eaLnBrk="1" latinLnBrk="0" hangingPunct="1">
        <a:lnSpc>
          <a:spcPct val="120000"/>
        </a:lnSpc>
        <a:spcBef>
          <a:spcPts val="0"/>
        </a:spcBef>
        <a:buClr>
          <a:schemeClr val="accent2"/>
        </a:buClr>
        <a:buSzPct val="80000"/>
        <a:buFont typeface="Arial" pitchFamily="34" charset="0"/>
        <a:buChar char="•"/>
        <a:defRPr sz="1600" kern="1200" baseline="0">
          <a:solidFill>
            <a:schemeClr val="tx2">
              <a:lumMod val="50000"/>
            </a:schemeClr>
          </a:solidFill>
          <a:latin typeface="+mn-lt"/>
          <a:ea typeface="+mn-ea"/>
          <a:cs typeface="+mn-cs"/>
        </a:defRPr>
      </a:lvl4pPr>
      <a:lvl5pPr marL="1203930" indent="-228594" algn="l" defTabSz="487668" rtl="0" eaLnBrk="1" latinLnBrk="0" hangingPunct="1">
        <a:lnSpc>
          <a:spcPct val="120000"/>
        </a:lnSpc>
        <a:spcBef>
          <a:spcPts val="0"/>
        </a:spcBef>
        <a:buClr>
          <a:schemeClr val="accent2"/>
        </a:buClr>
        <a:buSzPct val="80000"/>
        <a:buFont typeface="Arial" pitchFamily="34" charset="0"/>
        <a:buChar char="•"/>
        <a:defRPr sz="1333" kern="1200" baseline="0">
          <a:solidFill>
            <a:schemeClr val="tx2">
              <a:lumMod val="50000"/>
            </a:schemeClr>
          </a:solidFill>
          <a:latin typeface="+mn-lt"/>
          <a:ea typeface="+mn-ea"/>
          <a:cs typeface="+mn-cs"/>
        </a:defRPr>
      </a:lvl5pPr>
      <a:lvl6pPr marL="1463003" indent="-243834" algn="l" defTabSz="487667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6pPr>
      <a:lvl7pPr marL="1706837" indent="-243834" algn="l" defTabSz="487667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7pPr>
      <a:lvl8pPr marL="1950671" indent="-243834" algn="l" defTabSz="1219170"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8pPr>
      <a:lvl9pPr marL="2194505" indent="-243834" algn="l" defTabSz="48766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image" Target="../media/image17.png"/><Relationship Id="rId21" Type="http://schemas.microsoft.com/office/2007/relationships/diagramDrawing" Target="../diagrams/drawing4.xml"/><Relationship Id="rId7" Type="http://schemas.openxmlformats.org/officeDocument/2006/relationships/image" Target="../media/image21.png"/><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notesSlide" Target="../notesSlides/notesSlide3.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diagramColors" Target="../diagrams/colors3.xml"/><Relationship Id="rId10" Type="http://schemas.openxmlformats.org/officeDocument/2006/relationships/image" Target="../media/image24.png"/><Relationship Id="rId19" Type="http://schemas.openxmlformats.org/officeDocument/2006/relationships/diagramQuickStyle" Target="../diagrams/quickStyle4.xml"/><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Riding the Data Explosion</a:t>
            </a:r>
            <a:endParaRPr lang="en-GB" dirty="0"/>
          </a:p>
        </p:txBody>
      </p:sp>
      <p:sp>
        <p:nvSpPr>
          <p:cNvPr id="3" name="Subtitle 2"/>
          <p:cNvSpPr>
            <a:spLocks noGrp="1"/>
          </p:cNvSpPr>
          <p:nvPr>
            <p:ph type="body" sz="quarter" idx="13"/>
          </p:nvPr>
        </p:nvSpPr>
        <p:spPr/>
        <p:txBody>
          <a:bodyPr/>
          <a:lstStyle/>
          <a:p>
            <a:r>
              <a:rPr lang="en-GB" dirty="0" smtClean="0"/>
              <a:t>Simon Tilley</a:t>
            </a:r>
          </a:p>
          <a:p>
            <a:r>
              <a:rPr lang="en-GB" dirty="0" smtClean="0"/>
              <a:t>SAS</a:t>
            </a:r>
            <a:endParaRPr lang="en-GB" dirty="0"/>
          </a:p>
        </p:txBody>
      </p:sp>
    </p:spTree>
    <p:extLst>
      <p:ext uri="{BB962C8B-B14F-4D97-AF65-F5344CB8AC3E}">
        <p14:creationId xmlns:p14="http://schemas.microsoft.com/office/powerpoint/2010/main" val="42464259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57" y="367626"/>
            <a:ext cx="3353917" cy="420564"/>
          </a:xfrm>
        </p:spPr>
        <p:txBody>
          <a:bodyPr/>
          <a:lstStyle/>
          <a:p>
            <a:r>
              <a:rPr lang="en-GB" dirty="0" smtClean="0"/>
              <a:t>Opportunity lies</a:t>
            </a:r>
            <a:endParaRPr lang="en-GB" dirty="0"/>
          </a:p>
        </p:txBody>
      </p:sp>
      <p:sp>
        <p:nvSpPr>
          <p:cNvPr id="3" name="Text Placeholder 2"/>
          <p:cNvSpPr>
            <a:spLocks noGrp="1"/>
          </p:cNvSpPr>
          <p:nvPr>
            <p:ph type="body" sz="quarter" idx="12"/>
          </p:nvPr>
        </p:nvSpPr>
        <p:spPr/>
        <p:txBody>
          <a:bodyPr/>
          <a:lstStyle/>
          <a:p>
            <a:r>
              <a:rPr lang="en-GB" dirty="0" smtClean="0"/>
              <a:t>In </a:t>
            </a:r>
            <a:r>
              <a:rPr lang="en-GB" dirty="0" smtClean="0"/>
              <a:t>Three Key Dimensions…</a:t>
            </a:r>
            <a:endParaRPr lang="en-GB" dirty="0"/>
          </a:p>
        </p:txBody>
      </p:sp>
      <p:sp>
        <p:nvSpPr>
          <p:cNvPr id="4" name="Content Placeholder 3"/>
          <p:cNvSpPr>
            <a:spLocks noGrp="1"/>
          </p:cNvSpPr>
          <p:nvPr>
            <p:ph sz="quarter" idx="11"/>
          </p:nvPr>
        </p:nvSpPr>
        <p:spPr>
          <a:xfrm>
            <a:off x="609600" y="1480777"/>
            <a:ext cx="10977035" cy="3896451"/>
          </a:xfrm>
        </p:spPr>
        <p:txBody>
          <a:bodyPr/>
          <a:lstStyle/>
          <a:p>
            <a:pPr marL="457200" indent="-457200">
              <a:buFont typeface="+mj-lt"/>
              <a:buAutoNum type="arabicPeriod"/>
            </a:pPr>
            <a:r>
              <a:rPr lang="en-GB" sz="2000" dirty="0" smtClean="0"/>
              <a:t>Compression </a:t>
            </a:r>
            <a:r>
              <a:rPr lang="en-GB" sz="2000" dirty="0" smtClean="0"/>
              <a:t>of cycle time for same task</a:t>
            </a:r>
          </a:p>
          <a:p>
            <a:pPr lvl="1"/>
            <a:r>
              <a:rPr lang="en-GB" sz="1600" dirty="0" smtClean="0"/>
              <a:t>Reduced statistical and analytical exploration time allows </a:t>
            </a:r>
            <a:r>
              <a:rPr lang="en-GB" sz="1600" b="1" dirty="0" smtClean="0"/>
              <a:t>new business process</a:t>
            </a:r>
          </a:p>
          <a:p>
            <a:pPr lvl="1"/>
            <a:r>
              <a:rPr lang="en-GB" sz="1600" dirty="0" smtClean="0"/>
              <a:t>New Business Process allows change in role for the Statistician</a:t>
            </a:r>
          </a:p>
          <a:p>
            <a:pPr lvl="1"/>
            <a:r>
              <a:rPr lang="en-GB" sz="1600" dirty="0" smtClean="0"/>
              <a:t>Moves out of the back room and in front of the executive</a:t>
            </a:r>
          </a:p>
          <a:p>
            <a:pPr lvl="1"/>
            <a:r>
              <a:rPr lang="en-GB" sz="1600" dirty="0" smtClean="0"/>
              <a:t>Statistician becomes collaborative </a:t>
            </a:r>
            <a:r>
              <a:rPr lang="en-GB" sz="1600" dirty="0" smtClean="0"/>
              <a:t>partner in gaining true insight</a:t>
            </a:r>
          </a:p>
          <a:p>
            <a:pPr marL="457200" indent="-457200">
              <a:buFont typeface="+mj-lt"/>
              <a:buAutoNum type="arabicPeriod"/>
            </a:pPr>
            <a:r>
              <a:rPr lang="en-GB" sz="2000" dirty="0" smtClean="0"/>
              <a:t>Expansion into new parts of the business</a:t>
            </a:r>
          </a:p>
          <a:p>
            <a:pPr lvl="1"/>
            <a:r>
              <a:rPr lang="en-GB" sz="1600" dirty="0" smtClean="0"/>
              <a:t>Access to Analytics and Statistics becomes available to new </a:t>
            </a:r>
            <a:r>
              <a:rPr lang="en-GB" sz="1600" dirty="0" smtClean="0"/>
              <a:t>users</a:t>
            </a:r>
          </a:p>
          <a:p>
            <a:pPr lvl="2"/>
            <a:r>
              <a:rPr lang="en-GB" sz="1400" dirty="0" smtClean="0"/>
              <a:t>Either because of expansion from the left of the continuum or from the right</a:t>
            </a:r>
            <a:endParaRPr lang="en-GB" sz="1400" dirty="0" smtClean="0"/>
          </a:p>
          <a:p>
            <a:pPr lvl="1"/>
            <a:r>
              <a:rPr lang="en-GB" sz="1600" dirty="0" smtClean="0"/>
              <a:t>Massive expansion of need for Statistical and Analytical understanding</a:t>
            </a:r>
          </a:p>
          <a:p>
            <a:pPr marL="457200" indent="-457200">
              <a:buFont typeface="+mj-lt"/>
              <a:buAutoNum type="arabicPeriod"/>
            </a:pPr>
            <a:r>
              <a:rPr lang="en-GB" sz="2000" dirty="0" smtClean="0"/>
              <a:t>More of the Same</a:t>
            </a:r>
          </a:p>
          <a:p>
            <a:pPr lvl="1"/>
            <a:r>
              <a:rPr lang="en-GB" sz="1600" dirty="0" smtClean="0"/>
              <a:t>Build a Centre of Excellence to answer the new and better hypotheses from the business</a:t>
            </a:r>
          </a:p>
          <a:p>
            <a:pPr lvl="1"/>
            <a:r>
              <a:rPr lang="en-GB" sz="1600" dirty="0" smtClean="0"/>
              <a:t>Shorter cycle times = higher octane analytics</a:t>
            </a:r>
            <a:endParaRPr lang="en-GB" sz="1600" dirty="0" smtClean="0"/>
          </a:p>
        </p:txBody>
      </p:sp>
    </p:spTree>
    <p:extLst>
      <p:ext uri="{BB962C8B-B14F-4D97-AF65-F5344CB8AC3E}">
        <p14:creationId xmlns:p14="http://schemas.microsoft.com/office/powerpoint/2010/main" val="26698256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56" y="138023"/>
            <a:ext cx="6547449" cy="36829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993" y="2520913"/>
            <a:ext cx="6547449" cy="3628800"/>
          </a:xfrm>
          <a:prstGeom prst="rect">
            <a:avLst/>
          </a:prstGeom>
        </p:spPr>
      </p:pic>
    </p:spTree>
    <p:extLst>
      <p:ext uri="{BB962C8B-B14F-4D97-AF65-F5344CB8AC3E}">
        <p14:creationId xmlns:p14="http://schemas.microsoft.com/office/powerpoint/2010/main" val="13779316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18" y="419532"/>
            <a:ext cx="9469695" cy="47821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430" y="3269412"/>
            <a:ext cx="3208946" cy="2758102"/>
          </a:xfrm>
          <a:prstGeom prst="rect">
            <a:avLst/>
          </a:prstGeom>
        </p:spPr>
      </p:pic>
    </p:spTree>
    <p:extLst>
      <p:ext uri="{BB962C8B-B14F-4D97-AF65-F5344CB8AC3E}">
        <p14:creationId xmlns:p14="http://schemas.microsoft.com/office/powerpoint/2010/main" val="5666505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133" y="1016336"/>
            <a:ext cx="7592349" cy="4935027"/>
          </a:xfrm>
          <a:prstGeom prst="rect">
            <a:avLst/>
          </a:prstGeom>
        </p:spPr>
      </p:pic>
      <p:sp>
        <p:nvSpPr>
          <p:cNvPr id="8" name="Title 7"/>
          <p:cNvSpPr>
            <a:spLocks noGrp="1"/>
          </p:cNvSpPr>
          <p:nvPr>
            <p:ph type="title"/>
          </p:nvPr>
        </p:nvSpPr>
        <p:spPr>
          <a:xfrm>
            <a:off x="159757" y="367626"/>
            <a:ext cx="3353917" cy="420564"/>
          </a:xfrm>
        </p:spPr>
        <p:txBody>
          <a:bodyPr/>
          <a:lstStyle/>
          <a:p>
            <a:r>
              <a:rPr lang="en-GB" dirty="0" smtClean="0"/>
              <a:t>Something</a:t>
            </a:r>
            <a:endParaRPr lang="en-GB" dirty="0"/>
          </a:p>
        </p:txBody>
      </p:sp>
      <p:sp>
        <p:nvSpPr>
          <p:cNvPr id="9" name="Text Placeholder 8"/>
          <p:cNvSpPr>
            <a:spLocks noGrp="1"/>
          </p:cNvSpPr>
          <p:nvPr>
            <p:ph type="body" sz="quarter" idx="11"/>
          </p:nvPr>
        </p:nvSpPr>
        <p:spPr/>
        <p:txBody>
          <a:bodyPr/>
          <a:lstStyle/>
          <a:p>
            <a:r>
              <a:rPr lang="en-GB" dirty="0" smtClean="0"/>
              <a:t>Is definitely going to happen…</a:t>
            </a:r>
            <a:endParaRPr lang="en-GB" dirty="0"/>
          </a:p>
        </p:txBody>
      </p:sp>
    </p:spTree>
    <p:extLst>
      <p:ext uri="{BB962C8B-B14F-4D97-AF65-F5344CB8AC3E}">
        <p14:creationId xmlns:p14="http://schemas.microsoft.com/office/powerpoint/2010/main" val="580778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56860" y="3694453"/>
            <a:ext cx="4210002" cy="449930"/>
            <a:chOff x="3856860" y="2766992"/>
            <a:chExt cx="4210002" cy="449930"/>
          </a:xfrm>
        </p:grpSpPr>
        <p:grpSp>
          <p:nvGrpSpPr>
            <p:cNvPr id="5" name="Group 4"/>
            <p:cNvGrpSpPr/>
            <p:nvPr/>
          </p:nvGrpSpPr>
          <p:grpSpPr>
            <a:xfrm>
              <a:off x="3856860" y="2766992"/>
              <a:ext cx="449930" cy="449930"/>
              <a:chOff x="599024" y="1600199"/>
              <a:chExt cx="3019426" cy="3019426"/>
            </a:xfrm>
          </p:grpSpPr>
          <p:sp>
            <p:nvSpPr>
              <p:cNvPr id="6" name="Rectangle 5"/>
              <p:cNvSpPr/>
              <p:nvPr/>
            </p:nvSpPr>
            <p:spPr>
              <a:xfrm>
                <a:off x="599024" y="1600199"/>
                <a:ext cx="3019426" cy="301942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cxnSp>
            <p:nvCxnSpPr>
              <p:cNvPr id="7" name="Straight Connector 6"/>
              <p:cNvCxnSpPr/>
              <p:nvPr/>
            </p:nvCxnSpPr>
            <p:spPr>
              <a:xfrm>
                <a:off x="1246724" y="2266950"/>
                <a:ext cx="0" cy="1685925"/>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80036" y="2386012"/>
                <a:ext cx="333376" cy="333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cxnSp>
            <p:nvCxnSpPr>
              <p:cNvPr id="9" name="Straight Connector 8"/>
              <p:cNvCxnSpPr/>
              <p:nvPr/>
            </p:nvCxnSpPr>
            <p:spPr>
              <a:xfrm>
                <a:off x="1846799" y="2266950"/>
                <a:ext cx="0" cy="16859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80111" y="3309937"/>
                <a:ext cx="333376" cy="333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cxnSp>
            <p:nvCxnSpPr>
              <p:cNvPr id="11" name="Straight Connector 10"/>
              <p:cNvCxnSpPr/>
              <p:nvPr/>
            </p:nvCxnSpPr>
            <p:spPr>
              <a:xfrm>
                <a:off x="2446873" y="2266950"/>
                <a:ext cx="0" cy="1685925"/>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280185" y="2624137"/>
                <a:ext cx="333376" cy="333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cxnSp>
            <p:nvCxnSpPr>
              <p:cNvPr id="13" name="Straight Connector 12"/>
              <p:cNvCxnSpPr/>
              <p:nvPr/>
            </p:nvCxnSpPr>
            <p:spPr>
              <a:xfrm>
                <a:off x="3046947" y="2266950"/>
                <a:ext cx="0" cy="16859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80259" y="2943223"/>
                <a:ext cx="333376" cy="333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grpSp>
        <p:sp>
          <p:nvSpPr>
            <p:cNvPr id="37" name="TextBox 36"/>
            <p:cNvSpPr txBox="1"/>
            <p:nvPr/>
          </p:nvSpPr>
          <p:spPr>
            <a:xfrm>
              <a:off x="4689014" y="2792641"/>
              <a:ext cx="3377848" cy="369332"/>
            </a:xfrm>
            <a:prstGeom prst="rect">
              <a:avLst/>
            </a:prstGeom>
            <a:noFill/>
          </p:spPr>
          <p:txBody>
            <a:bodyPr wrap="none" rtlCol="0">
              <a:spAutoFit/>
            </a:bodyPr>
            <a:lstStyle/>
            <a:p>
              <a:r>
                <a:rPr lang="en-GB" dirty="0" smtClean="0"/>
                <a:t>Identify and calibrate the levers</a:t>
              </a:r>
              <a:endParaRPr lang="en-GB" dirty="0"/>
            </a:p>
          </p:txBody>
        </p:sp>
      </p:grpSp>
      <p:grpSp>
        <p:nvGrpSpPr>
          <p:cNvPr id="42" name="Group 41"/>
          <p:cNvGrpSpPr/>
          <p:nvPr/>
        </p:nvGrpSpPr>
        <p:grpSpPr>
          <a:xfrm>
            <a:off x="3856859" y="4314468"/>
            <a:ext cx="4376715" cy="449930"/>
            <a:chOff x="3856859" y="3548723"/>
            <a:chExt cx="4376715" cy="449930"/>
          </a:xfrm>
        </p:grpSpPr>
        <p:grpSp>
          <p:nvGrpSpPr>
            <p:cNvPr id="15" name="Group 14"/>
            <p:cNvGrpSpPr/>
            <p:nvPr/>
          </p:nvGrpSpPr>
          <p:grpSpPr>
            <a:xfrm>
              <a:off x="3856859" y="3548723"/>
              <a:ext cx="449930" cy="449930"/>
              <a:chOff x="4208998" y="1600199"/>
              <a:chExt cx="3019426" cy="3019426"/>
            </a:xfrm>
          </p:grpSpPr>
          <p:sp>
            <p:nvSpPr>
              <p:cNvPr id="16" name="Rectangle 15"/>
              <p:cNvSpPr/>
              <p:nvPr/>
            </p:nvSpPr>
            <p:spPr>
              <a:xfrm>
                <a:off x="4208998" y="1600199"/>
                <a:ext cx="3019426" cy="301942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17" name="Oval 16"/>
              <p:cNvSpPr/>
              <p:nvPr/>
            </p:nvSpPr>
            <p:spPr>
              <a:xfrm>
                <a:off x="4752975" y="2095500"/>
                <a:ext cx="895350" cy="895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18" name="Oval 17"/>
              <p:cNvSpPr/>
              <p:nvPr/>
            </p:nvSpPr>
            <p:spPr>
              <a:xfrm>
                <a:off x="5864493" y="2190749"/>
                <a:ext cx="438150" cy="438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19" name="Oval 18"/>
              <p:cNvSpPr/>
              <p:nvPr/>
            </p:nvSpPr>
            <p:spPr>
              <a:xfrm>
                <a:off x="6162675" y="2690811"/>
                <a:ext cx="704850" cy="7048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0" name="Oval 19"/>
              <p:cNvSpPr/>
              <p:nvPr/>
            </p:nvSpPr>
            <p:spPr>
              <a:xfrm>
                <a:off x="4605338" y="3357561"/>
                <a:ext cx="862012" cy="8620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1" name="Oval 20"/>
              <p:cNvSpPr/>
              <p:nvPr/>
            </p:nvSpPr>
            <p:spPr>
              <a:xfrm>
                <a:off x="5899686" y="3502290"/>
                <a:ext cx="367764" cy="3677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grpSp>
        <p:sp>
          <p:nvSpPr>
            <p:cNvPr id="38" name="TextBox 37"/>
            <p:cNvSpPr txBox="1"/>
            <p:nvPr/>
          </p:nvSpPr>
          <p:spPr>
            <a:xfrm>
              <a:off x="4689014" y="3594759"/>
              <a:ext cx="3544560" cy="369332"/>
            </a:xfrm>
            <a:prstGeom prst="rect">
              <a:avLst/>
            </a:prstGeom>
            <a:noFill/>
          </p:spPr>
          <p:txBody>
            <a:bodyPr wrap="none" rtlCol="0">
              <a:spAutoFit/>
            </a:bodyPr>
            <a:lstStyle/>
            <a:p>
              <a:r>
                <a:rPr lang="en-GB" dirty="0" smtClean="0"/>
                <a:t>Find and understand the clusters</a:t>
              </a:r>
              <a:endParaRPr lang="en-GB" dirty="0"/>
            </a:p>
          </p:txBody>
        </p:sp>
      </p:grpSp>
      <p:grpSp>
        <p:nvGrpSpPr>
          <p:cNvPr id="43" name="Group 42"/>
          <p:cNvGrpSpPr/>
          <p:nvPr/>
        </p:nvGrpSpPr>
        <p:grpSpPr>
          <a:xfrm>
            <a:off x="3852786" y="4934484"/>
            <a:ext cx="4214076" cy="451339"/>
            <a:chOff x="3852786" y="4340581"/>
            <a:chExt cx="4214076" cy="451339"/>
          </a:xfrm>
        </p:grpSpPr>
        <p:grpSp>
          <p:nvGrpSpPr>
            <p:cNvPr id="22" name="Group 21"/>
            <p:cNvGrpSpPr/>
            <p:nvPr/>
          </p:nvGrpSpPr>
          <p:grpSpPr>
            <a:xfrm>
              <a:off x="3852786" y="4341990"/>
              <a:ext cx="449930" cy="449930"/>
              <a:chOff x="8018998" y="1600199"/>
              <a:chExt cx="3019426" cy="3019426"/>
            </a:xfrm>
          </p:grpSpPr>
          <p:sp>
            <p:nvSpPr>
              <p:cNvPr id="23" name="Rectangle 22"/>
              <p:cNvSpPr/>
              <p:nvPr/>
            </p:nvSpPr>
            <p:spPr>
              <a:xfrm>
                <a:off x="8018998" y="1600199"/>
                <a:ext cx="3019426" cy="301942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4" name="Oval 23"/>
              <p:cNvSpPr/>
              <p:nvPr/>
            </p:nvSpPr>
            <p:spPr>
              <a:xfrm>
                <a:off x="8670925" y="2079625"/>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5" name="Oval 24"/>
              <p:cNvSpPr/>
              <p:nvPr/>
            </p:nvSpPr>
            <p:spPr>
              <a:xfrm>
                <a:off x="9509125" y="1936750"/>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6" name="Oval 25"/>
              <p:cNvSpPr/>
              <p:nvPr/>
            </p:nvSpPr>
            <p:spPr>
              <a:xfrm>
                <a:off x="10283825" y="2781300"/>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7" name="Oval 26"/>
              <p:cNvSpPr/>
              <p:nvPr/>
            </p:nvSpPr>
            <p:spPr>
              <a:xfrm>
                <a:off x="9979025" y="3902340"/>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8" name="Oval 27"/>
              <p:cNvSpPr/>
              <p:nvPr/>
            </p:nvSpPr>
            <p:spPr>
              <a:xfrm>
                <a:off x="8484651" y="2886340"/>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29" name="Oval 28"/>
              <p:cNvSpPr/>
              <p:nvPr/>
            </p:nvSpPr>
            <p:spPr>
              <a:xfrm>
                <a:off x="9451975" y="3060699"/>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cxnSp>
            <p:nvCxnSpPr>
              <p:cNvPr id="30" name="Straight Connector 29"/>
              <p:cNvCxnSpPr>
                <a:stCxn id="25" idx="1"/>
                <a:endCxn id="26" idx="5"/>
              </p:cNvCxnSpPr>
              <p:nvPr/>
            </p:nvCxnSpPr>
            <p:spPr>
              <a:xfrm>
                <a:off x="9555622" y="1983247"/>
                <a:ext cx="999206" cy="1069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3"/>
                <a:endCxn id="29" idx="6"/>
              </p:cNvCxnSpPr>
              <p:nvPr/>
            </p:nvCxnSpPr>
            <p:spPr>
              <a:xfrm flipH="1">
                <a:off x="9769475" y="3052303"/>
                <a:ext cx="560847" cy="16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3"/>
                <a:endCxn id="28" idx="7"/>
              </p:cNvCxnSpPr>
              <p:nvPr/>
            </p:nvCxnSpPr>
            <p:spPr>
              <a:xfrm flipH="1">
                <a:off x="8755654" y="2207753"/>
                <a:ext cx="799968" cy="725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5" idx="0"/>
                <a:endCxn id="27" idx="1"/>
              </p:cNvCxnSpPr>
              <p:nvPr/>
            </p:nvCxnSpPr>
            <p:spPr>
              <a:xfrm>
                <a:off x="9667875" y="1936750"/>
                <a:ext cx="357647" cy="2012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5"/>
                <a:endCxn id="27" idx="1"/>
              </p:cNvCxnSpPr>
              <p:nvPr/>
            </p:nvCxnSpPr>
            <p:spPr>
              <a:xfrm>
                <a:off x="9722978" y="3331702"/>
                <a:ext cx="302544" cy="617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0"/>
                <a:endCxn id="25" idx="4"/>
              </p:cNvCxnSpPr>
              <p:nvPr/>
            </p:nvCxnSpPr>
            <p:spPr>
              <a:xfrm flipV="1">
                <a:off x="9610725" y="2254250"/>
                <a:ext cx="57150" cy="80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8" idx="6"/>
                <a:endCxn id="29" idx="2"/>
              </p:cNvCxnSpPr>
              <p:nvPr/>
            </p:nvCxnSpPr>
            <p:spPr>
              <a:xfrm>
                <a:off x="8802151" y="3045090"/>
                <a:ext cx="649824" cy="17435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4689014" y="4340581"/>
              <a:ext cx="3377848" cy="369332"/>
            </a:xfrm>
            <a:prstGeom prst="rect">
              <a:avLst/>
            </a:prstGeom>
            <a:noFill/>
          </p:spPr>
          <p:txBody>
            <a:bodyPr wrap="none" rtlCol="0">
              <a:spAutoFit/>
            </a:bodyPr>
            <a:lstStyle/>
            <a:p>
              <a:r>
                <a:rPr lang="en-GB" dirty="0" smtClean="0"/>
                <a:t>Uncover and map the networks</a:t>
              </a:r>
              <a:endParaRPr lang="en-GB" dirty="0"/>
            </a:p>
          </p:txBody>
        </p:sp>
      </p:grpSp>
      <p:sp>
        <p:nvSpPr>
          <p:cNvPr id="40" name="TextBox 39"/>
          <p:cNvSpPr txBox="1"/>
          <p:nvPr/>
        </p:nvSpPr>
        <p:spPr>
          <a:xfrm>
            <a:off x="1469985" y="1713827"/>
            <a:ext cx="9144000" cy="1200329"/>
          </a:xfrm>
          <a:prstGeom prst="rect">
            <a:avLst/>
          </a:prstGeom>
          <a:noFill/>
        </p:spPr>
        <p:txBody>
          <a:bodyPr wrap="square" rtlCol="0" anchor="ctr">
            <a:spAutoFit/>
          </a:bodyPr>
          <a:lstStyle/>
          <a:p>
            <a:pPr algn="ctr">
              <a:buClr>
                <a:srgbClr val="000000"/>
              </a:buClr>
            </a:pPr>
            <a:r>
              <a:rPr lang="en-US" sz="7200" spc="-150" dirty="0" smtClean="0">
                <a:solidFill>
                  <a:srgbClr val="222222"/>
                </a:solidFill>
                <a:latin typeface="Tw Cen MT" pitchFamily="34" charset="0"/>
              </a:rPr>
              <a:t>The Power to Know</a:t>
            </a:r>
            <a:r>
              <a:rPr lang="en-US" sz="7200" baseline="30000" dirty="0" smtClean="0">
                <a:solidFill>
                  <a:srgbClr val="000000"/>
                </a:solidFill>
              </a:rPr>
              <a:t>®</a:t>
            </a:r>
            <a:endParaRPr lang="en-US" sz="7200" baseline="30000" dirty="0">
              <a:solidFill>
                <a:srgbClr val="000000"/>
              </a:solidFill>
            </a:endParaRPr>
          </a:p>
        </p:txBody>
      </p:sp>
      <p:grpSp>
        <p:nvGrpSpPr>
          <p:cNvPr id="2" name="Group 1"/>
          <p:cNvGrpSpPr/>
          <p:nvPr/>
        </p:nvGrpSpPr>
        <p:grpSpPr>
          <a:xfrm>
            <a:off x="3852786" y="3073029"/>
            <a:ext cx="4787053" cy="451339"/>
            <a:chOff x="3852786" y="3073029"/>
            <a:chExt cx="4787053" cy="451339"/>
          </a:xfrm>
        </p:grpSpPr>
        <p:sp>
          <p:nvSpPr>
            <p:cNvPr id="86" name="TextBox 85"/>
            <p:cNvSpPr txBox="1"/>
            <p:nvPr/>
          </p:nvSpPr>
          <p:spPr>
            <a:xfrm>
              <a:off x="4689014" y="3073029"/>
              <a:ext cx="3950825" cy="369332"/>
            </a:xfrm>
            <a:prstGeom prst="rect">
              <a:avLst/>
            </a:prstGeom>
            <a:noFill/>
          </p:spPr>
          <p:txBody>
            <a:bodyPr wrap="none" rtlCol="0">
              <a:spAutoFit/>
            </a:bodyPr>
            <a:lstStyle/>
            <a:p>
              <a:r>
                <a:rPr lang="en-GB" dirty="0" smtClean="0"/>
                <a:t>Real-time Analytics and Visualisation</a:t>
              </a:r>
              <a:endParaRPr lang="en-GB" dirty="0"/>
            </a:p>
          </p:txBody>
        </p:sp>
        <p:grpSp>
          <p:nvGrpSpPr>
            <p:cNvPr id="87" name="Group 86"/>
            <p:cNvGrpSpPr/>
            <p:nvPr/>
          </p:nvGrpSpPr>
          <p:grpSpPr>
            <a:xfrm>
              <a:off x="3852786" y="3073029"/>
              <a:ext cx="451339" cy="451339"/>
              <a:chOff x="3852786" y="3508167"/>
              <a:chExt cx="451339" cy="451339"/>
            </a:xfrm>
          </p:grpSpPr>
          <p:sp>
            <p:nvSpPr>
              <p:cNvPr id="88" name="Rectangle 87"/>
              <p:cNvSpPr/>
              <p:nvPr/>
            </p:nvSpPr>
            <p:spPr>
              <a:xfrm>
                <a:off x="3852786" y="3508167"/>
                <a:ext cx="451339" cy="451339"/>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89" name="Oval 88"/>
              <p:cNvSpPr/>
              <p:nvPr/>
            </p:nvSpPr>
            <p:spPr>
              <a:xfrm>
                <a:off x="3931098" y="3586630"/>
                <a:ext cx="295236" cy="2952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cxnSp>
            <p:nvCxnSpPr>
              <p:cNvPr id="90" name="Straight Arrow Connector 89"/>
              <p:cNvCxnSpPr/>
              <p:nvPr/>
            </p:nvCxnSpPr>
            <p:spPr>
              <a:xfrm flipV="1">
                <a:off x="4078456" y="3598983"/>
                <a:ext cx="0" cy="159669"/>
              </a:xfrm>
              <a:prstGeom prst="straightConnector1">
                <a:avLst/>
              </a:prstGeom>
              <a:ln w="19050">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4055946" y="3678461"/>
                <a:ext cx="94882" cy="70273"/>
              </a:xfrm>
              <a:prstGeom prst="straightConnector1">
                <a:avLst/>
              </a:prstGeom>
              <a:ln w="19050">
                <a:headEnd w="sm" len="sm"/>
                <a:tailEnd type="triangle" w="sm"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7149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879" y="399332"/>
            <a:ext cx="7620000" cy="5524500"/>
          </a:xfrm>
          <a:prstGeom prst="rect">
            <a:avLst/>
          </a:prstGeom>
        </p:spPr>
      </p:pic>
    </p:spTree>
    <p:extLst>
      <p:ext uri="{BB962C8B-B14F-4D97-AF65-F5344CB8AC3E}">
        <p14:creationId xmlns:p14="http://schemas.microsoft.com/office/powerpoint/2010/main" val="14372811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57" y="367626"/>
            <a:ext cx="3353917" cy="420564"/>
          </a:xfrm>
        </p:spPr>
        <p:txBody>
          <a:bodyPr/>
          <a:lstStyle/>
          <a:p>
            <a:r>
              <a:rPr lang="en-GB" dirty="0" smtClean="0"/>
              <a:t>Data Explosion</a:t>
            </a:r>
            <a:endParaRPr lang="en-GB" dirty="0"/>
          </a:p>
        </p:txBody>
      </p:sp>
      <p:sp>
        <p:nvSpPr>
          <p:cNvPr id="3" name="Text Placeholder 2"/>
          <p:cNvSpPr>
            <a:spLocks noGrp="1"/>
          </p:cNvSpPr>
          <p:nvPr>
            <p:ph type="body" sz="quarter" idx="12"/>
          </p:nvPr>
        </p:nvSpPr>
        <p:spPr/>
        <p:txBody>
          <a:bodyPr/>
          <a:lstStyle/>
          <a:p>
            <a:r>
              <a:rPr lang="en-GB" dirty="0" smtClean="0"/>
              <a:t>Where are we?</a:t>
            </a:r>
            <a:endParaRPr lang="en-GB" dirty="0"/>
          </a:p>
        </p:txBody>
      </p:sp>
      <p:sp>
        <p:nvSpPr>
          <p:cNvPr id="4" name="Content Placeholder 3"/>
          <p:cNvSpPr>
            <a:spLocks noGrp="1"/>
          </p:cNvSpPr>
          <p:nvPr>
            <p:ph sz="quarter" idx="11"/>
          </p:nvPr>
        </p:nvSpPr>
        <p:spPr>
          <a:xfrm>
            <a:off x="609600" y="1905603"/>
            <a:ext cx="10977035" cy="3046796"/>
          </a:xfrm>
        </p:spPr>
        <p:txBody>
          <a:bodyPr/>
          <a:lstStyle/>
          <a:p>
            <a:r>
              <a:rPr lang="en-GB" dirty="0" smtClean="0"/>
              <a:t>Unprecedented growth… very big… and only going one way…</a:t>
            </a:r>
          </a:p>
          <a:p>
            <a:pPr lvl="1"/>
            <a:r>
              <a:rPr lang="en-GB" dirty="0" smtClean="0"/>
              <a:t>Scientific – genome, </a:t>
            </a:r>
            <a:r>
              <a:rPr lang="en-GB" dirty="0" smtClean="0"/>
              <a:t>image, patient record…</a:t>
            </a:r>
            <a:endParaRPr lang="en-GB" dirty="0" smtClean="0"/>
          </a:p>
          <a:p>
            <a:pPr lvl="1"/>
            <a:r>
              <a:rPr lang="en-GB" dirty="0" smtClean="0"/>
              <a:t>Non-Scientific – mobile, activity, telemetry, </a:t>
            </a:r>
            <a:r>
              <a:rPr lang="en-GB" dirty="0" smtClean="0"/>
              <a:t>voice…</a:t>
            </a:r>
            <a:endParaRPr lang="en-GB" dirty="0" smtClean="0"/>
          </a:p>
          <a:p>
            <a:pPr lvl="1"/>
            <a:r>
              <a:rPr lang="en-GB" dirty="0" smtClean="0"/>
              <a:t>Both – smart devices… blister packs, pill bottles, </a:t>
            </a:r>
            <a:r>
              <a:rPr lang="en-GB" dirty="0" err="1" smtClean="0"/>
              <a:t>IoT</a:t>
            </a:r>
            <a:r>
              <a:rPr lang="en-GB" dirty="0" smtClean="0"/>
              <a:t>…</a:t>
            </a:r>
            <a:endParaRPr lang="en-GB" dirty="0" smtClean="0"/>
          </a:p>
          <a:p>
            <a:r>
              <a:rPr lang="en-GB" dirty="0" smtClean="0"/>
              <a:t>Meets exploding compute capacity...</a:t>
            </a:r>
          </a:p>
          <a:p>
            <a:pPr lvl="1"/>
            <a:r>
              <a:rPr lang="en-GB" dirty="0" smtClean="0"/>
              <a:t>Evolution of the corporate cortex</a:t>
            </a:r>
          </a:p>
          <a:p>
            <a:r>
              <a:rPr lang="en-GB" dirty="0" smtClean="0"/>
              <a:t>Altering the balance in the Intelligence continuum!  </a:t>
            </a:r>
            <a:r>
              <a:rPr lang="en-GB" dirty="0" err="1" smtClean="0"/>
              <a:t>Capt’n</a:t>
            </a:r>
            <a:r>
              <a:rPr lang="en-GB" dirty="0"/>
              <a:t> </a:t>
            </a:r>
            <a:r>
              <a:rPr lang="en-GB" dirty="0" smtClean="0">
                <a:sym typeface="Wingdings" panose="05000000000000000000" pitchFamily="2" charset="2"/>
              </a:rPr>
              <a:t></a:t>
            </a:r>
            <a:endParaRPr lang="en-GB" dirty="0" smtClean="0"/>
          </a:p>
        </p:txBody>
      </p:sp>
    </p:spTree>
    <p:extLst>
      <p:ext uri="{BB962C8B-B14F-4D97-AF65-F5344CB8AC3E}">
        <p14:creationId xmlns:p14="http://schemas.microsoft.com/office/powerpoint/2010/main" val="16024515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325" y="1666875"/>
            <a:ext cx="10287000" cy="3313261"/>
            <a:chOff x="1076325" y="1666875"/>
            <a:chExt cx="10287000" cy="3313261"/>
          </a:xfrm>
        </p:grpSpPr>
        <p:sp>
          <p:nvSpPr>
            <p:cNvPr id="9" name="Rectangle 8"/>
            <p:cNvSpPr/>
            <p:nvPr/>
          </p:nvSpPr>
          <p:spPr>
            <a:xfrm>
              <a:off x="1076325" y="3112481"/>
              <a:ext cx="10287000" cy="1867655"/>
            </a:xfrm>
            <a:prstGeom prst="rect">
              <a:avLst/>
            </a:prstGeom>
            <a:gradFill flip="none" rotWithShape="1">
              <a:gsLst>
                <a:gs pos="0">
                  <a:schemeClr val="accent1">
                    <a:lumMod val="5000"/>
                    <a:lumOff val="95000"/>
                  </a:schemeClr>
                </a:gs>
                <a:gs pos="100000">
                  <a:srgbClr val="0070C0"/>
                </a:gs>
                <a:gs pos="100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accent1"/>
                </a:solidFill>
              </a:endParaRPr>
            </a:p>
          </p:txBody>
        </p:sp>
        <p:sp>
          <p:nvSpPr>
            <p:cNvPr id="7" name="TextBox 6"/>
            <p:cNvSpPr txBox="1"/>
            <p:nvPr/>
          </p:nvSpPr>
          <p:spPr>
            <a:xfrm>
              <a:off x="1346080" y="3861642"/>
              <a:ext cx="1672253" cy="369332"/>
            </a:xfrm>
            <a:prstGeom prst="rect">
              <a:avLst/>
            </a:prstGeom>
            <a:noFill/>
          </p:spPr>
          <p:txBody>
            <a:bodyPr wrap="none" rtlCol="0">
              <a:spAutoFit/>
            </a:bodyPr>
            <a:lstStyle/>
            <a:p>
              <a:r>
                <a:rPr lang="en-GB" dirty="0" smtClean="0"/>
                <a:t>Simple reports</a:t>
              </a:r>
              <a:endParaRPr lang="en-GB" dirty="0"/>
            </a:p>
          </p:txBody>
        </p:sp>
        <p:sp>
          <p:nvSpPr>
            <p:cNvPr id="8" name="TextBox 7"/>
            <p:cNvSpPr txBox="1"/>
            <p:nvPr/>
          </p:nvSpPr>
          <p:spPr>
            <a:xfrm>
              <a:off x="9439774" y="3446144"/>
              <a:ext cx="1701920" cy="1200329"/>
            </a:xfrm>
            <a:prstGeom prst="rect">
              <a:avLst/>
            </a:prstGeom>
            <a:noFill/>
          </p:spPr>
          <p:txBody>
            <a:bodyPr wrap="square" rtlCol="0">
              <a:spAutoFit/>
            </a:bodyPr>
            <a:lstStyle/>
            <a:p>
              <a:pPr algn="r"/>
              <a:r>
                <a:rPr lang="en-GB" dirty="0" smtClean="0"/>
                <a:t>Sophisticated Statistical and Analytical modelling</a:t>
              </a:r>
              <a:endParaRPr lang="en-GB" dirty="0"/>
            </a:p>
          </p:txBody>
        </p:sp>
        <p:sp>
          <p:nvSpPr>
            <p:cNvPr id="16" name="TextBox 15"/>
            <p:cNvSpPr txBox="1"/>
            <p:nvPr/>
          </p:nvSpPr>
          <p:spPr>
            <a:xfrm>
              <a:off x="8534400" y="1666875"/>
              <a:ext cx="2778744" cy="1200329"/>
            </a:xfrm>
            <a:prstGeom prst="rect">
              <a:avLst/>
            </a:prstGeom>
            <a:noFill/>
          </p:spPr>
          <p:txBody>
            <a:bodyPr wrap="square" rtlCol="0">
              <a:spAutoFit/>
            </a:bodyPr>
            <a:lstStyle/>
            <a:p>
              <a:pPr algn="ctr"/>
              <a:r>
                <a:rPr lang="en-GB" dirty="0" smtClean="0"/>
                <a:t>Complex tools and techniques with statistical legitimacy and mathematical rigour</a:t>
              </a:r>
              <a:endParaRPr lang="en-GB" dirty="0"/>
            </a:p>
          </p:txBody>
        </p:sp>
        <p:sp>
          <p:nvSpPr>
            <p:cNvPr id="17" name="TextBox 16"/>
            <p:cNvSpPr txBox="1"/>
            <p:nvPr/>
          </p:nvSpPr>
          <p:spPr>
            <a:xfrm>
              <a:off x="1127005" y="2082373"/>
              <a:ext cx="2778744" cy="369332"/>
            </a:xfrm>
            <a:prstGeom prst="rect">
              <a:avLst/>
            </a:prstGeom>
            <a:noFill/>
          </p:spPr>
          <p:txBody>
            <a:bodyPr wrap="square" rtlCol="0">
              <a:spAutoFit/>
            </a:bodyPr>
            <a:lstStyle/>
            <a:p>
              <a:pPr algn="ctr"/>
              <a:r>
                <a:rPr lang="en-GB" dirty="0" smtClean="0"/>
                <a:t>Wild West</a:t>
              </a:r>
              <a:endParaRPr lang="en-GB" dirty="0"/>
            </a:p>
          </p:txBody>
        </p:sp>
      </p:grpSp>
      <p:sp>
        <p:nvSpPr>
          <p:cNvPr id="27" name="TextBox 26"/>
          <p:cNvSpPr txBox="1"/>
          <p:nvPr/>
        </p:nvSpPr>
        <p:spPr>
          <a:xfrm>
            <a:off x="5177317" y="3829545"/>
            <a:ext cx="1642437" cy="369332"/>
          </a:xfrm>
          <a:prstGeom prst="rect">
            <a:avLst/>
          </a:prstGeom>
          <a:noFill/>
        </p:spPr>
        <p:txBody>
          <a:bodyPr wrap="none" rtlCol="0">
            <a:spAutoFit/>
          </a:bodyPr>
          <a:lstStyle/>
          <a:p>
            <a:r>
              <a:rPr lang="en-GB" dirty="0" smtClean="0"/>
              <a:t>Mind The Gap</a:t>
            </a:r>
            <a:endParaRPr lang="en-GB" dirty="0"/>
          </a:p>
        </p:txBody>
      </p:sp>
      <p:sp>
        <p:nvSpPr>
          <p:cNvPr id="2" name="Title 1"/>
          <p:cNvSpPr>
            <a:spLocks noGrp="1"/>
          </p:cNvSpPr>
          <p:nvPr>
            <p:ph type="title"/>
          </p:nvPr>
        </p:nvSpPr>
        <p:spPr>
          <a:xfrm>
            <a:off x="159757" y="367626"/>
            <a:ext cx="3353917" cy="420564"/>
          </a:xfrm>
        </p:spPr>
        <p:txBody>
          <a:bodyPr/>
          <a:lstStyle/>
          <a:p>
            <a:r>
              <a:rPr lang="en-GB" dirty="0" smtClean="0"/>
              <a:t>Balance…</a:t>
            </a:r>
            <a:endParaRPr lang="en-GB" dirty="0"/>
          </a:p>
        </p:txBody>
      </p:sp>
      <p:sp>
        <p:nvSpPr>
          <p:cNvPr id="3" name="Text Placeholder 2"/>
          <p:cNvSpPr>
            <a:spLocks noGrp="1"/>
          </p:cNvSpPr>
          <p:nvPr>
            <p:ph type="body" sz="quarter" idx="12"/>
          </p:nvPr>
        </p:nvSpPr>
        <p:spPr/>
        <p:txBody>
          <a:bodyPr/>
          <a:lstStyle/>
          <a:p>
            <a:r>
              <a:rPr lang="en-GB" dirty="0" smtClean="0"/>
              <a:t>In what?</a:t>
            </a:r>
            <a:endParaRPr lang="en-GB" dirty="0"/>
          </a:p>
        </p:txBody>
      </p:sp>
      <p:sp>
        <p:nvSpPr>
          <p:cNvPr id="4" name="Content Placeholder 3"/>
          <p:cNvSpPr>
            <a:spLocks noGrp="1"/>
          </p:cNvSpPr>
          <p:nvPr>
            <p:ph sz="quarter" idx="11"/>
          </p:nvPr>
        </p:nvSpPr>
        <p:spPr>
          <a:xfrm>
            <a:off x="609600" y="1101050"/>
            <a:ext cx="10977035" cy="494751"/>
          </a:xfrm>
        </p:spPr>
        <p:txBody>
          <a:bodyPr/>
          <a:lstStyle/>
          <a:p>
            <a:pPr marL="0" indent="0">
              <a:buNone/>
            </a:pPr>
            <a:r>
              <a:rPr lang="en-GB" dirty="0" smtClean="0"/>
              <a:t>The Intelligence Continuum…</a:t>
            </a:r>
            <a:endParaRPr lang="en-GB" dirty="0"/>
          </a:p>
        </p:txBody>
      </p:sp>
      <p:sp>
        <p:nvSpPr>
          <p:cNvPr id="10" name="TextBox 9"/>
          <p:cNvSpPr txBox="1"/>
          <p:nvPr/>
        </p:nvSpPr>
        <p:spPr>
          <a:xfrm>
            <a:off x="1346080" y="5370685"/>
            <a:ext cx="2263895" cy="646331"/>
          </a:xfrm>
          <a:prstGeom prst="rect">
            <a:avLst/>
          </a:prstGeom>
          <a:noFill/>
        </p:spPr>
        <p:txBody>
          <a:bodyPr wrap="square" rtlCol="0">
            <a:spAutoFit/>
          </a:bodyPr>
          <a:lstStyle/>
          <a:p>
            <a:r>
              <a:rPr lang="en-GB" dirty="0" smtClean="0"/>
              <a:t>Tools are getting more sophisticated</a:t>
            </a:r>
            <a:endParaRPr lang="en-GB" dirty="0"/>
          </a:p>
        </p:txBody>
      </p:sp>
      <p:grpSp>
        <p:nvGrpSpPr>
          <p:cNvPr id="11" name="Group 10"/>
          <p:cNvGrpSpPr/>
          <p:nvPr/>
        </p:nvGrpSpPr>
        <p:grpSpPr>
          <a:xfrm>
            <a:off x="3609975" y="1838325"/>
            <a:ext cx="681371" cy="4362450"/>
            <a:chOff x="3609975" y="1838325"/>
            <a:chExt cx="681371" cy="4362450"/>
          </a:xfrm>
        </p:grpSpPr>
        <p:cxnSp>
          <p:nvCxnSpPr>
            <p:cNvPr id="19" name="Straight Arrow Connector 18"/>
            <p:cNvCxnSpPr/>
            <p:nvPr/>
          </p:nvCxnSpPr>
          <p:spPr>
            <a:xfrm>
              <a:off x="3609975" y="5693850"/>
              <a:ext cx="681371" cy="0"/>
            </a:xfrm>
            <a:prstGeom prst="straightConnector1">
              <a:avLst/>
            </a:prstGeom>
            <a:ln w="508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91346" y="1838325"/>
              <a:ext cx="0" cy="436245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391525" y="5232185"/>
            <a:ext cx="2750169" cy="923330"/>
          </a:xfrm>
          <a:prstGeom prst="rect">
            <a:avLst/>
          </a:prstGeom>
          <a:noFill/>
        </p:spPr>
        <p:txBody>
          <a:bodyPr wrap="square" rtlCol="0">
            <a:spAutoFit/>
          </a:bodyPr>
          <a:lstStyle/>
          <a:p>
            <a:pPr algn="r"/>
            <a:r>
              <a:rPr lang="en-GB" dirty="0" smtClean="0"/>
              <a:t>Statistics and Analytics are getting more approachable</a:t>
            </a:r>
            <a:endParaRPr lang="en-GB" dirty="0"/>
          </a:p>
        </p:txBody>
      </p:sp>
      <p:grpSp>
        <p:nvGrpSpPr>
          <p:cNvPr id="12" name="Group 11"/>
          <p:cNvGrpSpPr/>
          <p:nvPr/>
        </p:nvGrpSpPr>
        <p:grpSpPr>
          <a:xfrm>
            <a:off x="7705725" y="1838325"/>
            <a:ext cx="685800" cy="4362450"/>
            <a:chOff x="7705725" y="1838325"/>
            <a:chExt cx="685800" cy="4362450"/>
          </a:xfrm>
        </p:grpSpPr>
        <p:cxnSp>
          <p:nvCxnSpPr>
            <p:cNvPr id="15" name="Straight Arrow Connector 14"/>
            <p:cNvCxnSpPr/>
            <p:nvPr/>
          </p:nvCxnSpPr>
          <p:spPr>
            <a:xfrm>
              <a:off x="7710154" y="5693850"/>
              <a:ext cx="681371" cy="0"/>
            </a:xfrm>
            <a:prstGeom prst="straightConnector1">
              <a:avLst/>
            </a:prstGeom>
            <a:ln w="508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05725" y="1838325"/>
              <a:ext cx="0" cy="436245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grpSp>
      <p:sp>
        <p:nvSpPr>
          <p:cNvPr id="23" name="Oval 22"/>
          <p:cNvSpPr/>
          <p:nvPr/>
        </p:nvSpPr>
        <p:spPr>
          <a:xfrm>
            <a:off x="1473056" y="2903110"/>
            <a:ext cx="2222202" cy="2222202"/>
          </a:xfrm>
          <a:prstGeom prst="ellipse">
            <a:avLst/>
          </a:prstGeom>
          <a:solidFill>
            <a:schemeClr val="accent6">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bg1"/>
                </a:solidFill>
              </a:rPr>
              <a:t>For Business:  Not great… but all </a:t>
            </a:r>
            <a:r>
              <a:rPr lang="en-GB" sz="1400" dirty="0" smtClean="0">
                <a:solidFill>
                  <a:schemeClr val="bg1"/>
                </a:solidFill>
              </a:rPr>
              <a:t>they’ve </a:t>
            </a:r>
            <a:r>
              <a:rPr lang="en-GB" sz="1400" dirty="0" smtClean="0">
                <a:solidFill>
                  <a:schemeClr val="bg1"/>
                </a:solidFill>
              </a:rPr>
              <a:t>had…</a:t>
            </a:r>
            <a:endParaRPr lang="en-GB" sz="1400" dirty="0">
              <a:solidFill>
                <a:schemeClr val="bg1"/>
              </a:solidFill>
            </a:endParaRPr>
          </a:p>
        </p:txBody>
      </p:sp>
      <p:sp>
        <p:nvSpPr>
          <p:cNvPr id="24" name="Oval 23"/>
          <p:cNvSpPr/>
          <p:nvPr/>
        </p:nvSpPr>
        <p:spPr>
          <a:xfrm>
            <a:off x="8919492" y="2903110"/>
            <a:ext cx="2222202" cy="2222202"/>
          </a:xfrm>
          <a:prstGeom prst="ellipse">
            <a:avLst/>
          </a:prstGeom>
          <a:solidFill>
            <a:schemeClr val="accent6">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bg1"/>
                </a:solidFill>
              </a:rPr>
              <a:t>For Science:  Outstanding… but very hard and computationally expensive…</a:t>
            </a:r>
            <a:endParaRPr lang="en-GB" sz="1400" dirty="0">
              <a:solidFill>
                <a:schemeClr val="bg1"/>
              </a:solidFill>
            </a:endParaRPr>
          </a:p>
        </p:txBody>
      </p:sp>
    </p:spTree>
    <p:extLst>
      <p:ext uri="{BB962C8B-B14F-4D97-AF65-F5344CB8AC3E}">
        <p14:creationId xmlns:p14="http://schemas.microsoft.com/office/powerpoint/2010/main" val="945284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 presetClass="entr" presetSubtype="2"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3"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57" y="367626"/>
            <a:ext cx="3353917" cy="420564"/>
          </a:xfrm>
        </p:spPr>
        <p:txBody>
          <a:bodyPr/>
          <a:lstStyle/>
          <a:p>
            <a:r>
              <a:rPr lang="en-GB" dirty="0" smtClean="0"/>
              <a:t>…but</a:t>
            </a:r>
            <a:endParaRPr lang="en-GB" dirty="0"/>
          </a:p>
        </p:txBody>
      </p:sp>
      <p:sp>
        <p:nvSpPr>
          <p:cNvPr id="3" name="Text Placeholder 2"/>
          <p:cNvSpPr>
            <a:spLocks noGrp="1"/>
          </p:cNvSpPr>
          <p:nvPr>
            <p:ph type="body" sz="quarter" idx="12"/>
          </p:nvPr>
        </p:nvSpPr>
        <p:spPr/>
        <p:txBody>
          <a:bodyPr/>
          <a:lstStyle/>
          <a:p>
            <a:r>
              <a:rPr lang="en-GB" dirty="0" smtClean="0"/>
              <a:t>The challenge is… </a:t>
            </a:r>
            <a:r>
              <a:rPr lang="en-GB" dirty="0" smtClean="0"/>
              <a:t>to Mind the GAP</a:t>
            </a:r>
            <a:endParaRPr lang="en-GB" dirty="0"/>
          </a:p>
        </p:txBody>
      </p:sp>
      <p:sp>
        <p:nvSpPr>
          <p:cNvPr id="4" name="Content Placeholder 3"/>
          <p:cNvSpPr>
            <a:spLocks noGrp="1"/>
          </p:cNvSpPr>
          <p:nvPr>
            <p:ph sz="quarter" idx="11"/>
          </p:nvPr>
        </p:nvSpPr>
        <p:spPr>
          <a:xfrm>
            <a:off x="609600" y="2093988"/>
            <a:ext cx="10977035" cy="2670026"/>
          </a:xfrm>
        </p:spPr>
        <p:txBody>
          <a:bodyPr/>
          <a:lstStyle/>
          <a:p>
            <a:pPr marL="0" indent="0" algn="ctr">
              <a:buNone/>
            </a:pPr>
            <a:r>
              <a:rPr lang="en-GB" sz="4800" dirty="0" smtClean="0"/>
              <a:t>Good tools in the wrong hands just makes it easier to draw the wrong conclusions more quickly</a:t>
            </a:r>
            <a:endParaRPr lang="en-GB" sz="4800" dirty="0"/>
          </a:p>
        </p:txBody>
      </p:sp>
    </p:spTree>
    <p:extLst>
      <p:ext uri="{BB962C8B-B14F-4D97-AF65-F5344CB8AC3E}">
        <p14:creationId xmlns:p14="http://schemas.microsoft.com/office/powerpoint/2010/main" val="5870411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57" y="367626"/>
            <a:ext cx="3353917" cy="420564"/>
          </a:xfrm>
        </p:spPr>
        <p:txBody>
          <a:bodyPr/>
          <a:lstStyle/>
          <a:p>
            <a:r>
              <a:rPr lang="en-GB" dirty="0" smtClean="0"/>
              <a:t>…and</a:t>
            </a:r>
            <a:endParaRPr lang="en-GB" dirty="0"/>
          </a:p>
        </p:txBody>
      </p:sp>
      <p:sp>
        <p:nvSpPr>
          <p:cNvPr id="3" name="Text Placeholder 2"/>
          <p:cNvSpPr>
            <a:spLocks noGrp="1"/>
          </p:cNvSpPr>
          <p:nvPr>
            <p:ph type="body" sz="quarter" idx="12"/>
          </p:nvPr>
        </p:nvSpPr>
        <p:spPr/>
        <p:txBody>
          <a:bodyPr/>
          <a:lstStyle/>
          <a:p>
            <a:r>
              <a:rPr lang="en-GB" dirty="0" smtClean="0"/>
              <a:t>The </a:t>
            </a:r>
            <a:r>
              <a:rPr lang="en-GB" dirty="0" smtClean="0"/>
              <a:t>therein lies the opportunity…</a:t>
            </a:r>
            <a:endParaRPr lang="en-GB" dirty="0"/>
          </a:p>
        </p:txBody>
      </p:sp>
      <p:sp>
        <p:nvSpPr>
          <p:cNvPr id="4" name="Content Placeholder 3"/>
          <p:cNvSpPr>
            <a:spLocks noGrp="1"/>
          </p:cNvSpPr>
          <p:nvPr>
            <p:ph sz="quarter" idx="11"/>
          </p:nvPr>
        </p:nvSpPr>
        <p:spPr>
          <a:xfrm>
            <a:off x="609600" y="2939637"/>
            <a:ext cx="10977035" cy="978729"/>
          </a:xfrm>
        </p:spPr>
        <p:txBody>
          <a:bodyPr/>
          <a:lstStyle/>
          <a:p>
            <a:pPr marL="0" indent="0" algn="ctr">
              <a:buNone/>
            </a:pPr>
            <a:r>
              <a:rPr lang="en-GB" sz="4800" dirty="0" smtClean="0"/>
              <a:t>Risk of wrong = Opportunity for you</a:t>
            </a:r>
            <a:endParaRPr lang="en-GB" sz="4800" dirty="0"/>
          </a:p>
        </p:txBody>
      </p:sp>
      <p:sp>
        <p:nvSpPr>
          <p:cNvPr id="5" name="Rectangle 4"/>
          <p:cNvSpPr/>
          <p:nvPr/>
        </p:nvSpPr>
        <p:spPr>
          <a:xfrm>
            <a:off x="5105400" y="2939637"/>
            <a:ext cx="6000750" cy="978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Tree>
    <p:extLst>
      <p:ext uri="{BB962C8B-B14F-4D97-AF65-F5344CB8AC3E}">
        <p14:creationId xmlns:p14="http://schemas.microsoft.com/office/powerpoint/2010/main" val="529771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255940" y="3175598"/>
            <a:ext cx="4927887" cy="830997"/>
          </a:xfrm>
          <a:prstGeom prst="rect">
            <a:avLst/>
          </a:prstGeom>
          <a:noFill/>
        </p:spPr>
        <p:txBody>
          <a:bodyPr wrap="square" rtlCol="0" anchor="ctr">
            <a:spAutoFit/>
          </a:bodyPr>
          <a:lstStyle/>
          <a:p>
            <a:pPr algn="ctr">
              <a:buClr>
                <a:srgbClr val="000000"/>
              </a:buClr>
            </a:pPr>
            <a:r>
              <a:rPr lang="en-US" sz="4800" spc="-150" dirty="0" smtClean="0">
                <a:solidFill>
                  <a:srgbClr val="222222"/>
                </a:solidFill>
                <a:latin typeface="Tw Cen MT" pitchFamily="34" charset="0"/>
              </a:rPr>
              <a:t>The Power to Know</a:t>
            </a:r>
            <a:r>
              <a:rPr lang="en-US" sz="4800" baseline="30000" dirty="0" smtClean="0">
                <a:solidFill>
                  <a:srgbClr val="000000"/>
                </a:solidFill>
              </a:rPr>
              <a:t>®</a:t>
            </a:r>
            <a:endParaRPr lang="en-US" sz="4800" baseline="30000" dirty="0">
              <a:solidFill>
                <a:srgbClr val="000000"/>
              </a:solidFill>
            </a:endParaRPr>
          </a:p>
        </p:txBody>
      </p:sp>
      <p:grpSp>
        <p:nvGrpSpPr>
          <p:cNvPr id="45" name="Group 44"/>
          <p:cNvGrpSpPr/>
          <p:nvPr/>
        </p:nvGrpSpPr>
        <p:grpSpPr>
          <a:xfrm>
            <a:off x="4321721" y="3191673"/>
            <a:ext cx="814882" cy="814922"/>
            <a:chOff x="487177" y="453096"/>
            <a:chExt cx="814882" cy="814922"/>
          </a:xfrm>
          <a:noFill/>
        </p:grpSpPr>
        <p:sp>
          <p:nvSpPr>
            <p:cNvPr id="46" name="Oval 45"/>
            <p:cNvSpPr/>
            <p:nvPr/>
          </p:nvSpPr>
          <p:spPr>
            <a:xfrm>
              <a:off x="487177" y="453096"/>
              <a:ext cx="814882" cy="814922"/>
            </a:xfrm>
            <a:prstGeom prst="ellipse">
              <a:avLst/>
            </a:prstGeom>
            <a:grp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Oval 4"/>
            <p:cNvSpPr/>
            <p:nvPr/>
          </p:nvSpPr>
          <p:spPr>
            <a:xfrm>
              <a:off x="606514" y="572439"/>
              <a:ext cx="576208" cy="57623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Advanced Analytics</a:t>
              </a:r>
              <a:endParaRPr lang="en-GB" sz="900" b="1" kern="1200" dirty="0">
                <a:solidFill>
                  <a:schemeClr val="tx1"/>
                </a:solidFill>
              </a:endParaRPr>
            </a:p>
          </p:txBody>
        </p:sp>
      </p:grpSp>
      <p:sp>
        <p:nvSpPr>
          <p:cNvPr id="2" name="Title 1"/>
          <p:cNvSpPr>
            <a:spLocks noGrp="1"/>
          </p:cNvSpPr>
          <p:nvPr>
            <p:ph type="title"/>
          </p:nvPr>
        </p:nvSpPr>
        <p:spPr>
          <a:xfrm>
            <a:off x="159757" y="367626"/>
            <a:ext cx="3353917" cy="420564"/>
          </a:xfrm>
        </p:spPr>
        <p:txBody>
          <a:bodyPr/>
          <a:lstStyle/>
          <a:p>
            <a:r>
              <a:rPr lang="en-GB" dirty="0" smtClean="0"/>
              <a:t>The SAS</a:t>
            </a:r>
            <a:endParaRPr lang="en-GB" dirty="0"/>
          </a:p>
        </p:txBody>
      </p:sp>
      <p:sp>
        <p:nvSpPr>
          <p:cNvPr id="3" name="Text Placeholder 2"/>
          <p:cNvSpPr>
            <a:spLocks noGrp="1"/>
          </p:cNvSpPr>
          <p:nvPr>
            <p:ph type="body" sz="quarter" idx="11"/>
          </p:nvPr>
        </p:nvSpPr>
        <p:spPr/>
        <p:txBody>
          <a:bodyPr/>
          <a:lstStyle/>
          <a:p>
            <a:r>
              <a:rPr lang="en-GB" dirty="0" smtClean="0"/>
              <a:t>View of the world</a:t>
            </a:r>
            <a:endParaRPr lang="en-GB" dirty="0"/>
          </a:p>
        </p:txBody>
      </p:sp>
    </p:spTree>
    <p:extLst>
      <p:ext uri="{BB962C8B-B14F-4D97-AF65-F5344CB8AC3E}">
        <p14:creationId xmlns:p14="http://schemas.microsoft.com/office/powerpoint/2010/main" val="150428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9757" y="367626"/>
            <a:ext cx="3353917" cy="420564"/>
          </a:xfrm>
        </p:spPr>
        <p:txBody>
          <a:bodyPr/>
          <a:lstStyle/>
          <a:p>
            <a:r>
              <a:rPr lang="en-GB" dirty="0" smtClean="0"/>
              <a:t>The SAS</a:t>
            </a:r>
            <a:endParaRPr lang="en-GB" dirty="0"/>
          </a:p>
        </p:txBody>
      </p:sp>
      <p:sp>
        <p:nvSpPr>
          <p:cNvPr id="7" name="Text Placeholder 6"/>
          <p:cNvSpPr>
            <a:spLocks noGrp="1"/>
          </p:cNvSpPr>
          <p:nvPr>
            <p:ph type="body" sz="quarter" idx="11"/>
          </p:nvPr>
        </p:nvSpPr>
        <p:spPr/>
        <p:txBody>
          <a:bodyPr/>
          <a:lstStyle/>
          <a:p>
            <a:r>
              <a:rPr lang="en-GB" dirty="0" smtClean="0"/>
              <a:t>View of the World</a:t>
            </a:r>
            <a:endParaRPr lang="en-GB" dirty="0"/>
          </a:p>
        </p:txBody>
      </p:sp>
      <p:sp>
        <p:nvSpPr>
          <p:cNvPr id="14" name="Right Arrow 13"/>
          <p:cNvSpPr/>
          <p:nvPr/>
        </p:nvSpPr>
        <p:spPr>
          <a:xfrm>
            <a:off x="6579208" y="3272715"/>
            <a:ext cx="1695436" cy="6616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smtClean="0">
                <a:solidFill>
                  <a:schemeClr val="bg1"/>
                </a:solidFill>
              </a:rPr>
              <a:t>Packaged IP</a:t>
            </a:r>
            <a:endParaRPr lang="en-GB" sz="1000" dirty="0">
              <a:solidFill>
                <a:schemeClr val="bg1"/>
              </a:solidFill>
            </a:endParaRPr>
          </a:p>
        </p:txBody>
      </p:sp>
      <p:grpSp>
        <p:nvGrpSpPr>
          <p:cNvPr id="163" name="Group 162"/>
          <p:cNvGrpSpPr/>
          <p:nvPr/>
        </p:nvGrpSpPr>
        <p:grpSpPr>
          <a:xfrm>
            <a:off x="854761" y="2638282"/>
            <a:ext cx="837550" cy="1916942"/>
            <a:chOff x="841994" y="2917969"/>
            <a:chExt cx="837550" cy="1916942"/>
          </a:xfrm>
        </p:grpSpPr>
        <p:sp>
          <p:nvSpPr>
            <p:cNvPr id="18" name="Can 17"/>
            <p:cNvSpPr/>
            <p:nvPr/>
          </p:nvSpPr>
          <p:spPr>
            <a:xfrm>
              <a:off x="841994" y="4159677"/>
              <a:ext cx="837550" cy="67523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smtClean="0">
                  <a:solidFill>
                    <a:schemeClr val="bg1"/>
                  </a:solidFill>
                </a:rPr>
                <a:t>Data Source</a:t>
              </a:r>
              <a:endParaRPr lang="en-GB" sz="1000" dirty="0">
                <a:solidFill>
                  <a:schemeClr val="bg1"/>
                </a:solidFill>
              </a:endParaRPr>
            </a:p>
          </p:txBody>
        </p:sp>
        <p:sp>
          <p:nvSpPr>
            <p:cNvPr id="17" name="Can 16"/>
            <p:cNvSpPr/>
            <p:nvPr/>
          </p:nvSpPr>
          <p:spPr>
            <a:xfrm>
              <a:off x="841994" y="3538823"/>
              <a:ext cx="837550" cy="67523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smtClean="0">
                  <a:solidFill>
                    <a:schemeClr val="bg1"/>
                  </a:solidFill>
                </a:rPr>
                <a:t>Data Source</a:t>
              </a:r>
              <a:endParaRPr lang="en-GB" sz="1000" dirty="0">
                <a:solidFill>
                  <a:schemeClr val="bg1"/>
                </a:solidFill>
              </a:endParaRPr>
            </a:p>
          </p:txBody>
        </p:sp>
        <p:sp>
          <p:nvSpPr>
            <p:cNvPr id="16" name="Can 15"/>
            <p:cNvSpPr/>
            <p:nvPr/>
          </p:nvSpPr>
          <p:spPr>
            <a:xfrm>
              <a:off x="841994" y="2917969"/>
              <a:ext cx="837550" cy="67523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smtClean="0">
                  <a:solidFill>
                    <a:schemeClr val="bg1"/>
                  </a:solidFill>
                </a:rPr>
                <a:t>Data Source</a:t>
              </a:r>
              <a:endParaRPr lang="en-GB" sz="1000" dirty="0">
                <a:solidFill>
                  <a:schemeClr val="bg1"/>
                </a:solidFill>
              </a:endParaRPr>
            </a:p>
          </p:txBody>
        </p:sp>
      </p:grpSp>
      <p:grpSp>
        <p:nvGrpSpPr>
          <p:cNvPr id="2" name="Group 1"/>
          <p:cNvGrpSpPr/>
          <p:nvPr/>
        </p:nvGrpSpPr>
        <p:grpSpPr>
          <a:xfrm>
            <a:off x="1826075" y="2638282"/>
            <a:ext cx="2213059" cy="1916942"/>
            <a:chOff x="1826075" y="2140568"/>
            <a:chExt cx="2213059" cy="1916942"/>
          </a:xfrm>
        </p:grpSpPr>
        <p:sp>
          <p:nvSpPr>
            <p:cNvPr id="12" name="Right Arrow 11"/>
            <p:cNvSpPr/>
            <p:nvPr/>
          </p:nvSpPr>
          <p:spPr>
            <a:xfrm>
              <a:off x="2343698" y="2775001"/>
              <a:ext cx="1695436" cy="6616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smtClean="0">
                  <a:solidFill>
                    <a:schemeClr val="bg1"/>
                  </a:solidFill>
                </a:rPr>
                <a:t>Data Management</a:t>
              </a:r>
              <a:endParaRPr lang="en-GB" sz="1000" dirty="0">
                <a:solidFill>
                  <a:schemeClr val="bg1"/>
                </a:solidFill>
              </a:endParaRPr>
            </a:p>
          </p:txBody>
        </p:sp>
        <p:sp>
          <p:nvSpPr>
            <p:cNvPr id="20" name="Right Brace 19"/>
            <p:cNvSpPr/>
            <p:nvPr/>
          </p:nvSpPr>
          <p:spPr>
            <a:xfrm>
              <a:off x="1826075" y="2140568"/>
              <a:ext cx="258851" cy="1916942"/>
            </a:xfrm>
            <a:prstGeom prst="rightBrace">
              <a:avLst>
                <a:gd name="adj1" fmla="val 5277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a:p>
          </p:txBody>
        </p:sp>
      </p:grpSp>
      <p:grpSp>
        <p:nvGrpSpPr>
          <p:cNvPr id="176" name="Group 175"/>
          <p:cNvGrpSpPr/>
          <p:nvPr/>
        </p:nvGrpSpPr>
        <p:grpSpPr>
          <a:xfrm>
            <a:off x="8274001" y="2111073"/>
            <a:ext cx="3271750" cy="2614883"/>
            <a:chOff x="8274001" y="1613359"/>
            <a:chExt cx="3271750" cy="2614883"/>
          </a:xfrm>
        </p:grpSpPr>
        <p:sp>
          <p:nvSpPr>
            <p:cNvPr id="21" name="TextBox 20"/>
            <p:cNvSpPr txBox="1"/>
            <p:nvPr/>
          </p:nvSpPr>
          <p:spPr>
            <a:xfrm>
              <a:off x="8274001" y="1613359"/>
              <a:ext cx="2307042" cy="154481"/>
            </a:xfrm>
            <a:prstGeom prst="rect">
              <a:avLst/>
            </a:prstGeom>
            <a:noFill/>
          </p:spPr>
          <p:txBody>
            <a:bodyPr wrap="none" rtlCol="0">
              <a:spAutoFit/>
            </a:bodyPr>
            <a:lstStyle/>
            <a:p>
              <a:pPr algn="r"/>
              <a:r>
                <a:rPr lang="en-GB" sz="1000" i="1" dirty="0" smtClean="0"/>
                <a:t>Fully formed, commercial off the shelf</a:t>
              </a:r>
              <a:endParaRPr lang="en-GB" sz="1000" i="1" dirty="0"/>
            </a:p>
          </p:txBody>
        </p:sp>
        <p:cxnSp>
          <p:nvCxnSpPr>
            <p:cNvPr id="54" name="Straight Arrow Connector 53"/>
            <p:cNvCxnSpPr/>
            <p:nvPr/>
          </p:nvCxnSpPr>
          <p:spPr>
            <a:xfrm>
              <a:off x="11545751" y="1723026"/>
              <a:ext cx="0" cy="2471035"/>
            </a:xfrm>
            <a:prstGeom prst="straightConnector1">
              <a:avLst/>
            </a:prstGeom>
            <a:ln w="25400">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92998" y="4073761"/>
              <a:ext cx="1988045" cy="154481"/>
            </a:xfrm>
            <a:prstGeom prst="rect">
              <a:avLst/>
            </a:prstGeom>
            <a:noFill/>
          </p:spPr>
          <p:txBody>
            <a:bodyPr wrap="none" rtlCol="0">
              <a:spAutoFit/>
            </a:bodyPr>
            <a:lstStyle/>
            <a:p>
              <a:pPr algn="r"/>
              <a:r>
                <a:rPr lang="en-GB" sz="1000" i="1" dirty="0" smtClean="0"/>
                <a:t>Interesting Idea / wrapped up IP</a:t>
              </a:r>
              <a:endParaRPr lang="en-GB" sz="1000" i="1" dirty="0"/>
            </a:p>
          </p:txBody>
        </p:sp>
        <p:grpSp>
          <p:nvGrpSpPr>
            <p:cNvPr id="50" name="Group 49"/>
            <p:cNvGrpSpPr/>
            <p:nvPr/>
          </p:nvGrpSpPr>
          <p:grpSpPr>
            <a:xfrm>
              <a:off x="10636024" y="1723026"/>
              <a:ext cx="258850" cy="2471035"/>
              <a:chOff x="11336520" y="1234091"/>
              <a:chExt cx="258850" cy="3938473"/>
            </a:xfrm>
          </p:grpSpPr>
          <p:cxnSp>
            <p:nvCxnSpPr>
              <p:cNvPr id="24" name="Straight Connector 23"/>
              <p:cNvCxnSpPr/>
              <p:nvPr/>
            </p:nvCxnSpPr>
            <p:spPr>
              <a:xfrm>
                <a:off x="11595370" y="1234091"/>
                <a:ext cx="0" cy="3938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336520" y="1234091"/>
                <a:ext cx="258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465945" y="1730382"/>
                <a:ext cx="129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336520" y="2226673"/>
                <a:ext cx="258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465945" y="2725271"/>
                <a:ext cx="129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336520" y="3221562"/>
                <a:ext cx="258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465945" y="3720160"/>
                <a:ext cx="129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336520" y="4183367"/>
                <a:ext cx="258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465945" y="4681965"/>
                <a:ext cx="129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36520" y="5172564"/>
                <a:ext cx="25885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rot="16200000">
              <a:off x="10059526" y="2757961"/>
              <a:ext cx="2331086" cy="400110"/>
            </a:xfrm>
            <a:prstGeom prst="rect">
              <a:avLst/>
            </a:prstGeom>
            <a:noFill/>
          </p:spPr>
          <p:txBody>
            <a:bodyPr wrap="none" rtlCol="0">
              <a:spAutoFit/>
            </a:bodyPr>
            <a:lstStyle/>
            <a:p>
              <a:pPr algn="ctr"/>
              <a:r>
                <a:rPr lang="en-GB" sz="1000" dirty="0" smtClean="0"/>
                <a:t>Full range of solution completeness – </a:t>
              </a:r>
              <a:br>
                <a:rPr lang="en-GB" sz="1000" dirty="0" smtClean="0"/>
              </a:br>
              <a:r>
                <a:rPr lang="en-GB" sz="1000" dirty="0" smtClean="0"/>
                <a:t>All provide Faster time to Value</a:t>
              </a:r>
              <a:endParaRPr lang="en-GB" sz="1000" dirty="0"/>
            </a:p>
          </p:txBody>
        </p:sp>
      </p:grpSp>
      <p:graphicFrame>
        <p:nvGraphicFramePr>
          <p:cNvPr id="159" name="Diagram 158"/>
          <p:cNvGraphicFramePr/>
          <p:nvPr>
            <p:extLst>
              <p:ext uri="{D42A27DB-BD31-4B8C-83A1-F6EECF244321}">
                <p14:modId xmlns:p14="http://schemas.microsoft.com/office/powerpoint/2010/main" val="1696937955"/>
              </p:ext>
            </p:extLst>
          </p:nvPr>
        </p:nvGraphicFramePr>
        <p:xfrm>
          <a:off x="3835347" y="2740562"/>
          <a:ext cx="2568574" cy="1712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8" name="Diagram 167"/>
          <p:cNvGraphicFramePr/>
          <p:nvPr>
            <p:extLst/>
          </p:nvPr>
        </p:nvGraphicFramePr>
        <p:xfrm>
          <a:off x="8463888" y="2745610"/>
          <a:ext cx="2117155" cy="1411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2" name="TextBox 171"/>
          <p:cNvSpPr txBox="1"/>
          <p:nvPr/>
        </p:nvSpPr>
        <p:spPr>
          <a:xfrm>
            <a:off x="858851" y="5239472"/>
            <a:ext cx="3172663" cy="369332"/>
          </a:xfrm>
          <a:prstGeom prst="rect">
            <a:avLst/>
          </a:prstGeom>
          <a:noFill/>
        </p:spPr>
        <p:txBody>
          <a:bodyPr wrap="none" rtlCol="0">
            <a:spAutoFit/>
          </a:bodyPr>
          <a:lstStyle/>
          <a:p>
            <a:r>
              <a:rPr lang="en-GB" b="1" dirty="0" smtClean="0"/>
              <a:t>Lay a solid data foundation</a:t>
            </a:r>
            <a:endParaRPr lang="en-GB" b="1" dirty="0"/>
          </a:p>
        </p:txBody>
      </p:sp>
      <p:sp>
        <p:nvSpPr>
          <p:cNvPr id="173" name="TextBox 172"/>
          <p:cNvSpPr txBox="1"/>
          <p:nvPr/>
        </p:nvSpPr>
        <p:spPr>
          <a:xfrm>
            <a:off x="5419520" y="5250105"/>
            <a:ext cx="813043" cy="369332"/>
          </a:xfrm>
          <a:prstGeom prst="rect">
            <a:avLst/>
          </a:prstGeom>
          <a:noFill/>
        </p:spPr>
        <p:txBody>
          <a:bodyPr wrap="none" rtlCol="0">
            <a:spAutoFit/>
          </a:bodyPr>
          <a:lstStyle/>
          <a:p>
            <a:r>
              <a:rPr lang="en-GB" b="1" dirty="0" smtClean="0"/>
              <a:t>Know</a:t>
            </a:r>
            <a:endParaRPr lang="en-GB" b="1" dirty="0"/>
          </a:p>
        </p:txBody>
      </p:sp>
      <p:sp>
        <p:nvSpPr>
          <p:cNvPr id="175" name="TextBox 174"/>
          <p:cNvSpPr txBox="1"/>
          <p:nvPr/>
        </p:nvSpPr>
        <p:spPr>
          <a:xfrm>
            <a:off x="7620568" y="5250105"/>
            <a:ext cx="2364815" cy="369332"/>
          </a:xfrm>
          <a:prstGeom prst="rect">
            <a:avLst/>
          </a:prstGeom>
          <a:noFill/>
        </p:spPr>
        <p:txBody>
          <a:bodyPr wrap="none" rtlCol="0">
            <a:spAutoFit/>
          </a:bodyPr>
          <a:lstStyle/>
          <a:p>
            <a:r>
              <a:rPr lang="en-GB" b="1" dirty="0" smtClean="0"/>
              <a:t>Get to Value… </a:t>
            </a:r>
            <a:r>
              <a:rPr lang="en-GB" b="1" i="1" dirty="0" smtClean="0"/>
              <a:t>Fast!</a:t>
            </a:r>
            <a:endParaRPr lang="en-GB" b="1" i="1" dirty="0"/>
          </a:p>
        </p:txBody>
      </p:sp>
    </p:spTree>
    <p:extLst>
      <p:ext uri="{BB962C8B-B14F-4D97-AF65-F5344CB8AC3E}">
        <p14:creationId xmlns:p14="http://schemas.microsoft.com/office/powerpoint/2010/main" val="4087924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fade">
                                      <p:cBhvr>
                                        <p:cTn id="20" dur="500"/>
                                        <p:tgtEl>
                                          <p:spTgt spid="16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176"/>
                                        </p:tgtEl>
                                        <p:attrNameLst>
                                          <p:attrName>style.visibility</p:attrName>
                                        </p:attrNameLst>
                                      </p:cBhvr>
                                      <p:to>
                                        <p:strVal val="visible"/>
                                      </p:to>
                                    </p:set>
                                    <p:animEffect transition="in" filter="barn(outHorizontal)">
                                      <p:cBhvr>
                                        <p:cTn id="25" dur="500"/>
                                        <p:tgtEl>
                                          <p:spTgt spid="17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fade">
                                      <p:cBhvr>
                                        <p:cTn id="30" dur="500"/>
                                        <p:tgtEl>
                                          <p:spTgt spid="17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fade">
                                      <p:cBhvr>
                                        <p:cTn id="35" dur="500"/>
                                        <p:tgtEl>
                                          <p:spTgt spid="17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5"/>
                                        </p:tgtEl>
                                        <p:attrNameLst>
                                          <p:attrName>style.visibility</p:attrName>
                                        </p:attrNameLst>
                                      </p:cBhvr>
                                      <p:to>
                                        <p:strVal val="visible"/>
                                      </p:to>
                                    </p:set>
                                    <p:animEffect transition="in" filter="fade">
                                      <p:cBhvr>
                                        <p:cTn id="40"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68" grpId="0">
        <p:bldAsOne/>
      </p:bldGraphic>
      <p:bldP spid="172" grpId="0"/>
      <p:bldP spid="173" grpId="0"/>
      <p:bldP spid="1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9857" y="1135709"/>
            <a:ext cx="3581718" cy="646331"/>
          </a:xfrm>
          <a:prstGeom prst="rect">
            <a:avLst/>
          </a:prstGeom>
          <a:noFill/>
        </p:spPr>
        <p:txBody>
          <a:bodyPr wrap="square" rtlCol="0">
            <a:spAutoFit/>
          </a:bodyPr>
          <a:lstStyle/>
          <a:p>
            <a:pPr algn="ctr"/>
            <a:r>
              <a:rPr lang="en-GB" b="1" dirty="0" smtClean="0"/>
              <a:t>Analytics &amp; Statistics Centre of Excellence</a:t>
            </a:r>
            <a:endParaRPr lang="en-GB" b="1" dirty="0"/>
          </a:p>
        </p:txBody>
      </p:sp>
      <p:sp>
        <p:nvSpPr>
          <p:cNvPr id="2" name="Title 1"/>
          <p:cNvSpPr>
            <a:spLocks noGrp="1"/>
          </p:cNvSpPr>
          <p:nvPr>
            <p:ph type="title"/>
          </p:nvPr>
        </p:nvSpPr>
        <p:spPr>
          <a:xfrm>
            <a:off x="159757" y="367626"/>
            <a:ext cx="3353917" cy="420564"/>
          </a:xfrm>
        </p:spPr>
        <p:txBody>
          <a:bodyPr/>
          <a:lstStyle/>
          <a:p>
            <a:r>
              <a:rPr lang="en-GB" dirty="0" smtClean="0"/>
              <a:t>SAS</a:t>
            </a:r>
            <a:endParaRPr lang="en-GB" dirty="0"/>
          </a:p>
        </p:txBody>
      </p:sp>
      <p:sp>
        <p:nvSpPr>
          <p:cNvPr id="3" name="Text Placeholder 2"/>
          <p:cNvSpPr>
            <a:spLocks noGrp="1"/>
          </p:cNvSpPr>
          <p:nvPr>
            <p:ph type="body" sz="quarter" idx="11"/>
          </p:nvPr>
        </p:nvSpPr>
        <p:spPr/>
        <p:txBody>
          <a:bodyPr/>
          <a:lstStyle/>
          <a:p>
            <a:r>
              <a:rPr lang="en-GB" dirty="0" smtClean="0"/>
              <a:t>Moving the point of application for Analytics…</a:t>
            </a:r>
            <a:endParaRPr lang="en-GB" dirty="0"/>
          </a:p>
        </p:txBody>
      </p:sp>
      <p:sp>
        <p:nvSpPr>
          <p:cNvPr id="5" name="TextBox 4"/>
          <p:cNvSpPr txBox="1"/>
          <p:nvPr/>
        </p:nvSpPr>
        <p:spPr>
          <a:xfrm>
            <a:off x="330420" y="1137220"/>
            <a:ext cx="3581718" cy="646331"/>
          </a:xfrm>
          <a:prstGeom prst="rect">
            <a:avLst/>
          </a:prstGeom>
          <a:noFill/>
        </p:spPr>
        <p:txBody>
          <a:bodyPr wrap="square" rtlCol="0">
            <a:spAutoFit/>
          </a:bodyPr>
          <a:lstStyle/>
          <a:p>
            <a:pPr algn="ctr"/>
            <a:r>
              <a:rPr lang="en-GB" b="1" dirty="0" smtClean="0"/>
              <a:t>Analytics &amp; Statistics sat in the back-office</a:t>
            </a:r>
            <a:endParaRPr lang="en-GB" b="1" dirty="0"/>
          </a:p>
        </p:txBody>
      </p:sp>
      <p:sp>
        <p:nvSpPr>
          <p:cNvPr id="6" name="TextBox 5"/>
          <p:cNvSpPr txBox="1"/>
          <p:nvPr/>
        </p:nvSpPr>
        <p:spPr>
          <a:xfrm>
            <a:off x="886454" y="4864169"/>
            <a:ext cx="2669320" cy="553998"/>
          </a:xfrm>
          <a:prstGeom prst="rect">
            <a:avLst/>
          </a:prstGeom>
          <a:noFill/>
        </p:spPr>
        <p:txBody>
          <a:bodyPr wrap="none" rtlCol="0">
            <a:spAutoFit/>
          </a:bodyPr>
          <a:lstStyle/>
          <a:p>
            <a:pPr marL="285750" indent="-285750">
              <a:buFont typeface="Arial" panose="020B0604020202020204" pitchFamily="34" charset="0"/>
              <a:buChar char="•"/>
            </a:pPr>
            <a:r>
              <a:rPr lang="en-GB" sz="1000" dirty="0" smtClean="0"/>
              <a:t>Expensive – GBP and Computationally</a:t>
            </a:r>
          </a:p>
          <a:p>
            <a:pPr marL="285750" indent="-285750">
              <a:buFont typeface="Arial" panose="020B0604020202020204" pitchFamily="34" charset="0"/>
              <a:buChar char="•"/>
            </a:pPr>
            <a:r>
              <a:rPr lang="en-GB" sz="1000" dirty="0" smtClean="0"/>
              <a:t>Mathematically complex</a:t>
            </a:r>
          </a:p>
          <a:p>
            <a:pPr marL="285750" indent="-285750">
              <a:buFont typeface="Arial" panose="020B0604020202020204" pitchFamily="34" charset="0"/>
              <a:buChar char="•"/>
            </a:pPr>
            <a:r>
              <a:rPr lang="en-GB" sz="1000" dirty="0" smtClean="0"/>
              <a:t>Tightly controlled governance</a:t>
            </a:r>
          </a:p>
        </p:txBody>
      </p:sp>
      <p:sp>
        <p:nvSpPr>
          <p:cNvPr id="8" name="Right Arrow 7"/>
          <p:cNvSpPr/>
          <p:nvPr/>
        </p:nvSpPr>
        <p:spPr>
          <a:xfrm>
            <a:off x="3955831" y="1591440"/>
            <a:ext cx="2405221" cy="661344"/>
          </a:xfrm>
          <a:prstGeom prst="rightArrow">
            <a:avLst>
              <a:gd name="adj1" fmla="val 50223"/>
              <a:gd name="adj2" fmla="val 62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smtClean="0">
                <a:solidFill>
                  <a:schemeClr val="bg1"/>
                </a:solidFill>
              </a:rPr>
              <a:t>HPA / Cheaper Compute Power</a:t>
            </a:r>
            <a:endParaRPr lang="en-GB" sz="1000" dirty="0">
              <a:solidFill>
                <a:schemeClr val="bg1"/>
              </a:solidFill>
            </a:endParaRPr>
          </a:p>
        </p:txBody>
      </p:sp>
      <p:sp>
        <p:nvSpPr>
          <p:cNvPr id="9" name="Bent Arrow 8"/>
          <p:cNvSpPr/>
          <p:nvPr/>
        </p:nvSpPr>
        <p:spPr>
          <a:xfrm rot="5400000">
            <a:off x="7101720" y="1678728"/>
            <a:ext cx="1474864" cy="1592605"/>
          </a:xfrm>
          <a:prstGeom prst="bentArrow">
            <a:avLst>
              <a:gd name="adj1" fmla="val 22442"/>
              <a:gd name="adj2" fmla="val 25079"/>
              <a:gd name="adj3" fmla="val 25009"/>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12" name="Bent Arrow 11"/>
          <p:cNvSpPr/>
          <p:nvPr/>
        </p:nvSpPr>
        <p:spPr>
          <a:xfrm rot="10800000">
            <a:off x="6949316" y="4149857"/>
            <a:ext cx="1474864" cy="1592605"/>
          </a:xfrm>
          <a:prstGeom prst="bentArrow">
            <a:avLst>
              <a:gd name="adj1" fmla="val 22442"/>
              <a:gd name="adj2" fmla="val 25079"/>
              <a:gd name="adj3" fmla="val 25009"/>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sp>
        <p:nvSpPr>
          <p:cNvPr id="13" name="TextBox 12"/>
          <p:cNvSpPr txBox="1"/>
          <p:nvPr/>
        </p:nvSpPr>
        <p:spPr>
          <a:xfrm>
            <a:off x="4359337" y="4433281"/>
            <a:ext cx="1598208" cy="1692771"/>
          </a:xfrm>
          <a:prstGeom prst="rect">
            <a:avLst/>
          </a:prstGeom>
          <a:noFill/>
        </p:spPr>
        <p:txBody>
          <a:bodyPr wrap="square" rtlCol="0">
            <a:spAutoFit/>
          </a:bodyPr>
          <a:lstStyle/>
          <a:p>
            <a:pPr algn="ctr"/>
            <a:r>
              <a:rPr lang="en-GB" sz="8000" b="1" dirty="0" smtClean="0">
                <a:solidFill>
                  <a:schemeClr val="accent1"/>
                </a:solidFill>
                <a:latin typeface="Arial Rounded MT Bold" panose="020F0704030504030204" pitchFamily="34" charset="0"/>
                <a:cs typeface="Arabic Typesetting" panose="03020402040406030203" pitchFamily="66" charset="-78"/>
              </a:rPr>
              <a:t>?</a:t>
            </a:r>
          </a:p>
          <a:p>
            <a:pPr algn="ctr"/>
            <a:r>
              <a:rPr lang="en-GB" sz="1000" dirty="0" smtClean="0"/>
              <a:t>More Meaningful Hypotheses</a:t>
            </a:r>
            <a:endParaRPr lang="en-GB" sz="1000" dirty="0"/>
          </a:p>
        </p:txBody>
      </p:sp>
      <p:sp>
        <p:nvSpPr>
          <p:cNvPr id="17" name="Right Arrow 16"/>
          <p:cNvSpPr/>
          <p:nvPr/>
        </p:nvSpPr>
        <p:spPr>
          <a:xfrm>
            <a:off x="9799370" y="3249398"/>
            <a:ext cx="1916696" cy="661344"/>
          </a:xfrm>
          <a:prstGeom prst="rightArrow">
            <a:avLst>
              <a:gd name="adj1" fmla="val 50223"/>
              <a:gd name="adj2" fmla="val 62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smtClean="0">
                <a:solidFill>
                  <a:schemeClr val="bg1"/>
                </a:solidFill>
              </a:rPr>
              <a:t>Immediate Consumption in the Business</a:t>
            </a:r>
            <a:endParaRPr lang="en-GB" sz="1000" dirty="0">
              <a:solidFill>
                <a:schemeClr val="bg1"/>
              </a:solidFill>
            </a:endParaRPr>
          </a:p>
        </p:txBody>
      </p:sp>
      <p:sp>
        <p:nvSpPr>
          <p:cNvPr id="18" name="TextBox 17"/>
          <p:cNvSpPr txBox="1"/>
          <p:nvPr/>
        </p:nvSpPr>
        <p:spPr>
          <a:xfrm>
            <a:off x="7041915" y="1135709"/>
            <a:ext cx="4208678" cy="369332"/>
          </a:xfrm>
          <a:prstGeom prst="rect">
            <a:avLst/>
          </a:prstGeom>
          <a:noFill/>
        </p:spPr>
        <p:txBody>
          <a:bodyPr wrap="square" rtlCol="0">
            <a:spAutoFit/>
          </a:bodyPr>
          <a:lstStyle/>
          <a:p>
            <a:pPr algn="ctr"/>
            <a:r>
              <a:rPr lang="en-GB" b="1" dirty="0" smtClean="0"/>
              <a:t>Analytics moves to the Front-Office</a:t>
            </a:r>
            <a:endParaRPr lang="en-GB" b="1" dirty="0"/>
          </a:p>
        </p:txBody>
      </p:sp>
      <p:grpSp>
        <p:nvGrpSpPr>
          <p:cNvPr id="19" name="Group 18"/>
          <p:cNvGrpSpPr/>
          <p:nvPr/>
        </p:nvGrpSpPr>
        <p:grpSpPr>
          <a:xfrm>
            <a:off x="9900248" y="3910742"/>
            <a:ext cx="1714940" cy="1521881"/>
            <a:chOff x="388310" y="631215"/>
            <a:chExt cx="1870247" cy="1659704"/>
          </a:xfrm>
        </p:grpSpPr>
        <p:sp>
          <p:nvSpPr>
            <p:cNvPr id="20" name="Rectangle 19"/>
            <p:cNvSpPr/>
            <p:nvPr/>
          </p:nvSpPr>
          <p:spPr>
            <a:xfrm>
              <a:off x="1296995" y="1961662"/>
              <a:ext cx="683199" cy="329257"/>
            </a:xfrm>
            <a:prstGeom prst="rect">
              <a:avLst/>
            </a:prstGeom>
          </p:spPr>
          <p:txBody>
            <a:bodyPr wrap="none">
              <a:spAutoFit/>
            </a:bodyPr>
            <a:lstStyle/>
            <a:p>
              <a:pPr algn="ctr">
                <a:lnSpc>
                  <a:spcPct val="180000"/>
                </a:lnSpc>
              </a:pPr>
              <a:r>
                <a:rPr lang="en-US" sz="1000" b="1" dirty="0" smtClean="0">
                  <a:solidFill>
                    <a:schemeClr val="bg2">
                      <a:lumMod val="50000"/>
                    </a:schemeClr>
                  </a:solidFill>
                </a:rPr>
                <a:t>MOBILE</a:t>
              </a:r>
              <a:endParaRPr lang="en-US" sz="1000" b="1" dirty="0">
                <a:solidFill>
                  <a:schemeClr val="bg2">
                    <a:lumMod val="50000"/>
                  </a:schemeClr>
                </a:solidFill>
              </a:endParaRPr>
            </a:p>
          </p:txBody>
        </p:sp>
        <p:pic>
          <p:nvPicPr>
            <p:cNvPr id="21" name="Picture 20"/>
            <p:cNvPicPr>
              <a:picLocks noChangeAspect="1"/>
            </p:cNvPicPr>
            <p:nvPr/>
          </p:nvPicPr>
          <p:blipFill>
            <a:blip r:embed="rId3"/>
            <a:stretch>
              <a:fillRect/>
            </a:stretch>
          </p:blipFill>
          <p:spPr>
            <a:xfrm>
              <a:off x="412672" y="631215"/>
              <a:ext cx="1371066" cy="909963"/>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792" y="689387"/>
              <a:ext cx="1270879" cy="79429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632" y="1076396"/>
              <a:ext cx="1216925" cy="953892"/>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310" y="1621878"/>
              <a:ext cx="331732" cy="331732"/>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446" y="1576831"/>
              <a:ext cx="281178" cy="344907"/>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0359" y="1172094"/>
              <a:ext cx="1034932" cy="776199"/>
            </a:xfrm>
            <a:prstGeom prst="rect">
              <a:avLst/>
            </a:prstGeom>
          </p:spPr>
        </p:pic>
      </p:grpSp>
      <p:grpSp>
        <p:nvGrpSpPr>
          <p:cNvPr id="30" name="Group 29"/>
          <p:cNvGrpSpPr/>
          <p:nvPr/>
        </p:nvGrpSpPr>
        <p:grpSpPr>
          <a:xfrm>
            <a:off x="8729734" y="1679775"/>
            <a:ext cx="2139270" cy="1492068"/>
            <a:chOff x="2357895" y="1404706"/>
            <a:chExt cx="2139270" cy="1492068"/>
          </a:xfrm>
        </p:grpSpPr>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3634" y="1825098"/>
              <a:ext cx="1093531" cy="8542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79091" y="1404706"/>
              <a:ext cx="1186424" cy="8407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57895" y="2028109"/>
              <a:ext cx="1045739" cy="868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graphicFrame>
        <p:nvGraphicFramePr>
          <p:cNvPr id="28" name="Diagram 27"/>
          <p:cNvGraphicFramePr/>
          <p:nvPr>
            <p:extLst/>
          </p:nvPr>
        </p:nvGraphicFramePr>
        <p:xfrm>
          <a:off x="3835347" y="2728687"/>
          <a:ext cx="2568574" cy="17123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7" name="Group 26"/>
          <p:cNvGrpSpPr/>
          <p:nvPr/>
        </p:nvGrpSpPr>
        <p:grpSpPr>
          <a:xfrm>
            <a:off x="6729656" y="3346578"/>
            <a:ext cx="3170593" cy="707886"/>
            <a:chOff x="6729656" y="3346578"/>
            <a:chExt cx="3170593" cy="707886"/>
          </a:xfrm>
        </p:grpSpPr>
        <p:sp>
          <p:nvSpPr>
            <p:cNvPr id="11" name="TextBox 10"/>
            <p:cNvSpPr txBox="1"/>
            <p:nvPr/>
          </p:nvSpPr>
          <p:spPr>
            <a:xfrm>
              <a:off x="7079721" y="3346578"/>
              <a:ext cx="2820528" cy="707886"/>
            </a:xfrm>
            <a:prstGeom prst="rect">
              <a:avLst/>
            </a:prstGeom>
            <a:noFill/>
          </p:spPr>
          <p:txBody>
            <a:bodyPr wrap="square" rtlCol="0">
              <a:spAutoFit/>
            </a:bodyPr>
            <a:lstStyle/>
            <a:p>
              <a:r>
                <a:rPr lang="en-GB" sz="1000" dirty="0" err="1" smtClean="0"/>
                <a:t>Realtime</a:t>
              </a:r>
              <a:r>
                <a:rPr lang="en-GB" sz="1000" dirty="0" smtClean="0"/>
                <a:t> Analytics / Statistics &amp; Visualisation</a:t>
              </a:r>
            </a:p>
            <a:p>
              <a:pPr marL="171450" indent="-171450">
                <a:buFont typeface="Arial" panose="020B0604020202020204" pitchFamily="34" charset="0"/>
                <a:buChar char="•"/>
              </a:pPr>
              <a:r>
                <a:rPr lang="en-GB" sz="1000" dirty="0" smtClean="0"/>
                <a:t>Interactive exploration</a:t>
              </a:r>
            </a:p>
            <a:p>
              <a:pPr marL="171450" indent="-171450">
                <a:buFont typeface="Arial" panose="020B0604020202020204" pitchFamily="34" charset="0"/>
                <a:buChar char="•"/>
              </a:pPr>
              <a:r>
                <a:rPr lang="en-GB" sz="1000" dirty="0" smtClean="0"/>
                <a:t>Easy distribution</a:t>
              </a:r>
            </a:p>
            <a:p>
              <a:pPr marL="171450" indent="-171450">
                <a:buFont typeface="Arial" panose="020B0604020202020204" pitchFamily="34" charset="0"/>
                <a:buChar char="•"/>
              </a:pPr>
              <a:r>
                <a:rPr lang="en-GB" sz="1000" dirty="0" smtClean="0"/>
                <a:t>Understand why… not just what…</a:t>
              </a:r>
            </a:p>
          </p:txBody>
        </p:sp>
        <p:grpSp>
          <p:nvGrpSpPr>
            <p:cNvPr id="7" name="Group 6"/>
            <p:cNvGrpSpPr/>
            <p:nvPr/>
          </p:nvGrpSpPr>
          <p:grpSpPr>
            <a:xfrm>
              <a:off x="6729656" y="3547713"/>
              <a:ext cx="295236" cy="295236"/>
              <a:chOff x="6904852" y="3476370"/>
              <a:chExt cx="295236" cy="295236"/>
            </a:xfrm>
          </p:grpSpPr>
          <p:sp>
            <p:nvSpPr>
              <p:cNvPr id="35" name="Oval 34"/>
              <p:cNvSpPr/>
              <p:nvPr/>
            </p:nvSpPr>
            <p:spPr>
              <a:xfrm>
                <a:off x="6904852" y="3476370"/>
                <a:ext cx="295236" cy="2952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cxnSp>
            <p:nvCxnSpPr>
              <p:cNvPr id="36" name="Straight Arrow Connector 35"/>
              <p:cNvCxnSpPr/>
              <p:nvPr/>
            </p:nvCxnSpPr>
            <p:spPr>
              <a:xfrm flipV="1">
                <a:off x="7052210" y="3488723"/>
                <a:ext cx="0" cy="159669"/>
              </a:xfrm>
              <a:prstGeom prst="straightConnector1">
                <a:avLst/>
              </a:prstGeom>
              <a:ln w="19050">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029700" y="3568201"/>
                <a:ext cx="94882" cy="70273"/>
              </a:xfrm>
              <a:prstGeom prst="straightConnector1">
                <a:avLst/>
              </a:prstGeom>
              <a:ln w="19050">
                <a:headEnd w="sm" len="sm"/>
                <a:tailEnd type="triangle" w="sm" len="sm"/>
              </a:ln>
            </p:spPr>
            <p:style>
              <a:lnRef idx="1">
                <a:schemeClr val="accent1"/>
              </a:lnRef>
              <a:fillRef idx="0">
                <a:schemeClr val="accent1"/>
              </a:fillRef>
              <a:effectRef idx="0">
                <a:schemeClr val="accent1"/>
              </a:effectRef>
              <a:fontRef idx="minor">
                <a:schemeClr val="tx1"/>
              </a:fontRef>
            </p:style>
          </p:cxnSp>
        </p:grpSp>
      </p:grpSp>
      <p:sp>
        <p:nvSpPr>
          <p:cNvPr id="38" name="Rectangle 37"/>
          <p:cNvSpPr/>
          <p:nvPr/>
        </p:nvSpPr>
        <p:spPr>
          <a:xfrm>
            <a:off x="1501" y="990267"/>
            <a:ext cx="12192000" cy="533786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1"/>
              </a:solidFill>
            </a:endParaRPr>
          </a:p>
        </p:txBody>
      </p:sp>
      <p:graphicFrame>
        <p:nvGraphicFramePr>
          <p:cNvPr id="39" name="Diagram 38"/>
          <p:cNvGraphicFramePr/>
          <p:nvPr>
            <p:extLst/>
          </p:nvPr>
        </p:nvGraphicFramePr>
        <p:xfrm>
          <a:off x="3338942" y="2283488"/>
          <a:ext cx="3623751" cy="24158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249318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875E-6 4.81481E-6 L -0.25573 -0.00325 " pathEditMode="relative" rAng="0" ptsTypes="AA">
                                      <p:cBhvr>
                                        <p:cTn id="6" dur="2000" fill="hold"/>
                                        <p:tgtEl>
                                          <p:spTgt spid="28">
                                            <p:graphicEl>
                                              <a:dgm id="{C3CB00DA-8C56-4F1C-B142-E980BFE9BFD1}"/>
                                            </p:graphicEl>
                                          </p:spTgt>
                                        </p:tgtEl>
                                        <p:attrNameLst>
                                          <p:attrName>ppt_x</p:attrName>
                                          <p:attrName>ppt_y</p:attrName>
                                        </p:attrNameLst>
                                      </p:cBhvr>
                                      <p:rCtr x="-12786" y="-162"/>
                                    </p:animMotion>
                                  </p:childTnLst>
                                </p:cTn>
                              </p:par>
                              <p:par>
                                <p:cTn id="7" presetID="42" presetClass="path" presetSubtype="0" accel="50000" decel="50000" fill="hold" grpId="0" nodeType="withEffect">
                                  <p:stCondLst>
                                    <p:cond delay="0"/>
                                  </p:stCondLst>
                                  <p:childTnLst>
                                    <p:animMotion origin="layout" path="M -1.875E-6 4.81481E-6 L -0.25573 -0.00325 " pathEditMode="relative" rAng="0" ptsTypes="AA">
                                      <p:cBhvr>
                                        <p:cTn id="8" dur="2000" fill="hold"/>
                                        <p:tgtEl>
                                          <p:spTgt spid="28">
                                            <p:graphicEl>
                                              <a:dgm id="{62E18B2C-000C-4F98-9504-B8BB27910207}"/>
                                            </p:graphicEl>
                                          </p:spTgt>
                                        </p:tgtEl>
                                        <p:attrNameLst>
                                          <p:attrName>ppt_x</p:attrName>
                                          <p:attrName>ppt_y</p:attrName>
                                        </p:attrNameLst>
                                      </p:cBhvr>
                                      <p:rCtr x="-12786" y="-162"/>
                                    </p:animMotion>
                                  </p:childTnLst>
                                </p:cTn>
                              </p:par>
                              <p:par>
                                <p:cTn id="9" presetID="42" presetClass="path" presetSubtype="0" accel="50000" decel="50000" fill="hold" grpId="0" nodeType="withEffect">
                                  <p:stCondLst>
                                    <p:cond delay="0"/>
                                  </p:stCondLst>
                                  <p:childTnLst>
                                    <p:animMotion origin="layout" path="M -1.875E-6 4.81481E-6 L -0.25573 -0.00325 " pathEditMode="relative" rAng="0" ptsTypes="AA">
                                      <p:cBhvr>
                                        <p:cTn id="10" dur="2000" fill="hold"/>
                                        <p:tgtEl>
                                          <p:spTgt spid="28">
                                            <p:graphicEl>
                                              <a:dgm id="{9FAF9DD1-5834-49C1-95CE-F150D6D685D1}"/>
                                            </p:graphicEl>
                                          </p:spTgt>
                                        </p:tgtEl>
                                        <p:attrNameLst>
                                          <p:attrName>ppt_x</p:attrName>
                                          <p:attrName>ppt_y</p:attrName>
                                        </p:attrNameLst>
                                      </p:cBhvr>
                                      <p:rCtr x="-12786" y="-162"/>
                                    </p:animMotion>
                                  </p:childTnLst>
                                </p:cTn>
                              </p:par>
                              <p:par>
                                <p:cTn id="11" presetID="42" presetClass="path" presetSubtype="0" accel="50000" decel="50000" fill="hold" grpId="0" nodeType="withEffect">
                                  <p:stCondLst>
                                    <p:cond delay="0"/>
                                  </p:stCondLst>
                                  <p:childTnLst>
                                    <p:animMotion origin="layout" path="M -1.875E-6 4.81481E-6 L -0.25573 -0.00325 " pathEditMode="relative" rAng="0" ptsTypes="AA">
                                      <p:cBhvr>
                                        <p:cTn id="12" dur="2000" fill="hold"/>
                                        <p:tgtEl>
                                          <p:spTgt spid="28">
                                            <p:graphicEl>
                                              <a:dgm id="{0EB79DDB-8909-40F1-A692-A5963FEDE6E6}"/>
                                            </p:graphicEl>
                                          </p:spTgt>
                                        </p:tgtEl>
                                        <p:attrNameLst>
                                          <p:attrName>ppt_x</p:attrName>
                                          <p:attrName>ppt_y</p:attrName>
                                        </p:attrNameLst>
                                      </p:cBhvr>
                                      <p:rCtr x="-12786" y="-162"/>
                                    </p:animMotion>
                                  </p:childTnLst>
                                </p:cTn>
                              </p:par>
                              <p:par>
                                <p:cTn id="13" presetID="42" presetClass="path" presetSubtype="0" accel="50000" decel="50000" fill="hold" grpId="0" nodeType="withEffect">
                                  <p:stCondLst>
                                    <p:cond delay="0"/>
                                  </p:stCondLst>
                                  <p:childTnLst>
                                    <p:animMotion origin="layout" path="M -1.875E-6 4.81481E-6 L -0.25573 -0.00325 " pathEditMode="relative" rAng="0" ptsTypes="AA">
                                      <p:cBhvr>
                                        <p:cTn id="14" dur="2000" fill="hold"/>
                                        <p:tgtEl>
                                          <p:spTgt spid="28">
                                            <p:graphicEl>
                                              <a:dgm id="{A5972B6A-3B88-43E8-8CDB-6031295F27E3}"/>
                                            </p:graphicEl>
                                          </p:spTgt>
                                        </p:tgtEl>
                                        <p:attrNameLst>
                                          <p:attrName>ppt_x</p:attrName>
                                          <p:attrName>ppt_y</p:attrName>
                                        </p:attrNameLst>
                                      </p:cBhvr>
                                      <p:rCtr x="-12786" y="-162"/>
                                    </p:animMotion>
                                  </p:childTnLst>
                                </p:cTn>
                              </p:par>
                              <p:par>
                                <p:cTn id="15" presetID="42" presetClass="path" presetSubtype="0" accel="50000" decel="50000" fill="hold" grpId="0" nodeType="withEffect">
                                  <p:stCondLst>
                                    <p:cond delay="0"/>
                                  </p:stCondLst>
                                  <p:childTnLst>
                                    <p:animMotion origin="layout" path="M -1.875E-6 4.81481E-6 L -0.25573 -0.00325 " pathEditMode="relative" rAng="0" ptsTypes="AA">
                                      <p:cBhvr>
                                        <p:cTn id="16" dur="2000" fill="hold"/>
                                        <p:tgtEl>
                                          <p:spTgt spid="28">
                                            <p:graphicEl>
                                              <a:dgm id="{B5797EF6-BFA8-479B-B303-9EC50C49B86B}"/>
                                            </p:graphicEl>
                                          </p:spTgt>
                                        </p:tgtEl>
                                        <p:attrNameLst>
                                          <p:attrName>ppt_x</p:attrName>
                                          <p:attrName>ppt_y</p:attrName>
                                        </p:attrNameLst>
                                      </p:cBhvr>
                                      <p:rCtr x="-12786" y="-162"/>
                                    </p:animMotion>
                                  </p:childTnLst>
                                </p:cTn>
                              </p:par>
                              <p:par>
                                <p:cTn id="17" presetID="42" presetClass="path" presetSubtype="0" accel="50000" decel="50000" fill="hold" grpId="0" nodeType="withEffect">
                                  <p:stCondLst>
                                    <p:cond delay="0"/>
                                  </p:stCondLst>
                                  <p:childTnLst>
                                    <p:animMotion origin="layout" path="M -1.875E-6 4.81481E-6 L -0.25573 -0.00325 " pathEditMode="relative" rAng="0" ptsTypes="AA">
                                      <p:cBhvr>
                                        <p:cTn id="18" dur="2000" fill="hold"/>
                                        <p:tgtEl>
                                          <p:spTgt spid="28">
                                            <p:graphicEl>
                                              <a:dgm id="{FC9BB72D-B51F-467F-A4C8-673B8DD397FE}"/>
                                            </p:graphicEl>
                                          </p:spTgt>
                                        </p:tgtEl>
                                        <p:attrNameLst>
                                          <p:attrName>ppt_x</p:attrName>
                                          <p:attrName>ppt_y</p:attrName>
                                        </p:attrNameLst>
                                      </p:cBhvr>
                                      <p:rCtr x="-12786" y="-162"/>
                                    </p:animMotion>
                                  </p:childTnLst>
                                </p:cTn>
                              </p:par>
                              <p:par>
                                <p:cTn id="19" presetID="42" presetClass="path" presetSubtype="0" accel="50000" decel="50000" fill="hold" grpId="0" nodeType="withEffect">
                                  <p:stCondLst>
                                    <p:cond delay="0"/>
                                  </p:stCondLst>
                                  <p:childTnLst>
                                    <p:animMotion origin="layout" path="M -1.875E-6 4.81481E-6 L -0.25573 -0.00325 " pathEditMode="relative" rAng="0" ptsTypes="AA">
                                      <p:cBhvr>
                                        <p:cTn id="20" dur="2000" fill="hold"/>
                                        <p:tgtEl>
                                          <p:spTgt spid="28">
                                            <p:graphicEl>
                                              <a:dgm id="{6ED59227-5404-4D89-A35C-204F2578C373}"/>
                                            </p:graphicEl>
                                          </p:spTgt>
                                        </p:tgtEl>
                                        <p:attrNameLst>
                                          <p:attrName>ppt_x</p:attrName>
                                          <p:attrName>ppt_y</p:attrName>
                                        </p:attrNameLst>
                                      </p:cBhvr>
                                      <p:rCtr x="-12786" y="-162"/>
                                    </p:animMotion>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1500"/>
                            </p:stCondLst>
                            <p:childTnLst>
                              <p:par>
                                <p:cTn id="45" presetID="1"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par>
                          <p:cTn id="65" fill="hold">
                            <p:stCondLst>
                              <p:cond delay="1000"/>
                            </p:stCondLst>
                            <p:childTnLst>
                              <p:par>
                                <p:cTn id="66" presetID="10" presetClass="exit" presetSubtype="0" fill="hold" grpId="1" nodeType="after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5" grpId="1"/>
      <p:bldP spid="6" grpId="0"/>
      <p:bldP spid="8" grpId="0" animBg="1"/>
      <p:bldP spid="9" grpId="0" animBg="1"/>
      <p:bldP spid="12" grpId="0" animBg="1"/>
      <p:bldP spid="13" grpId="0"/>
      <p:bldP spid="17" grpId="0" animBg="1"/>
      <p:bldP spid="18" grpId="0"/>
      <p:bldGraphic spid="28" grpId="0">
        <p:bldSub>
          <a:bldDgm/>
        </p:bldSub>
      </p:bldGraphic>
      <p:bldP spid="38" grpId="0" animBg="1"/>
      <p:bldGraphic spid="39" grpId="0">
        <p:bldAsOne/>
      </p:bldGraphic>
    </p:bldLst>
  </p:timing>
</p:sld>
</file>

<file path=ppt/theme/theme1.xml><?xml version="1.0" encoding="utf-8"?>
<a:theme xmlns:a="http://schemas.openxmlformats.org/drawingml/2006/main" name="External_Presentation_16x9_2014">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64EBEBFF-30FB-4ED3-A429-62CAB67476FD}" vid="{B73074EF-7946-4D98-8690-0AEE87C85D9B}"/>
    </a:ext>
  </a:extLst>
</a:theme>
</file>

<file path=ppt/theme/theme2.xml><?xml version="1.0" encoding="utf-8"?>
<a:theme xmlns:a="http://schemas.openxmlformats.org/drawingml/2006/main" name="External_Confidential_16x9_2014">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64EBEBFF-30FB-4ED3-A429-62CAB67476FD}" vid="{8CC35FA6-59D6-4909-ABDA-FE99EE06ED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External_Presentation_16x9_2015</Template>
  <TotalTime>154</TotalTime>
  <Words>503</Words>
  <Application>Microsoft Office PowerPoint</Application>
  <PresentationFormat>Widescreen</PresentationFormat>
  <Paragraphs>164</Paragraphs>
  <Slides>14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ＭＳ Ｐゴシック</vt:lpstr>
      <vt:lpstr>Arabic Typesetting</vt:lpstr>
      <vt:lpstr>Arial</vt:lpstr>
      <vt:lpstr>Arial Black</vt:lpstr>
      <vt:lpstr>Arial Rounded MT Bold</vt:lpstr>
      <vt:lpstr>Calibri</vt:lpstr>
      <vt:lpstr>Tw Cen MT</vt:lpstr>
      <vt:lpstr>Wingdings</vt:lpstr>
      <vt:lpstr>External_Presentation_16x9_2014</vt:lpstr>
      <vt:lpstr>External_Confidential_16x9_2014</vt:lpstr>
      <vt:lpstr>Riding the Data Explosion</vt:lpstr>
      <vt:lpstr>PowerPoint Presentation</vt:lpstr>
      <vt:lpstr>Data Explosion</vt:lpstr>
      <vt:lpstr>Balance…</vt:lpstr>
      <vt:lpstr>…but</vt:lpstr>
      <vt:lpstr>…and</vt:lpstr>
      <vt:lpstr>The SAS</vt:lpstr>
      <vt:lpstr>The SAS</vt:lpstr>
      <vt:lpstr>SAS</vt:lpstr>
      <vt:lpstr>Opportunity lies</vt:lpstr>
      <vt:lpstr>PowerPoint Presentation</vt:lpstr>
      <vt:lpstr>PowerPoint Presentation</vt:lpstr>
      <vt:lpstr>Something</vt:lpstr>
      <vt:lpstr>PowerPoint Presentation</vt:lpstr>
    </vt:vector>
  </TitlesOfParts>
  <Company>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Data Explosion</dc:title>
  <dc:creator>Simon Tilley</dc:creator>
  <cp:lastModifiedBy>Simon Tilley</cp:lastModifiedBy>
  <cp:revision>18</cp:revision>
  <dcterms:created xsi:type="dcterms:W3CDTF">2015-10-07T16:04:50Z</dcterms:created>
  <dcterms:modified xsi:type="dcterms:W3CDTF">2015-10-08T17:04:59Z</dcterms:modified>
</cp:coreProperties>
</file>